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5" r:id="rId1"/>
  </p:sldMasterIdLst>
  <p:notesMasterIdLst>
    <p:notesMasterId r:id="rId101"/>
  </p:notesMasterIdLst>
  <p:handoutMasterIdLst>
    <p:handoutMasterId r:id="rId102"/>
  </p:handoutMasterIdLst>
  <p:sldIdLst>
    <p:sldId id="382" r:id="rId2"/>
    <p:sldId id="349" r:id="rId3"/>
    <p:sldId id="416" r:id="rId4"/>
    <p:sldId id="459" r:id="rId5"/>
    <p:sldId id="259" r:id="rId6"/>
    <p:sldId id="306" r:id="rId7"/>
    <p:sldId id="313" r:id="rId8"/>
    <p:sldId id="311" r:id="rId9"/>
    <p:sldId id="307" r:id="rId10"/>
    <p:sldId id="485" r:id="rId11"/>
    <p:sldId id="372" r:id="rId12"/>
    <p:sldId id="460" r:id="rId13"/>
    <p:sldId id="312" r:id="rId14"/>
    <p:sldId id="417" r:id="rId15"/>
    <p:sldId id="418" r:id="rId16"/>
    <p:sldId id="461" r:id="rId17"/>
    <p:sldId id="261" r:id="rId18"/>
    <p:sldId id="262" r:id="rId19"/>
    <p:sldId id="476" r:id="rId20"/>
    <p:sldId id="263" r:id="rId21"/>
    <p:sldId id="383" r:id="rId22"/>
    <p:sldId id="264" r:id="rId23"/>
    <p:sldId id="367" r:id="rId24"/>
    <p:sldId id="314" r:id="rId25"/>
    <p:sldId id="315" r:id="rId26"/>
    <p:sldId id="273" r:id="rId27"/>
    <p:sldId id="386" r:id="rId28"/>
    <p:sldId id="368" r:id="rId29"/>
    <p:sldId id="385" r:id="rId30"/>
    <p:sldId id="477" r:id="rId31"/>
    <p:sldId id="318" r:id="rId32"/>
    <p:sldId id="462" r:id="rId33"/>
    <p:sldId id="387" r:id="rId34"/>
    <p:sldId id="388" r:id="rId35"/>
    <p:sldId id="389" r:id="rId36"/>
    <p:sldId id="391" r:id="rId37"/>
    <p:sldId id="390" r:id="rId38"/>
    <p:sldId id="392" r:id="rId39"/>
    <p:sldId id="393" r:id="rId40"/>
    <p:sldId id="479" r:id="rId41"/>
    <p:sldId id="396" r:id="rId42"/>
    <p:sldId id="478" r:id="rId43"/>
    <p:sldId id="397" r:id="rId44"/>
    <p:sldId id="486" r:id="rId45"/>
    <p:sldId id="463" r:id="rId46"/>
    <p:sldId id="399" r:id="rId47"/>
    <p:sldId id="419" r:id="rId48"/>
    <p:sldId id="428" r:id="rId49"/>
    <p:sldId id="435" r:id="rId50"/>
    <p:sldId id="434" r:id="rId51"/>
    <p:sldId id="433" r:id="rId52"/>
    <p:sldId id="432" r:id="rId53"/>
    <p:sldId id="481" r:id="rId54"/>
    <p:sldId id="431" r:id="rId55"/>
    <p:sldId id="425" r:id="rId56"/>
    <p:sldId id="420" r:id="rId57"/>
    <p:sldId id="430" r:id="rId58"/>
    <p:sldId id="421" r:id="rId59"/>
    <p:sldId id="488" r:id="rId60"/>
    <p:sldId id="480" r:id="rId61"/>
    <p:sldId id="408" r:id="rId62"/>
    <p:sldId id="475" r:id="rId63"/>
    <p:sldId id="469" r:id="rId64"/>
    <p:sldId id="437" r:id="rId65"/>
    <p:sldId id="439" r:id="rId66"/>
    <p:sldId id="440" r:id="rId67"/>
    <p:sldId id="482" r:id="rId68"/>
    <p:sldId id="443" r:id="rId69"/>
    <p:sldId id="442" r:id="rId70"/>
    <p:sldId id="444" r:id="rId71"/>
    <p:sldId id="483" r:id="rId72"/>
    <p:sldId id="445" r:id="rId73"/>
    <p:sldId id="446" r:id="rId74"/>
    <p:sldId id="470" r:id="rId75"/>
    <p:sldId id="464" r:id="rId76"/>
    <p:sldId id="465" r:id="rId77"/>
    <p:sldId id="466" r:id="rId78"/>
    <p:sldId id="467" r:id="rId79"/>
    <p:sldId id="468" r:id="rId80"/>
    <p:sldId id="471" r:id="rId81"/>
    <p:sldId id="412" r:id="rId82"/>
    <p:sldId id="413" r:id="rId83"/>
    <p:sldId id="487" r:id="rId84"/>
    <p:sldId id="414" r:id="rId85"/>
    <p:sldId id="472" r:id="rId86"/>
    <p:sldId id="394" r:id="rId87"/>
    <p:sldId id="395" r:id="rId88"/>
    <p:sldId id="473" r:id="rId89"/>
    <p:sldId id="322" r:id="rId90"/>
    <p:sldId id="323" r:id="rId91"/>
    <p:sldId id="484" r:id="rId92"/>
    <p:sldId id="365" r:id="rId93"/>
    <p:sldId id="376" r:id="rId94"/>
    <p:sldId id="377" r:id="rId95"/>
    <p:sldId id="326" r:id="rId96"/>
    <p:sldId id="327" r:id="rId97"/>
    <p:sldId id="346" r:id="rId98"/>
    <p:sldId id="474" r:id="rId99"/>
    <p:sldId id="347" r:id="rId10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FF"/>
    <a:srgbClr val="F5750B"/>
    <a:srgbClr val="00FFFF"/>
    <a:srgbClr val="A90996"/>
    <a:srgbClr val="F5CAC1"/>
    <a:srgbClr val="000000"/>
    <a:srgbClr val="432BF5"/>
    <a:srgbClr val="E7F0F7"/>
    <a:srgbClr val="D7E4BD"/>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70" autoAdjust="0"/>
    <p:restoredTop sz="80115" autoAdjust="0"/>
  </p:normalViewPr>
  <p:slideViewPr>
    <p:cSldViewPr>
      <p:cViewPr varScale="1">
        <p:scale>
          <a:sx n="107" d="100"/>
          <a:sy n="107" d="100"/>
        </p:scale>
        <p:origin x="114" y="258"/>
      </p:cViewPr>
      <p:guideLst>
        <p:guide orient="horz" pos="2160"/>
        <p:guide pos="3840"/>
      </p:guideLst>
    </p:cSldViewPr>
  </p:slideViewPr>
  <p:notesTextViewPr>
    <p:cViewPr>
      <p:scale>
        <a:sx n="1" d="1"/>
        <a:sy n="1" d="1"/>
      </p:scale>
      <p:origin x="0" y="0"/>
    </p:cViewPr>
  </p:notesTextViewPr>
  <p:sorterViewPr>
    <p:cViewPr>
      <p:scale>
        <a:sx n="66" d="100"/>
        <a:sy n="66" d="100"/>
      </p:scale>
      <p:origin x="0" y="52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lesinger, Sebastian" userId="d814e6c9-e9fb-4b77-84f7-ccd8aa3529bb" providerId="ADAL" clId="{7FE688FB-99D7-4767-8BCE-41A1F5ADDF05}"/>
    <pc:docChg chg="undo custSel modSld modMainMaster">
      <pc:chgData name="Schlesinger, Sebastian" userId="d814e6c9-e9fb-4b77-84f7-ccd8aa3529bb" providerId="ADAL" clId="{7FE688FB-99D7-4767-8BCE-41A1F5ADDF05}" dt="2023-04-16T12:45:47.770" v="179" actId="20577"/>
      <pc:docMkLst>
        <pc:docMk/>
      </pc:docMkLst>
      <pc:sldChg chg="modSp mod">
        <pc:chgData name="Schlesinger, Sebastian" userId="d814e6c9-e9fb-4b77-84f7-ccd8aa3529bb" providerId="ADAL" clId="{7FE688FB-99D7-4767-8BCE-41A1F5ADDF05}" dt="2023-04-16T12:45:47.770" v="179" actId="20577"/>
        <pc:sldMkLst>
          <pc:docMk/>
          <pc:sldMk cId="1730711385" sldId="382"/>
        </pc:sldMkLst>
      </pc:sldChg>
      <pc:sldMasterChg chg="addSp delSp modSp mod modSldLayout">
        <pc:chgData name="Schlesinger, Sebastian" userId="d814e6c9-e9fb-4b77-84f7-ccd8aa3529bb" providerId="ADAL" clId="{7FE688FB-99D7-4767-8BCE-41A1F5ADDF05}" dt="2023-04-16T12:35:49.290" v="13" actId="1035"/>
        <pc:sldMasterMkLst>
          <pc:docMk/>
          <pc:sldMasterMk cId="105765264" sldId="2147483725"/>
        </pc:sldMasterMkLst>
        <pc:sldLayoutChg chg="delSp mod">
          <pc:chgData name="Schlesinger, Sebastian" userId="d814e6c9-e9fb-4b77-84f7-ccd8aa3529bb" providerId="ADAL" clId="{7FE688FB-99D7-4767-8BCE-41A1F5ADDF05}" dt="2023-04-16T12:35:16.656" v="2" actId="478"/>
          <pc:sldLayoutMkLst>
            <pc:docMk/>
            <pc:sldMasterMk cId="105765264" sldId="2147483725"/>
            <pc:sldLayoutMk cId="1672889813" sldId="2147483726"/>
          </pc:sldLayoutMkLst>
        </pc:sldLayoutChg>
        <pc:sldLayoutChg chg="addSp delSp modSp mod">
          <pc:chgData name="Schlesinger, Sebastian" userId="d814e6c9-e9fb-4b77-84f7-ccd8aa3529bb" providerId="ADAL" clId="{7FE688FB-99D7-4767-8BCE-41A1F5ADDF05}" dt="2023-04-16T12:35:49.290" v="13" actId="1035"/>
          <pc:sldLayoutMkLst>
            <pc:docMk/>
            <pc:sldMasterMk cId="105765264" sldId="2147483725"/>
            <pc:sldLayoutMk cId="2069816207" sldId="2147483732"/>
          </pc:sldLayoutMkLst>
        </pc:sldLayoutChg>
      </pc:sldMasterChg>
    </pc:docChg>
  </pc:docChgLst>
  <pc:docChgLst>
    <pc:chgData name="Schlesinger, Sebastian" userId="d814e6c9-e9fb-4b77-84f7-ccd8aa3529bb" providerId="ADAL" clId="{2179CFA4-E0A9-442C-9E6A-E5E0CBBCF98A}"/>
    <pc:docChg chg="undo custSel modSld">
      <pc:chgData name="Schlesinger, Sebastian" userId="d814e6c9-e9fb-4b77-84f7-ccd8aa3529bb" providerId="ADAL" clId="{2179CFA4-E0A9-442C-9E6A-E5E0CBBCF98A}" dt="2025-06-05T14:16:47.001" v="1" actId="1076"/>
      <pc:docMkLst>
        <pc:docMk/>
      </pc:docMkLst>
      <pc:sldChg chg="modSp mod">
        <pc:chgData name="Schlesinger, Sebastian" userId="d814e6c9-e9fb-4b77-84f7-ccd8aa3529bb" providerId="ADAL" clId="{2179CFA4-E0A9-442C-9E6A-E5E0CBBCF98A}" dt="2025-06-05T14:16:47.001" v="1" actId="1076"/>
        <pc:sldMkLst>
          <pc:docMk/>
          <pc:sldMk cId="1271395044" sldId="367"/>
        </pc:sldMkLst>
        <pc:spChg chg="mod">
          <ac:chgData name="Schlesinger, Sebastian" userId="d814e6c9-e9fb-4b77-84f7-ccd8aa3529bb" providerId="ADAL" clId="{2179CFA4-E0A9-442C-9E6A-E5E0CBBCF98A}" dt="2025-06-05T14:16:47.001" v="1" actId="1076"/>
          <ac:spMkLst>
            <pc:docMk/>
            <pc:sldMk cId="1271395044" sldId="367"/>
            <ac:spMk id="15" creationId="{00000000-0000-0000-0000-000000000000}"/>
          </ac:spMkLst>
        </pc:spChg>
      </pc:sldChg>
    </pc:docChg>
  </pc:docChgLst>
  <pc:docChgLst>
    <pc:chgData name="Schlesinger, Sebastian" userId="d814e6c9-e9fb-4b77-84f7-ccd8aa3529bb" providerId="ADAL" clId="{239AD38C-EB7F-4AE7-94E3-D092FE6CCFA5}"/>
    <pc:docChg chg="undo custSel addSld delSld modSld">
      <pc:chgData name="Schlesinger, Sebastian" userId="d814e6c9-e9fb-4b77-84f7-ccd8aa3529bb" providerId="ADAL" clId="{239AD38C-EB7F-4AE7-94E3-D092FE6CCFA5}" dt="2023-05-12T06:21:43.291" v="432" actId="14100"/>
      <pc:docMkLst>
        <pc:docMk/>
      </pc:docMkLst>
      <pc:sldChg chg="mod modShow">
        <pc:chgData name="Schlesinger, Sebastian" userId="d814e6c9-e9fb-4b77-84f7-ccd8aa3529bb" providerId="ADAL" clId="{239AD38C-EB7F-4AE7-94E3-D092FE6CCFA5}" dt="2023-05-11T07:34:27.003" v="137" actId="729"/>
        <pc:sldMkLst>
          <pc:docMk/>
          <pc:sldMk cId="3289023635" sldId="323"/>
        </pc:sldMkLst>
      </pc:sldChg>
      <pc:sldChg chg="mod modShow">
        <pc:chgData name="Schlesinger, Sebastian" userId="d814e6c9-e9fb-4b77-84f7-ccd8aa3529bb" providerId="ADAL" clId="{239AD38C-EB7F-4AE7-94E3-D092FE6CCFA5}" dt="2023-05-11T07:34:34.011" v="139" actId="729"/>
        <pc:sldMkLst>
          <pc:docMk/>
          <pc:sldMk cId="2630181694" sldId="365"/>
        </pc:sldMkLst>
      </pc:sldChg>
      <pc:sldChg chg="mod modShow">
        <pc:chgData name="Schlesinger, Sebastian" userId="d814e6c9-e9fb-4b77-84f7-ccd8aa3529bb" providerId="ADAL" clId="{239AD38C-EB7F-4AE7-94E3-D092FE6CCFA5}" dt="2023-05-11T07:34:50.511" v="140" actId="729"/>
        <pc:sldMkLst>
          <pc:docMk/>
          <pc:sldMk cId="1446408829" sldId="376"/>
        </pc:sldMkLst>
      </pc:sldChg>
      <pc:sldChg chg="modSp modAnim">
        <pc:chgData name="Schlesinger, Sebastian" userId="d814e6c9-e9fb-4b77-84f7-ccd8aa3529bb" providerId="ADAL" clId="{239AD38C-EB7F-4AE7-94E3-D092FE6CCFA5}" dt="2023-05-11T06:36:49.553" v="116" actId="108"/>
        <pc:sldMkLst>
          <pc:docMk/>
          <pc:sldMk cId="580179237" sldId="393"/>
        </pc:sldMkLst>
      </pc:sldChg>
      <pc:sldChg chg="delSp modSp add del mod">
        <pc:chgData name="Schlesinger, Sebastian" userId="d814e6c9-e9fb-4b77-84f7-ccd8aa3529bb" providerId="ADAL" clId="{239AD38C-EB7F-4AE7-94E3-D092FE6CCFA5}" dt="2023-05-11T06:50:44.543" v="128" actId="47"/>
        <pc:sldMkLst>
          <pc:docMk/>
          <pc:sldMk cId="2880164756" sldId="409"/>
        </pc:sldMkLst>
      </pc:sldChg>
      <pc:sldChg chg="modSp del mod">
        <pc:chgData name="Schlesinger, Sebastian" userId="d814e6c9-e9fb-4b77-84f7-ccd8aa3529bb" providerId="ADAL" clId="{239AD38C-EB7F-4AE7-94E3-D092FE6CCFA5}" dt="2023-05-11T06:56:35.381" v="130" actId="47"/>
        <pc:sldMkLst>
          <pc:docMk/>
          <pc:sldMk cId="754923048" sldId="411"/>
        </pc:sldMkLst>
      </pc:sldChg>
      <pc:sldChg chg="modNotesTx">
        <pc:chgData name="Schlesinger, Sebastian" userId="d814e6c9-e9fb-4b77-84f7-ccd8aa3529bb" providerId="ADAL" clId="{239AD38C-EB7F-4AE7-94E3-D092FE6CCFA5}" dt="2023-05-11T06:58:20.183" v="132"/>
        <pc:sldMkLst>
          <pc:docMk/>
          <pc:sldMk cId="76892021" sldId="437"/>
        </pc:sldMkLst>
      </pc:sldChg>
      <pc:sldChg chg="addSp modSp mod">
        <pc:chgData name="Schlesinger, Sebastian" userId="d814e6c9-e9fb-4b77-84f7-ccd8aa3529bb" providerId="ADAL" clId="{239AD38C-EB7F-4AE7-94E3-D092FE6CCFA5}" dt="2023-05-12T06:21:43.291" v="432" actId="14100"/>
        <pc:sldMkLst>
          <pc:docMk/>
          <pc:sldMk cId="3106880302" sldId="439"/>
        </pc:sldMkLst>
      </pc:sldChg>
      <pc:sldChg chg="modSp mod modAnim modNotesTx">
        <pc:chgData name="Schlesinger, Sebastian" userId="d814e6c9-e9fb-4b77-84f7-ccd8aa3529bb" providerId="ADAL" clId="{239AD38C-EB7F-4AE7-94E3-D092FE6CCFA5}" dt="2023-05-12T06:14:04.396" v="178" actId="1036"/>
        <pc:sldMkLst>
          <pc:docMk/>
          <pc:sldMk cId="4139450488" sldId="440"/>
        </pc:sldMkLst>
      </pc:sldChg>
      <pc:sldChg chg="modSp">
        <pc:chgData name="Schlesinger, Sebastian" userId="d814e6c9-e9fb-4b77-84f7-ccd8aa3529bb" providerId="ADAL" clId="{239AD38C-EB7F-4AE7-94E3-D092FE6CCFA5}" dt="2023-05-12T06:14:54.096" v="212" actId="20577"/>
        <pc:sldMkLst>
          <pc:docMk/>
          <pc:sldMk cId="259986002" sldId="443"/>
        </pc:sldMkLst>
      </pc:sldChg>
      <pc:sldChg chg="modSp mod modAnim">
        <pc:chgData name="Schlesinger, Sebastian" userId="d814e6c9-e9fb-4b77-84f7-ccd8aa3529bb" providerId="ADAL" clId="{239AD38C-EB7F-4AE7-94E3-D092FE6CCFA5}" dt="2023-05-12T06:15:23.046" v="245" actId="1035"/>
        <pc:sldMkLst>
          <pc:docMk/>
          <pc:sldMk cId="71383928" sldId="444"/>
        </pc:sldMkLst>
      </pc:sldChg>
      <pc:sldChg chg="modSp">
        <pc:chgData name="Schlesinger, Sebastian" userId="d814e6c9-e9fb-4b77-84f7-ccd8aa3529bb" providerId="ADAL" clId="{239AD38C-EB7F-4AE7-94E3-D092FE6CCFA5}" dt="2023-05-11T07:25:47.295" v="136" actId="1076"/>
        <pc:sldMkLst>
          <pc:docMk/>
          <pc:sldMk cId="3583872236" sldId="445"/>
        </pc:sldMkLst>
      </pc:sldChg>
      <pc:sldChg chg="modSp mod">
        <pc:chgData name="Schlesinger, Sebastian" userId="d814e6c9-e9fb-4b77-84f7-ccd8aa3529bb" providerId="ADAL" clId="{239AD38C-EB7F-4AE7-94E3-D092FE6CCFA5}" dt="2023-05-12T06:14:40.418" v="211" actId="1076"/>
        <pc:sldMkLst>
          <pc:docMk/>
          <pc:sldMk cId="1050914885" sldId="482"/>
        </pc:sldMkLst>
      </pc:sldChg>
      <pc:sldChg chg="modSp mod">
        <pc:chgData name="Schlesinger, Sebastian" userId="d814e6c9-e9fb-4b77-84f7-ccd8aa3529bb" providerId="ADAL" clId="{239AD38C-EB7F-4AE7-94E3-D092FE6CCFA5}" dt="2023-05-12T06:15:34.783" v="276" actId="1038"/>
        <pc:sldMkLst>
          <pc:docMk/>
          <pc:sldMk cId="399635304" sldId="483"/>
        </pc:sldMkLst>
      </pc:sldChg>
      <pc:sldChg chg="mod modShow">
        <pc:chgData name="Schlesinger, Sebastian" userId="d814e6c9-e9fb-4b77-84f7-ccd8aa3529bb" providerId="ADAL" clId="{239AD38C-EB7F-4AE7-94E3-D092FE6CCFA5}" dt="2023-05-11T07:34:29.570" v="138" actId="729"/>
        <pc:sldMkLst>
          <pc:docMk/>
          <pc:sldMk cId="3183936326" sldId="4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2AE0D0-809F-6E42-B4B1-EE5552010B8C}" type="datetimeFigureOut">
              <a:rPr lang="en-US" smtClean="0"/>
              <a:t>6/5/2025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20A11-DBFE-4948-A0C7-BEB562CD8D21}" type="slidenum">
              <a:rPr lang="en-US" smtClean="0"/>
              <a:t>‹#›</a:t>
            </a:fld>
            <a:endParaRPr lang="en-US"/>
          </a:p>
        </p:txBody>
      </p:sp>
    </p:spTree>
    <p:extLst>
      <p:ext uri="{BB962C8B-B14F-4D97-AF65-F5344CB8AC3E}">
        <p14:creationId xmlns:p14="http://schemas.microsoft.com/office/powerpoint/2010/main" val="12625596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A1A725-A53B-6649-9DAB-494C7CE244B3}" type="datetimeFigureOut">
              <a:rPr lang="en-US" smtClean="0"/>
              <a:t>6/5/2025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B65C6F-7A22-8C41-B87B-08A830DF336D}" type="slidenum">
              <a:rPr lang="en-US" smtClean="0"/>
              <a:t>‹#›</a:t>
            </a:fld>
            <a:endParaRPr lang="en-US"/>
          </a:p>
        </p:txBody>
      </p:sp>
    </p:spTree>
    <p:extLst>
      <p:ext uri="{BB962C8B-B14F-4D97-AF65-F5344CB8AC3E}">
        <p14:creationId xmlns:p14="http://schemas.microsoft.com/office/powerpoint/2010/main" val="23366715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MOS </a:t>
            </a:r>
            <a:r>
              <a:rPr lang="en-US" dirty="0" err="1"/>
              <a:t>Transistoren</a:t>
            </a:r>
            <a:r>
              <a:rPr lang="en-US" dirty="0"/>
              <a:t> (MOS = Metal Oxide Semiconductor)</a:t>
            </a:r>
          </a:p>
          <a:p>
            <a:r>
              <a:rPr lang="en-US" dirty="0"/>
              <a:t>2 </a:t>
            </a:r>
            <a:r>
              <a:rPr lang="en-US" dirty="0" err="1"/>
              <a:t>Typen</a:t>
            </a:r>
            <a:r>
              <a:rPr lang="en-US" dirty="0"/>
              <a:t>: p-type und n-type</a:t>
            </a:r>
          </a:p>
          <a:p>
            <a:r>
              <a:rPr lang="en-US" dirty="0"/>
              <a:t>S = </a:t>
            </a:r>
            <a:r>
              <a:rPr lang="en-US" dirty="0" err="1"/>
              <a:t>src</a:t>
            </a:r>
            <a:r>
              <a:rPr lang="en-US" dirty="0"/>
              <a:t>=</a:t>
            </a:r>
            <a:r>
              <a:rPr lang="en-US" baseline="0" dirty="0"/>
              <a:t> </a:t>
            </a:r>
            <a:r>
              <a:rPr lang="en-US" baseline="0" dirty="0" err="1"/>
              <a:t>Quelle</a:t>
            </a:r>
            <a:endParaRPr lang="en-US" baseline="0" dirty="0"/>
          </a:p>
          <a:p>
            <a:r>
              <a:rPr lang="en-US" baseline="0" dirty="0"/>
              <a:t>D = drain = </a:t>
            </a:r>
            <a:r>
              <a:rPr lang="en-US" baseline="0" dirty="0" err="1"/>
              <a:t>Abfluss</a:t>
            </a:r>
            <a:endParaRPr lang="en-US" baseline="0" dirty="0"/>
          </a:p>
          <a:p>
            <a:r>
              <a:rPr lang="en-US" baseline="0" dirty="0"/>
              <a:t>G = gate = </a:t>
            </a:r>
            <a:r>
              <a:rPr lang="en-US" baseline="0" dirty="0" err="1"/>
              <a:t>Steuerelketrode</a:t>
            </a:r>
            <a:endParaRPr lang="en-US" baseline="0" dirty="0"/>
          </a:p>
          <a:p>
            <a:endParaRPr lang="en-US" baseline="0" dirty="0"/>
          </a:p>
          <a:p>
            <a:r>
              <a:rPr lang="en-US" baseline="0" dirty="0"/>
              <a:t>AND-</a:t>
            </a:r>
            <a:r>
              <a:rPr lang="en-US" baseline="0" dirty="0" err="1"/>
              <a:t>Gatter</a:t>
            </a:r>
            <a:r>
              <a:rPr lang="en-US" baseline="0" dirty="0"/>
              <a:t> </a:t>
            </a:r>
            <a:r>
              <a:rPr lang="en-US" baseline="0" dirty="0" err="1"/>
              <a:t>z.B</a:t>
            </a:r>
            <a:r>
              <a:rPr lang="en-US" baseline="0" dirty="0"/>
              <a:t>. </a:t>
            </a:r>
            <a:r>
              <a:rPr lang="en-US" baseline="0" dirty="0" err="1"/>
              <a:t>aus</a:t>
            </a:r>
            <a:r>
              <a:rPr lang="en-US" baseline="0" dirty="0"/>
              <a:t> </a:t>
            </a:r>
            <a:r>
              <a:rPr lang="en-US" baseline="0" dirty="0" err="1"/>
              <a:t>zwei</a:t>
            </a:r>
            <a:r>
              <a:rPr lang="en-US" baseline="0" dirty="0"/>
              <a:t> </a:t>
            </a:r>
            <a:r>
              <a:rPr lang="en-US" baseline="0" dirty="0" err="1"/>
              <a:t>Transistoren</a:t>
            </a:r>
            <a:r>
              <a:rPr lang="en-US" baseline="0" dirty="0"/>
              <a:t> (</a:t>
            </a:r>
            <a:r>
              <a:rPr lang="en-US" baseline="0" dirty="0" err="1"/>
              <a:t>deren</a:t>
            </a:r>
            <a:r>
              <a:rPr lang="en-US" baseline="0" dirty="0"/>
              <a:t> “Gate” </a:t>
            </a:r>
            <a:r>
              <a:rPr lang="en-US" baseline="0" dirty="0" err="1"/>
              <a:t>mit</a:t>
            </a:r>
            <a:r>
              <a:rPr lang="en-US" baseline="0" dirty="0"/>
              <a:t> den Inputs </a:t>
            </a:r>
            <a:r>
              <a:rPr lang="en-US" baseline="0" dirty="0" err="1"/>
              <a:t>verbunden</a:t>
            </a:r>
            <a:r>
              <a:rPr lang="en-US" baseline="0" dirty="0"/>
              <a:t> </a:t>
            </a:r>
            <a:r>
              <a:rPr lang="en-US" baseline="0" dirty="0" err="1"/>
              <a:t>ist</a:t>
            </a:r>
            <a:r>
              <a:rPr lang="en-US" baseline="0" dirty="0"/>
              <a:t>), in </a:t>
            </a:r>
            <a:r>
              <a:rPr lang="en-US" baseline="0" dirty="0" err="1"/>
              <a:t>Reihe</a:t>
            </a:r>
            <a:r>
              <a:rPr lang="en-US" baseline="0" dirty="0"/>
              <a:t>, </a:t>
            </a:r>
            <a:r>
              <a:rPr lang="en-US" baseline="0" dirty="0" err="1"/>
              <a:t>nur</a:t>
            </a:r>
            <a:r>
              <a:rPr lang="en-US" baseline="0" dirty="0"/>
              <a:t> </a:t>
            </a:r>
            <a:r>
              <a:rPr lang="en-US" baseline="0" dirty="0" err="1"/>
              <a:t>wenn</a:t>
            </a:r>
            <a:r>
              <a:rPr lang="en-US" baseline="0" dirty="0"/>
              <a:t> </a:t>
            </a:r>
            <a:r>
              <a:rPr lang="en-US" baseline="0" dirty="0" err="1"/>
              <a:t>beide</a:t>
            </a:r>
            <a:r>
              <a:rPr lang="en-US" baseline="0" dirty="0"/>
              <a:t> </a:t>
            </a:r>
            <a:r>
              <a:rPr lang="en-US" baseline="0" dirty="0" err="1"/>
              <a:t>schalten</a:t>
            </a:r>
            <a:r>
              <a:rPr lang="en-US" baseline="0" dirty="0"/>
              <a:t> </a:t>
            </a:r>
            <a:r>
              <a:rPr lang="en-US" baseline="0" dirty="0" err="1"/>
              <a:t>schaltet</a:t>
            </a:r>
            <a:r>
              <a:rPr lang="en-US" baseline="0" dirty="0"/>
              <a:t> </a:t>
            </a:r>
            <a:r>
              <a:rPr lang="en-US" baseline="0" dirty="0" err="1"/>
              <a:t>auch</a:t>
            </a:r>
            <a:r>
              <a:rPr lang="en-US" baseline="0" dirty="0"/>
              <a:t> das </a:t>
            </a:r>
            <a:r>
              <a:rPr lang="en-US" baseline="0" dirty="0" err="1"/>
              <a:t>Gatter</a:t>
            </a:r>
            <a:r>
              <a:rPr lang="en-US" baseline="0" dirty="0"/>
              <a:t>, OR-</a:t>
            </a:r>
            <a:r>
              <a:rPr lang="en-US" baseline="0" dirty="0" err="1"/>
              <a:t>Gatter</a:t>
            </a:r>
            <a:r>
              <a:rPr lang="en-US" baseline="0" dirty="0"/>
              <a:t> </a:t>
            </a:r>
            <a:r>
              <a:rPr lang="en-US" baseline="0" dirty="0" err="1"/>
              <a:t>zwei</a:t>
            </a:r>
            <a:r>
              <a:rPr lang="en-US" baseline="0" dirty="0"/>
              <a:t> </a:t>
            </a:r>
            <a:r>
              <a:rPr lang="en-US" baseline="0" dirty="0" err="1"/>
              <a:t>Transistoren</a:t>
            </a:r>
            <a:r>
              <a:rPr lang="en-US" baseline="0" dirty="0"/>
              <a:t> parallel, </a:t>
            </a:r>
            <a:r>
              <a:rPr lang="en-US" baseline="0" dirty="0" err="1"/>
              <a:t>sobald</a:t>
            </a:r>
            <a:r>
              <a:rPr lang="en-US" baseline="0" dirty="0"/>
              <a:t> </a:t>
            </a:r>
            <a:r>
              <a:rPr lang="en-US" baseline="0" dirty="0" err="1"/>
              <a:t>einer</a:t>
            </a:r>
            <a:r>
              <a:rPr lang="en-US" baseline="0" dirty="0"/>
              <a:t> </a:t>
            </a:r>
            <a:r>
              <a:rPr lang="en-US" baseline="0" dirty="0" err="1"/>
              <a:t>schaltet</a:t>
            </a:r>
            <a:r>
              <a:rPr lang="en-US" baseline="0" dirty="0"/>
              <a:t> </a:t>
            </a:r>
            <a:r>
              <a:rPr lang="en-US" baseline="0" dirty="0" err="1"/>
              <a:t>schaltet</a:t>
            </a:r>
            <a:r>
              <a:rPr lang="en-US" baseline="0" dirty="0"/>
              <a:t> das </a:t>
            </a:r>
            <a:r>
              <a:rPr lang="en-US" baseline="0" dirty="0" err="1"/>
              <a:t>Gatter</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a:t>
            </a:fld>
            <a:endParaRPr lang="en-US"/>
          </a:p>
        </p:txBody>
      </p:sp>
    </p:spTree>
    <p:extLst>
      <p:ext uri="{BB962C8B-B14F-4D97-AF65-F5344CB8AC3E}">
        <p14:creationId xmlns:p14="http://schemas.microsoft.com/office/powerpoint/2010/main" val="2970099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Dann</a:t>
            </a:r>
            <a:r>
              <a:rPr lang="en-US" dirty="0"/>
              <a:t> </a:t>
            </a:r>
            <a:r>
              <a:rPr lang="en-US" dirty="0" err="1"/>
              <a:t>gibt</a:t>
            </a:r>
            <a:r>
              <a:rPr lang="en-US" dirty="0"/>
              <a:t> </a:t>
            </a:r>
            <a:r>
              <a:rPr lang="en-US" dirty="0" err="1"/>
              <a:t>es</a:t>
            </a:r>
            <a:r>
              <a:rPr lang="en-US" dirty="0"/>
              <a:t> </a:t>
            </a:r>
            <a:r>
              <a:rPr lang="en-US" dirty="0" err="1"/>
              <a:t>jede</a:t>
            </a:r>
            <a:r>
              <a:rPr lang="en-US" dirty="0"/>
              <a:t> </a:t>
            </a:r>
            <a:r>
              <a:rPr lang="en-US" dirty="0" err="1"/>
              <a:t>menge</a:t>
            </a:r>
            <a:r>
              <a:rPr lang="en-US" dirty="0"/>
              <a:t> </a:t>
            </a:r>
            <a:r>
              <a:rPr lang="en-US" dirty="0" err="1"/>
              <a:t>Gesetze</a:t>
            </a:r>
            <a:r>
              <a:rPr lang="en-US" dirty="0"/>
              <a:t> die man </a:t>
            </a:r>
            <a:r>
              <a:rPr lang="en-US" dirty="0" err="1"/>
              <a:t>aus</a:t>
            </a:r>
            <a:r>
              <a:rPr lang="en-US" dirty="0"/>
              <a:t> den </a:t>
            </a:r>
            <a:r>
              <a:rPr lang="en-US" dirty="0" err="1"/>
              <a:t>Axiomen</a:t>
            </a:r>
            <a:r>
              <a:rPr lang="en-US" dirty="0"/>
              <a:t> </a:t>
            </a:r>
            <a:r>
              <a:rPr lang="en-US" dirty="0" err="1"/>
              <a:t>ableiten</a:t>
            </a:r>
            <a:r>
              <a:rPr lang="en-US" dirty="0"/>
              <a:t> </a:t>
            </a:r>
            <a:r>
              <a:rPr lang="en-US" dirty="0" err="1"/>
              <a:t>kann</a:t>
            </a:r>
            <a:r>
              <a:rPr lang="en-US" dirty="0"/>
              <a:t>.</a:t>
            </a:r>
          </a:p>
          <a:p>
            <a:r>
              <a:rPr lang="en-US" dirty="0" err="1"/>
              <a:t>Interessanter</a:t>
            </a:r>
            <a:r>
              <a:rPr lang="en-US" baseline="0" dirty="0"/>
              <a:t> </a:t>
            </a:r>
            <a:r>
              <a:rPr lang="en-US" baseline="0" dirty="0" err="1"/>
              <a:t>sind</a:t>
            </a:r>
            <a:r>
              <a:rPr lang="en-US" baseline="0" dirty="0"/>
              <a:t> die </a:t>
            </a:r>
            <a:r>
              <a:rPr lang="en-US" baseline="0" dirty="0" err="1"/>
              <a:t>Gesetze</a:t>
            </a:r>
            <a:r>
              <a:rPr lang="en-US" baseline="0" dirty="0"/>
              <a:t> von De Morgan. </a:t>
            </a:r>
            <a:r>
              <a:rPr lang="en-US" baseline="0" dirty="0" err="1"/>
              <a:t>Diese</a:t>
            </a:r>
            <a:r>
              <a:rPr lang="en-US" baseline="0" dirty="0"/>
              <a:t> </a:t>
            </a:r>
            <a:r>
              <a:rPr lang="en-US" baseline="0" dirty="0" err="1"/>
              <a:t>kann</a:t>
            </a:r>
            <a:r>
              <a:rPr lang="en-US" baseline="0" dirty="0"/>
              <a:t> man </a:t>
            </a:r>
            <a:r>
              <a:rPr lang="en-US" baseline="0" dirty="0" err="1"/>
              <a:t>erneut</a:t>
            </a:r>
            <a:r>
              <a:rPr lang="en-US" baseline="0" dirty="0"/>
              <a:t> </a:t>
            </a:r>
            <a:r>
              <a:rPr lang="en-US" baseline="0" dirty="0" err="1"/>
              <a:t>einsehen</a:t>
            </a:r>
            <a:r>
              <a:rPr lang="en-US" baseline="0" dirty="0"/>
              <a:t> </a:t>
            </a:r>
            <a:r>
              <a:rPr lang="en-US" baseline="0" dirty="0" err="1"/>
              <a:t>durch</a:t>
            </a:r>
            <a:r>
              <a:rPr lang="en-US" baseline="0" dirty="0"/>
              <a:t> die </a:t>
            </a:r>
            <a:r>
              <a:rPr lang="en-US" baseline="0" dirty="0" err="1"/>
              <a:t>Wahrheitstabelle</a:t>
            </a:r>
            <a:r>
              <a:rPr lang="en-US" baseline="0" dirty="0"/>
              <a:t> </a:t>
            </a:r>
            <a:r>
              <a:rPr lang="en-US" baseline="0" dirty="0" err="1"/>
              <a:t>aufzustellen</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15</a:t>
            </a:fld>
            <a:endParaRPr lang="en-US"/>
          </a:p>
        </p:txBody>
      </p:sp>
    </p:spTree>
    <p:extLst>
      <p:ext uri="{BB962C8B-B14F-4D97-AF65-F5344CB8AC3E}">
        <p14:creationId xmlns:p14="http://schemas.microsoft.com/office/powerpoint/2010/main" val="571837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Die </a:t>
            </a:r>
            <a:r>
              <a:rPr lang="en-US" dirty="0" err="1"/>
              <a:t>Frage</a:t>
            </a:r>
            <a:r>
              <a:rPr lang="en-US" dirty="0"/>
              <a:t> </a:t>
            </a:r>
            <a:r>
              <a:rPr lang="en-US" dirty="0" err="1"/>
              <a:t>mit</a:t>
            </a:r>
            <a:r>
              <a:rPr lang="en-US" dirty="0"/>
              <a:t> der </a:t>
            </a:r>
            <a:r>
              <a:rPr lang="en-US" dirty="0" err="1"/>
              <a:t>wir</a:t>
            </a:r>
            <a:r>
              <a:rPr lang="en-US" dirty="0"/>
              <a:t> </a:t>
            </a:r>
            <a:r>
              <a:rPr lang="en-US" dirty="0" err="1"/>
              <a:t>uns</a:t>
            </a:r>
            <a:r>
              <a:rPr lang="en-US" dirty="0"/>
              <a:t> </a:t>
            </a:r>
            <a:r>
              <a:rPr lang="en-US" dirty="0" err="1"/>
              <a:t>jetzt</a:t>
            </a:r>
            <a:r>
              <a:rPr lang="en-US" dirty="0"/>
              <a:t> </a:t>
            </a:r>
            <a:r>
              <a:rPr lang="en-US" dirty="0" err="1"/>
              <a:t>beschaeftigen</a:t>
            </a:r>
            <a:r>
              <a:rPr lang="en-US" dirty="0"/>
              <a:t> </a:t>
            </a:r>
            <a:r>
              <a:rPr lang="en-US" dirty="0" err="1"/>
              <a:t>ist</a:t>
            </a:r>
            <a:r>
              <a:rPr lang="en-US" dirty="0"/>
              <a:t>: </a:t>
            </a:r>
            <a:r>
              <a:rPr lang="en-US" dirty="0" err="1"/>
              <a:t>Wie</a:t>
            </a:r>
            <a:r>
              <a:rPr lang="en-US" dirty="0"/>
              <a:t> </a:t>
            </a:r>
            <a:r>
              <a:rPr lang="en-US" dirty="0" err="1"/>
              <a:t>implementiert</a:t>
            </a:r>
            <a:r>
              <a:rPr lang="en-US" dirty="0"/>
              <a:t> </a:t>
            </a:r>
            <a:r>
              <a:rPr lang="en-US" dirty="0" err="1"/>
              <a:t>oder</a:t>
            </a:r>
            <a:r>
              <a:rPr lang="en-US" dirty="0"/>
              <a:t> </a:t>
            </a:r>
            <a:r>
              <a:rPr lang="en-US" dirty="0" err="1"/>
              <a:t>realisiert</a:t>
            </a:r>
            <a:r>
              <a:rPr lang="en-US" dirty="0"/>
              <a:t> man </a:t>
            </a:r>
            <a:r>
              <a:rPr lang="en-US" dirty="0" err="1"/>
              <a:t>eine</a:t>
            </a:r>
            <a:r>
              <a:rPr lang="en-US" dirty="0"/>
              <a:t> </a:t>
            </a:r>
            <a:r>
              <a:rPr lang="en-US" dirty="0" err="1"/>
              <a:t>Boolesche</a:t>
            </a:r>
            <a:r>
              <a:rPr lang="en-US" dirty="0"/>
              <a:t> </a:t>
            </a:r>
            <a:r>
              <a:rPr lang="en-US" dirty="0" err="1"/>
              <a:t>Funktion</a:t>
            </a:r>
            <a:r>
              <a:rPr lang="en-US" dirty="0"/>
              <a:t>. </a:t>
            </a:r>
            <a:r>
              <a:rPr lang="en-US" dirty="0" err="1"/>
              <a:t>Gegeben</a:t>
            </a:r>
            <a:r>
              <a:rPr lang="en-US" dirty="0"/>
              <a:t> </a:t>
            </a:r>
            <a:r>
              <a:rPr lang="en-US" dirty="0" err="1"/>
              <a:t>eine</a:t>
            </a:r>
            <a:r>
              <a:rPr lang="en-US" dirty="0"/>
              <a:t> </a:t>
            </a:r>
            <a:r>
              <a:rPr lang="en-US" dirty="0" err="1"/>
              <a:t>Anzahl</a:t>
            </a:r>
            <a:r>
              <a:rPr lang="en-US" dirty="0"/>
              <a:t> von </a:t>
            </a:r>
            <a:r>
              <a:rPr lang="en-US" dirty="0" err="1"/>
              <a:t>Eingaengen</a:t>
            </a:r>
            <a:r>
              <a:rPr lang="en-US" dirty="0"/>
              <a:t> (Inputs)</a:t>
            </a:r>
            <a:r>
              <a:rPr lang="en-US" baseline="0" dirty="0"/>
              <a:t> und </a:t>
            </a:r>
            <a:r>
              <a:rPr lang="en-US" baseline="0" dirty="0" err="1"/>
              <a:t>eine</a:t>
            </a:r>
            <a:r>
              <a:rPr lang="en-US" baseline="0" dirty="0"/>
              <a:t> </a:t>
            </a:r>
            <a:r>
              <a:rPr lang="en-US" baseline="0" dirty="0" err="1"/>
              <a:t>Anzahl</a:t>
            </a:r>
            <a:r>
              <a:rPr lang="en-US" baseline="0" dirty="0"/>
              <a:t> von </a:t>
            </a:r>
            <a:r>
              <a:rPr lang="en-US" baseline="0" dirty="0" err="1"/>
              <a:t>Ausgaengen</a:t>
            </a:r>
            <a:r>
              <a:rPr lang="en-US" baseline="0" dirty="0"/>
              <a:t> (Outputs) und </a:t>
            </a:r>
            <a:r>
              <a:rPr lang="en-US" baseline="0" dirty="0" err="1"/>
              <a:t>eine</a:t>
            </a:r>
            <a:r>
              <a:rPr lang="en-US" baseline="0" dirty="0"/>
              <a:t> </a:t>
            </a:r>
            <a:r>
              <a:rPr lang="en-US" baseline="0" dirty="0" err="1"/>
              <a:t>Spezifikation</a:t>
            </a:r>
            <a:r>
              <a:rPr lang="en-US" baseline="0" dirty="0"/>
              <a:t> der </a:t>
            </a:r>
            <a:r>
              <a:rPr lang="en-US" baseline="0" dirty="0" err="1"/>
              <a:t>Funktion</a:t>
            </a:r>
            <a:r>
              <a:rPr lang="en-US" baseline="0" dirty="0"/>
              <a:t>, </a:t>
            </a:r>
            <a:r>
              <a:rPr lang="en-US" baseline="0" dirty="0" err="1"/>
              <a:t>wie</a:t>
            </a:r>
            <a:r>
              <a:rPr lang="en-US" baseline="0" dirty="0"/>
              <a:t> </a:t>
            </a:r>
            <a:r>
              <a:rPr lang="en-US" baseline="0" dirty="0" err="1"/>
              <a:t>findet</a:t>
            </a:r>
            <a:r>
              <a:rPr lang="en-US" baseline="0" dirty="0"/>
              <a:t> man </a:t>
            </a:r>
            <a:r>
              <a:rPr lang="en-US" baseline="0" dirty="0" err="1"/>
              <a:t>ein</a:t>
            </a:r>
            <a:r>
              <a:rPr lang="en-US" baseline="0" dirty="0"/>
              <a:t> </a:t>
            </a:r>
            <a:r>
              <a:rPr lang="en-US" baseline="0" dirty="0" err="1"/>
              <a:t>Schaltnetz</a:t>
            </a:r>
            <a:r>
              <a:rPr lang="en-US" baseline="0" dirty="0"/>
              <a:t>, das </a:t>
            </a:r>
            <a:r>
              <a:rPr lang="en-US" baseline="0" dirty="0" err="1"/>
              <a:t>diese</a:t>
            </a:r>
            <a:r>
              <a:rPr lang="en-US" baseline="0" dirty="0"/>
              <a:t> </a:t>
            </a:r>
            <a:r>
              <a:rPr lang="en-US" baseline="0" dirty="0" err="1"/>
              <a:t>Funktion</a:t>
            </a:r>
            <a:r>
              <a:rPr lang="en-US" baseline="0" dirty="0"/>
              <a:t> </a:t>
            </a:r>
            <a:r>
              <a:rPr lang="en-US" baseline="0" dirty="0" err="1"/>
              <a:t>realisiert</a:t>
            </a:r>
            <a:r>
              <a:rPr lang="en-US" baseline="0" dirty="0"/>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17</a:t>
            </a:fld>
            <a:endParaRPr lang="en-US"/>
          </a:p>
        </p:txBody>
      </p:sp>
    </p:spTree>
    <p:extLst>
      <p:ext uri="{BB962C8B-B14F-4D97-AF65-F5344CB8AC3E}">
        <p14:creationId xmlns:p14="http://schemas.microsoft.com/office/powerpoint/2010/main" val="179607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Die 1. </a:t>
            </a:r>
            <a:r>
              <a:rPr lang="en-US" dirty="0" err="1"/>
              <a:t>Frage</a:t>
            </a:r>
            <a:r>
              <a:rPr lang="en-US" dirty="0"/>
              <a:t> </a:t>
            </a:r>
            <a:r>
              <a:rPr lang="en-US" dirty="0" err="1"/>
              <a:t>ist</a:t>
            </a:r>
            <a:r>
              <a:rPr lang="en-US" dirty="0"/>
              <a:t> </a:t>
            </a:r>
            <a:r>
              <a:rPr lang="en-US" dirty="0" err="1"/>
              <a:t>jedoch</a:t>
            </a:r>
            <a:r>
              <a:rPr lang="en-US" dirty="0"/>
              <a:t>, </a:t>
            </a:r>
            <a:r>
              <a:rPr lang="en-US" dirty="0" err="1"/>
              <a:t>wie</a:t>
            </a:r>
            <a:r>
              <a:rPr lang="en-US" dirty="0"/>
              <a:t> </a:t>
            </a:r>
            <a:r>
              <a:rPr lang="en-US" dirty="0" err="1"/>
              <a:t>spezifiziert</a:t>
            </a:r>
            <a:r>
              <a:rPr lang="en-US" dirty="0"/>
              <a:t> man</a:t>
            </a:r>
            <a:r>
              <a:rPr lang="en-US" baseline="0" dirty="0"/>
              <a:t> </a:t>
            </a:r>
            <a:r>
              <a:rPr lang="en-US" baseline="0" dirty="0" err="1"/>
              <a:t>eine</a:t>
            </a:r>
            <a:r>
              <a:rPr lang="en-US" baseline="0" dirty="0"/>
              <a:t> </a:t>
            </a:r>
            <a:r>
              <a:rPr lang="en-US" baseline="0" dirty="0" err="1"/>
              <a:t>Boolesche</a:t>
            </a:r>
            <a:r>
              <a:rPr lang="en-US" baseline="0" dirty="0"/>
              <a:t> </a:t>
            </a:r>
            <a:r>
              <a:rPr lang="en-US" baseline="0" dirty="0" err="1"/>
              <a:t>Funktion</a:t>
            </a:r>
            <a:r>
              <a:rPr lang="en-US" baseline="0" dirty="0"/>
              <a:t>. Das </a:t>
            </a:r>
            <a:r>
              <a:rPr lang="en-US" baseline="0" dirty="0" err="1"/>
              <a:t>kann</a:t>
            </a:r>
            <a:r>
              <a:rPr lang="en-US" baseline="0" dirty="0"/>
              <a:t> </a:t>
            </a:r>
            <a:r>
              <a:rPr lang="en-US" baseline="0" dirty="0" err="1"/>
              <a:t>mittels</a:t>
            </a:r>
            <a:r>
              <a:rPr lang="en-US" baseline="0" dirty="0"/>
              <a:t> </a:t>
            </a:r>
            <a:r>
              <a:rPr lang="en-US" baseline="0" dirty="0" err="1"/>
              <a:t>natuerliche</a:t>
            </a:r>
            <a:r>
              <a:rPr lang="en-US" baseline="0" dirty="0"/>
              <a:t> </a:t>
            </a:r>
            <a:r>
              <a:rPr lang="en-US" baseline="0" dirty="0" err="1"/>
              <a:t>Sprache</a:t>
            </a:r>
            <a:r>
              <a:rPr lang="en-US" baseline="0" dirty="0"/>
              <a:t> (</a:t>
            </a:r>
            <a:r>
              <a:rPr lang="en-US" baseline="0" dirty="0" err="1"/>
              <a:t>zB</a:t>
            </a:r>
            <a:r>
              <a:rPr lang="en-US" baseline="0" dirty="0"/>
              <a:t>: </a:t>
            </a:r>
            <a:r>
              <a:rPr lang="en-US" baseline="0" dirty="0" err="1"/>
              <a:t>Ausgang</a:t>
            </a:r>
            <a:r>
              <a:rPr lang="en-US" baseline="0" dirty="0"/>
              <a:t> = 1 </a:t>
            </a:r>
            <a:r>
              <a:rPr lang="en-US" baseline="0" dirty="0" err="1"/>
              <a:t>wenn</a:t>
            </a:r>
            <a:r>
              <a:rPr lang="en-US" baseline="0" dirty="0"/>
              <a:t> die </a:t>
            </a:r>
            <a:r>
              <a:rPr lang="en-US" baseline="0" dirty="0" err="1"/>
              <a:t>Eingaenge</a:t>
            </a:r>
            <a:r>
              <a:rPr lang="en-US" baseline="0" dirty="0"/>
              <a:t> </a:t>
            </a:r>
            <a:r>
              <a:rPr lang="en-US" baseline="0" dirty="0" err="1"/>
              <a:t>eine</a:t>
            </a:r>
            <a:r>
              <a:rPr lang="en-US" baseline="0" dirty="0"/>
              <a:t> </a:t>
            </a:r>
            <a:r>
              <a:rPr lang="en-US" baseline="0" dirty="0" err="1"/>
              <a:t>Priemzahl</a:t>
            </a:r>
            <a:r>
              <a:rPr lang="en-US" baseline="0" dirty="0"/>
              <a:t> </a:t>
            </a:r>
            <a:r>
              <a:rPr lang="en-US" baseline="0" dirty="0" err="1"/>
              <a:t>darstellen</a:t>
            </a:r>
            <a:r>
              <a:rPr lang="en-US" baseline="0" dirty="0"/>
              <a:t>), </a:t>
            </a:r>
            <a:r>
              <a:rPr lang="en-US" baseline="0" dirty="0" err="1"/>
              <a:t>aber</a:t>
            </a:r>
            <a:r>
              <a:rPr lang="en-US" baseline="0" dirty="0"/>
              <a:t> </a:t>
            </a:r>
            <a:r>
              <a:rPr lang="en-US" baseline="0" dirty="0" err="1"/>
              <a:t>natuerliche</a:t>
            </a:r>
            <a:r>
              <a:rPr lang="en-US" baseline="0" dirty="0"/>
              <a:t> </a:t>
            </a:r>
            <a:r>
              <a:rPr lang="en-US" baseline="0" dirty="0" err="1"/>
              <a:t>Sprache</a:t>
            </a:r>
            <a:r>
              <a:rPr lang="en-US" baseline="0" dirty="0"/>
              <a:t> </a:t>
            </a:r>
            <a:r>
              <a:rPr lang="en-US" baseline="0" dirty="0" err="1"/>
              <a:t>ist</a:t>
            </a:r>
            <a:r>
              <a:rPr lang="en-US" baseline="0" dirty="0"/>
              <a:t> </a:t>
            </a:r>
            <a:r>
              <a:rPr lang="en-US" baseline="0" dirty="0" err="1"/>
              <a:t>meist</a:t>
            </a:r>
            <a:r>
              <a:rPr lang="en-US" baseline="0" dirty="0"/>
              <a:t> </a:t>
            </a:r>
            <a:r>
              <a:rPr lang="en-US" baseline="0" dirty="0" err="1"/>
              <a:t>zu</a:t>
            </a:r>
            <a:r>
              <a:rPr lang="en-US" baseline="0" dirty="0"/>
              <a:t> </a:t>
            </a:r>
            <a:r>
              <a:rPr lang="en-US" baseline="0" dirty="0" err="1"/>
              <a:t>ungenau</a:t>
            </a:r>
            <a:r>
              <a:rPr lang="en-US" baseline="0" dirty="0"/>
              <a:t>.</a:t>
            </a:r>
          </a:p>
          <a:p>
            <a:r>
              <a:rPr lang="en-US" baseline="0" dirty="0"/>
              <a:t>1) Um </a:t>
            </a:r>
            <a:r>
              <a:rPr lang="en-US" baseline="0" dirty="0" err="1"/>
              <a:t>eine</a:t>
            </a:r>
            <a:r>
              <a:rPr lang="en-US" baseline="0" dirty="0"/>
              <a:t> </a:t>
            </a:r>
            <a:r>
              <a:rPr lang="en-US" baseline="0" dirty="0" err="1"/>
              <a:t>Boolesche</a:t>
            </a:r>
            <a:r>
              <a:rPr lang="en-US" baseline="0" dirty="0"/>
              <a:t> </a:t>
            </a:r>
            <a:r>
              <a:rPr lang="en-US" baseline="0" dirty="0" err="1"/>
              <a:t>Funktion</a:t>
            </a:r>
            <a:r>
              <a:rPr lang="en-US" baseline="0" dirty="0"/>
              <a:t> </a:t>
            </a:r>
            <a:r>
              <a:rPr lang="en-US" baseline="0" dirty="0" err="1"/>
              <a:t>genauer</a:t>
            </a:r>
            <a:r>
              <a:rPr lang="en-US" baseline="0" dirty="0"/>
              <a:t> </a:t>
            </a:r>
            <a:r>
              <a:rPr lang="en-US" baseline="0" dirty="0" err="1"/>
              <a:t>zu</a:t>
            </a:r>
            <a:r>
              <a:rPr lang="en-US" baseline="0" dirty="0"/>
              <a:t> </a:t>
            </a:r>
            <a:r>
              <a:rPr lang="en-US" baseline="0" dirty="0" err="1"/>
              <a:t>spezifizieren</a:t>
            </a:r>
            <a:r>
              <a:rPr lang="en-US" baseline="0" dirty="0"/>
              <a:t> </a:t>
            </a:r>
            <a:r>
              <a:rPr lang="en-US" baseline="0" dirty="0" err="1"/>
              <a:t>gibt</a:t>
            </a:r>
            <a:r>
              <a:rPr lang="en-US" baseline="0" dirty="0"/>
              <a:t> </a:t>
            </a:r>
            <a:r>
              <a:rPr lang="en-US" baseline="0" dirty="0" err="1"/>
              <a:t>es</a:t>
            </a:r>
            <a:r>
              <a:rPr lang="en-US" baseline="0" dirty="0"/>
              <a:t> </a:t>
            </a:r>
            <a:r>
              <a:rPr lang="en-US" baseline="0" dirty="0" err="1"/>
              <a:t>verschiedene</a:t>
            </a:r>
            <a:r>
              <a:rPr lang="en-US" baseline="0" dirty="0"/>
              <a:t> </a:t>
            </a:r>
            <a:r>
              <a:rPr lang="en-US" baseline="0" dirty="0" err="1"/>
              <a:t>Ansaetze</a:t>
            </a:r>
            <a:r>
              <a:rPr lang="en-US" baseline="0" dirty="0"/>
              <a:t>. Die 1. </a:t>
            </a:r>
            <a:r>
              <a:rPr lang="en-US" baseline="0" dirty="0" err="1"/>
              <a:t>Methode</a:t>
            </a:r>
            <a:r>
              <a:rPr lang="en-US" baseline="0" dirty="0"/>
              <a:t> </a:t>
            </a:r>
            <a:r>
              <a:rPr lang="en-US" baseline="0" dirty="0" err="1"/>
              <a:t>ist</a:t>
            </a:r>
            <a:r>
              <a:rPr lang="en-US" baseline="0" dirty="0"/>
              <a:t> die </a:t>
            </a:r>
            <a:r>
              <a:rPr lang="en-US" baseline="0" dirty="0" err="1"/>
              <a:t>Wahrheitstabelle</a:t>
            </a:r>
            <a:r>
              <a:rPr lang="en-US" baseline="0" dirty="0"/>
              <a:t> </a:t>
            </a:r>
            <a:r>
              <a:rPr lang="en-US" baseline="0" dirty="0" err="1"/>
              <a:t>aufzustellen</a:t>
            </a:r>
            <a:r>
              <a:rPr lang="en-US" baseline="0" dirty="0"/>
              <a:t>. </a:t>
            </a:r>
            <a:r>
              <a:rPr lang="en-US" baseline="0" dirty="0" err="1"/>
              <a:t>Wird</a:t>
            </a:r>
            <a:r>
              <a:rPr lang="en-US" baseline="0" dirty="0"/>
              <a:t> oft </a:t>
            </a:r>
            <a:r>
              <a:rPr lang="en-US" baseline="0" dirty="0" err="1"/>
              <a:t>sehr</a:t>
            </a:r>
            <a:r>
              <a:rPr lang="en-US" baseline="0" dirty="0"/>
              <a:t> gross. </a:t>
            </a:r>
            <a:r>
              <a:rPr lang="en-US" baseline="0" dirty="0" err="1"/>
              <a:t>Eine</a:t>
            </a:r>
            <a:r>
              <a:rPr lang="en-US" baseline="0" dirty="0"/>
              <a:t> </a:t>
            </a:r>
            <a:r>
              <a:rPr lang="en-US" baseline="0" dirty="0" err="1"/>
              <a:t>andere</a:t>
            </a:r>
            <a:r>
              <a:rPr lang="en-US" baseline="0" dirty="0"/>
              <a:t> </a:t>
            </a:r>
            <a:r>
              <a:rPr lang="en-US" baseline="0" dirty="0" err="1"/>
              <a:t>Methode</a:t>
            </a:r>
            <a:r>
              <a:rPr lang="en-US" baseline="0" dirty="0"/>
              <a:t> </a:t>
            </a:r>
            <a:r>
              <a:rPr lang="en-US" baseline="0" dirty="0" err="1"/>
              <a:t>ist</a:t>
            </a:r>
            <a:r>
              <a:rPr lang="en-US" baseline="0" dirty="0"/>
              <a:t> um </a:t>
            </a:r>
            <a:r>
              <a:rPr lang="en-US" baseline="0" dirty="0" err="1"/>
              <a:t>eine</a:t>
            </a:r>
            <a:r>
              <a:rPr lang="en-US" baseline="0" dirty="0"/>
              <a:t> </a:t>
            </a:r>
            <a:r>
              <a:rPr lang="en-US" baseline="0" dirty="0" err="1"/>
              <a:t>Normalform</a:t>
            </a:r>
            <a:r>
              <a:rPr lang="en-US" baseline="0" dirty="0"/>
              <a:t> der </a:t>
            </a:r>
            <a:r>
              <a:rPr lang="en-US" baseline="0" dirty="0" err="1"/>
              <a:t>Booleschen</a:t>
            </a:r>
            <a:r>
              <a:rPr lang="en-US" baseline="0" dirty="0"/>
              <a:t> </a:t>
            </a:r>
            <a:r>
              <a:rPr lang="en-US" baseline="0" dirty="0" err="1"/>
              <a:t>Funktion</a:t>
            </a:r>
            <a:r>
              <a:rPr lang="en-US" baseline="0" dirty="0"/>
              <a:t> </a:t>
            </a:r>
            <a:r>
              <a:rPr lang="en-US" baseline="0" dirty="0" err="1"/>
              <a:t>aufzustellen</a:t>
            </a:r>
            <a:r>
              <a:rPr lang="en-US" baseline="0" dirty="0"/>
              <a:t>. </a:t>
            </a:r>
            <a:r>
              <a:rPr lang="en-US" baseline="0" dirty="0" err="1"/>
              <a:t>Es</a:t>
            </a:r>
            <a:r>
              <a:rPr lang="en-US" baseline="0" dirty="0"/>
              <a:t> </a:t>
            </a:r>
            <a:r>
              <a:rPr lang="en-US" baseline="0" dirty="0" err="1"/>
              <a:t>gibt</a:t>
            </a:r>
            <a:r>
              <a:rPr lang="en-US" baseline="0" dirty="0"/>
              <a:t> 2 </a:t>
            </a:r>
            <a:r>
              <a:rPr lang="en-US" baseline="0" dirty="0" err="1"/>
              <a:t>Normalformen</a:t>
            </a:r>
            <a:r>
              <a:rPr lang="en-US" baseline="0" dirty="0"/>
              <a:t>. Die </a:t>
            </a:r>
            <a:r>
              <a:rPr lang="en-US" baseline="0" dirty="0" err="1"/>
              <a:t>erste</a:t>
            </a:r>
            <a:r>
              <a:rPr lang="en-US" baseline="0" dirty="0"/>
              <a:t> </a:t>
            </a:r>
            <a:r>
              <a:rPr lang="en-US" baseline="0" dirty="0" err="1"/>
              <a:t>ist</a:t>
            </a:r>
            <a:r>
              <a:rPr lang="en-US" baseline="0" dirty="0"/>
              <a:t> die </a:t>
            </a:r>
            <a:r>
              <a:rPr lang="en-US" baseline="0" dirty="0" err="1"/>
              <a:t>disjunktive</a:t>
            </a:r>
            <a:r>
              <a:rPr lang="en-US" baseline="0" dirty="0"/>
              <a:t> </a:t>
            </a:r>
            <a:r>
              <a:rPr lang="en-US" baseline="0" dirty="0" err="1"/>
              <a:t>Normalform</a:t>
            </a:r>
            <a:r>
              <a:rPr lang="en-US" baseline="0" dirty="0"/>
              <a:t>. </a:t>
            </a:r>
            <a:r>
              <a:rPr lang="en-US" baseline="0" dirty="0" err="1"/>
              <a:t>Disjunktion</a:t>
            </a:r>
            <a:r>
              <a:rPr lang="en-US" baseline="0" dirty="0"/>
              <a:t> </a:t>
            </a:r>
            <a:r>
              <a:rPr lang="en-US" baseline="0" dirty="0" err="1"/>
              <a:t>ist</a:t>
            </a:r>
            <a:r>
              <a:rPr lang="en-US" baseline="0" dirty="0"/>
              <a:t> </a:t>
            </a:r>
            <a:r>
              <a:rPr lang="en-US" baseline="0" dirty="0" err="1"/>
              <a:t>anderes</a:t>
            </a:r>
            <a:r>
              <a:rPr lang="en-US" baseline="0" dirty="0"/>
              <a:t> </a:t>
            </a:r>
            <a:r>
              <a:rPr lang="en-US" baseline="0" dirty="0" err="1"/>
              <a:t>Wort</a:t>
            </a:r>
            <a:r>
              <a:rPr lang="en-US" baseline="0" dirty="0"/>
              <a:t> </a:t>
            </a:r>
            <a:r>
              <a:rPr lang="en-US" baseline="0" dirty="0" err="1"/>
              <a:t>fuer</a:t>
            </a:r>
            <a:r>
              <a:rPr lang="en-US" baseline="0" dirty="0"/>
              <a:t> ODER-</a:t>
            </a:r>
            <a:r>
              <a:rPr lang="en-US" baseline="0" dirty="0" err="1"/>
              <a:t>Verknuepfung</a:t>
            </a:r>
            <a:r>
              <a:rPr lang="en-US" baseline="0" dirty="0"/>
              <a:t>. In der </a:t>
            </a:r>
            <a:r>
              <a:rPr lang="en-US" baseline="0" dirty="0" err="1"/>
              <a:t>disjunktive</a:t>
            </a:r>
            <a:r>
              <a:rPr lang="en-US" baseline="0" dirty="0"/>
              <a:t> </a:t>
            </a:r>
            <a:r>
              <a:rPr lang="en-US" baseline="0" dirty="0" err="1"/>
              <a:t>Normalform</a:t>
            </a:r>
            <a:r>
              <a:rPr lang="en-US" baseline="0" dirty="0"/>
              <a:t> </a:t>
            </a:r>
            <a:r>
              <a:rPr lang="en-US" baseline="0" dirty="0" err="1"/>
              <a:t>wird</a:t>
            </a:r>
            <a:r>
              <a:rPr lang="en-US" baseline="0" dirty="0"/>
              <a:t> die </a:t>
            </a:r>
            <a:r>
              <a:rPr lang="en-US" baseline="0" dirty="0" err="1"/>
              <a:t>Boolesche</a:t>
            </a:r>
            <a:r>
              <a:rPr lang="en-US" baseline="0" dirty="0"/>
              <a:t> </a:t>
            </a:r>
            <a:r>
              <a:rPr lang="en-US" baseline="0" dirty="0" err="1"/>
              <a:t>Funktion</a:t>
            </a:r>
            <a:r>
              <a:rPr lang="en-US" baseline="0" dirty="0"/>
              <a:t> </a:t>
            </a:r>
            <a:r>
              <a:rPr lang="en-US" baseline="0" dirty="0" err="1"/>
              <a:t>als</a:t>
            </a:r>
            <a:r>
              <a:rPr lang="en-US" baseline="0" dirty="0"/>
              <a:t> </a:t>
            </a:r>
            <a:r>
              <a:rPr lang="en-US" baseline="0" dirty="0" err="1"/>
              <a:t>eine</a:t>
            </a:r>
            <a:r>
              <a:rPr lang="en-US" baseline="0" dirty="0"/>
              <a:t> </a:t>
            </a:r>
            <a:r>
              <a:rPr lang="en-US" baseline="0" dirty="0" err="1"/>
              <a:t>Disjunktion</a:t>
            </a:r>
            <a:r>
              <a:rPr lang="en-US" baseline="0" dirty="0"/>
              <a:t> von </a:t>
            </a:r>
            <a:r>
              <a:rPr lang="en-US" baseline="0" dirty="0" err="1"/>
              <a:t>Konjunktionen</a:t>
            </a:r>
            <a:r>
              <a:rPr lang="en-US" baseline="0" dirty="0"/>
              <a:t> </a:t>
            </a:r>
            <a:r>
              <a:rPr lang="en-US" baseline="0" dirty="0" err="1"/>
              <a:t>spezifiziert</a:t>
            </a:r>
            <a:r>
              <a:rPr lang="en-US" baseline="0" dirty="0"/>
              <a:t>. </a:t>
            </a:r>
            <a:r>
              <a:rPr lang="en-US" baseline="0" dirty="0" err="1"/>
              <a:t>Ein</a:t>
            </a:r>
            <a:r>
              <a:rPr lang="en-US" baseline="0" dirty="0"/>
              <a:t> </a:t>
            </a:r>
            <a:r>
              <a:rPr lang="en-US" baseline="0" dirty="0" err="1"/>
              <a:t>Konjunktion</a:t>
            </a:r>
            <a:r>
              <a:rPr lang="en-US" baseline="0" dirty="0"/>
              <a:t> </a:t>
            </a:r>
            <a:r>
              <a:rPr lang="en-US" baseline="0" dirty="0" err="1"/>
              <a:t>ist</a:t>
            </a:r>
            <a:r>
              <a:rPr lang="en-US" baseline="0" dirty="0"/>
              <a:t> </a:t>
            </a:r>
            <a:r>
              <a:rPr lang="en-US" baseline="0" dirty="0" err="1"/>
              <a:t>eine</a:t>
            </a:r>
            <a:r>
              <a:rPr lang="en-US" baseline="0" dirty="0"/>
              <a:t> UND-</a:t>
            </a:r>
            <a:r>
              <a:rPr lang="en-US" baseline="0" dirty="0" err="1"/>
              <a:t>Verknuepfung</a:t>
            </a:r>
            <a:r>
              <a:rPr lang="en-US" baseline="0" dirty="0"/>
              <a:t>. Die 2. </a:t>
            </a:r>
            <a:r>
              <a:rPr lang="en-US" baseline="0" dirty="0" err="1"/>
              <a:t>Normalform</a:t>
            </a:r>
            <a:r>
              <a:rPr lang="en-US" baseline="0" dirty="0"/>
              <a:t> </a:t>
            </a:r>
            <a:r>
              <a:rPr lang="en-US" baseline="0" dirty="0" err="1"/>
              <a:t>ist</a:t>
            </a:r>
            <a:r>
              <a:rPr lang="en-US" baseline="0" dirty="0"/>
              <a:t> die …</a:t>
            </a:r>
          </a:p>
          <a:p>
            <a:r>
              <a:rPr lang="en-US" dirty="0" err="1"/>
              <a:t>Ich</a:t>
            </a:r>
            <a:r>
              <a:rPr lang="en-US" dirty="0"/>
              <a:t> </a:t>
            </a:r>
            <a:r>
              <a:rPr lang="en-US" dirty="0" err="1"/>
              <a:t>werde</a:t>
            </a:r>
            <a:r>
              <a:rPr lang="en-US" dirty="0"/>
              <a:t> </a:t>
            </a:r>
            <a:r>
              <a:rPr lang="en-US" dirty="0" err="1"/>
              <a:t>jetzt</a:t>
            </a:r>
            <a:r>
              <a:rPr lang="en-US" dirty="0"/>
              <a:t> </a:t>
            </a:r>
            <a:r>
              <a:rPr lang="en-US" dirty="0" err="1"/>
              <a:t>zeigen</a:t>
            </a:r>
            <a:r>
              <a:rPr lang="en-US" dirty="0"/>
              <a:t> </a:t>
            </a:r>
            <a:r>
              <a:rPr lang="en-US" dirty="0" err="1"/>
              <a:t>wie</a:t>
            </a:r>
            <a:r>
              <a:rPr lang="en-US" dirty="0"/>
              <a:t> man </a:t>
            </a:r>
            <a:r>
              <a:rPr lang="en-US" dirty="0" err="1"/>
              <a:t>diese</a:t>
            </a:r>
            <a:r>
              <a:rPr lang="en-US" baseline="0" dirty="0"/>
              <a:t> </a:t>
            </a:r>
            <a:r>
              <a:rPr lang="en-US" baseline="0" dirty="0" err="1"/>
              <a:t>Normalformen</a:t>
            </a:r>
            <a:r>
              <a:rPr lang="en-US" baseline="0" dirty="0"/>
              <a:t> </a:t>
            </a:r>
            <a:r>
              <a:rPr lang="en-US" baseline="0" dirty="0" err="1"/>
              <a:t>ableiten</a:t>
            </a:r>
            <a:r>
              <a:rPr lang="en-US" baseline="0" dirty="0"/>
              <a:t> </a:t>
            </a:r>
            <a:r>
              <a:rPr lang="en-US" baseline="0" dirty="0" err="1"/>
              <a:t>kann</a:t>
            </a:r>
            <a:r>
              <a:rPr lang="en-US" baseline="0" dirty="0"/>
              <a:t>.</a:t>
            </a:r>
            <a:endParaRPr lang="en-US" dirty="0"/>
          </a:p>
          <a:p>
            <a:r>
              <a:rPr lang="en-US" dirty="0" err="1"/>
              <a:t>Disjunktion</a:t>
            </a:r>
            <a:r>
              <a:rPr lang="en-US" dirty="0"/>
              <a:t> = </a:t>
            </a:r>
            <a:r>
              <a:rPr lang="en-US" dirty="0" err="1"/>
              <a:t>oder-verknuepfung</a:t>
            </a:r>
            <a:r>
              <a:rPr lang="en-US" dirty="0"/>
              <a:t>. </a:t>
            </a:r>
            <a:r>
              <a:rPr lang="en-US" dirty="0" err="1"/>
              <a:t>Disjunktive</a:t>
            </a:r>
            <a:r>
              <a:rPr lang="en-US" baseline="0" dirty="0"/>
              <a:t> </a:t>
            </a:r>
            <a:r>
              <a:rPr lang="en-US" baseline="0" dirty="0" err="1"/>
              <a:t>Normalform</a:t>
            </a:r>
            <a:r>
              <a:rPr lang="en-US" baseline="0" dirty="0"/>
              <a:t> = </a:t>
            </a:r>
            <a:r>
              <a:rPr lang="en-US" baseline="0" dirty="0" err="1"/>
              <a:t>Disjunktion</a:t>
            </a:r>
            <a:r>
              <a:rPr lang="en-US" baseline="0" dirty="0"/>
              <a:t> von </a:t>
            </a:r>
            <a:r>
              <a:rPr lang="en-US" baseline="0" dirty="0" err="1"/>
              <a:t>Konjunktionen</a:t>
            </a:r>
            <a:endParaRPr lang="en-US" dirty="0"/>
          </a:p>
          <a:p>
            <a:r>
              <a:rPr lang="en-US" dirty="0" err="1"/>
              <a:t>Konjunktion</a:t>
            </a:r>
            <a:r>
              <a:rPr lang="en-US" baseline="0" dirty="0"/>
              <a:t> = und-</a:t>
            </a:r>
            <a:r>
              <a:rPr lang="en-US" baseline="0" dirty="0" err="1"/>
              <a:t>verknuepfung</a:t>
            </a:r>
            <a:r>
              <a:rPr lang="en-US" baseline="0" dirty="0"/>
              <a:t>. </a:t>
            </a:r>
            <a:r>
              <a:rPr lang="en-US" baseline="0" dirty="0" err="1"/>
              <a:t>Konjuktive</a:t>
            </a:r>
            <a:r>
              <a:rPr lang="en-US" baseline="0" dirty="0"/>
              <a:t> </a:t>
            </a:r>
            <a:r>
              <a:rPr lang="en-US" baseline="0" dirty="0" err="1"/>
              <a:t>Normalform</a:t>
            </a:r>
            <a:r>
              <a:rPr lang="en-US" baseline="0" dirty="0"/>
              <a:t> = </a:t>
            </a:r>
            <a:r>
              <a:rPr lang="en-US" baseline="0" dirty="0" err="1"/>
              <a:t>Konjunktion</a:t>
            </a:r>
            <a:r>
              <a:rPr lang="en-US" baseline="0" dirty="0"/>
              <a:t> von </a:t>
            </a:r>
            <a:r>
              <a:rPr lang="en-US" baseline="0" dirty="0" err="1"/>
              <a:t>Disjunktionen</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18</a:t>
            </a:fld>
            <a:endParaRPr lang="en-US"/>
          </a:p>
        </p:txBody>
      </p:sp>
    </p:spTree>
    <p:extLst>
      <p:ext uri="{BB962C8B-B14F-4D97-AF65-F5344CB8AC3E}">
        <p14:creationId xmlns:p14="http://schemas.microsoft.com/office/powerpoint/2010/main" val="2217314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Als</a:t>
            </a:r>
            <a:r>
              <a:rPr lang="en-US" dirty="0"/>
              <a:t> </a:t>
            </a:r>
            <a:r>
              <a:rPr lang="en-US" dirty="0" err="1"/>
              <a:t>beispiel</a:t>
            </a:r>
            <a:r>
              <a:rPr lang="en-US" dirty="0"/>
              <a:t> </a:t>
            </a:r>
            <a:r>
              <a:rPr lang="en-US" dirty="0" err="1"/>
              <a:t>fuer</a:t>
            </a:r>
            <a:r>
              <a:rPr lang="en-US" dirty="0"/>
              <a:t> die </a:t>
            </a:r>
            <a:r>
              <a:rPr lang="en-US" dirty="0" err="1"/>
              <a:t>ableitung</a:t>
            </a:r>
            <a:r>
              <a:rPr lang="en-US" dirty="0"/>
              <a:t> der </a:t>
            </a:r>
            <a:r>
              <a:rPr lang="en-US" dirty="0" err="1"/>
              <a:t>disjunktiven</a:t>
            </a:r>
            <a:r>
              <a:rPr lang="en-US" dirty="0"/>
              <a:t> </a:t>
            </a:r>
            <a:r>
              <a:rPr lang="en-US" dirty="0" err="1"/>
              <a:t>Normalform</a:t>
            </a:r>
            <a:r>
              <a:rPr lang="en-US" dirty="0"/>
              <a:t> </a:t>
            </a:r>
            <a:r>
              <a:rPr lang="en-US" dirty="0" err="1"/>
              <a:t>verwende</a:t>
            </a:r>
            <a:r>
              <a:rPr lang="en-US" baseline="0" dirty="0"/>
              <a:t> </a:t>
            </a:r>
            <a:r>
              <a:rPr lang="en-US" baseline="0" dirty="0" err="1"/>
              <a:t>ich</a:t>
            </a:r>
            <a:r>
              <a:rPr lang="en-US" baseline="0" dirty="0"/>
              <a:t> </a:t>
            </a:r>
            <a:r>
              <a:rPr lang="en-US" baseline="0" dirty="0" err="1"/>
              <a:t>ein</a:t>
            </a:r>
            <a:r>
              <a:rPr lang="en-US" baseline="0" dirty="0"/>
              <a:t> </a:t>
            </a:r>
            <a:r>
              <a:rPr lang="en-US" baseline="0" dirty="0" err="1"/>
              <a:t>Volladdierer</a:t>
            </a:r>
            <a:r>
              <a:rPr lang="en-US" baseline="0" dirty="0"/>
              <a:t>.</a:t>
            </a:r>
            <a:endParaRPr lang="en-US" dirty="0"/>
          </a:p>
          <a:p>
            <a:r>
              <a:rPr lang="en-US" dirty="0" err="1"/>
              <a:t>Wie</a:t>
            </a:r>
            <a:r>
              <a:rPr lang="en-US" dirty="0"/>
              <a:t> </a:t>
            </a:r>
            <a:r>
              <a:rPr lang="en-US" dirty="0" err="1"/>
              <a:t>schon</a:t>
            </a:r>
            <a:r>
              <a:rPr lang="en-US" dirty="0"/>
              <a:t> </a:t>
            </a:r>
            <a:r>
              <a:rPr lang="en-US" dirty="0" err="1"/>
              <a:t>gesagt</a:t>
            </a:r>
            <a:r>
              <a:rPr lang="en-US" dirty="0"/>
              <a:t>, </a:t>
            </a:r>
            <a:r>
              <a:rPr lang="en-US" dirty="0" err="1"/>
              <a:t>m</a:t>
            </a:r>
            <a:r>
              <a:rPr lang="en-US" baseline="0" dirty="0" err="1"/>
              <a:t>it</a:t>
            </a:r>
            <a:r>
              <a:rPr lang="en-US" baseline="0" dirty="0"/>
              <a:t> </a:t>
            </a:r>
            <a:r>
              <a:rPr lang="en-US" baseline="0" dirty="0" err="1"/>
              <a:t>einem</a:t>
            </a:r>
            <a:r>
              <a:rPr lang="en-US" baseline="0" dirty="0"/>
              <a:t> </a:t>
            </a:r>
            <a:r>
              <a:rPr lang="en-US" baseline="0" dirty="0" err="1"/>
              <a:t>Volladdierer</a:t>
            </a:r>
            <a:r>
              <a:rPr lang="en-US" baseline="0" dirty="0"/>
              <a:t> </a:t>
            </a:r>
            <a:r>
              <a:rPr lang="en-US" baseline="0" dirty="0" err="1"/>
              <a:t>addiert</a:t>
            </a:r>
            <a:r>
              <a:rPr lang="en-US" baseline="0" dirty="0"/>
              <a:t> man 3 </a:t>
            </a:r>
            <a:r>
              <a:rPr lang="en-US" baseline="0" dirty="0" err="1"/>
              <a:t>einstellige</a:t>
            </a:r>
            <a:r>
              <a:rPr lang="en-US" baseline="0" dirty="0"/>
              <a:t> </a:t>
            </a:r>
            <a:r>
              <a:rPr lang="en-US" baseline="0" dirty="0" err="1"/>
              <a:t>Binaerzahlen</a:t>
            </a:r>
            <a:r>
              <a:rPr lang="en-US" baseline="0" dirty="0"/>
              <a:t> A, B und </a:t>
            </a:r>
            <a:r>
              <a:rPr lang="en-US" baseline="0" dirty="0" err="1"/>
              <a:t>Cin</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Der </a:t>
            </a:r>
            <a:r>
              <a:rPr lang="en-US" dirty="0" err="1"/>
              <a:t>Ausgang</a:t>
            </a:r>
            <a:r>
              <a:rPr lang="en-US" dirty="0"/>
              <a:t> S (von Sum </a:t>
            </a:r>
            <a:r>
              <a:rPr lang="en-US" dirty="0" err="1"/>
              <a:t>oder</a:t>
            </a:r>
            <a:r>
              <a:rPr lang="en-US" dirty="0"/>
              <a:t> </a:t>
            </a:r>
            <a:r>
              <a:rPr lang="en-US" dirty="0" err="1"/>
              <a:t>Summe</a:t>
            </a:r>
            <a:r>
              <a:rPr lang="en-US" dirty="0"/>
              <a:t>) </a:t>
            </a:r>
            <a:r>
              <a:rPr lang="en-US" dirty="0" err="1"/>
              <a:t>liefert</a:t>
            </a:r>
            <a:r>
              <a:rPr lang="en-US" dirty="0"/>
              <a:t> die </a:t>
            </a:r>
            <a:r>
              <a:rPr lang="en-US" dirty="0" err="1"/>
              <a:t>niederwertige</a:t>
            </a:r>
            <a:r>
              <a:rPr lang="en-US" dirty="0"/>
              <a:t> </a:t>
            </a:r>
            <a:r>
              <a:rPr lang="en-US" dirty="0" err="1"/>
              <a:t>Stelle</a:t>
            </a:r>
            <a:r>
              <a:rPr lang="en-US" dirty="0"/>
              <a:t> des </a:t>
            </a:r>
            <a:r>
              <a:rPr lang="en-US" dirty="0" err="1"/>
              <a:t>Ergebnisses</a:t>
            </a:r>
            <a:r>
              <a:rPr lang="en-US" dirty="0"/>
              <a:t>, der </a:t>
            </a:r>
            <a:r>
              <a:rPr lang="en-US" dirty="0" err="1"/>
              <a:t>Ausgang</a:t>
            </a:r>
            <a:r>
              <a:rPr lang="en-US" dirty="0"/>
              <a:t> </a:t>
            </a:r>
            <a:r>
              <a:rPr lang="en-US" dirty="0" err="1"/>
              <a:t>cout</a:t>
            </a:r>
            <a:r>
              <a:rPr lang="en-US" dirty="0"/>
              <a:t> (</a:t>
            </a:r>
            <a:r>
              <a:rPr lang="en-US" dirty="0" err="1"/>
              <a:t>engl.</a:t>
            </a:r>
            <a:r>
              <a:rPr lang="en-US" dirty="0"/>
              <a:t> carry (output) – </a:t>
            </a:r>
            <a:r>
              <a:rPr lang="en-US" dirty="0" err="1"/>
              <a:t>Übertrag</a:t>
            </a:r>
            <a:r>
              <a:rPr lang="en-US" dirty="0"/>
              <a:t> (</a:t>
            </a:r>
            <a:r>
              <a:rPr lang="en-US" dirty="0" err="1"/>
              <a:t>Ausgang</a:t>
            </a:r>
            <a:r>
              <a:rPr lang="en-US" dirty="0"/>
              <a:t>)) die </a:t>
            </a:r>
            <a:r>
              <a:rPr lang="en-US" dirty="0" err="1"/>
              <a:t>höherwertige</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Das </a:t>
            </a:r>
            <a:r>
              <a:rPr lang="en-US" dirty="0" err="1"/>
              <a:t>entspricht</a:t>
            </a:r>
            <a:r>
              <a:rPr lang="en-US" dirty="0"/>
              <a:t> </a:t>
            </a:r>
            <a:r>
              <a:rPr lang="en-US" dirty="0" err="1"/>
              <a:t>diese</a:t>
            </a:r>
            <a:r>
              <a:rPr lang="en-US" dirty="0"/>
              <a:t> </a:t>
            </a:r>
            <a:r>
              <a:rPr lang="en-US" dirty="0" err="1"/>
              <a:t>Wahrheitstabelle</a:t>
            </a:r>
            <a:r>
              <a:rPr lang="en-US" dirty="0"/>
              <a:t>.</a:t>
            </a:r>
          </a:p>
        </p:txBody>
      </p:sp>
      <p:sp>
        <p:nvSpPr>
          <p:cNvPr id="4" name="Slide Number Placeholder 3"/>
          <p:cNvSpPr>
            <a:spLocks noGrp="1"/>
          </p:cNvSpPr>
          <p:nvPr>
            <p:ph type="sldNum" sz="quarter" idx="10"/>
          </p:nvPr>
        </p:nvSpPr>
        <p:spPr/>
        <p:txBody>
          <a:bodyPr/>
          <a:lstStyle/>
          <a:p>
            <a:fld id="{7FB65C6F-7A22-8C41-B87B-08A830DF336D}" type="slidenum">
              <a:rPr lang="en-US" smtClean="0"/>
              <a:t>19</a:t>
            </a:fld>
            <a:endParaRPr lang="en-US"/>
          </a:p>
        </p:txBody>
      </p:sp>
    </p:spTree>
    <p:extLst>
      <p:ext uri="{BB962C8B-B14F-4D97-AF65-F5344CB8AC3E}">
        <p14:creationId xmlns:p14="http://schemas.microsoft.com/office/powerpoint/2010/main" val="2794757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Als</a:t>
            </a:r>
            <a:r>
              <a:rPr lang="en-US" dirty="0"/>
              <a:t> </a:t>
            </a:r>
            <a:r>
              <a:rPr lang="en-US" dirty="0" err="1"/>
              <a:t>beispiel</a:t>
            </a:r>
            <a:r>
              <a:rPr lang="en-US" dirty="0"/>
              <a:t> </a:t>
            </a:r>
            <a:r>
              <a:rPr lang="en-US" dirty="0" err="1"/>
              <a:t>fuer</a:t>
            </a:r>
            <a:r>
              <a:rPr lang="en-US" dirty="0"/>
              <a:t> die </a:t>
            </a:r>
            <a:r>
              <a:rPr lang="en-US" dirty="0" err="1"/>
              <a:t>ableitung</a:t>
            </a:r>
            <a:r>
              <a:rPr lang="en-US" dirty="0"/>
              <a:t> der </a:t>
            </a:r>
            <a:r>
              <a:rPr lang="en-US" dirty="0" err="1"/>
              <a:t>disjunktiven</a:t>
            </a:r>
            <a:r>
              <a:rPr lang="en-US" dirty="0"/>
              <a:t> </a:t>
            </a:r>
            <a:r>
              <a:rPr lang="en-US" dirty="0" err="1"/>
              <a:t>Normalform</a:t>
            </a:r>
            <a:r>
              <a:rPr lang="en-US" dirty="0"/>
              <a:t> </a:t>
            </a:r>
            <a:r>
              <a:rPr lang="en-US" dirty="0" err="1"/>
              <a:t>verwende</a:t>
            </a:r>
            <a:r>
              <a:rPr lang="en-US" baseline="0" dirty="0"/>
              <a:t> </a:t>
            </a:r>
            <a:r>
              <a:rPr lang="en-US" baseline="0" dirty="0" err="1"/>
              <a:t>ich</a:t>
            </a:r>
            <a:r>
              <a:rPr lang="en-US" baseline="0" dirty="0"/>
              <a:t> </a:t>
            </a:r>
            <a:r>
              <a:rPr lang="en-US" baseline="0" dirty="0" err="1"/>
              <a:t>ein</a:t>
            </a:r>
            <a:r>
              <a:rPr lang="en-US" baseline="0" dirty="0"/>
              <a:t> </a:t>
            </a:r>
            <a:r>
              <a:rPr lang="en-US" baseline="0" dirty="0" err="1"/>
              <a:t>Volladdierer</a:t>
            </a:r>
            <a:r>
              <a:rPr lang="en-US" baseline="0" dirty="0"/>
              <a:t>.</a:t>
            </a:r>
            <a:endParaRPr lang="en-US" dirty="0"/>
          </a:p>
          <a:p>
            <a:r>
              <a:rPr lang="en-US" dirty="0" err="1"/>
              <a:t>Wie</a:t>
            </a:r>
            <a:r>
              <a:rPr lang="en-US" dirty="0"/>
              <a:t> </a:t>
            </a:r>
            <a:r>
              <a:rPr lang="en-US" dirty="0" err="1"/>
              <a:t>schon</a:t>
            </a:r>
            <a:r>
              <a:rPr lang="en-US" dirty="0"/>
              <a:t> </a:t>
            </a:r>
            <a:r>
              <a:rPr lang="en-US" dirty="0" err="1"/>
              <a:t>gesagt</a:t>
            </a:r>
            <a:r>
              <a:rPr lang="en-US" dirty="0"/>
              <a:t>, </a:t>
            </a:r>
            <a:r>
              <a:rPr lang="en-US" dirty="0" err="1"/>
              <a:t>m</a:t>
            </a:r>
            <a:r>
              <a:rPr lang="en-US" baseline="0" dirty="0" err="1"/>
              <a:t>it</a:t>
            </a:r>
            <a:r>
              <a:rPr lang="en-US" baseline="0" dirty="0"/>
              <a:t> </a:t>
            </a:r>
            <a:r>
              <a:rPr lang="en-US" baseline="0" dirty="0" err="1"/>
              <a:t>einem</a:t>
            </a:r>
            <a:r>
              <a:rPr lang="en-US" baseline="0" dirty="0"/>
              <a:t> </a:t>
            </a:r>
            <a:r>
              <a:rPr lang="en-US" baseline="0" dirty="0" err="1"/>
              <a:t>Volladdierer</a:t>
            </a:r>
            <a:r>
              <a:rPr lang="en-US" baseline="0" dirty="0"/>
              <a:t> </a:t>
            </a:r>
            <a:r>
              <a:rPr lang="en-US" baseline="0" dirty="0" err="1"/>
              <a:t>addiert</a:t>
            </a:r>
            <a:r>
              <a:rPr lang="en-US" baseline="0" dirty="0"/>
              <a:t> man 3 </a:t>
            </a:r>
            <a:r>
              <a:rPr lang="en-US" baseline="0" dirty="0" err="1"/>
              <a:t>einstellige</a:t>
            </a:r>
            <a:r>
              <a:rPr lang="en-US" baseline="0" dirty="0"/>
              <a:t> </a:t>
            </a:r>
            <a:r>
              <a:rPr lang="en-US" baseline="0" dirty="0" err="1"/>
              <a:t>Binaerzahlen</a:t>
            </a:r>
            <a:r>
              <a:rPr lang="en-US" baseline="0" dirty="0"/>
              <a:t> A, B und </a:t>
            </a:r>
            <a:r>
              <a:rPr lang="en-US" baseline="0" dirty="0" err="1"/>
              <a:t>Cin</a:t>
            </a: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Der </a:t>
            </a:r>
            <a:r>
              <a:rPr lang="en-US" dirty="0" err="1"/>
              <a:t>Ausgang</a:t>
            </a:r>
            <a:r>
              <a:rPr lang="en-US" dirty="0"/>
              <a:t> S (von Sum </a:t>
            </a:r>
            <a:r>
              <a:rPr lang="en-US" dirty="0" err="1"/>
              <a:t>oder</a:t>
            </a:r>
            <a:r>
              <a:rPr lang="en-US" dirty="0"/>
              <a:t> </a:t>
            </a:r>
            <a:r>
              <a:rPr lang="en-US" dirty="0" err="1"/>
              <a:t>Summe</a:t>
            </a:r>
            <a:r>
              <a:rPr lang="en-US" dirty="0"/>
              <a:t>) </a:t>
            </a:r>
            <a:r>
              <a:rPr lang="en-US" dirty="0" err="1"/>
              <a:t>liefert</a:t>
            </a:r>
            <a:r>
              <a:rPr lang="en-US" dirty="0"/>
              <a:t> die </a:t>
            </a:r>
            <a:r>
              <a:rPr lang="en-US" dirty="0" err="1"/>
              <a:t>niederwertige</a:t>
            </a:r>
            <a:r>
              <a:rPr lang="en-US" dirty="0"/>
              <a:t> </a:t>
            </a:r>
            <a:r>
              <a:rPr lang="en-US" dirty="0" err="1"/>
              <a:t>Stelle</a:t>
            </a:r>
            <a:r>
              <a:rPr lang="en-US" dirty="0"/>
              <a:t> des </a:t>
            </a:r>
            <a:r>
              <a:rPr lang="en-US" dirty="0" err="1"/>
              <a:t>Ergebnisses</a:t>
            </a:r>
            <a:r>
              <a:rPr lang="en-US" dirty="0"/>
              <a:t>, der </a:t>
            </a:r>
            <a:r>
              <a:rPr lang="en-US" dirty="0" err="1"/>
              <a:t>Ausgang</a:t>
            </a:r>
            <a:r>
              <a:rPr lang="en-US" dirty="0"/>
              <a:t> </a:t>
            </a:r>
            <a:r>
              <a:rPr lang="en-US" dirty="0" err="1"/>
              <a:t>cout</a:t>
            </a:r>
            <a:r>
              <a:rPr lang="en-US" dirty="0"/>
              <a:t> (</a:t>
            </a:r>
            <a:r>
              <a:rPr lang="en-US" dirty="0" err="1"/>
              <a:t>engl.</a:t>
            </a:r>
            <a:r>
              <a:rPr lang="en-US" dirty="0"/>
              <a:t> carry (output) – </a:t>
            </a:r>
            <a:r>
              <a:rPr lang="en-US" dirty="0" err="1"/>
              <a:t>Übertrag</a:t>
            </a:r>
            <a:r>
              <a:rPr lang="en-US" dirty="0"/>
              <a:t> (</a:t>
            </a:r>
            <a:r>
              <a:rPr lang="en-US" dirty="0" err="1"/>
              <a:t>Ausgang</a:t>
            </a:r>
            <a:r>
              <a:rPr lang="en-US" dirty="0"/>
              <a:t>)) die </a:t>
            </a:r>
            <a:r>
              <a:rPr lang="en-US" dirty="0" err="1"/>
              <a:t>höherwertige</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Das </a:t>
            </a:r>
            <a:r>
              <a:rPr lang="en-US" dirty="0" err="1"/>
              <a:t>entspricht</a:t>
            </a:r>
            <a:r>
              <a:rPr lang="en-US" dirty="0"/>
              <a:t> </a:t>
            </a:r>
            <a:r>
              <a:rPr lang="en-US" dirty="0" err="1"/>
              <a:t>diese</a:t>
            </a:r>
            <a:r>
              <a:rPr lang="en-US" dirty="0"/>
              <a:t> </a:t>
            </a:r>
            <a:r>
              <a:rPr lang="en-US" dirty="0" err="1"/>
              <a:t>Wahrheitstabelle</a:t>
            </a:r>
            <a:r>
              <a:rPr lang="en-US" dirty="0"/>
              <a:t>.</a:t>
            </a:r>
          </a:p>
        </p:txBody>
      </p:sp>
      <p:sp>
        <p:nvSpPr>
          <p:cNvPr id="4" name="Slide Number Placeholder 3"/>
          <p:cNvSpPr>
            <a:spLocks noGrp="1"/>
          </p:cNvSpPr>
          <p:nvPr>
            <p:ph type="sldNum" sz="quarter" idx="10"/>
          </p:nvPr>
        </p:nvSpPr>
        <p:spPr/>
        <p:txBody>
          <a:bodyPr/>
          <a:lstStyle/>
          <a:p>
            <a:fld id="{7FB65C6F-7A22-8C41-B87B-08A830DF336D}" type="slidenum">
              <a:rPr lang="en-US" smtClean="0"/>
              <a:t>20</a:t>
            </a:fld>
            <a:endParaRPr lang="en-US"/>
          </a:p>
        </p:txBody>
      </p:sp>
    </p:spTree>
    <p:extLst>
      <p:ext uri="{BB962C8B-B14F-4D97-AF65-F5344CB8AC3E}">
        <p14:creationId xmlns:p14="http://schemas.microsoft.com/office/powerpoint/2010/main" val="3437432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Die 1. </a:t>
            </a:r>
            <a:r>
              <a:rPr lang="en-US" dirty="0" err="1"/>
              <a:t>Frage</a:t>
            </a:r>
            <a:r>
              <a:rPr lang="en-US" dirty="0"/>
              <a:t> </a:t>
            </a:r>
            <a:r>
              <a:rPr lang="en-US" dirty="0" err="1"/>
              <a:t>ist</a:t>
            </a:r>
            <a:r>
              <a:rPr lang="en-US" dirty="0"/>
              <a:t> </a:t>
            </a:r>
            <a:r>
              <a:rPr lang="en-US" dirty="0" err="1"/>
              <a:t>jedoch</a:t>
            </a:r>
            <a:r>
              <a:rPr lang="en-US" dirty="0"/>
              <a:t>, </a:t>
            </a:r>
            <a:r>
              <a:rPr lang="en-US" dirty="0" err="1"/>
              <a:t>wie</a:t>
            </a:r>
            <a:r>
              <a:rPr lang="en-US" dirty="0"/>
              <a:t> </a:t>
            </a:r>
            <a:r>
              <a:rPr lang="en-US" dirty="0" err="1"/>
              <a:t>spezifiziert</a:t>
            </a:r>
            <a:r>
              <a:rPr lang="en-US" dirty="0"/>
              <a:t> man</a:t>
            </a:r>
            <a:r>
              <a:rPr lang="en-US" baseline="0" dirty="0"/>
              <a:t> </a:t>
            </a:r>
            <a:r>
              <a:rPr lang="en-US" baseline="0" dirty="0" err="1"/>
              <a:t>eine</a:t>
            </a:r>
            <a:r>
              <a:rPr lang="en-US" baseline="0" dirty="0"/>
              <a:t> </a:t>
            </a:r>
            <a:r>
              <a:rPr lang="en-US" baseline="0" dirty="0" err="1"/>
              <a:t>Boolesche</a:t>
            </a:r>
            <a:r>
              <a:rPr lang="en-US" baseline="0" dirty="0"/>
              <a:t> </a:t>
            </a:r>
            <a:r>
              <a:rPr lang="en-US" baseline="0" dirty="0" err="1"/>
              <a:t>Funktion</a:t>
            </a:r>
            <a:r>
              <a:rPr lang="en-US" baseline="0" dirty="0"/>
              <a:t>. Das </a:t>
            </a:r>
            <a:r>
              <a:rPr lang="en-US" baseline="0" dirty="0" err="1"/>
              <a:t>kann</a:t>
            </a:r>
            <a:r>
              <a:rPr lang="en-US" baseline="0" dirty="0"/>
              <a:t> </a:t>
            </a:r>
            <a:r>
              <a:rPr lang="en-US" baseline="0" dirty="0" err="1"/>
              <a:t>mittels</a:t>
            </a:r>
            <a:r>
              <a:rPr lang="en-US" baseline="0" dirty="0"/>
              <a:t> </a:t>
            </a:r>
            <a:r>
              <a:rPr lang="en-US" baseline="0" dirty="0" err="1"/>
              <a:t>natuerliche</a:t>
            </a:r>
            <a:r>
              <a:rPr lang="en-US" baseline="0" dirty="0"/>
              <a:t> </a:t>
            </a:r>
            <a:r>
              <a:rPr lang="en-US" baseline="0" dirty="0" err="1"/>
              <a:t>Sprache</a:t>
            </a:r>
            <a:r>
              <a:rPr lang="en-US" baseline="0" dirty="0"/>
              <a:t> (</a:t>
            </a:r>
            <a:r>
              <a:rPr lang="en-US" baseline="0" dirty="0" err="1"/>
              <a:t>zB</a:t>
            </a:r>
            <a:r>
              <a:rPr lang="en-US" baseline="0" dirty="0"/>
              <a:t>: </a:t>
            </a:r>
            <a:r>
              <a:rPr lang="en-US" baseline="0" dirty="0" err="1"/>
              <a:t>Ausgang</a:t>
            </a:r>
            <a:r>
              <a:rPr lang="en-US" baseline="0" dirty="0"/>
              <a:t> = 1 </a:t>
            </a:r>
            <a:r>
              <a:rPr lang="en-US" baseline="0" dirty="0" err="1"/>
              <a:t>wenn</a:t>
            </a:r>
            <a:r>
              <a:rPr lang="en-US" baseline="0" dirty="0"/>
              <a:t> die </a:t>
            </a:r>
            <a:r>
              <a:rPr lang="en-US" baseline="0" dirty="0" err="1"/>
              <a:t>Eingaenge</a:t>
            </a:r>
            <a:r>
              <a:rPr lang="en-US" baseline="0" dirty="0"/>
              <a:t> </a:t>
            </a:r>
            <a:r>
              <a:rPr lang="en-US" baseline="0" dirty="0" err="1"/>
              <a:t>eine</a:t>
            </a:r>
            <a:r>
              <a:rPr lang="en-US" baseline="0" dirty="0"/>
              <a:t> </a:t>
            </a:r>
            <a:r>
              <a:rPr lang="en-US" baseline="0" dirty="0" err="1"/>
              <a:t>Priemzahl</a:t>
            </a:r>
            <a:r>
              <a:rPr lang="en-US" baseline="0" dirty="0"/>
              <a:t> </a:t>
            </a:r>
            <a:r>
              <a:rPr lang="en-US" baseline="0" dirty="0" err="1"/>
              <a:t>darstellen</a:t>
            </a:r>
            <a:r>
              <a:rPr lang="en-US" baseline="0" dirty="0"/>
              <a:t>), </a:t>
            </a:r>
            <a:r>
              <a:rPr lang="en-US" baseline="0" dirty="0" err="1"/>
              <a:t>aber</a:t>
            </a:r>
            <a:r>
              <a:rPr lang="en-US" baseline="0" dirty="0"/>
              <a:t> </a:t>
            </a:r>
            <a:r>
              <a:rPr lang="en-US" baseline="0" dirty="0" err="1"/>
              <a:t>natuerliche</a:t>
            </a:r>
            <a:r>
              <a:rPr lang="en-US" baseline="0" dirty="0"/>
              <a:t> </a:t>
            </a:r>
            <a:r>
              <a:rPr lang="en-US" baseline="0" dirty="0" err="1"/>
              <a:t>Sprache</a:t>
            </a:r>
            <a:r>
              <a:rPr lang="en-US" baseline="0" dirty="0"/>
              <a:t> </a:t>
            </a:r>
            <a:r>
              <a:rPr lang="en-US" baseline="0" dirty="0" err="1"/>
              <a:t>ist</a:t>
            </a:r>
            <a:r>
              <a:rPr lang="en-US" baseline="0" dirty="0"/>
              <a:t> </a:t>
            </a:r>
            <a:r>
              <a:rPr lang="en-US" baseline="0" dirty="0" err="1"/>
              <a:t>meist</a:t>
            </a:r>
            <a:r>
              <a:rPr lang="en-US" baseline="0" dirty="0"/>
              <a:t> </a:t>
            </a:r>
            <a:r>
              <a:rPr lang="en-US" baseline="0" dirty="0" err="1"/>
              <a:t>zu</a:t>
            </a:r>
            <a:r>
              <a:rPr lang="en-US" baseline="0" dirty="0"/>
              <a:t> </a:t>
            </a:r>
            <a:r>
              <a:rPr lang="en-US" baseline="0" dirty="0" err="1"/>
              <a:t>ungenau</a:t>
            </a:r>
            <a:r>
              <a:rPr lang="en-US" baseline="0" dirty="0"/>
              <a:t>.</a:t>
            </a:r>
          </a:p>
          <a:p>
            <a:r>
              <a:rPr lang="en-US" baseline="0" dirty="0"/>
              <a:t>1) Um </a:t>
            </a:r>
            <a:r>
              <a:rPr lang="en-US" baseline="0" dirty="0" err="1"/>
              <a:t>eine</a:t>
            </a:r>
            <a:r>
              <a:rPr lang="en-US" baseline="0" dirty="0"/>
              <a:t> </a:t>
            </a:r>
            <a:r>
              <a:rPr lang="en-US" baseline="0" dirty="0" err="1"/>
              <a:t>Boolesche</a:t>
            </a:r>
            <a:r>
              <a:rPr lang="en-US" baseline="0" dirty="0"/>
              <a:t> </a:t>
            </a:r>
            <a:r>
              <a:rPr lang="en-US" baseline="0" dirty="0" err="1"/>
              <a:t>Funktion</a:t>
            </a:r>
            <a:r>
              <a:rPr lang="en-US" baseline="0" dirty="0"/>
              <a:t> </a:t>
            </a:r>
            <a:r>
              <a:rPr lang="en-US" baseline="0" dirty="0" err="1"/>
              <a:t>genauer</a:t>
            </a:r>
            <a:r>
              <a:rPr lang="en-US" baseline="0" dirty="0"/>
              <a:t> </a:t>
            </a:r>
            <a:r>
              <a:rPr lang="en-US" baseline="0" dirty="0" err="1"/>
              <a:t>zu</a:t>
            </a:r>
            <a:r>
              <a:rPr lang="en-US" baseline="0" dirty="0"/>
              <a:t> </a:t>
            </a:r>
            <a:r>
              <a:rPr lang="en-US" baseline="0" dirty="0" err="1"/>
              <a:t>spezifizieren</a:t>
            </a:r>
            <a:r>
              <a:rPr lang="en-US" baseline="0" dirty="0"/>
              <a:t> </a:t>
            </a:r>
            <a:r>
              <a:rPr lang="en-US" baseline="0" dirty="0" err="1"/>
              <a:t>gibt</a:t>
            </a:r>
            <a:r>
              <a:rPr lang="en-US" baseline="0" dirty="0"/>
              <a:t> </a:t>
            </a:r>
            <a:r>
              <a:rPr lang="en-US" baseline="0" dirty="0" err="1"/>
              <a:t>es</a:t>
            </a:r>
            <a:r>
              <a:rPr lang="en-US" baseline="0" dirty="0"/>
              <a:t> </a:t>
            </a:r>
            <a:r>
              <a:rPr lang="en-US" baseline="0" dirty="0" err="1"/>
              <a:t>verschiedene</a:t>
            </a:r>
            <a:r>
              <a:rPr lang="en-US" baseline="0" dirty="0"/>
              <a:t> </a:t>
            </a:r>
            <a:r>
              <a:rPr lang="en-US" baseline="0" dirty="0" err="1"/>
              <a:t>Ansaetze</a:t>
            </a:r>
            <a:r>
              <a:rPr lang="en-US" baseline="0" dirty="0"/>
              <a:t>. Die 1. </a:t>
            </a:r>
            <a:r>
              <a:rPr lang="en-US" baseline="0" dirty="0" err="1"/>
              <a:t>Methode</a:t>
            </a:r>
            <a:r>
              <a:rPr lang="en-US" baseline="0" dirty="0"/>
              <a:t> </a:t>
            </a:r>
            <a:r>
              <a:rPr lang="en-US" baseline="0" dirty="0" err="1"/>
              <a:t>ist</a:t>
            </a:r>
            <a:r>
              <a:rPr lang="en-US" baseline="0" dirty="0"/>
              <a:t> die </a:t>
            </a:r>
            <a:r>
              <a:rPr lang="en-US" baseline="0" dirty="0" err="1"/>
              <a:t>Wahrheitstabelle</a:t>
            </a:r>
            <a:r>
              <a:rPr lang="en-US" baseline="0" dirty="0"/>
              <a:t> </a:t>
            </a:r>
            <a:r>
              <a:rPr lang="en-US" baseline="0" dirty="0" err="1"/>
              <a:t>aufzustellen</a:t>
            </a:r>
            <a:r>
              <a:rPr lang="en-US" baseline="0" dirty="0"/>
              <a:t>. </a:t>
            </a:r>
            <a:r>
              <a:rPr lang="en-US" baseline="0" dirty="0" err="1"/>
              <a:t>Wird</a:t>
            </a:r>
            <a:r>
              <a:rPr lang="en-US" baseline="0" dirty="0"/>
              <a:t> oft </a:t>
            </a:r>
            <a:r>
              <a:rPr lang="en-US" baseline="0" dirty="0" err="1"/>
              <a:t>sehr</a:t>
            </a:r>
            <a:r>
              <a:rPr lang="en-US" baseline="0" dirty="0"/>
              <a:t> gross. </a:t>
            </a:r>
            <a:r>
              <a:rPr lang="en-US" baseline="0" dirty="0" err="1"/>
              <a:t>Eine</a:t>
            </a:r>
            <a:r>
              <a:rPr lang="en-US" baseline="0" dirty="0"/>
              <a:t> </a:t>
            </a:r>
            <a:r>
              <a:rPr lang="en-US" baseline="0" dirty="0" err="1"/>
              <a:t>andere</a:t>
            </a:r>
            <a:r>
              <a:rPr lang="en-US" baseline="0" dirty="0"/>
              <a:t> </a:t>
            </a:r>
            <a:r>
              <a:rPr lang="en-US" baseline="0" dirty="0" err="1"/>
              <a:t>Methode</a:t>
            </a:r>
            <a:r>
              <a:rPr lang="en-US" baseline="0" dirty="0"/>
              <a:t> </a:t>
            </a:r>
            <a:r>
              <a:rPr lang="en-US" baseline="0" dirty="0" err="1"/>
              <a:t>ist</a:t>
            </a:r>
            <a:r>
              <a:rPr lang="en-US" baseline="0" dirty="0"/>
              <a:t> um </a:t>
            </a:r>
            <a:r>
              <a:rPr lang="en-US" baseline="0" dirty="0" err="1"/>
              <a:t>eine</a:t>
            </a:r>
            <a:r>
              <a:rPr lang="en-US" baseline="0" dirty="0"/>
              <a:t> </a:t>
            </a:r>
            <a:r>
              <a:rPr lang="en-US" baseline="0" dirty="0" err="1"/>
              <a:t>Normalform</a:t>
            </a:r>
            <a:r>
              <a:rPr lang="en-US" baseline="0" dirty="0"/>
              <a:t> der </a:t>
            </a:r>
            <a:r>
              <a:rPr lang="en-US" baseline="0" dirty="0" err="1"/>
              <a:t>Booleschen</a:t>
            </a:r>
            <a:r>
              <a:rPr lang="en-US" baseline="0" dirty="0"/>
              <a:t> </a:t>
            </a:r>
            <a:r>
              <a:rPr lang="en-US" baseline="0" dirty="0" err="1"/>
              <a:t>Funktion</a:t>
            </a:r>
            <a:r>
              <a:rPr lang="en-US" baseline="0" dirty="0"/>
              <a:t> </a:t>
            </a:r>
            <a:r>
              <a:rPr lang="en-US" baseline="0" dirty="0" err="1"/>
              <a:t>aufzustellen</a:t>
            </a:r>
            <a:r>
              <a:rPr lang="en-US" baseline="0" dirty="0"/>
              <a:t>. </a:t>
            </a:r>
            <a:r>
              <a:rPr lang="en-US" baseline="0" dirty="0" err="1"/>
              <a:t>Es</a:t>
            </a:r>
            <a:r>
              <a:rPr lang="en-US" baseline="0" dirty="0"/>
              <a:t> </a:t>
            </a:r>
            <a:r>
              <a:rPr lang="en-US" baseline="0" dirty="0" err="1"/>
              <a:t>gibt</a:t>
            </a:r>
            <a:r>
              <a:rPr lang="en-US" baseline="0" dirty="0"/>
              <a:t> 2 </a:t>
            </a:r>
            <a:r>
              <a:rPr lang="en-US" baseline="0" dirty="0" err="1"/>
              <a:t>Normalformen</a:t>
            </a:r>
            <a:r>
              <a:rPr lang="en-US" baseline="0" dirty="0"/>
              <a:t>. Die </a:t>
            </a:r>
            <a:r>
              <a:rPr lang="en-US" baseline="0" dirty="0" err="1"/>
              <a:t>erste</a:t>
            </a:r>
            <a:r>
              <a:rPr lang="en-US" baseline="0" dirty="0"/>
              <a:t> </a:t>
            </a:r>
            <a:r>
              <a:rPr lang="en-US" baseline="0" dirty="0" err="1"/>
              <a:t>ist</a:t>
            </a:r>
            <a:r>
              <a:rPr lang="en-US" baseline="0" dirty="0"/>
              <a:t> die </a:t>
            </a:r>
            <a:r>
              <a:rPr lang="en-US" baseline="0" dirty="0" err="1"/>
              <a:t>disjunktive</a:t>
            </a:r>
            <a:r>
              <a:rPr lang="en-US" baseline="0" dirty="0"/>
              <a:t> </a:t>
            </a:r>
            <a:r>
              <a:rPr lang="en-US" baseline="0" dirty="0" err="1"/>
              <a:t>Normalform</a:t>
            </a:r>
            <a:r>
              <a:rPr lang="en-US" baseline="0" dirty="0"/>
              <a:t>. </a:t>
            </a:r>
            <a:r>
              <a:rPr lang="en-US" baseline="0" dirty="0" err="1"/>
              <a:t>Disjunktion</a:t>
            </a:r>
            <a:r>
              <a:rPr lang="en-US" baseline="0" dirty="0"/>
              <a:t> </a:t>
            </a:r>
            <a:r>
              <a:rPr lang="en-US" baseline="0" dirty="0" err="1"/>
              <a:t>ist</a:t>
            </a:r>
            <a:r>
              <a:rPr lang="en-US" baseline="0" dirty="0"/>
              <a:t> </a:t>
            </a:r>
            <a:r>
              <a:rPr lang="en-US" baseline="0" dirty="0" err="1"/>
              <a:t>anderes</a:t>
            </a:r>
            <a:r>
              <a:rPr lang="en-US" baseline="0" dirty="0"/>
              <a:t> </a:t>
            </a:r>
            <a:r>
              <a:rPr lang="en-US" baseline="0" dirty="0" err="1"/>
              <a:t>Wort</a:t>
            </a:r>
            <a:r>
              <a:rPr lang="en-US" baseline="0" dirty="0"/>
              <a:t> </a:t>
            </a:r>
            <a:r>
              <a:rPr lang="en-US" baseline="0" dirty="0" err="1"/>
              <a:t>fuer</a:t>
            </a:r>
            <a:r>
              <a:rPr lang="en-US" baseline="0" dirty="0"/>
              <a:t> ODER-</a:t>
            </a:r>
            <a:r>
              <a:rPr lang="en-US" baseline="0" dirty="0" err="1"/>
              <a:t>Verknuepfung</a:t>
            </a:r>
            <a:r>
              <a:rPr lang="en-US" baseline="0" dirty="0"/>
              <a:t>. In der </a:t>
            </a:r>
            <a:r>
              <a:rPr lang="en-US" baseline="0" dirty="0" err="1"/>
              <a:t>disjunktive</a:t>
            </a:r>
            <a:r>
              <a:rPr lang="en-US" baseline="0" dirty="0"/>
              <a:t> </a:t>
            </a:r>
            <a:r>
              <a:rPr lang="en-US" baseline="0" dirty="0" err="1"/>
              <a:t>Normalform</a:t>
            </a:r>
            <a:r>
              <a:rPr lang="en-US" baseline="0" dirty="0"/>
              <a:t> </a:t>
            </a:r>
            <a:r>
              <a:rPr lang="en-US" baseline="0" dirty="0" err="1"/>
              <a:t>wird</a:t>
            </a:r>
            <a:r>
              <a:rPr lang="en-US" baseline="0" dirty="0"/>
              <a:t> die </a:t>
            </a:r>
            <a:r>
              <a:rPr lang="en-US" baseline="0" dirty="0" err="1"/>
              <a:t>Boolesche</a:t>
            </a:r>
            <a:r>
              <a:rPr lang="en-US" baseline="0" dirty="0"/>
              <a:t> </a:t>
            </a:r>
            <a:r>
              <a:rPr lang="en-US" baseline="0" dirty="0" err="1"/>
              <a:t>Funktion</a:t>
            </a:r>
            <a:r>
              <a:rPr lang="en-US" baseline="0" dirty="0"/>
              <a:t> </a:t>
            </a:r>
            <a:r>
              <a:rPr lang="en-US" baseline="0" dirty="0" err="1"/>
              <a:t>als</a:t>
            </a:r>
            <a:r>
              <a:rPr lang="en-US" baseline="0" dirty="0"/>
              <a:t> </a:t>
            </a:r>
            <a:r>
              <a:rPr lang="en-US" baseline="0" dirty="0" err="1"/>
              <a:t>eine</a:t>
            </a:r>
            <a:r>
              <a:rPr lang="en-US" baseline="0" dirty="0"/>
              <a:t> </a:t>
            </a:r>
            <a:r>
              <a:rPr lang="en-US" baseline="0" dirty="0" err="1"/>
              <a:t>Disjunktion</a:t>
            </a:r>
            <a:r>
              <a:rPr lang="en-US" baseline="0" dirty="0"/>
              <a:t> von </a:t>
            </a:r>
            <a:r>
              <a:rPr lang="en-US" baseline="0" dirty="0" err="1"/>
              <a:t>Konjunktionen</a:t>
            </a:r>
            <a:r>
              <a:rPr lang="en-US" baseline="0" dirty="0"/>
              <a:t> </a:t>
            </a:r>
            <a:r>
              <a:rPr lang="en-US" baseline="0" dirty="0" err="1"/>
              <a:t>spezifiziert</a:t>
            </a:r>
            <a:r>
              <a:rPr lang="en-US" baseline="0" dirty="0"/>
              <a:t>. </a:t>
            </a:r>
            <a:r>
              <a:rPr lang="en-US" baseline="0" dirty="0" err="1"/>
              <a:t>Ein</a:t>
            </a:r>
            <a:r>
              <a:rPr lang="en-US" baseline="0" dirty="0"/>
              <a:t> </a:t>
            </a:r>
            <a:r>
              <a:rPr lang="en-US" baseline="0" dirty="0" err="1"/>
              <a:t>Konjunktion</a:t>
            </a:r>
            <a:r>
              <a:rPr lang="en-US" baseline="0" dirty="0"/>
              <a:t> </a:t>
            </a:r>
            <a:r>
              <a:rPr lang="en-US" baseline="0" dirty="0" err="1"/>
              <a:t>ist</a:t>
            </a:r>
            <a:r>
              <a:rPr lang="en-US" baseline="0" dirty="0"/>
              <a:t> </a:t>
            </a:r>
            <a:r>
              <a:rPr lang="en-US" baseline="0" dirty="0" err="1"/>
              <a:t>eine</a:t>
            </a:r>
            <a:r>
              <a:rPr lang="en-US" baseline="0" dirty="0"/>
              <a:t> UND-</a:t>
            </a:r>
            <a:r>
              <a:rPr lang="en-US" baseline="0" dirty="0" err="1"/>
              <a:t>Verknuepfung</a:t>
            </a:r>
            <a:r>
              <a:rPr lang="en-US" baseline="0" dirty="0"/>
              <a:t>. Die 2. </a:t>
            </a:r>
            <a:r>
              <a:rPr lang="en-US" baseline="0" dirty="0" err="1"/>
              <a:t>Normalform</a:t>
            </a:r>
            <a:r>
              <a:rPr lang="en-US" baseline="0" dirty="0"/>
              <a:t> </a:t>
            </a:r>
            <a:r>
              <a:rPr lang="en-US" baseline="0" dirty="0" err="1"/>
              <a:t>ist</a:t>
            </a:r>
            <a:r>
              <a:rPr lang="en-US" baseline="0" dirty="0"/>
              <a:t> die …</a:t>
            </a:r>
          </a:p>
          <a:p>
            <a:r>
              <a:rPr lang="en-US" dirty="0" err="1"/>
              <a:t>Ich</a:t>
            </a:r>
            <a:r>
              <a:rPr lang="en-US" dirty="0"/>
              <a:t> </a:t>
            </a:r>
            <a:r>
              <a:rPr lang="en-US" dirty="0" err="1"/>
              <a:t>werde</a:t>
            </a:r>
            <a:r>
              <a:rPr lang="en-US" dirty="0"/>
              <a:t> </a:t>
            </a:r>
            <a:r>
              <a:rPr lang="en-US" dirty="0" err="1"/>
              <a:t>jetzt</a:t>
            </a:r>
            <a:r>
              <a:rPr lang="en-US" dirty="0"/>
              <a:t> </a:t>
            </a:r>
            <a:r>
              <a:rPr lang="en-US" dirty="0" err="1"/>
              <a:t>zeigen</a:t>
            </a:r>
            <a:r>
              <a:rPr lang="en-US" dirty="0"/>
              <a:t> </a:t>
            </a:r>
            <a:r>
              <a:rPr lang="en-US" dirty="0" err="1"/>
              <a:t>wie</a:t>
            </a:r>
            <a:r>
              <a:rPr lang="en-US" dirty="0"/>
              <a:t> man </a:t>
            </a:r>
            <a:r>
              <a:rPr lang="en-US" dirty="0" err="1"/>
              <a:t>diese</a:t>
            </a:r>
            <a:r>
              <a:rPr lang="en-US" baseline="0" dirty="0"/>
              <a:t> </a:t>
            </a:r>
            <a:r>
              <a:rPr lang="en-US" baseline="0" dirty="0" err="1"/>
              <a:t>Normalformen</a:t>
            </a:r>
            <a:r>
              <a:rPr lang="en-US" baseline="0" dirty="0"/>
              <a:t> </a:t>
            </a:r>
            <a:r>
              <a:rPr lang="en-US" baseline="0" dirty="0" err="1"/>
              <a:t>ableiten</a:t>
            </a:r>
            <a:r>
              <a:rPr lang="en-US" baseline="0" dirty="0"/>
              <a:t> </a:t>
            </a:r>
            <a:r>
              <a:rPr lang="en-US" baseline="0" dirty="0" err="1"/>
              <a:t>kann</a:t>
            </a:r>
            <a:r>
              <a:rPr lang="en-US" baseline="0" dirty="0"/>
              <a:t>.</a:t>
            </a:r>
            <a:endParaRPr lang="en-US" dirty="0"/>
          </a:p>
          <a:p>
            <a:r>
              <a:rPr lang="en-US" dirty="0" err="1"/>
              <a:t>Disjunktion</a:t>
            </a:r>
            <a:r>
              <a:rPr lang="en-US" dirty="0"/>
              <a:t> = </a:t>
            </a:r>
            <a:r>
              <a:rPr lang="en-US" dirty="0" err="1"/>
              <a:t>oder-verknuepfung</a:t>
            </a:r>
            <a:r>
              <a:rPr lang="en-US" dirty="0"/>
              <a:t>. </a:t>
            </a:r>
            <a:r>
              <a:rPr lang="en-US" dirty="0" err="1"/>
              <a:t>Disjunktive</a:t>
            </a:r>
            <a:r>
              <a:rPr lang="en-US" baseline="0" dirty="0"/>
              <a:t> </a:t>
            </a:r>
            <a:r>
              <a:rPr lang="en-US" baseline="0" dirty="0" err="1"/>
              <a:t>Normalform</a:t>
            </a:r>
            <a:r>
              <a:rPr lang="en-US" baseline="0" dirty="0"/>
              <a:t> = </a:t>
            </a:r>
            <a:r>
              <a:rPr lang="en-US" baseline="0" dirty="0" err="1"/>
              <a:t>Disjunktion</a:t>
            </a:r>
            <a:r>
              <a:rPr lang="en-US" baseline="0" dirty="0"/>
              <a:t> von </a:t>
            </a:r>
            <a:r>
              <a:rPr lang="en-US" baseline="0" dirty="0" err="1"/>
              <a:t>Konjunktionen</a:t>
            </a:r>
            <a:endParaRPr lang="en-US" dirty="0"/>
          </a:p>
          <a:p>
            <a:r>
              <a:rPr lang="en-US" dirty="0" err="1"/>
              <a:t>Konjunktion</a:t>
            </a:r>
            <a:r>
              <a:rPr lang="en-US" baseline="0" dirty="0"/>
              <a:t> = und-</a:t>
            </a:r>
            <a:r>
              <a:rPr lang="en-US" baseline="0" dirty="0" err="1"/>
              <a:t>verknuepfung</a:t>
            </a:r>
            <a:r>
              <a:rPr lang="en-US" baseline="0" dirty="0"/>
              <a:t>. </a:t>
            </a:r>
            <a:r>
              <a:rPr lang="en-US" baseline="0" dirty="0" err="1"/>
              <a:t>Konjuktive</a:t>
            </a:r>
            <a:r>
              <a:rPr lang="en-US" baseline="0" dirty="0"/>
              <a:t> </a:t>
            </a:r>
            <a:r>
              <a:rPr lang="en-US" baseline="0" dirty="0" err="1"/>
              <a:t>Normalform</a:t>
            </a:r>
            <a:r>
              <a:rPr lang="en-US" baseline="0" dirty="0"/>
              <a:t> = </a:t>
            </a:r>
            <a:r>
              <a:rPr lang="en-US" baseline="0" dirty="0" err="1"/>
              <a:t>Konjunktion</a:t>
            </a:r>
            <a:r>
              <a:rPr lang="en-US" baseline="0" dirty="0"/>
              <a:t> von </a:t>
            </a:r>
            <a:r>
              <a:rPr lang="en-US" baseline="0" dirty="0" err="1"/>
              <a:t>Disjunktionen</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21</a:t>
            </a:fld>
            <a:endParaRPr lang="en-US"/>
          </a:p>
        </p:txBody>
      </p:sp>
    </p:spTree>
    <p:extLst>
      <p:ext uri="{BB962C8B-B14F-4D97-AF65-F5344CB8AC3E}">
        <p14:creationId xmlns:p14="http://schemas.microsoft.com/office/powerpoint/2010/main" val="346627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Zum</a:t>
            </a:r>
            <a:r>
              <a:rPr lang="en-US" baseline="0" dirty="0"/>
              <a:t> </a:t>
            </a:r>
            <a:r>
              <a:rPr lang="en-US" baseline="0" dirty="0" err="1"/>
              <a:t>Beispiel</a:t>
            </a:r>
            <a:r>
              <a:rPr lang="en-US" baseline="0" dirty="0"/>
              <a:t>, die </a:t>
            </a:r>
            <a:r>
              <a:rPr lang="en-US" baseline="0" dirty="0" err="1"/>
              <a:t>erste</a:t>
            </a:r>
            <a:r>
              <a:rPr lang="en-US" baseline="0" dirty="0"/>
              <a:t> </a:t>
            </a:r>
            <a:r>
              <a:rPr lang="en-US" baseline="0" dirty="0" err="1"/>
              <a:t>Zeile</a:t>
            </a:r>
            <a:r>
              <a:rPr lang="en-US" baseline="0" dirty="0"/>
              <a:t> </a:t>
            </a:r>
            <a:r>
              <a:rPr lang="en-US" baseline="0" dirty="0" err="1"/>
              <a:t>entspricht</a:t>
            </a:r>
            <a:r>
              <a:rPr lang="en-US" baseline="0" dirty="0"/>
              <a:t> der </a:t>
            </a:r>
            <a:r>
              <a:rPr lang="en-US" baseline="0" dirty="0" err="1"/>
              <a:t>Konjunktion</a:t>
            </a:r>
            <a:r>
              <a:rPr lang="en-US" baseline="0" dirty="0"/>
              <a:t> </a:t>
            </a:r>
            <a:r>
              <a:rPr lang="en-US" baseline="0" dirty="0" err="1"/>
              <a:t>nicht</a:t>
            </a:r>
            <a:r>
              <a:rPr lang="en-US" baseline="0" dirty="0"/>
              <a:t> A UND </a:t>
            </a:r>
            <a:r>
              <a:rPr lang="en-US" baseline="0" dirty="0" err="1"/>
              <a:t>nicht</a:t>
            </a:r>
            <a:r>
              <a:rPr lang="en-US" baseline="0" dirty="0"/>
              <a:t> B UND </a:t>
            </a:r>
            <a:r>
              <a:rPr lang="en-US" baseline="0" dirty="0" err="1"/>
              <a:t>nicht</a:t>
            </a:r>
            <a:r>
              <a:rPr lang="en-US" baseline="0" dirty="0"/>
              <a:t> C</a:t>
            </a:r>
          </a:p>
          <a:p>
            <a:r>
              <a:rPr lang="en-US" baseline="0" dirty="0" err="1"/>
              <a:t>Dann</a:t>
            </a:r>
            <a:r>
              <a:rPr lang="en-US" baseline="0" dirty="0"/>
              <a:t> </a:t>
            </a:r>
            <a:r>
              <a:rPr lang="en-US" baseline="0" dirty="0" err="1"/>
              <a:t>muessen</a:t>
            </a:r>
            <a:r>
              <a:rPr lang="en-US" baseline="0" dirty="0"/>
              <a:t> die </a:t>
            </a:r>
            <a:r>
              <a:rPr lang="en-US" baseline="0" dirty="0" err="1"/>
              <a:t>Konjunktionen</a:t>
            </a:r>
            <a:r>
              <a:rPr lang="en-US" baseline="0" dirty="0"/>
              <a:t>, </a:t>
            </a:r>
            <a:r>
              <a:rPr lang="en-US" baseline="0" dirty="0" err="1"/>
              <a:t>bei</a:t>
            </a:r>
            <a:r>
              <a:rPr lang="en-US" baseline="0" dirty="0"/>
              <a:t> </a:t>
            </a:r>
            <a:r>
              <a:rPr lang="en-US" baseline="0" dirty="0" err="1"/>
              <a:t>denen</a:t>
            </a:r>
            <a:r>
              <a:rPr lang="en-US" baseline="0" dirty="0"/>
              <a:t> der </a:t>
            </a:r>
            <a:r>
              <a:rPr lang="en-US" baseline="0" dirty="0" err="1"/>
              <a:t>Ausgang</a:t>
            </a:r>
            <a:r>
              <a:rPr lang="en-US" baseline="0" dirty="0"/>
              <a:t> 1 </a:t>
            </a:r>
            <a:r>
              <a:rPr lang="en-US" baseline="0" dirty="0" err="1"/>
              <a:t>ist</a:t>
            </a:r>
            <a:r>
              <a:rPr lang="en-US" baseline="0" dirty="0"/>
              <a:t>, </a:t>
            </a:r>
            <a:r>
              <a:rPr lang="en-US" baseline="0" dirty="0" err="1"/>
              <a:t>mit</a:t>
            </a:r>
            <a:r>
              <a:rPr lang="en-US" baseline="0" dirty="0"/>
              <a:t> ODER </a:t>
            </a:r>
            <a:r>
              <a:rPr lang="en-US" baseline="0" dirty="0" err="1"/>
              <a:t>verknuepft</a:t>
            </a:r>
            <a:r>
              <a:rPr lang="en-US" baseline="0" dirty="0"/>
              <a:t> </a:t>
            </a:r>
            <a:r>
              <a:rPr lang="en-US" baseline="0" dirty="0" err="1"/>
              <a:t>werden</a:t>
            </a:r>
            <a:r>
              <a:rPr lang="en-US" baseline="0" dirty="0"/>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22</a:t>
            </a:fld>
            <a:endParaRPr lang="en-US"/>
          </a:p>
        </p:txBody>
      </p:sp>
    </p:spTree>
    <p:extLst>
      <p:ext uri="{BB962C8B-B14F-4D97-AF65-F5344CB8AC3E}">
        <p14:creationId xmlns:p14="http://schemas.microsoft.com/office/powerpoint/2010/main" val="3032050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Die</a:t>
            </a:r>
            <a:r>
              <a:rPr lang="en-US" baseline="0" dirty="0"/>
              <a:t> </a:t>
            </a:r>
            <a:r>
              <a:rPr lang="en-US" baseline="0" dirty="0" err="1"/>
              <a:t>Ableitung</a:t>
            </a:r>
            <a:r>
              <a:rPr lang="en-US" baseline="0" dirty="0"/>
              <a:t> der </a:t>
            </a:r>
            <a:r>
              <a:rPr lang="en-US" baseline="0" dirty="0" err="1"/>
              <a:t>konjunktiven</a:t>
            </a:r>
            <a:r>
              <a:rPr lang="en-US" baseline="0" dirty="0"/>
              <a:t> </a:t>
            </a:r>
            <a:r>
              <a:rPr lang="en-US" baseline="0" dirty="0" err="1"/>
              <a:t>Normalform</a:t>
            </a:r>
            <a:r>
              <a:rPr lang="en-US" baseline="0" dirty="0"/>
              <a:t>, also </a:t>
            </a:r>
            <a:r>
              <a:rPr lang="en-US" baseline="0" dirty="0" err="1"/>
              <a:t>Konjunktion</a:t>
            </a:r>
            <a:r>
              <a:rPr lang="en-US" baseline="0" dirty="0"/>
              <a:t> von </a:t>
            </a:r>
            <a:r>
              <a:rPr lang="en-US" baseline="0" dirty="0" err="1"/>
              <a:t>Disjunktionen</a:t>
            </a:r>
            <a:r>
              <a:rPr lang="en-US" baseline="0" dirty="0"/>
              <a:t>, </a:t>
            </a:r>
            <a:r>
              <a:rPr lang="en-US" baseline="0" dirty="0" err="1"/>
              <a:t>verlaeuft</a:t>
            </a:r>
            <a:r>
              <a:rPr lang="en-US" baseline="0" dirty="0"/>
              <a:t> </a:t>
            </a:r>
            <a:r>
              <a:rPr lang="en-US" baseline="0" dirty="0" err="1"/>
              <a:t>aehnlich</a:t>
            </a:r>
            <a:r>
              <a:rPr lang="en-US" baseline="0" dirty="0"/>
              <a:t> </a:t>
            </a:r>
            <a:r>
              <a:rPr lang="en-US" baseline="0" dirty="0" err="1"/>
              <a:t>aber</a:t>
            </a:r>
            <a:r>
              <a:rPr lang="en-US" baseline="0" dirty="0"/>
              <a:t> </a:t>
            </a:r>
            <a:r>
              <a:rPr lang="en-US" baseline="0" dirty="0" err="1"/>
              <a:t>symmetrisch</a:t>
            </a:r>
            <a:r>
              <a:rPr lang="en-US" baseline="0" dirty="0"/>
              <a:t>.</a:t>
            </a:r>
            <a:endParaRPr lang="en-US" dirty="0"/>
          </a:p>
          <a:p>
            <a:endParaRPr lang="en-US"/>
          </a:p>
          <a:p>
            <a:r>
              <a:rPr lang="en-US"/>
              <a:t>not</a:t>
            </a:r>
            <a:r>
              <a:rPr lang="en-US" baseline="0"/>
              <a:t> F = (not A * not B) + (A * not B) </a:t>
            </a:r>
            <a:br>
              <a:rPr lang="en-US" baseline="0"/>
            </a:br>
            <a:r>
              <a:rPr lang="en-US" baseline="0"/>
              <a:t>F = (A + B) * (not A * B)</a:t>
            </a:r>
            <a:endParaRPr lang="en-US"/>
          </a:p>
        </p:txBody>
      </p:sp>
      <p:sp>
        <p:nvSpPr>
          <p:cNvPr id="4" name="Slide Number Placeholder 3"/>
          <p:cNvSpPr>
            <a:spLocks noGrp="1"/>
          </p:cNvSpPr>
          <p:nvPr>
            <p:ph type="sldNum" sz="quarter" idx="10"/>
          </p:nvPr>
        </p:nvSpPr>
        <p:spPr/>
        <p:txBody>
          <a:bodyPr/>
          <a:lstStyle/>
          <a:p>
            <a:fld id="{7FB65C6F-7A22-8C41-B87B-08A830DF336D}" type="slidenum">
              <a:rPr lang="en-US" smtClean="0"/>
              <a:t>23</a:t>
            </a:fld>
            <a:endParaRPr lang="en-US"/>
          </a:p>
        </p:txBody>
      </p:sp>
    </p:spTree>
    <p:extLst>
      <p:ext uri="{BB962C8B-B14F-4D97-AF65-F5344CB8AC3E}">
        <p14:creationId xmlns:p14="http://schemas.microsoft.com/office/powerpoint/2010/main" val="2557957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t>
            </a:r>
            <a:r>
              <a:rPr lang="en-US" dirty="0" err="1"/>
              <a:t>wir</a:t>
            </a:r>
            <a:r>
              <a:rPr lang="en-US" dirty="0"/>
              <a:t> </a:t>
            </a:r>
            <a:r>
              <a:rPr lang="en-US" dirty="0" err="1"/>
              <a:t>jetzt</a:t>
            </a:r>
            <a:r>
              <a:rPr lang="en-US" dirty="0"/>
              <a:t> </a:t>
            </a:r>
            <a:r>
              <a:rPr lang="en-US" dirty="0" err="1"/>
              <a:t>gezeigt</a:t>
            </a:r>
            <a:r>
              <a:rPr lang="en-US" dirty="0"/>
              <a:t> </a:t>
            </a:r>
            <a:r>
              <a:rPr lang="en-US" dirty="0" err="1"/>
              <a:t>haben</a:t>
            </a:r>
            <a:r>
              <a:rPr lang="en-US" dirty="0"/>
              <a:t>, </a:t>
            </a:r>
            <a:r>
              <a:rPr lang="en-US" dirty="0" err="1"/>
              <a:t>ist</a:t>
            </a:r>
            <a:r>
              <a:rPr lang="en-US" dirty="0"/>
              <a:t> </a:t>
            </a:r>
            <a:r>
              <a:rPr lang="en-US" dirty="0" err="1"/>
              <a:t>dass</a:t>
            </a:r>
            <a:r>
              <a:rPr lang="en-US" dirty="0"/>
              <a:t> …</a:t>
            </a:r>
          </a:p>
          <a:p>
            <a:r>
              <a:rPr lang="en-US" dirty="0" err="1"/>
              <a:t>Es</a:t>
            </a:r>
            <a:r>
              <a:rPr lang="en-US" dirty="0"/>
              <a:t> </a:t>
            </a:r>
            <a:r>
              <a:rPr lang="en-US" dirty="0" err="1"/>
              <a:t>gibt</a:t>
            </a:r>
            <a:r>
              <a:rPr lang="en-US" dirty="0"/>
              <a:t> </a:t>
            </a:r>
            <a:r>
              <a:rPr lang="en-US" dirty="0" err="1"/>
              <a:t>immer</a:t>
            </a:r>
            <a:r>
              <a:rPr lang="en-US" dirty="0"/>
              <a:t> </a:t>
            </a:r>
            <a:r>
              <a:rPr lang="en-US" dirty="0">
                <a:sym typeface="Wingdings"/>
              </a:rPr>
              <a:t> </a:t>
            </a:r>
            <a:r>
              <a:rPr lang="en-US" dirty="0" err="1">
                <a:sym typeface="Wingdings"/>
              </a:rPr>
              <a:t>jede</a:t>
            </a:r>
            <a:r>
              <a:rPr lang="en-US" dirty="0">
                <a:sym typeface="Wingdings"/>
              </a:rPr>
              <a:t> </a:t>
            </a:r>
            <a:r>
              <a:rPr lang="en-US" dirty="0" err="1">
                <a:sym typeface="Wingdings"/>
              </a:rPr>
              <a:t>Boolesche</a:t>
            </a:r>
            <a:r>
              <a:rPr lang="en-US" dirty="0">
                <a:sym typeface="Wingdings"/>
              </a:rPr>
              <a:t> </a:t>
            </a:r>
            <a:r>
              <a:rPr lang="en-US" dirty="0" err="1">
                <a:sym typeface="Wingdings"/>
              </a:rPr>
              <a:t>Funktion</a:t>
            </a:r>
            <a:r>
              <a:rPr lang="en-US" dirty="0">
                <a:sym typeface="Wingdings"/>
              </a:rPr>
              <a:t> </a:t>
            </a:r>
            <a:r>
              <a:rPr lang="en-US" dirty="0" err="1">
                <a:sym typeface="Wingdings"/>
              </a:rPr>
              <a:t>kann</a:t>
            </a:r>
            <a:r>
              <a:rPr lang="en-US" dirty="0">
                <a:sym typeface="Wingdings"/>
              </a:rPr>
              <a:t> </a:t>
            </a:r>
            <a:r>
              <a:rPr lang="en-US" dirty="0" err="1">
                <a:sym typeface="Wingdings"/>
              </a:rPr>
              <a:t>mittels</a:t>
            </a:r>
            <a:r>
              <a:rPr lang="en-US" dirty="0">
                <a:sym typeface="Wingdings"/>
              </a:rPr>
              <a:t> </a:t>
            </a:r>
            <a:r>
              <a:rPr lang="en-US" dirty="0" err="1">
                <a:sym typeface="Wingdings"/>
              </a:rPr>
              <a:t>eines</a:t>
            </a:r>
            <a:r>
              <a:rPr lang="en-US" baseline="0" dirty="0">
                <a:sym typeface="Wingdings"/>
              </a:rPr>
              <a:t> </a:t>
            </a:r>
            <a:r>
              <a:rPr lang="en-US" baseline="0" dirty="0" err="1">
                <a:sym typeface="Wingdings"/>
              </a:rPr>
              <a:t>Schaltnetzes</a:t>
            </a:r>
            <a:r>
              <a:rPr lang="en-US" baseline="0" dirty="0">
                <a:sym typeface="Wingdings"/>
              </a:rPr>
              <a:t>, das </a:t>
            </a:r>
            <a:r>
              <a:rPr lang="en-US" baseline="0" dirty="0" err="1">
                <a:sym typeface="Wingdings"/>
              </a:rPr>
              <a:t>nur</a:t>
            </a:r>
            <a:r>
              <a:rPr lang="en-US" baseline="0" dirty="0">
                <a:sym typeface="Wingdings"/>
              </a:rPr>
              <a:t> </a:t>
            </a:r>
            <a:r>
              <a:rPr lang="en-US" baseline="0" dirty="0" err="1">
                <a:sym typeface="Wingdings"/>
              </a:rPr>
              <a:t>aus</a:t>
            </a:r>
            <a:r>
              <a:rPr lang="en-US" baseline="0" dirty="0">
                <a:sym typeface="Wingdings"/>
              </a:rPr>
              <a:t> </a:t>
            </a:r>
            <a:r>
              <a:rPr lang="de-DE" dirty="0"/>
              <a:t>NICHT, UND und ODER-Gattern besteht,</a:t>
            </a:r>
            <a:r>
              <a:rPr lang="de-DE" baseline="0" dirty="0"/>
              <a:t> implementiert werden.</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24</a:t>
            </a:fld>
            <a:endParaRPr lang="en-US"/>
          </a:p>
        </p:txBody>
      </p:sp>
    </p:spTree>
    <p:extLst>
      <p:ext uri="{BB962C8B-B14F-4D97-AF65-F5344CB8AC3E}">
        <p14:creationId xmlns:p14="http://schemas.microsoft.com/office/powerpoint/2010/main" val="2945792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Aber</a:t>
            </a:r>
            <a:r>
              <a:rPr lang="en-US" baseline="0" dirty="0"/>
              <a:t> d</a:t>
            </a:r>
            <a:r>
              <a:rPr lang="en-US" dirty="0"/>
              <a:t>ie </a:t>
            </a:r>
            <a:r>
              <a:rPr lang="en-US" dirty="0" err="1"/>
              <a:t>Verknuepfungen</a:t>
            </a:r>
            <a:r>
              <a:rPr lang="en-US" dirty="0"/>
              <a:t> UND und NICHT </a:t>
            </a:r>
            <a:r>
              <a:rPr lang="en-US" dirty="0" err="1"/>
              <a:t>bilden</a:t>
            </a:r>
            <a:r>
              <a:rPr lang="en-US" dirty="0"/>
              <a:t> </a:t>
            </a:r>
            <a:r>
              <a:rPr lang="en-US" dirty="0" err="1"/>
              <a:t>auch</a:t>
            </a:r>
            <a:r>
              <a:rPr lang="en-US" dirty="0"/>
              <a:t> </a:t>
            </a:r>
            <a:r>
              <a:rPr lang="en-US" dirty="0" err="1"/>
              <a:t>einen</a:t>
            </a:r>
            <a:r>
              <a:rPr lang="en-US" dirty="0"/>
              <a:t> </a:t>
            </a:r>
            <a:r>
              <a:rPr lang="en-US" dirty="0" err="1"/>
              <a:t>vollstaendigen</a:t>
            </a:r>
            <a:r>
              <a:rPr lang="en-US" baseline="0" dirty="0"/>
              <a:t> </a:t>
            </a:r>
            <a:r>
              <a:rPr lang="en-US" baseline="0" dirty="0" err="1"/>
              <a:t>Operatorensatz</a:t>
            </a:r>
            <a:r>
              <a:rPr lang="en-US" baseline="0" dirty="0"/>
              <a:t>, </a:t>
            </a:r>
            <a:r>
              <a:rPr lang="en-US" baseline="0" dirty="0" err="1"/>
              <a:t>denn</a:t>
            </a:r>
            <a:r>
              <a:rPr lang="en-US" baseline="0" dirty="0"/>
              <a:t> die ODER-</a:t>
            </a:r>
            <a:r>
              <a:rPr lang="en-US" baseline="0" dirty="0" err="1"/>
              <a:t>Verknuepfung</a:t>
            </a:r>
            <a:r>
              <a:rPr lang="en-US" baseline="0" dirty="0"/>
              <a:t> </a:t>
            </a:r>
            <a:r>
              <a:rPr lang="en-US" baseline="0" dirty="0" err="1"/>
              <a:t>kann</a:t>
            </a:r>
            <a:r>
              <a:rPr lang="en-US" baseline="0" dirty="0"/>
              <a:t> </a:t>
            </a:r>
            <a:r>
              <a:rPr lang="en-US" baseline="0" dirty="0" err="1"/>
              <a:t>realisiert</a:t>
            </a:r>
            <a:r>
              <a:rPr lang="en-US" baseline="0" dirty="0"/>
              <a:t> </a:t>
            </a:r>
            <a:r>
              <a:rPr lang="en-US" baseline="0" dirty="0" err="1"/>
              <a:t>werden</a:t>
            </a:r>
            <a:r>
              <a:rPr lang="en-US" baseline="0" dirty="0"/>
              <a:t> </a:t>
            </a:r>
            <a:r>
              <a:rPr lang="en-US" baseline="0" dirty="0" err="1"/>
              <a:t>mittels</a:t>
            </a:r>
            <a:r>
              <a:rPr lang="en-US" baseline="0" dirty="0"/>
              <a:t> </a:t>
            </a:r>
            <a:r>
              <a:rPr lang="en-US" baseline="0" dirty="0" err="1"/>
              <a:t>nicht</a:t>
            </a:r>
            <a:r>
              <a:rPr lang="en-US" baseline="0" dirty="0"/>
              <a:t> </a:t>
            </a:r>
            <a:r>
              <a:rPr lang="en-US" baseline="0" dirty="0" err="1"/>
              <a:t>Klammer</a:t>
            </a:r>
            <a:r>
              <a:rPr lang="en-US" baseline="0" dirty="0"/>
              <a:t> auf </a:t>
            </a:r>
            <a:r>
              <a:rPr lang="en-US" baseline="0" dirty="0" err="1"/>
              <a:t>nicht</a:t>
            </a:r>
            <a:r>
              <a:rPr lang="en-US" baseline="0" dirty="0"/>
              <a:t> a und </a:t>
            </a:r>
            <a:r>
              <a:rPr lang="en-US" baseline="0" dirty="0" err="1"/>
              <a:t>nicht</a:t>
            </a:r>
            <a:r>
              <a:rPr lang="en-US" baseline="0" dirty="0"/>
              <a:t> b </a:t>
            </a:r>
            <a:r>
              <a:rPr lang="en-US" baseline="0" dirty="0" err="1"/>
              <a:t>klammer</a:t>
            </a:r>
            <a:r>
              <a:rPr lang="en-US" baseline="0" dirty="0"/>
              <a:t> </a:t>
            </a:r>
            <a:r>
              <a:rPr lang="en-US" baseline="0" dirty="0" err="1"/>
              <a:t>zu</a:t>
            </a:r>
            <a:r>
              <a:rPr lang="en-US" baseline="0" dirty="0"/>
              <a:t>. Um das </a:t>
            </a:r>
            <a:r>
              <a:rPr lang="en-US" baseline="0" dirty="0" err="1"/>
              <a:t>einzusehen</a:t>
            </a:r>
            <a:r>
              <a:rPr lang="en-US" baseline="0" dirty="0"/>
              <a:t>, lass </a:t>
            </a:r>
            <a:r>
              <a:rPr lang="en-US" baseline="0" dirty="0" err="1"/>
              <a:t>uns</a:t>
            </a:r>
            <a:r>
              <a:rPr lang="en-US" baseline="0" dirty="0"/>
              <a:t> die </a:t>
            </a:r>
            <a:r>
              <a:rPr lang="en-US" baseline="0" dirty="0" err="1"/>
              <a:t>Wahrheitstabelle</a:t>
            </a:r>
            <a:r>
              <a:rPr lang="en-US" baseline="0" dirty="0"/>
              <a:t> </a:t>
            </a:r>
            <a:r>
              <a:rPr lang="en-US" baseline="0" dirty="0" err="1"/>
              <a:t>dieser</a:t>
            </a:r>
            <a:r>
              <a:rPr lang="en-US" baseline="0" dirty="0"/>
              <a:t> </a:t>
            </a:r>
            <a:r>
              <a:rPr lang="en-US" baseline="0" dirty="0" err="1"/>
              <a:t>Booleschen</a:t>
            </a:r>
            <a:r>
              <a:rPr lang="en-US" baseline="0" dirty="0"/>
              <a:t> </a:t>
            </a:r>
            <a:r>
              <a:rPr lang="en-US" baseline="0" dirty="0" err="1"/>
              <a:t>Funktion</a:t>
            </a:r>
            <a:r>
              <a:rPr lang="en-US" baseline="0" dirty="0"/>
              <a:t> (</a:t>
            </a:r>
            <a:r>
              <a:rPr lang="en-US" baseline="0" dirty="0" err="1"/>
              <a:t>nicht</a:t>
            </a:r>
            <a:r>
              <a:rPr lang="en-US" baseline="0" dirty="0"/>
              <a:t> </a:t>
            </a:r>
            <a:r>
              <a:rPr lang="en-US" baseline="0" dirty="0" err="1"/>
              <a:t>klammer</a:t>
            </a:r>
            <a:r>
              <a:rPr lang="en-US" baseline="0" dirty="0"/>
              <a:t> auf …) </a:t>
            </a:r>
            <a:r>
              <a:rPr lang="en-US" baseline="0" dirty="0" err="1"/>
              <a:t>mit</a:t>
            </a:r>
            <a:r>
              <a:rPr lang="en-US" baseline="0" dirty="0"/>
              <a:t> der </a:t>
            </a:r>
            <a:r>
              <a:rPr lang="en-US" baseline="0" dirty="0" err="1"/>
              <a:t>Wahrheitstablle</a:t>
            </a:r>
            <a:r>
              <a:rPr lang="en-US" baseline="0" dirty="0"/>
              <a:t> der ODER-</a:t>
            </a:r>
            <a:r>
              <a:rPr lang="en-US" baseline="0" dirty="0" err="1"/>
              <a:t>Verkuepfung</a:t>
            </a:r>
            <a:r>
              <a:rPr lang="en-US" baseline="0" dirty="0"/>
              <a:t> </a:t>
            </a:r>
            <a:r>
              <a:rPr lang="en-US" baseline="0" dirty="0" err="1"/>
              <a:t>vergleichen</a:t>
            </a:r>
            <a:r>
              <a:rPr lang="en-US" baseline="0" dirty="0"/>
              <a:t>.</a:t>
            </a:r>
          </a:p>
          <a:p>
            <a:pPr marL="228600" indent="-228600">
              <a:buAutoNum type="arabicParenR"/>
            </a:pPr>
            <a:r>
              <a:rPr lang="en-US" baseline="0" dirty="0" err="1"/>
              <a:t>Hier</a:t>
            </a:r>
            <a:r>
              <a:rPr lang="en-US" baseline="0" dirty="0"/>
              <a:t> </a:t>
            </a:r>
            <a:r>
              <a:rPr lang="en-US" baseline="0" dirty="0" err="1"/>
              <a:t>sind</a:t>
            </a:r>
            <a:r>
              <a:rPr lang="en-US" baseline="0" dirty="0"/>
              <a:t> </a:t>
            </a:r>
            <a:r>
              <a:rPr lang="en-US" baseline="0" dirty="0" err="1"/>
              <a:t>alle</a:t>
            </a:r>
            <a:r>
              <a:rPr lang="en-US" baseline="0" dirty="0"/>
              <a:t> </a:t>
            </a:r>
            <a:r>
              <a:rPr lang="en-US" baseline="0" dirty="0" err="1"/>
              <a:t>moegliche</a:t>
            </a:r>
            <a:r>
              <a:rPr lang="en-US" baseline="0" dirty="0"/>
              <a:t> </a:t>
            </a:r>
            <a:r>
              <a:rPr lang="en-US" baseline="0" dirty="0" err="1"/>
              <a:t>Eingaenge</a:t>
            </a:r>
            <a:r>
              <a:rPr lang="en-US" baseline="0" dirty="0"/>
              <a:t>…</a:t>
            </a:r>
          </a:p>
          <a:p>
            <a:pPr marL="0" indent="0">
              <a:buNone/>
            </a:pPr>
            <a:r>
              <a:rPr lang="en-US" baseline="0" dirty="0"/>
              <a:t>4) Und </a:t>
            </a:r>
            <a:r>
              <a:rPr lang="en-US" baseline="0" dirty="0" err="1"/>
              <a:t>wenn</a:t>
            </a:r>
            <a:r>
              <a:rPr lang="en-US" baseline="0" dirty="0"/>
              <a:t> </a:t>
            </a:r>
            <a:r>
              <a:rPr lang="en-US" baseline="0" dirty="0" err="1"/>
              <a:t>wir</a:t>
            </a:r>
            <a:r>
              <a:rPr lang="en-US" baseline="0" dirty="0"/>
              <a:t> das </a:t>
            </a:r>
            <a:r>
              <a:rPr lang="en-US" baseline="0" dirty="0" err="1"/>
              <a:t>jetzt</a:t>
            </a:r>
            <a:r>
              <a:rPr lang="en-US" baseline="0" dirty="0"/>
              <a:t> </a:t>
            </a:r>
            <a:r>
              <a:rPr lang="en-US" baseline="0" dirty="0" err="1"/>
              <a:t>mit</a:t>
            </a:r>
            <a:r>
              <a:rPr lang="en-US" baseline="0" dirty="0"/>
              <a:t> der </a:t>
            </a:r>
            <a:r>
              <a:rPr lang="en-US" baseline="0" dirty="0" err="1"/>
              <a:t>Wahrheitstabelle</a:t>
            </a:r>
            <a:r>
              <a:rPr lang="en-US" baseline="0" dirty="0"/>
              <a:t> der ODER-</a:t>
            </a:r>
            <a:r>
              <a:rPr lang="en-US" baseline="0" dirty="0" err="1"/>
              <a:t>Vernuepfung</a:t>
            </a:r>
            <a:r>
              <a:rPr lang="en-US" baseline="0" dirty="0"/>
              <a:t> </a:t>
            </a:r>
            <a:r>
              <a:rPr lang="en-US" baseline="0" dirty="0" err="1"/>
              <a:t>vergleichen</a:t>
            </a:r>
            <a:r>
              <a:rPr lang="en-US" baseline="0" dirty="0"/>
              <a:t>, </a:t>
            </a:r>
            <a:r>
              <a:rPr lang="en-US" baseline="0" dirty="0" err="1"/>
              <a:t>dann</a:t>
            </a:r>
            <a:r>
              <a:rPr lang="en-US" baseline="0" dirty="0"/>
              <a:t> </a:t>
            </a:r>
            <a:r>
              <a:rPr lang="en-US" baseline="0" dirty="0" err="1"/>
              <a:t>sehen</a:t>
            </a:r>
            <a:r>
              <a:rPr lang="en-US" baseline="0" dirty="0"/>
              <a:t> </a:t>
            </a:r>
            <a:r>
              <a:rPr lang="en-US" baseline="0" dirty="0" err="1"/>
              <a:t>wir</a:t>
            </a:r>
            <a:r>
              <a:rPr lang="en-US" baseline="0" dirty="0"/>
              <a:t> </a:t>
            </a:r>
            <a:r>
              <a:rPr lang="en-US" baseline="0" dirty="0" err="1"/>
              <a:t>dass</a:t>
            </a:r>
            <a:r>
              <a:rPr lang="en-US" baseline="0" dirty="0"/>
              <a:t> </a:t>
            </a:r>
            <a:r>
              <a:rPr lang="en-US" baseline="0" dirty="0" err="1"/>
              <a:t>alle</a:t>
            </a:r>
            <a:r>
              <a:rPr lang="en-US" baseline="0" dirty="0"/>
              <a:t> </a:t>
            </a:r>
            <a:r>
              <a:rPr lang="en-US" baseline="0" dirty="0" err="1"/>
              <a:t>Eintraege</a:t>
            </a:r>
            <a:r>
              <a:rPr lang="en-US" baseline="0" dirty="0"/>
              <a:t> </a:t>
            </a:r>
            <a:r>
              <a:rPr lang="en-US" baseline="0" dirty="0" err="1"/>
              <a:t>gleich</a:t>
            </a:r>
            <a:r>
              <a:rPr lang="en-US" baseline="0" dirty="0"/>
              <a:t> </a:t>
            </a:r>
            <a:r>
              <a:rPr lang="en-US" baseline="0" dirty="0" err="1"/>
              <a:t>sind</a:t>
            </a:r>
            <a:r>
              <a:rPr lang="en-US" baseline="0" dirty="0"/>
              <a:t> also </a:t>
            </a:r>
            <a:r>
              <a:rPr lang="en-US" baseline="0" dirty="0" err="1"/>
              <a:t>entspricht</a:t>
            </a:r>
            <a:r>
              <a:rPr lang="en-US" baseline="0" dirty="0"/>
              <a:t> </a:t>
            </a:r>
            <a:r>
              <a:rPr lang="en-US" baseline="0" dirty="0" err="1"/>
              <a:t>diese</a:t>
            </a:r>
            <a:r>
              <a:rPr lang="en-US" baseline="0" dirty="0"/>
              <a:t> </a:t>
            </a:r>
            <a:r>
              <a:rPr lang="en-US" baseline="0" dirty="0" err="1"/>
              <a:t>Boolesche</a:t>
            </a:r>
            <a:r>
              <a:rPr lang="en-US" baseline="0" dirty="0"/>
              <a:t> </a:t>
            </a:r>
            <a:r>
              <a:rPr lang="en-US" baseline="0" dirty="0" err="1"/>
              <a:t>Funtion</a:t>
            </a:r>
            <a:r>
              <a:rPr lang="en-US" baseline="0" dirty="0"/>
              <a:t> die ODER-</a:t>
            </a:r>
            <a:r>
              <a:rPr lang="en-US" baseline="0" dirty="0" err="1"/>
              <a:t>Verknuepfung</a:t>
            </a:r>
            <a:r>
              <a:rPr lang="en-US" baseline="0" dirty="0"/>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25</a:t>
            </a:fld>
            <a:endParaRPr lang="en-US"/>
          </a:p>
        </p:txBody>
      </p:sp>
    </p:spTree>
    <p:extLst>
      <p:ext uri="{BB962C8B-B14F-4D97-AF65-F5344CB8AC3E}">
        <p14:creationId xmlns:p14="http://schemas.microsoft.com/office/powerpoint/2010/main" val="3119516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C802F70-5E87-44BF-A776-C897714BBFEF}" type="slidenum">
              <a:rPr lang="de-DE" smtClean="0"/>
              <a:pPr>
                <a:defRPr/>
              </a:pPr>
              <a:t>6</a:t>
            </a:fld>
            <a:endParaRPr lang="de-DE"/>
          </a:p>
        </p:txBody>
      </p:sp>
    </p:spTree>
    <p:extLst>
      <p:ext uri="{BB962C8B-B14F-4D97-AF65-F5344CB8AC3E}">
        <p14:creationId xmlns:p14="http://schemas.microsoft.com/office/powerpoint/2010/main" val="2734055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Ich werde</a:t>
            </a:r>
            <a:r>
              <a:rPr lang="de-DE" baseline="0" noProof="0" dirty="0"/>
              <a:t> jetzt einige Schaltungen, Schaltnetze beschreiben. Das erste Schaltnetz ist ein Multiplexer (kurz MUX). Ein Multiplexer ist eine Selektionsschaltung, mit der aus einer Anzahl von Eingangssignalen eines ausgewählt und an den Ausgang durchgeschaltet werden kann.</a:t>
            </a:r>
          </a:p>
          <a:p>
            <a:pPr marL="0" marR="0" indent="0" algn="l" defTabSz="457200" rtl="0" eaLnBrk="1" fontAlgn="auto" latinLnBrk="0" hangingPunct="1">
              <a:lnSpc>
                <a:spcPct val="100000"/>
              </a:lnSpc>
              <a:spcBef>
                <a:spcPts val="0"/>
              </a:spcBef>
              <a:spcAft>
                <a:spcPts val="0"/>
              </a:spcAft>
              <a:buClrTx/>
              <a:buSzTx/>
              <a:buFontTx/>
              <a:buNone/>
              <a:tabLst/>
              <a:defRPr/>
            </a:pPr>
            <a:r>
              <a:rPr lang="de-DE" baseline="0" noProof="0" dirty="0" err="1"/>
              <a:t>Fuer</a:t>
            </a:r>
            <a:r>
              <a:rPr lang="de-DE" baseline="0" noProof="0" dirty="0"/>
              <a:t> ein MUX wird typischerweise dieses Symbol verwendet. Es hat folgende Funktionalität. Wenn S=0, dann wird das Ausgangssignal Y gleich A, und wenn S=1, dann wird Y gleich B.</a:t>
            </a:r>
            <a:endParaRPr lang="de-DE" noProof="0" dirty="0"/>
          </a:p>
          <a:p>
            <a:r>
              <a:rPr lang="de-DE" noProof="0" dirty="0"/>
              <a:t>Das</a:t>
            </a:r>
            <a:r>
              <a:rPr lang="de-DE" baseline="0" noProof="0" dirty="0"/>
              <a:t> ist sehr ähnlich zum bedingten Operator Fragezeichen in C. (haben Sie diesen Operator kennengelernt?)</a:t>
            </a:r>
          </a:p>
          <a:p>
            <a:r>
              <a:rPr lang="de-DE" baseline="0" noProof="0" dirty="0"/>
              <a:t>Man kann natürlich für ein MUX Schaltnetz auch eine Wahrheitstabelle aufstellen, nämlich diese hier. Wie ich hier in grün anzeige wird A ausgewählt wenn S gleich 0, und wie ich in rot anzeige wird B ausgewählt wenn S gleich 1.</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26</a:t>
            </a:fld>
            <a:endParaRPr lang="en-US"/>
          </a:p>
        </p:txBody>
      </p:sp>
    </p:spTree>
    <p:extLst>
      <p:ext uri="{BB962C8B-B14F-4D97-AF65-F5344CB8AC3E}">
        <p14:creationId xmlns:p14="http://schemas.microsoft.com/office/powerpoint/2010/main" val="79248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Ich werde</a:t>
            </a:r>
            <a:r>
              <a:rPr lang="de-DE" baseline="0" noProof="0" dirty="0"/>
              <a:t> jetzt einige Schaltungen, Schaltnetze beschreiben. Das erste Schaltnetz ist ein Multiplexer (kurz MUX). Ein Multiplexer ist eine Selektionsschaltung, mit der aus einer Anzahl von Eingangssignalen eines ausgewählt und an den Ausgang durchgeschaltet werden kann.</a:t>
            </a:r>
          </a:p>
          <a:p>
            <a:pPr marL="0" marR="0" indent="0" algn="l" defTabSz="457200" rtl="0" eaLnBrk="1" fontAlgn="auto" latinLnBrk="0" hangingPunct="1">
              <a:lnSpc>
                <a:spcPct val="100000"/>
              </a:lnSpc>
              <a:spcBef>
                <a:spcPts val="0"/>
              </a:spcBef>
              <a:spcAft>
                <a:spcPts val="0"/>
              </a:spcAft>
              <a:buClrTx/>
              <a:buSzTx/>
              <a:buFontTx/>
              <a:buNone/>
              <a:tabLst/>
              <a:defRPr/>
            </a:pPr>
            <a:r>
              <a:rPr lang="de-DE" baseline="0" noProof="0" dirty="0" err="1"/>
              <a:t>Fuer</a:t>
            </a:r>
            <a:r>
              <a:rPr lang="de-DE" baseline="0" noProof="0" dirty="0"/>
              <a:t> ein MUX wird typischerweise dieses Symbol verwendet. Es hat folgende Funktionalität. Wenn S=0, dann wird das Ausgangssignal Y gleich A, und wenn S=1, dann wird Y gleich B.</a:t>
            </a:r>
            <a:endParaRPr lang="de-DE" noProof="0" dirty="0"/>
          </a:p>
          <a:p>
            <a:r>
              <a:rPr lang="de-DE" noProof="0" dirty="0"/>
              <a:t>Das</a:t>
            </a:r>
            <a:r>
              <a:rPr lang="de-DE" baseline="0" noProof="0" dirty="0"/>
              <a:t> ist sehr ähnlich zum bedingten Operator Fragezeichen in C. (haben Sie diesen Operator kennengelernt?)</a:t>
            </a:r>
          </a:p>
          <a:p>
            <a:r>
              <a:rPr lang="de-DE" baseline="0" noProof="0" dirty="0"/>
              <a:t>Man kann natürlich für ein MUX Schaltnetz auch eine Wahrheitstabelle aufstellen, nämlich diese hier. Wie ich hier in grün anzeige wird A ausgewählt wenn S gleich 0, und wie ich in rot anzeige wird B ausgewählt wenn S gleich 1.</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27</a:t>
            </a:fld>
            <a:endParaRPr lang="en-US"/>
          </a:p>
        </p:txBody>
      </p:sp>
    </p:spTree>
    <p:extLst>
      <p:ext uri="{BB962C8B-B14F-4D97-AF65-F5344CB8AC3E}">
        <p14:creationId xmlns:p14="http://schemas.microsoft.com/office/powerpoint/2010/main" val="2614479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Das Schaltnetzt für ein 2-Input Multiplexer sieht so aus: 2 UND-Gatter gefolgt</a:t>
            </a:r>
            <a:r>
              <a:rPr lang="de-DE" baseline="0" noProof="0" dirty="0"/>
              <a:t> von einem ODER-Gatter. Die Eingänge des 1. UND-Gatters sind A und das invertierte Steuersignal S. Die Eingänge des 2. UND-Gatters B und das Steuersignal S. Mann sieht sofort, das dieses Schaltnetz die </a:t>
            </a:r>
            <a:r>
              <a:rPr lang="de-DE" baseline="0" noProof="0" dirty="0" err="1"/>
              <a:t>Boolsche</a:t>
            </a:r>
            <a:r>
              <a:rPr lang="de-DE" baseline="0" noProof="0" dirty="0"/>
              <a:t> Gleichung Y gleich A und nicht S oder B und S entspricht. Aber sehen Sie auch sofort, dass dieses Schaltnetz ein Multiplexer realisiert? Ich nicht. Um das einzusehen, lass uns die 2 Möglichkeiten S=0 und S=1 getrennt betrachten.</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28</a:t>
            </a:fld>
            <a:endParaRPr lang="en-US"/>
          </a:p>
        </p:txBody>
      </p:sp>
    </p:spTree>
    <p:extLst>
      <p:ext uri="{BB962C8B-B14F-4D97-AF65-F5344CB8AC3E}">
        <p14:creationId xmlns:p14="http://schemas.microsoft.com/office/powerpoint/2010/main" val="792489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Das Schaltnetzt für ein 2-Input Multiplexer sieht so aus: 2 UND-Gatter gefolgt</a:t>
            </a:r>
            <a:r>
              <a:rPr lang="de-DE" baseline="0" noProof="0" dirty="0"/>
              <a:t> von einem ODER-Gatter. Die Eingänge des 1. UND-Gatters sind A und das invertierte Steuersignal S. Die Eingänge des 2. UND-Gatters B und das Steuersignal S. Mann sieht sofort, das dieses Schaltnetz die </a:t>
            </a:r>
            <a:r>
              <a:rPr lang="de-DE" baseline="0" noProof="0" dirty="0" err="1"/>
              <a:t>Boolsche</a:t>
            </a:r>
            <a:r>
              <a:rPr lang="de-DE" baseline="0" noProof="0" dirty="0"/>
              <a:t> Gleichung Y gleich A und nicht S oder B und S entspricht. Aber sehen Sie auch sofort, dass dieses Schaltnetz ein Multiplexer realisiert? Ich nicht. Um das einzusehen, lass uns die 2 Möglichkeiten S=0 und S=1 getrennt betrachten.</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29</a:t>
            </a:fld>
            <a:endParaRPr lang="en-US"/>
          </a:p>
        </p:txBody>
      </p:sp>
    </p:spTree>
    <p:extLst>
      <p:ext uri="{BB962C8B-B14F-4D97-AF65-F5344CB8AC3E}">
        <p14:creationId xmlns:p14="http://schemas.microsoft.com/office/powerpoint/2010/main" val="1001301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Das Schaltnetzt für ein 2-Input Multiplexer sieht so aus: 2 UND-Gatter gefolgt</a:t>
            </a:r>
            <a:r>
              <a:rPr lang="de-DE" baseline="0" noProof="0" dirty="0"/>
              <a:t> von einem ODER-Gatter. Die Eingänge des 1. UND-Gatters sind A und das invertierte Steuersignal S. Die Eingänge des 2. UND-Gatters B und das Steuersignal S. Mann sieht sofort, das dieses Schaltnetz die </a:t>
            </a:r>
            <a:r>
              <a:rPr lang="de-DE" baseline="0" noProof="0" dirty="0" err="1"/>
              <a:t>Boolsche</a:t>
            </a:r>
            <a:r>
              <a:rPr lang="de-DE" baseline="0" noProof="0" dirty="0"/>
              <a:t> Gleichung Y gleich A und nicht S oder B und S entspricht. Aber sehen Sie auch sofort, dass dieses Schaltnetz ein Multiplexer realisiert? Ich nicht. Um das einzusehen, lass uns die 2 Möglichkeiten S=0 und S=1 getrennt betrachten.</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30</a:t>
            </a:fld>
            <a:endParaRPr lang="en-US"/>
          </a:p>
        </p:txBody>
      </p:sp>
    </p:spTree>
    <p:extLst>
      <p:ext uri="{BB962C8B-B14F-4D97-AF65-F5344CB8AC3E}">
        <p14:creationId xmlns:p14="http://schemas.microsoft.com/office/powerpoint/2010/main" val="1257133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Don’t-Care-</a:t>
            </a:r>
            <a:r>
              <a:rPr lang="en-US" sz="1200" kern="1200" dirty="0" err="1">
                <a:solidFill>
                  <a:schemeClr val="tx1"/>
                </a:solidFill>
                <a:latin typeface="+mn-lt"/>
                <a:ea typeface="+mn-ea"/>
                <a:cs typeface="+mn-cs"/>
              </a:rPr>
              <a:t>Einträge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typischerweise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eingesetzt</a:t>
            </a:r>
            <a:r>
              <a:rPr lang="en-US" sz="1200" kern="1200" dirty="0">
                <a:solidFill>
                  <a:schemeClr val="tx1"/>
                </a:solidFill>
                <a:latin typeface="+mn-lt"/>
                <a:ea typeface="+mn-ea"/>
                <a:cs typeface="+mn-cs"/>
              </a:rPr>
              <a:t> um </a:t>
            </a:r>
            <a:r>
              <a:rPr lang="en-US" sz="1200" kern="1200" dirty="0" err="1">
                <a:solidFill>
                  <a:schemeClr val="tx1"/>
                </a:solidFill>
                <a:latin typeface="+mn-lt"/>
                <a:ea typeface="+mn-ea"/>
                <a:cs typeface="+mn-cs"/>
              </a:rPr>
              <a:t>nicht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alle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Eingangszustände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abhandeln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zu</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müssen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Sie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ermoeglichen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a:t>
            </a:r>
            <a:r>
              <a:rPr lang="en-US" sz="1200" kern="1200" dirty="0">
                <a:solidFill>
                  <a:schemeClr val="tx1"/>
                </a:solidFill>
                <a:latin typeface="+mn-lt"/>
                <a:ea typeface="+mn-ea"/>
                <a:cs typeface="+mn-cs"/>
              </a:rPr>
              <a:t> oft </a:t>
            </a:r>
            <a:r>
              <a:rPr lang="en-US" sz="1200" kern="1200" dirty="0" err="1">
                <a:solidFill>
                  <a:schemeClr val="tx1"/>
                </a:solidFill>
                <a:latin typeface="+mn-lt"/>
                <a:ea typeface="+mn-ea"/>
                <a:cs typeface="+mn-cs"/>
              </a:rPr>
              <a:t>auch</a:t>
            </a:r>
            <a:r>
              <a:rPr lang="en-US" sz="1200" kern="1200" dirty="0">
                <a:solidFill>
                  <a:schemeClr val="tx1"/>
                </a:solidFill>
                <a:latin typeface="+mn-lt"/>
                <a:ea typeface="+mn-ea"/>
                <a:cs typeface="+mn-cs"/>
              </a:rPr>
              <a:t> um die </a:t>
            </a:r>
            <a:r>
              <a:rPr lang="en-US" sz="1200" kern="1200" dirty="0" err="1">
                <a:solidFill>
                  <a:schemeClr val="tx1"/>
                </a:solidFill>
                <a:latin typeface="+mn-lt"/>
                <a:ea typeface="+mn-ea"/>
                <a:cs typeface="+mn-cs"/>
              </a:rPr>
              <a:t>Logik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zu</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optimieren</a:t>
            </a:r>
            <a:r>
              <a:rPr lang="en-US" sz="1200" kern="1200" dirty="0">
                <a:solidFill>
                  <a:schemeClr val="tx1"/>
                </a:solidFill>
                <a:latin typeface="+mn-lt"/>
                <a:ea typeface="+mn-ea"/>
                <a:cs typeface="+mn-cs"/>
              </a:rPr>
              <a:t>. In der </a:t>
            </a:r>
            <a:r>
              <a:rPr lang="en-US" sz="1200" kern="1200" dirty="0" err="1">
                <a:solidFill>
                  <a:schemeClr val="tx1"/>
                </a:solidFill>
                <a:latin typeface="+mn-lt"/>
                <a:ea typeface="+mn-ea"/>
                <a:cs typeface="+mn-cs"/>
              </a:rPr>
              <a:t>Wahrheitstablle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recht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kann</a:t>
            </a:r>
            <a:r>
              <a:rPr lang="en-US" sz="1200" kern="1200" dirty="0">
                <a:solidFill>
                  <a:schemeClr val="tx1"/>
                </a:solidFill>
                <a:latin typeface="+mn-lt"/>
                <a:ea typeface="+mn-ea"/>
                <a:cs typeface="+mn-cs"/>
              </a:rPr>
              <a:t> man </a:t>
            </a:r>
            <a:r>
              <a:rPr lang="en-US" sz="1200" kern="1200" dirty="0" err="1">
                <a:solidFill>
                  <a:schemeClr val="tx1"/>
                </a:solidFill>
                <a:latin typeface="+mn-lt"/>
                <a:ea typeface="+mn-ea"/>
                <a:cs typeface="+mn-cs"/>
              </a:rPr>
              <a:t>sehen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dass</a:t>
            </a:r>
            <a:r>
              <a:rPr lang="en-US" sz="1200" kern="1200" dirty="0">
                <a:solidFill>
                  <a:schemeClr val="tx1"/>
                </a:solidFill>
                <a:latin typeface="+mn-lt"/>
                <a:ea typeface="+mn-ea"/>
                <a:cs typeface="+mn-cs"/>
              </a:rPr>
              <a:t> die </a:t>
            </a:r>
            <a:r>
              <a:rPr lang="en-US" sz="1200" kern="1200" dirty="0" err="1">
                <a:solidFill>
                  <a:schemeClr val="tx1"/>
                </a:solidFill>
                <a:latin typeface="+mn-lt"/>
                <a:ea typeface="+mn-ea"/>
                <a:cs typeface="+mn-cs"/>
              </a:rPr>
              <a:t>Boolesche</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gleichung</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fuer</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einen</a:t>
            </a:r>
            <a:r>
              <a:rPr lang="en-US" sz="1200" kern="1200" baseline="0" dirty="0">
                <a:solidFill>
                  <a:schemeClr val="tx1"/>
                </a:solidFill>
                <a:latin typeface="+mn-lt"/>
                <a:ea typeface="+mn-ea"/>
                <a:cs typeface="+mn-cs"/>
              </a:rPr>
              <a:t> MUX </a:t>
            </a:r>
            <a:r>
              <a:rPr lang="en-US" sz="1200" kern="1200" baseline="0" dirty="0" err="1">
                <a:solidFill>
                  <a:schemeClr val="tx1"/>
                </a:solidFill>
                <a:latin typeface="+mn-lt"/>
                <a:ea typeface="+mn-ea"/>
                <a:cs typeface="+mn-cs"/>
              </a:rPr>
              <a:t>nicht</a:t>
            </a:r>
            <a:r>
              <a:rPr lang="en-US" sz="1200" kern="1200" baseline="0" dirty="0">
                <a:solidFill>
                  <a:schemeClr val="tx1"/>
                </a:solidFill>
                <a:latin typeface="+mn-lt"/>
                <a:ea typeface="+mn-ea"/>
                <a:cs typeface="+mn-cs"/>
              </a:rPr>
              <a:t> S und A </a:t>
            </a:r>
            <a:r>
              <a:rPr lang="en-US" sz="1200" kern="1200" baseline="0" dirty="0" err="1">
                <a:solidFill>
                  <a:schemeClr val="tx1"/>
                </a:solidFill>
                <a:latin typeface="+mn-lt"/>
                <a:ea typeface="+mn-ea"/>
                <a:cs typeface="+mn-cs"/>
              </a:rPr>
              <a:t>oder</a:t>
            </a:r>
            <a:r>
              <a:rPr lang="en-US" sz="1200" kern="1200" baseline="0" dirty="0">
                <a:solidFill>
                  <a:schemeClr val="tx1"/>
                </a:solidFill>
                <a:latin typeface="+mn-lt"/>
                <a:ea typeface="+mn-ea"/>
                <a:cs typeface="+mn-cs"/>
              </a:rPr>
              <a:t> S und B </a:t>
            </a:r>
            <a:r>
              <a:rPr lang="en-US" sz="1200" kern="1200" baseline="0" dirty="0" err="1">
                <a:solidFill>
                  <a:schemeClr val="tx1"/>
                </a:solidFill>
                <a:latin typeface="+mn-lt"/>
                <a:ea typeface="+mn-ea"/>
                <a:cs typeface="+mn-cs"/>
              </a:rPr>
              <a:t>ist</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31</a:t>
            </a:fld>
            <a:endParaRPr lang="en-US"/>
          </a:p>
        </p:txBody>
      </p:sp>
    </p:spTree>
    <p:extLst>
      <p:ext uri="{BB962C8B-B14F-4D97-AF65-F5344CB8AC3E}">
        <p14:creationId xmlns:p14="http://schemas.microsoft.com/office/powerpoint/2010/main" val="484346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Wenn</a:t>
            </a:r>
            <a:r>
              <a:rPr lang="en-US" dirty="0"/>
              <a:t> </a:t>
            </a:r>
            <a:r>
              <a:rPr lang="en-US" dirty="0" err="1"/>
              <a:t>wir</a:t>
            </a:r>
            <a:r>
              <a:rPr lang="en-US" dirty="0"/>
              <a:t> </a:t>
            </a:r>
            <a:r>
              <a:rPr lang="en-US" dirty="0" err="1"/>
              <a:t>eine</a:t>
            </a:r>
            <a:r>
              <a:rPr lang="en-US" dirty="0"/>
              <a:t> </a:t>
            </a:r>
            <a:r>
              <a:rPr lang="en-US" dirty="0" err="1"/>
              <a:t>Schaltung</a:t>
            </a:r>
            <a:r>
              <a:rPr lang="en-US" dirty="0"/>
              <a:t> </a:t>
            </a:r>
            <a:r>
              <a:rPr lang="en-US" dirty="0" err="1"/>
              <a:t>haben</a:t>
            </a:r>
            <a:r>
              <a:rPr lang="en-US" dirty="0"/>
              <a:t>, </a:t>
            </a:r>
            <a:r>
              <a:rPr lang="en-US" dirty="0" err="1"/>
              <a:t>wollen</a:t>
            </a:r>
            <a:r>
              <a:rPr lang="en-US" dirty="0"/>
              <a:t> </a:t>
            </a:r>
            <a:r>
              <a:rPr lang="en-US" dirty="0" err="1"/>
              <a:t>wir</a:t>
            </a:r>
            <a:r>
              <a:rPr lang="en-US" dirty="0"/>
              <a:t> die </a:t>
            </a:r>
            <a:r>
              <a:rPr lang="en-US" dirty="0" err="1"/>
              <a:t>natuerlich</a:t>
            </a:r>
            <a:r>
              <a:rPr lang="en-US" dirty="0"/>
              <a:t> </a:t>
            </a:r>
            <a:r>
              <a:rPr lang="en-US" dirty="0" err="1"/>
              <a:t>optimieren</a:t>
            </a:r>
            <a:r>
              <a:rPr lang="en-US" dirty="0"/>
              <a:t>. Das </a:t>
            </a:r>
            <a:r>
              <a:rPr lang="en-US" dirty="0" err="1"/>
              <a:t>ist</a:t>
            </a:r>
            <a:r>
              <a:rPr lang="en-US" dirty="0"/>
              <a:t> der </a:t>
            </a:r>
            <a:r>
              <a:rPr lang="en-US" dirty="0" err="1"/>
              <a:t>Bereich</a:t>
            </a:r>
            <a:r>
              <a:rPr lang="en-US" dirty="0"/>
              <a:t> der </a:t>
            </a:r>
            <a:r>
              <a:rPr lang="en-US" dirty="0" err="1"/>
              <a:t>Logikminimierung</a:t>
            </a:r>
            <a:r>
              <a:rPr lang="en-US" dirty="0"/>
              <a:t>. </a:t>
            </a:r>
            <a:r>
              <a:rPr lang="en-US" dirty="0" err="1"/>
              <a:t>Ziel</a:t>
            </a:r>
            <a:r>
              <a:rPr lang="en-US" baseline="0" dirty="0"/>
              <a:t> der </a:t>
            </a:r>
            <a:r>
              <a:rPr lang="en-US" baseline="0" dirty="0" err="1"/>
              <a:t>Logikminimierung</a:t>
            </a:r>
            <a:r>
              <a:rPr lang="en-US" baseline="0" dirty="0"/>
              <a:t> </a:t>
            </a:r>
            <a:r>
              <a:rPr lang="en-US" baseline="0" dirty="0" err="1"/>
              <a:t>ist</a:t>
            </a:r>
            <a:r>
              <a:rPr lang="en-US" baseline="0" dirty="0"/>
              <a:t> </a:t>
            </a:r>
            <a:r>
              <a:rPr lang="en-US" baseline="0" dirty="0" err="1"/>
              <a:t>es</a:t>
            </a:r>
            <a:r>
              <a:rPr lang="en-US" baseline="0" dirty="0"/>
              <a:t>, die </a:t>
            </a:r>
            <a:r>
              <a:rPr lang="en-US" baseline="0" dirty="0" err="1"/>
              <a:t>Anzahl</a:t>
            </a:r>
            <a:r>
              <a:rPr lang="en-US" baseline="0" dirty="0"/>
              <a:t> der </a:t>
            </a:r>
            <a:r>
              <a:rPr lang="en-US" baseline="0" dirty="0" err="1"/>
              <a:t>Gatter</a:t>
            </a:r>
            <a:r>
              <a:rPr lang="en-US" baseline="0" dirty="0"/>
              <a:t> so </a:t>
            </a:r>
            <a:r>
              <a:rPr lang="en-US" baseline="0" dirty="0" err="1"/>
              <a:t>weit</a:t>
            </a:r>
            <a:r>
              <a:rPr lang="en-US" baseline="0" dirty="0"/>
              <a:t> </a:t>
            </a:r>
            <a:r>
              <a:rPr lang="en-US" baseline="0" dirty="0" err="1"/>
              <a:t>wie</a:t>
            </a:r>
            <a:r>
              <a:rPr lang="en-US" baseline="0" dirty="0"/>
              <a:t> </a:t>
            </a:r>
            <a:r>
              <a:rPr lang="en-US" baseline="0" dirty="0" err="1"/>
              <a:t>moeglich</a:t>
            </a:r>
            <a:r>
              <a:rPr lang="en-US" baseline="0" dirty="0"/>
              <a:t> </a:t>
            </a:r>
            <a:r>
              <a:rPr lang="en-US" baseline="0" dirty="0" err="1"/>
              <a:t>zu</a:t>
            </a:r>
            <a:r>
              <a:rPr lang="en-US" baseline="0" dirty="0"/>
              <a:t> </a:t>
            </a:r>
            <a:r>
              <a:rPr lang="en-US" baseline="0" dirty="0" err="1"/>
              <a:t>reduzieren</a:t>
            </a:r>
            <a:r>
              <a:rPr lang="en-US" baseline="0" dirty="0"/>
              <a:t> </a:t>
            </a:r>
            <a:r>
              <a:rPr lang="en-US" baseline="0" dirty="0" err="1"/>
              <a:t>aber</a:t>
            </a:r>
            <a:r>
              <a:rPr lang="en-US" baseline="0" dirty="0"/>
              <a:t> </a:t>
            </a:r>
            <a:r>
              <a:rPr lang="en-US" baseline="0" dirty="0" err="1"/>
              <a:t>natuerlich</a:t>
            </a:r>
            <a:r>
              <a:rPr lang="en-US" baseline="0" dirty="0"/>
              <a:t> </a:t>
            </a:r>
            <a:r>
              <a:rPr lang="en-US" baseline="0" dirty="0" err="1"/>
              <a:t>soll</a:t>
            </a:r>
            <a:r>
              <a:rPr lang="en-US" baseline="0" dirty="0"/>
              <a:t> die </a:t>
            </a:r>
            <a:r>
              <a:rPr lang="en-US" baseline="0" dirty="0" err="1"/>
              <a:t>Schaltung</a:t>
            </a:r>
            <a:r>
              <a:rPr lang="en-US" baseline="0" dirty="0"/>
              <a:t> die </a:t>
            </a:r>
            <a:r>
              <a:rPr lang="en-US" baseline="0" dirty="0" err="1"/>
              <a:t>gleiche</a:t>
            </a:r>
            <a:r>
              <a:rPr lang="en-US" baseline="0" dirty="0"/>
              <a:t> </a:t>
            </a:r>
            <a:r>
              <a:rPr lang="en-US" baseline="0" dirty="0" err="1"/>
              <a:t>Funktion</a:t>
            </a:r>
            <a:r>
              <a:rPr lang="en-US" baseline="0" dirty="0"/>
              <a:t> </a:t>
            </a:r>
            <a:r>
              <a:rPr lang="en-US" baseline="0" dirty="0" err="1"/>
              <a:t>realisieren</a:t>
            </a:r>
            <a:r>
              <a:rPr lang="en-US" baseline="0" dirty="0"/>
              <a:t>. Die </a:t>
            </a:r>
            <a:r>
              <a:rPr lang="en-US" baseline="0" dirty="0" err="1"/>
              <a:t>Reduzierung</a:t>
            </a:r>
            <a:r>
              <a:rPr lang="en-US" baseline="0" dirty="0"/>
              <a:t> der </a:t>
            </a:r>
            <a:r>
              <a:rPr lang="en-US" baseline="0" dirty="0" err="1"/>
              <a:t>Gatter</a:t>
            </a:r>
            <a:r>
              <a:rPr lang="en-US" baseline="0" dirty="0"/>
              <a:t> war </a:t>
            </a:r>
            <a:r>
              <a:rPr lang="en-US" baseline="0" dirty="0" err="1"/>
              <a:t>frueher</a:t>
            </a:r>
            <a:r>
              <a:rPr lang="en-US" baseline="0" dirty="0"/>
              <a:t> </a:t>
            </a:r>
            <a:r>
              <a:rPr lang="en-US" baseline="0" dirty="0" err="1"/>
              <a:t>ein</a:t>
            </a:r>
            <a:r>
              <a:rPr lang="en-US" baseline="0" dirty="0"/>
              <a:t> </a:t>
            </a:r>
            <a:r>
              <a:rPr lang="en-US" baseline="0" dirty="0" err="1"/>
              <a:t>wichtiger</a:t>
            </a:r>
            <a:r>
              <a:rPr lang="en-US" baseline="0" dirty="0"/>
              <a:t> </a:t>
            </a:r>
            <a:r>
              <a:rPr lang="en-US" baseline="0" dirty="0" err="1"/>
              <a:t>Kostenfaktor</a:t>
            </a:r>
            <a:r>
              <a:rPr lang="en-US" baseline="0" dirty="0"/>
              <a:t>, </a:t>
            </a:r>
            <a:r>
              <a:rPr lang="en-US" baseline="0" dirty="0" err="1"/>
              <a:t>denn</a:t>
            </a:r>
            <a:r>
              <a:rPr lang="en-US" baseline="0" dirty="0"/>
              <a:t> </a:t>
            </a:r>
            <a:r>
              <a:rPr lang="en-US" baseline="0" dirty="0" err="1"/>
              <a:t>weniger</a:t>
            </a:r>
            <a:r>
              <a:rPr lang="en-US" baseline="0" dirty="0"/>
              <a:t> </a:t>
            </a:r>
            <a:r>
              <a:rPr lang="en-US" baseline="0" dirty="0" err="1"/>
              <a:t>Gatter</a:t>
            </a:r>
            <a:r>
              <a:rPr lang="en-US" baseline="0" dirty="0"/>
              <a:t> </a:t>
            </a:r>
            <a:r>
              <a:rPr lang="en-US" baseline="0" dirty="0" err="1"/>
              <a:t>bedeutet</a:t>
            </a:r>
            <a:r>
              <a:rPr lang="en-US" baseline="0" dirty="0"/>
              <a:t> </a:t>
            </a:r>
            <a:r>
              <a:rPr lang="en-US" baseline="0" dirty="0" err="1"/>
              <a:t>weniger</a:t>
            </a:r>
            <a:r>
              <a:rPr lang="en-US" baseline="0" dirty="0"/>
              <a:t> </a:t>
            </a:r>
            <a:r>
              <a:rPr lang="en-US" baseline="0" dirty="0" err="1"/>
              <a:t>Transistoren</a:t>
            </a:r>
            <a:r>
              <a:rPr lang="en-US" baseline="0" dirty="0"/>
              <a:t>. </a:t>
            </a:r>
            <a:r>
              <a:rPr lang="en-US" baseline="0" dirty="0" err="1"/>
              <a:t>Es</a:t>
            </a:r>
            <a:r>
              <a:rPr lang="en-US" baseline="0" dirty="0"/>
              <a:t> </a:t>
            </a:r>
            <a:r>
              <a:rPr lang="en-US" baseline="0" dirty="0" err="1"/>
              <a:t>ist</a:t>
            </a:r>
            <a:r>
              <a:rPr lang="en-US" baseline="0" dirty="0"/>
              <a:t> </a:t>
            </a:r>
            <a:r>
              <a:rPr lang="en-US" baseline="0" dirty="0" err="1"/>
              <a:t>immer</a:t>
            </a:r>
            <a:r>
              <a:rPr lang="en-US" baseline="0" dirty="0"/>
              <a:t> </a:t>
            </a:r>
            <a:r>
              <a:rPr lang="en-US" baseline="0" dirty="0" err="1"/>
              <a:t>noch</a:t>
            </a:r>
            <a:r>
              <a:rPr lang="en-US" baseline="0" dirty="0"/>
              <a:t> </a:t>
            </a:r>
            <a:r>
              <a:rPr lang="en-US" baseline="0" dirty="0" err="1"/>
              <a:t>wichtig</a:t>
            </a:r>
            <a:r>
              <a:rPr lang="en-US" baseline="0" dirty="0"/>
              <a:t>, </a:t>
            </a:r>
            <a:r>
              <a:rPr lang="en-US" baseline="0" dirty="0" err="1"/>
              <a:t>aber</a:t>
            </a:r>
            <a:r>
              <a:rPr lang="en-US" baseline="0" dirty="0"/>
              <a:t> </a:t>
            </a:r>
            <a:r>
              <a:rPr lang="en-US" baseline="0" dirty="0" err="1"/>
              <a:t>heutzutage</a:t>
            </a:r>
            <a:r>
              <a:rPr lang="en-US" baseline="0" dirty="0"/>
              <a:t> </a:t>
            </a:r>
            <a:r>
              <a:rPr lang="en-US" baseline="0" dirty="0" err="1"/>
              <a:t>spielen</a:t>
            </a:r>
            <a:r>
              <a:rPr lang="en-US" baseline="0" dirty="0"/>
              <a:t> </a:t>
            </a:r>
            <a:r>
              <a:rPr lang="en-US" baseline="0" dirty="0" err="1"/>
              <a:t>andere</a:t>
            </a:r>
            <a:r>
              <a:rPr lang="en-US" baseline="0" dirty="0"/>
              <a:t> </a:t>
            </a:r>
            <a:r>
              <a:rPr lang="en-US" baseline="0" dirty="0" err="1"/>
              <a:t>Betrachtungen</a:t>
            </a:r>
            <a:r>
              <a:rPr lang="en-US" baseline="0" dirty="0"/>
              <a:t> </a:t>
            </a:r>
            <a:r>
              <a:rPr lang="en-US" baseline="0" dirty="0" err="1"/>
              <a:t>wie</a:t>
            </a:r>
            <a:r>
              <a:rPr lang="en-US" baseline="0" dirty="0"/>
              <a:t> die </a:t>
            </a:r>
            <a:r>
              <a:rPr lang="en-US" baseline="0" dirty="0" err="1"/>
              <a:t>Laenge</a:t>
            </a:r>
            <a:r>
              <a:rPr lang="en-US" baseline="0" dirty="0"/>
              <a:t> und der </a:t>
            </a:r>
            <a:r>
              <a:rPr lang="en-US" baseline="0" dirty="0" err="1"/>
              <a:t>Anzahl</a:t>
            </a:r>
            <a:r>
              <a:rPr lang="en-US" baseline="0" dirty="0"/>
              <a:t> der </a:t>
            </a:r>
            <a:r>
              <a:rPr lang="en-US" baseline="0" dirty="0" err="1"/>
              <a:t>Verbindungsleitungen</a:t>
            </a:r>
            <a:r>
              <a:rPr lang="en-US" baseline="0" dirty="0"/>
              <a:t> und den </a:t>
            </a:r>
            <a:r>
              <a:rPr lang="en-US" baseline="0" dirty="0" err="1"/>
              <a:t>Energieverbrauch</a:t>
            </a:r>
            <a:r>
              <a:rPr lang="en-US" baseline="0" dirty="0"/>
              <a:t> </a:t>
            </a:r>
            <a:r>
              <a:rPr lang="en-US" baseline="0" dirty="0" err="1"/>
              <a:t>eine</a:t>
            </a:r>
            <a:r>
              <a:rPr lang="en-US" baseline="0" dirty="0"/>
              <a:t> </a:t>
            </a:r>
            <a:r>
              <a:rPr lang="en-US" baseline="0" dirty="0" err="1"/>
              <a:t>eben</a:t>
            </a:r>
            <a:r>
              <a:rPr lang="en-US" baseline="0" dirty="0"/>
              <a:t> so </a:t>
            </a:r>
            <a:r>
              <a:rPr lang="en-US" baseline="0" dirty="0" err="1"/>
              <a:t>wichtige</a:t>
            </a:r>
            <a:r>
              <a:rPr lang="en-US" baseline="0" dirty="0"/>
              <a:t> </a:t>
            </a:r>
            <a:r>
              <a:rPr lang="en-US" baseline="0" dirty="0" err="1"/>
              <a:t>Rolle</a:t>
            </a:r>
            <a:r>
              <a:rPr lang="en-US" baseline="0" dirty="0"/>
              <a:t>. </a:t>
            </a:r>
            <a:r>
              <a:rPr lang="en-US" baseline="0" dirty="0" err="1"/>
              <a:t>Trotzdem</a:t>
            </a:r>
            <a:r>
              <a:rPr lang="en-US" baseline="0" dirty="0"/>
              <a:t> </a:t>
            </a:r>
            <a:r>
              <a:rPr lang="en-US" baseline="0" dirty="0" err="1"/>
              <a:t>moechte</a:t>
            </a:r>
            <a:r>
              <a:rPr lang="en-US" baseline="0" dirty="0"/>
              <a:t> </a:t>
            </a:r>
            <a:r>
              <a:rPr lang="en-US" baseline="0" dirty="0" err="1"/>
              <a:t>ich</a:t>
            </a:r>
            <a:r>
              <a:rPr lang="en-US" baseline="0" dirty="0"/>
              <a:t> </a:t>
            </a:r>
            <a:r>
              <a:rPr lang="en-US" baseline="0" dirty="0" err="1"/>
              <a:t>kurz</a:t>
            </a:r>
            <a:r>
              <a:rPr lang="en-US" baseline="0" dirty="0"/>
              <a:t> </a:t>
            </a:r>
            <a:r>
              <a:rPr lang="en-US" baseline="0" dirty="0" err="1"/>
              <a:t>zeigen</a:t>
            </a:r>
            <a:r>
              <a:rPr lang="en-US" baseline="0" dirty="0"/>
              <a:t>, </a:t>
            </a:r>
            <a:r>
              <a:rPr lang="en-US" baseline="0" dirty="0" err="1"/>
              <a:t>wie</a:t>
            </a:r>
            <a:r>
              <a:rPr lang="en-US" baseline="0" dirty="0"/>
              <a:t> die </a:t>
            </a:r>
            <a:r>
              <a:rPr lang="en-US" baseline="0" dirty="0" err="1"/>
              <a:t>anzahl</a:t>
            </a:r>
            <a:r>
              <a:rPr lang="en-US" baseline="0" dirty="0"/>
              <a:t> der </a:t>
            </a:r>
            <a:r>
              <a:rPr lang="en-US" baseline="0" dirty="0" err="1"/>
              <a:t>Gatter</a:t>
            </a:r>
            <a:r>
              <a:rPr lang="en-US" baseline="0" dirty="0"/>
              <a:t> </a:t>
            </a:r>
            <a:r>
              <a:rPr lang="en-US" baseline="0" dirty="0" err="1"/>
              <a:t>reduziert</a:t>
            </a:r>
            <a:r>
              <a:rPr lang="en-US" baseline="0" dirty="0"/>
              <a:t> </a:t>
            </a:r>
            <a:r>
              <a:rPr lang="en-US" baseline="0" dirty="0" err="1"/>
              <a:t>werden</a:t>
            </a:r>
            <a:r>
              <a:rPr lang="en-US" baseline="0" dirty="0"/>
              <a:t> </a:t>
            </a:r>
            <a:r>
              <a:rPr lang="en-US" baseline="0" dirty="0" err="1"/>
              <a:t>kann</a:t>
            </a:r>
            <a:r>
              <a:rPr lang="en-US" baseline="0" dirty="0"/>
              <a:t>. </a:t>
            </a:r>
            <a:r>
              <a:rPr lang="en-US" baseline="0" dirty="0" err="1"/>
              <a:t>Als</a:t>
            </a:r>
            <a:r>
              <a:rPr lang="en-US" baseline="0" dirty="0"/>
              <a:t> </a:t>
            </a:r>
            <a:r>
              <a:rPr lang="en-US" baseline="0" dirty="0" err="1"/>
              <a:t>Beispiel</a:t>
            </a:r>
            <a:r>
              <a:rPr lang="en-US" baseline="0" dirty="0"/>
              <a:t> </a:t>
            </a:r>
            <a:r>
              <a:rPr lang="en-US" baseline="0" dirty="0" err="1"/>
              <a:t>verwende</a:t>
            </a:r>
            <a:r>
              <a:rPr lang="en-US" baseline="0" dirty="0"/>
              <a:t> </a:t>
            </a:r>
            <a:r>
              <a:rPr lang="en-US" baseline="0" dirty="0" err="1"/>
              <a:t>ich</a:t>
            </a:r>
            <a:r>
              <a:rPr lang="en-US" baseline="0" dirty="0"/>
              <a:t> </a:t>
            </a:r>
            <a:r>
              <a:rPr lang="en-US" baseline="0" dirty="0" err="1"/>
              <a:t>dafuer</a:t>
            </a:r>
            <a:r>
              <a:rPr lang="en-US" baseline="0" dirty="0"/>
              <a:t> das carry out signals </a:t>
            </a:r>
            <a:r>
              <a:rPr lang="en-US" baseline="0" dirty="0" err="1"/>
              <a:t>eines</a:t>
            </a:r>
            <a:r>
              <a:rPr lang="en-US" baseline="0" dirty="0"/>
              <a:t> </a:t>
            </a:r>
            <a:r>
              <a:rPr lang="en-US" baseline="0" dirty="0" err="1"/>
              <a:t>Volladierers</a:t>
            </a:r>
            <a:r>
              <a:rPr lang="en-US" baseline="0" dirty="0"/>
              <a:t>. </a:t>
            </a:r>
            <a:r>
              <a:rPr lang="en-US" baseline="0" dirty="0" err="1"/>
              <a:t>Vorhin</a:t>
            </a:r>
            <a:r>
              <a:rPr lang="en-US" baseline="0" dirty="0"/>
              <a:t> </a:t>
            </a:r>
            <a:r>
              <a:rPr lang="en-US" baseline="0" dirty="0" err="1"/>
              <a:t>haben</a:t>
            </a:r>
            <a:r>
              <a:rPr lang="en-US" baseline="0" dirty="0"/>
              <a:t> </a:t>
            </a:r>
            <a:r>
              <a:rPr lang="en-US" baseline="0" dirty="0" err="1"/>
              <a:t>wir</a:t>
            </a:r>
            <a:r>
              <a:rPr lang="en-US" baseline="0" dirty="0"/>
              <a:t> </a:t>
            </a:r>
            <a:r>
              <a:rPr lang="en-US" baseline="0" dirty="0" err="1"/>
              <a:t>gesehen</a:t>
            </a:r>
            <a:r>
              <a:rPr lang="en-US" baseline="0" dirty="0"/>
              <a:t>, </a:t>
            </a:r>
            <a:r>
              <a:rPr lang="en-US" baseline="0" dirty="0" err="1"/>
              <a:t>dass</a:t>
            </a:r>
            <a:r>
              <a:rPr lang="en-US" baseline="0" dirty="0"/>
              <a:t> die </a:t>
            </a:r>
            <a:r>
              <a:rPr lang="en-US" baseline="0" dirty="0" err="1"/>
              <a:t>disjunktive</a:t>
            </a:r>
            <a:r>
              <a:rPr lang="en-US" baseline="0" dirty="0"/>
              <a:t> </a:t>
            </a:r>
            <a:r>
              <a:rPr lang="en-US" baseline="0" dirty="0" err="1"/>
              <a:t>Normalform</a:t>
            </a:r>
            <a:r>
              <a:rPr lang="en-US" baseline="0" dirty="0"/>
              <a:t> </a:t>
            </a:r>
            <a:r>
              <a:rPr lang="en-US" baseline="0" dirty="0" err="1"/>
              <a:t>diese</a:t>
            </a:r>
            <a:r>
              <a:rPr lang="en-US" baseline="0" dirty="0"/>
              <a:t> </a:t>
            </a:r>
            <a:r>
              <a:rPr lang="en-US" baseline="0" dirty="0" err="1"/>
              <a:t>Gleichung</a:t>
            </a:r>
            <a:r>
              <a:rPr lang="en-US" baseline="0" dirty="0"/>
              <a:t> </a:t>
            </a:r>
            <a:r>
              <a:rPr lang="en-US" baseline="0" dirty="0" err="1"/>
              <a:t>entspricht</a:t>
            </a:r>
            <a:r>
              <a:rPr lang="en-US" baseline="0" dirty="0"/>
              <a:t>. 8 und </a:t>
            </a:r>
            <a:r>
              <a:rPr lang="en-US" baseline="0" dirty="0" err="1"/>
              <a:t>gatter</a:t>
            </a:r>
            <a:r>
              <a:rPr lang="en-US" baseline="0" dirty="0"/>
              <a:t>, 3 </a:t>
            </a:r>
            <a:r>
              <a:rPr lang="en-US" baseline="0" dirty="0" err="1"/>
              <a:t>oder</a:t>
            </a:r>
            <a:r>
              <a:rPr lang="en-US" baseline="0" dirty="0"/>
              <a:t> </a:t>
            </a:r>
            <a:r>
              <a:rPr lang="en-US" baseline="0" dirty="0" err="1"/>
              <a:t>gatter</a:t>
            </a:r>
            <a:r>
              <a:rPr lang="en-US" baseline="0" dirty="0"/>
              <a:t>, 3 </a:t>
            </a:r>
            <a:r>
              <a:rPr lang="en-US" baseline="0" dirty="0" err="1"/>
              <a:t>nicht</a:t>
            </a:r>
            <a:r>
              <a:rPr lang="en-US" baseline="0" dirty="0"/>
              <a:t> </a:t>
            </a:r>
            <a:r>
              <a:rPr lang="en-US" baseline="0" dirty="0" err="1"/>
              <a:t>gatter</a:t>
            </a:r>
            <a:r>
              <a:rPr lang="en-US" baseline="0" dirty="0"/>
              <a:t>. Das carry out signal </a:t>
            </a:r>
            <a:r>
              <a:rPr lang="en-US" baseline="0" dirty="0" err="1"/>
              <a:t>entspricht</a:t>
            </a:r>
            <a:r>
              <a:rPr lang="en-US" baseline="0" dirty="0"/>
              <a:t> </a:t>
            </a:r>
            <a:r>
              <a:rPr lang="en-US" baseline="0" dirty="0" err="1"/>
              <a:t>jedoch</a:t>
            </a:r>
            <a:r>
              <a:rPr lang="en-US" baseline="0" dirty="0"/>
              <a:t> </a:t>
            </a:r>
            <a:r>
              <a:rPr lang="en-US" baseline="0" dirty="0" err="1"/>
              <a:t>auch</a:t>
            </a:r>
            <a:r>
              <a:rPr lang="en-US" baseline="0" dirty="0"/>
              <a:t> </a:t>
            </a:r>
            <a:r>
              <a:rPr lang="en-US" baseline="0" dirty="0" err="1"/>
              <a:t>diese</a:t>
            </a:r>
            <a:r>
              <a:rPr lang="en-US" baseline="0" dirty="0"/>
              <a:t> </a:t>
            </a:r>
            <a:r>
              <a:rPr lang="en-US" baseline="0" dirty="0" err="1"/>
              <a:t>Boolesche</a:t>
            </a:r>
            <a:r>
              <a:rPr lang="en-US" baseline="0" dirty="0"/>
              <a:t> </a:t>
            </a:r>
            <a:r>
              <a:rPr lang="en-US" baseline="0" dirty="0" err="1"/>
              <a:t>Funktion</a:t>
            </a:r>
            <a:r>
              <a:rPr lang="en-US" baseline="0" dirty="0"/>
              <a:t>. B und </a:t>
            </a:r>
            <a:r>
              <a:rPr lang="en-US" baseline="0" dirty="0" err="1"/>
              <a:t>Cin</a:t>
            </a:r>
            <a:r>
              <a:rPr lang="en-US" baseline="0" dirty="0"/>
              <a:t> </a:t>
            </a:r>
            <a:r>
              <a:rPr lang="en-US" baseline="0" dirty="0" err="1"/>
              <a:t>ist</a:t>
            </a:r>
            <a:r>
              <a:rPr lang="en-US" baseline="0" dirty="0"/>
              <a:t> 1 </a:t>
            </a:r>
            <a:r>
              <a:rPr lang="en-US" baseline="0" dirty="0" err="1"/>
              <a:t>fuer</a:t>
            </a:r>
            <a:r>
              <a:rPr lang="en-US" baseline="0" dirty="0"/>
              <a:t> </a:t>
            </a:r>
            <a:r>
              <a:rPr lang="en-US" baseline="0" dirty="0" err="1"/>
              <a:t>diese</a:t>
            </a:r>
            <a:r>
              <a:rPr lang="en-US" baseline="0" dirty="0"/>
              <a:t> </a:t>
            </a:r>
            <a:r>
              <a:rPr lang="en-US" baseline="0" dirty="0" err="1"/>
              <a:t>Zeile</a:t>
            </a:r>
            <a:r>
              <a:rPr lang="en-US" baseline="0" dirty="0"/>
              <a:t> und </a:t>
            </a:r>
            <a:r>
              <a:rPr lang="en-US" baseline="0" dirty="0" err="1"/>
              <a:t>diese</a:t>
            </a:r>
            <a:r>
              <a:rPr lang="en-US" baseline="0" dirty="0"/>
              <a:t> </a:t>
            </a:r>
            <a:r>
              <a:rPr lang="en-US" baseline="0" dirty="0" err="1"/>
              <a:t>Zeile</a:t>
            </a:r>
            <a:r>
              <a:rPr lang="en-US" baseline="0" dirty="0"/>
              <a:t>, A und </a:t>
            </a:r>
            <a:r>
              <a:rPr lang="en-US" baseline="0" dirty="0" err="1"/>
              <a:t>Cin</a:t>
            </a:r>
            <a:r>
              <a:rPr lang="en-US" baseline="0" dirty="0"/>
              <a:t> </a:t>
            </a:r>
            <a:r>
              <a:rPr lang="en-US" baseline="0" dirty="0" err="1"/>
              <a:t>ist</a:t>
            </a:r>
            <a:r>
              <a:rPr lang="en-US" baseline="0" dirty="0"/>
              <a:t> 1 </a:t>
            </a:r>
            <a:r>
              <a:rPr lang="en-US" baseline="0" dirty="0" err="1"/>
              <a:t>fuer</a:t>
            </a:r>
            <a:r>
              <a:rPr lang="en-US" baseline="0" dirty="0"/>
              <a:t> </a:t>
            </a:r>
            <a:r>
              <a:rPr lang="en-US" baseline="0" dirty="0" err="1"/>
              <a:t>diese</a:t>
            </a:r>
            <a:r>
              <a:rPr lang="en-US" baseline="0" dirty="0"/>
              <a:t> </a:t>
            </a:r>
            <a:r>
              <a:rPr lang="en-US" baseline="0" dirty="0" err="1"/>
              <a:t>Zeile</a:t>
            </a:r>
            <a:r>
              <a:rPr lang="en-US" baseline="0" dirty="0"/>
              <a:t> und </a:t>
            </a:r>
            <a:r>
              <a:rPr lang="en-US" baseline="0" dirty="0" err="1"/>
              <a:t>diese</a:t>
            </a:r>
            <a:r>
              <a:rPr lang="en-US" baseline="0" dirty="0"/>
              <a:t> </a:t>
            </a:r>
            <a:r>
              <a:rPr lang="en-US" baseline="0" dirty="0" err="1"/>
              <a:t>Zeile</a:t>
            </a:r>
            <a:r>
              <a:rPr lang="en-US" baseline="0" dirty="0"/>
              <a:t> (die </a:t>
            </a:r>
            <a:r>
              <a:rPr lang="en-US" baseline="0" dirty="0" err="1"/>
              <a:t>hatten</a:t>
            </a:r>
            <a:r>
              <a:rPr lang="en-US" baseline="0" dirty="0"/>
              <a:t> </a:t>
            </a:r>
            <a:r>
              <a:rPr lang="en-US" baseline="0" dirty="0" err="1"/>
              <a:t>wir</a:t>
            </a:r>
            <a:r>
              <a:rPr lang="en-US" baseline="0" dirty="0"/>
              <a:t> </a:t>
            </a:r>
            <a:r>
              <a:rPr lang="en-US" baseline="0" dirty="0" err="1"/>
              <a:t>eigentlich</a:t>
            </a:r>
            <a:r>
              <a:rPr lang="en-US" baseline="0" dirty="0"/>
              <a:t> </a:t>
            </a:r>
            <a:r>
              <a:rPr lang="en-US" baseline="0" dirty="0" err="1"/>
              <a:t>schon</a:t>
            </a:r>
            <a:r>
              <a:rPr lang="en-US" baseline="0" dirty="0"/>
              <a:t> </a:t>
            </a:r>
            <a:r>
              <a:rPr lang="en-US" baseline="0" dirty="0" err="1"/>
              <a:t>aber</a:t>
            </a:r>
            <a:r>
              <a:rPr lang="en-US" baseline="0" dirty="0"/>
              <a:t> das </a:t>
            </a:r>
            <a:r>
              <a:rPr lang="en-US" baseline="0" dirty="0" err="1"/>
              <a:t>ist</a:t>
            </a:r>
            <a:r>
              <a:rPr lang="en-US" baseline="0" dirty="0"/>
              <a:t> </a:t>
            </a:r>
            <a:r>
              <a:rPr lang="en-US" baseline="0" dirty="0" err="1"/>
              <a:t>egal</a:t>
            </a:r>
            <a:r>
              <a:rPr lang="en-US" baseline="0" dirty="0"/>
              <a:t>), und …</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33</a:t>
            </a:fld>
            <a:endParaRPr lang="en-US"/>
          </a:p>
        </p:txBody>
      </p:sp>
    </p:spTree>
    <p:extLst>
      <p:ext uri="{BB962C8B-B14F-4D97-AF65-F5344CB8AC3E}">
        <p14:creationId xmlns:p14="http://schemas.microsoft.com/office/powerpoint/2010/main" val="1270989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Wenn</a:t>
            </a:r>
            <a:r>
              <a:rPr lang="en-US" dirty="0"/>
              <a:t> </a:t>
            </a:r>
            <a:r>
              <a:rPr lang="en-US" dirty="0" err="1"/>
              <a:t>wir</a:t>
            </a:r>
            <a:r>
              <a:rPr lang="en-US" dirty="0"/>
              <a:t> </a:t>
            </a:r>
            <a:r>
              <a:rPr lang="en-US" dirty="0" err="1"/>
              <a:t>eine</a:t>
            </a:r>
            <a:r>
              <a:rPr lang="en-US" dirty="0"/>
              <a:t> </a:t>
            </a:r>
            <a:r>
              <a:rPr lang="en-US" dirty="0" err="1"/>
              <a:t>Schaltung</a:t>
            </a:r>
            <a:r>
              <a:rPr lang="en-US" dirty="0"/>
              <a:t> </a:t>
            </a:r>
            <a:r>
              <a:rPr lang="en-US" dirty="0" err="1"/>
              <a:t>haben</a:t>
            </a:r>
            <a:r>
              <a:rPr lang="en-US" dirty="0"/>
              <a:t>, </a:t>
            </a:r>
            <a:r>
              <a:rPr lang="en-US" dirty="0" err="1"/>
              <a:t>wollen</a:t>
            </a:r>
            <a:r>
              <a:rPr lang="en-US" dirty="0"/>
              <a:t> </a:t>
            </a:r>
            <a:r>
              <a:rPr lang="en-US" dirty="0" err="1"/>
              <a:t>wir</a:t>
            </a:r>
            <a:r>
              <a:rPr lang="en-US" dirty="0"/>
              <a:t> die </a:t>
            </a:r>
            <a:r>
              <a:rPr lang="en-US" dirty="0" err="1"/>
              <a:t>natuerlich</a:t>
            </a:r>
            <a:r>
              <a:rPr lang="en-US" dirty="0"/>
              <a:t> </a:t>
            </a:r>
            <a:r>
              <a:rPr lang="en-US" dirty="0" err="1"/>
              <a:t>optimieren</a:t>
            </a:r>
            <a:r>
              <a:rPr lang="en-US" dirty="0"/>
              <a:t>. Das </a:t>
            </a:r>
            <a:r>
              <a:rPr lang="en-US" dirty="0" err="1"/>
              <a:t>ist</a:t>
            </a:r>
            <a:r>
              <a:rPr lang="en-US" dirty="0"/>
              <a:t> der </a:t>
            </a:r>
            <a:r>
              <a:rPr lang="en-US" dirty="0" err="1"/>
              <a:t>Bereich</a:t>
            </a:r>
            <a:r>
              <a:rPr lang="en-US" dirty="0"/>
              <a:t> der </a:t>
            </a:r>
            <a:r>
              <a:rPr lang="en-US" dirty="0" err="1"/>
              <a:t>Logikminimierung</a:t>
            </a:r>
            <a:r>
              <a:rPr lang="en-US" dirty="0"/>
              <a:t>. </a:t>
            </a:r>
            <a:r>
              <a:rPr lang="en-US" dirty="0" err="1"/>
              <a:t>Ziel</a:t>
            </a:r>
            <a:r>
              <a:rPr lang="en-US" baseline="0" dirty="0"/>
              <a:t> der </a:t>
            </a:r>
            <a:r>
              <a:rPr lang="en-US" baseline="0" dirty="0" err="1"/>
              <a:t>Logikminimierung</a:t>
            </a:r>
            <a:r>
              <a:rPr lang="en-US" baseline="0" dirty="0"/>
              <a:t> </a:t>
            </a:r>
            <a:r>
              <a:rPr lang="en-US" baseline="0" dirty="0" err="1"/>
              <a:t>ist</a:t>
            </a:r>
            <a:r>
              <a:rPr lang="en-US" baseline="0" dirty="0"/>
              <a:t> </a:t>
            </a:r>
            <a:r>
              <a:rPr lang="en-US" baseline="0" dirty="0" err="1"/>
              <a:t>es</a:t>
            </a:r>
            <a:r>
              <a:rPr lang="en-US" baseline="0" dirty="0"/>
              <a:t>, die </a:t>
            </a:r>
            <a:r>
              <a:rPr lang="en-US" baseline="0" dirty="0" err="1"/>
              <a:t>Anzahl</a:t>
            </a:r>
            <a:r>
              <a:rPr lang="en-US" baseline="0" dirty="0"/>
              <a:t> der </a:t>
            </a:r>
            <a:r>
              <a:rPr lang="en-US" baseline="0" dirty="0" err="1"/>
              <a:t>Gatter</a:t>
            </a:r>
            <a:r>
              <a:rPr lang="en-US" baseline="0" dirty="0"/>
              <a:t> so </a:t>
            </a:r>
            <a:r>
              <a:rPr lang="en-US" baseline="0" dirty="0" err="1"/>
              <a:t>weit</a:t>
            </a:r>
            <a:r>
              <a:rPr lang="en-US" baseline="0" dirty="0"/>
              <a:t> </a:t>
            </a:r>
            <a:r>
              <a:rPr lang="en-US" baseline="0" dirty="0" err="1"/>
              <a:t>wie</a:t>
            </a:r>
            <a:r>
              <a:rPr lang="en-US" baseline="0" dirty="0"/>
              <a:t> </a:t>
            </a:r>
            <a:r>
              <a:rPr lang="en-US" baseline="0" dirty="0" err="1"/>
              <a:t>moeglich</a:t>
            </a:r>
            <a:r>
              <a:rPr lang="en-US" baseline="0" dirty="0"/>
              <a:t> </a:t>
            </a:r>
            <a:r>
              <a:rPr lang="en-US" baseline="0" dirty="0" err="1"/>
              <a:t>zu</a:t>
            </a:r>
            <a:r>
              <a:rPr lang="en-US" baseline="0" dirty="0"/>
              <a:t> </a:t>
            </a:r>
            <a:r>
              <a:rPr lang="en-US" baseline="0" dirty="0" err="1"/>
              <a:t>reduzieren</a:t>
            </a:r>
            <a:r>
              <a:rPr lang="en-US" baseline="0" dirty="0"/>
              <a:t> </a:t>
            </a:r>
            <a:r>
              <a:rPr lang="en-US" baseline="0" dirty="0" err="1"/>
              <a:t>aber</a:t>
            </a:r>
            <a:r>
              <a:rPr lang="en-US" baseline="0" dirty="0"/>
              <a:t> </a:t>
            </a:r>
            <a:r>
              <a:rPr lang="en-US" baseline="0" dirty="0" err="1"/>
              <a:t>natuerlich</a:t>
            </a:r>
            <a:r>
              <a:rPr lang="en-US" baseline="0" dirty="0"/>
              <a:t> </a:t>
            </a:r>
            <a:r>
              <a:rPr lang="en-US" baseline="0" dirty="0" err="1"/>
              <a:t>soll</a:t>
            </a:r>
            <a:r>
              <a:rPr lang="en-US" baseline="0" dirty="0"/>
              <a:t> die </a:t>
            </a:r>
            <a:r>
              <a:rPr lang="en-US" baseline="0" dirty="0" err="1"/>
              <a:t>Schaltung</a:t>
            </a:r>
            <a:r>
              <a:rPr lang="en-US" baseline="0" dirty="0"/>
              <a:t> die </a:t>
            </a:r>
            <a:r>
              <a:rPr lang="en-US" baseline="0" dirty="0" err="1"/>
              <a:t>gleiche</a:t>
            </a:r>
            <a:r>
              <a:rPr lang="en-US" baseline="0" dirty="0"/>
              <a:t> </a:t>
            </a:r>
            <a:r>
              <a:rPr lang="en-US" baseline="0" dirty="0" err="1"/>
              <a:t>Funktion</a:t>
            </a:r>
            <a:r>
              <a:rPr lang="en-US" baseline="0" dirty="0"/>
              <a:t> </a:t>
            </a:r>
            <a:r>
              <a:rPr lang="en-US" baseline="0" dirty="0" err="1"/>
              <a:t>realisieren</a:t>
            </a:r>
            <a:r>
              <a:rPr lang="en-US" baseline="0" dirty="0"/>
              <a:t>. Die </a:t>
            </a:r>
            <a:r>
              <a:rPr lang="en-US" baseline="0" dirty="0" err="1"/>
              <a:t>Reduzierung</a:t>
            </a:r>
            <a:r>
              <a:rPr lang="en-US" baseline="0" dirty="0"/>
              <a:t> der </a:t>
            </a:r>
            <a:r>
              <a:rPr lang="en-US" baseline="0" dirty="0" err="1"/>
              <a:t>Gatter</a:t>
            </a:r>
            <a:r>
              <a:rPr lang="en-US" baseline="0" dirty="0"/>
              <a:t> war </a:t>
            </a:r>
            <a:r>
              <a:rPr lang="en-US" baseline="0" dirty="0" err="1"/>
              <a:t>frueher</a:t>
            </a:r>
            <a:r>
              <a:rPr lang="en-US" baseline="0" dirty="0"/>
              <a:t> </a:t>
            </a:r>
            <a:r>
              <a:rPr lang="en-US" baseline="0" dirty="0" err="1"/>
              <a:t>ein</a:t>
            </a:r>
            <a:r>
              <a:rPr lang="en-US" baseline="0" dirty="0"/>
              <a:t> </a:t>
            </a:r>
            <a:r>
              <a:rPr lang="en-US" baseline="0" dirty="0" err="1"/>
              <a:t>wichtiger</a:t>
            </a:r>
            <a:r>
              <a:rPr lang="en-US" baseline="0" dirty="0"/>
              <a:t> </a:t>
            </a:r>
            <a:r>
              <a:rPr lang="en-US" baseline="0" dirty="0" err="1"/>
              <a:t>Kostenfaktor</a:t>
            </a:r>
            <a:r>
              <a:rPr lang="en-US" baseline="0" dirty="0"/>
              <a:t>, </a:t>
            </a:r>
            <a:r>
              <a:rPr lang="en-US" baseline="0" dirty="0" err="1"/>
              <a:t>denn</a:t>
            </a:r>
            <a:r>
              <a:rPr lang="en-US" baseline="0" dirty="0"/>
              <a:t> </a:t>
            </a:r>
            <a:r>
              <a:rPr lang="en-US" baseline="0" dirty="0" err="1"/>
              <a:t>weniger</a:t>
            </a:r>
            <a:r>
              <a:rPr lang="en-US" baseline="0" dirty="0"/>
              <a:t> </a:t>
            </a:r>
            <a:r>
              <a:rPr lang="en-US" baseline="0" dirty="0" err="1"/>
              <a:t>Gatter</a:t>
            </a:r>
            <a:r>
              <a:rPr lang="en-US" baseline="0" dirty="0"/>
              <a:t> </a:t>
            </a:r>
            <a:r>
              <a:rPr lang="en-US" baseline="0" dirty="0" err="1"/>
              <a:t>bedeutet</a:t>
            </a:r>
            <a:r>
              <a:rPr lang="en-US" baseline="0" dirty="0"/>
              <a:t> </a:t>
            </a:r>
            <a:r>
              <a:rPr lang="en-US" baseline="0" dirty="0" err="1"/>
              <a:t>weniger</a:t>
            </a:r>
            <a:r>
              <a:rPr lang="en-US" baseline="0" dirty="0"/>
              <a:t> </a:t>
            </a:r>
            <a:r>
              <a:rPr lang="en-US" baseline="0" dirty="0" err="1"/>
              <a:t>Transistoren</a:t>
            </a:r>
            <a:r>
              <a:rPr lang="en-US" baseline="0" dirty="0"/>
              <a:t>. </a:t>
            </a:r>
            <a:r>
              <a:rPr lang="en-US" baseline="0" dirty="0" err="1"/>
              <a:t>Es</a:t>
            </a:r>
            <a:r>
              <a:rPr lang="en-US" baseline="0" dirty="0"/>
              <a:t> </a:t>
            </a:r>
            <a:r>
              <a:rPr lang="en-US" baseline="0" dirty="0" err="1"/>
              <a:t>ist</a:t>
            </a:r>
            <a:r>
              <a:rPr lang="en-US" baseline="0" dirty="0"/>
              <a:t> </a:t>
            </a:r>
            <a:r>
              <a:rPr lang="en-US" baseline="0" dirty="0" err="1"/>
              <a:t>immer</a:t>
            </a:r>
            <a:r>
              <a:rPr lang="en-US" baseline="0" dirty="0"/>
              <a:t> </a:t>
            </a:r>
            <a:r>
              <a:rPr lang="en-US" baseline="0" dirty="0" err="1"/>
              <a:t>noch</a:t>
            </a:r>
            <a:r>
              <a:rPr lang="en-US" baseline="0" dirty="0"/>
              <a:t> </a:t>
            </a:r>
            <a:r>
              <a:rPr lang="en-US" baseline="0" dirty="0" err="1"/>
              <a:t>wichtig</a:t>
            </a:r>
            <a:r>
              <a:rPr lang="en-US" baseline="0" dirty="0"/>
              <a:t>, </a:t>
            </a:r>
            <a:r>
              <a:rPr lang="en-US" baseline="0" dirty="0" err="1"/>
              <a:t>aber</a:t>
            </a:r>
            <a:r>
              <a:rPr lang="en-US" baseline="0" dirty="0"/>
              <a:t> </a:t>
            </a:r>
            <a:r>
              <a:rPr lang="en-US" baseline="0" dirty="0" err="1"/>
              <a:t>heutzutage</a:t>
            </a:r>
            <a:r>
              <a:rPr lang="en-US" baseline="0" dirty="0"/>
              <a:t> </a:t>
            </a:r>
            <a:r>
              <a:rPr lang="en-US" baseline="0" dirty="0" err="1"/>
              <a:t>spielen</a:t>
            </a:r>
            <a:r>
              <a:rPr lang="en-US" baseline="0" dirty="0"/>
              <a:t> </a:t>
            </a:r>
            <a:r>
              <a:rPr lang="en-US" baseline="0" dirty="0" err="1"/>
              <a:t>andere</a:t>
            </a:r>
            <a:r>
              <a:rPr lang="en-US" baseline="0" dirty="0"/>
              <a:t> </a:t>
            </a:r>
            <a:r>
              <a:rPr lang="en-US" baseline="0" dirty="0" err="1"/>
              <a:t>Betrachtungen</a:t>
            </a:r>
            <a:r>
              <a:rPr lang="en-US" baseline="0" dirty="0"/>
              <a:t> </a:t>
            </a:r>
            <a:r>
              <a:rPr lang="en-US" baseline="0" dirty="0" err="1"/>
              <a:t>wie</a:t>
            </a:r>
            <a:r>
              <a:rPr lang="en-US" baseline="0" dirty="0"/>
              <a:t> die </a:t>
            </a:r>
            <a:r>
              <a:rPr lang="en-US" baseline="0" dirty="0" err="1"/>
              <a:t>Laenge</a:t>
            </a:r>
            <a:r>
              <a:rPr lang="en-US" baseline="0" dirty="0"/>
              <a:t> und der </a:t>
            </a:r>
            <a:r>
              <a:rPr lang="en-US" baseline="0" dirty="0" err="1"/>
              <a:t>Anzahl</a:t>
            </a:r>
            <a:r>
              <a:rPr lang="en-US" baseline="0" dirty="0"/>
              <a:t> der </a:t>
            </a:r>
            <a:r>
              <a:rPr lang="en-US" baseline="0" dirty="0" err="1"/>
              <a:t>Verbindungsleitungen</a:t>
            </a:r>
            <a:r>
              <a:rPr lang="en-US" baseline="0" dirty="0"/>
              <a:t> und den </a:t>
            </a:r>
            <a:r>
              <a:rPr lang="en-US" baseline="0" dirty="0" err="1"/>
              <a:t>Energieverbrauch</a:t>
            </a:r>
            <a:r>
              <a:rPr lang="en-US" baseline="0" dirty="0"/>
              <a:t> </a:t>
            </a:r>
            <a:r>
              <a:rPr lang="en-US" baseline="0" dirty="0" err="1"/>
              <a:t>eine</a:t>
            </a:r>
            <a:r>
              <a:rPr lang="en-US" baseline="0" dirty="0"/>
              <a:t> </a:t>
            </a:r>
            <a:r>
              <a:rPr lang="en-US" baseline="0" dirty="0" err="1"/>
              <a:t>eben</a:t>
            </a:r>
            <a:r>
              <a:rPr lang="en-US" baseline="0" dirty="0"/>
              <a:t> so </a:t>
            </a:r>
            <a:r>
              <a:rPr lang="en-US" baseline="0" dirty="0" err="1"/>
              <a:t>wichtige</a:t>
            </a:r>
            <a:r>
              <a:rPr lang="en-US" baseline="0" dirty="0"/>
              <a:t> </a:t>
            </a:r>
            <a:r>
              <a:rPr lang="en-US" baseline="0" dirty="0" err="1"/>
              <a:t>Rolle</a:t>
            </a:r>
            <a:r>
              <a:rPr lang="en-US" baseline="0" dirty="0"/>
              <a:t>. </a:t>
            </a:r>
            <a:r>
              <a:rPr lang="en-US" baseline="0" dirty="0" err="1"/>
              <a:t>Trotzdem</a:t>
            </a:r>
            <a:r>
              <a:rPr lang="en-US" baseline="0" dirty="0"/>
              <a:t> </a:t>
            </a:r>
            <a:r>
              <a:rPr lang="en-US" baseline="0" dirty="0" err="1"/>
              <a:t>moechte</a:t>
            </a:r>
            <a:r>
              <a:rPr lang="en-US" baseline="0" dirty="0"/>
              <a:t> </a:t>
            </a:r>
            <a:r>
              <a:rPr lang="en-US" baseline="0" dirty="0" err="1"/>
              <a:t>ich</a:t>
            </a:r>
            <a:r>
              <a:rPr lang="en-US" baseline="0" dirty="0"/>
              <a:t> </a:t>
            </a:r>
            <a:r>
              <a:rPr lang="en-US" baseline="0" dirty="0" err="1"/>
              <a:t>kurz</a:t>
            </a:r>
            <a:r>
              <a:rPr lang="en-US" baseline="0" dirty="0"/>
              <a:t> </a:t>
            </a:r>
            <a:r>
              <a:rPr lang="en-US" baseline="0" dirty="0" err="1"/>
              <a:t>zeigen</a:t>
            </a:r>
            <a:r>
              <a:rPr lang="en-US" baseline="0" dirty="0"/>
              <a:t>, </a:t>
            </a:r>
            <a:r>
              <a:rPr lang="en-US" baseline="0" dirty="0" err="1"/>
              <a:t>wie</a:t>
            </a:r>
            <a:r>
              <a:rPr lang="en-US" baseline="0" dirty="0"/>
              <a:t> die </a:t>
            </a:r>
            <a:r>
              <a:rPr lang="en-US" baseline="0" dirty="0" err="1"/>
              <a:t>anzahl</a:t>
            </a:r>
            <a:r>
              <a:rPr lang="en-US" baseline="0" dirty="0"/>
              <a:t> der </a:t>
            </a:r>
            <a:r>
              <a:rPr lang="en-US" baseline="0" dirty="0" err="1"/>
              <a:t>Gatter</a:t>
            </a:r>
            <a:r>
              <a:rPr lang="en-US" baseline="0" dirty="0"/>
              <a:t> </a:t>
            </a:r>
            <a:r>
              <a:rPr lang="en-US" baseline="0" dirty="0" err="1"/>
              <a:t>reduziert</a:t>
            </a:r>
            <a:r>
              <a:rPr lang="en-US" baseline="0" dirty="0"/>
              <a:t> </a:t>
            </a:r>
            <a:r>
              <a:rPr lang="en-US" baseline="0" dirty="0" err="1"/>
              <a:t>werden</a:t>
            </a:r>
            <a:r>
              <a:rPr lang="en-US" baseline="0" dirty="0"/>
              <a:t> </a:t>
            </a:r>
            <a:r>
              <a:rPr lang="en-US" baseline="0" dirty="0" err="1"/>
              <a:t>kann</a:t>
            </a:r>
            <a:r>
              <a:rPr lang="en-US" baseline="0" dirty="0"/>
              <a:t>. </a:t>
            </a:r>
            <a:r>
              <a:rPr lang="en-US" baseline="0" dirty="0" err="1"/>
              <a:t>Als</a:t>
            </a:r>
            <a:r>
              <a:rPr lang="en-US" baseline="0" dirty="0"/>
              <a:t> </a:t>
            </a:r>
            <a:r>
              <a:rPr lang="en-US" baseline="0" dirty="0" err="1"/>
              <a:t>Beispiel</a:t>
            </a:r>
            <a:r>
              <a:rPr lang="en-US" baseline="0" dirty="0"/>
              <a:t> </a:t>
            </a:r>
            <a:r>
              <a:rPr lang="en-US" baseline="0" dirty="0" err="1"/>
              <a:t>verwende</a:t>
            </a:r>
            <a:r>
              <a:rPr lang="en-US" baseline="0" dirty="0"/>
              <a:t> </a:t>
            </a:r>
            <a:r>
              <a:rPr lang="en-US" baseline="0" dirty="0" err="1"/>
              <a:t>ich</a:t>
            </a:r>
            <a:r>
              <a:rPr lang="en-US" baseline="0" dirty="0"/>
              <a:t> </a:t>
            </a:r>
            <a:r>
              <a:rPr lang="en-US" baseline="0" dirty="0" err="1"/>
              <a:t>dafuer</a:t>
            </a:r>
            <a:r>
              <a:rPr lang="en-US" baseline="0" dirty="0"/>
              <a:t> das carry out signals </a:t>
            </a:r>
            <a:r>
              <a:rPr lang="en-US" baseline="0" dirty="0" err="1"/>
              <a:t>eines</a:t>
            </a:r>
            <a:r>
              <a:rPr lang="en-US" baseline="0" dirty="0"/>
              <a:t> </a:t>
            </a:r>
            <a:r>
              <a:rPr lang="en-US" baseline="0" dirty="0" err="1"/>
              <a:t>Volladierers</a:t>
            </a:r>
            <a:r>
              <a:rPr lang="en-US" baseline="0" dirty="0"/>
              <a:t>. </a:t>
            </a:r>
            <a:r>
              <a:rPr lang="en-US" baseline="0" dirty="0" err="1"/>
              <a:t>Vorhin</a:t>
            </a:r>
            <a:r>
              <a:rPr lang="en-US" baseline="0" dirty="0"/>
              <a:t> </a:t>
            </a:r>
            <a:r>
              <a:rPr lang="en-US" baseline="0" dirty="0" err="1"/>
              <a:t>haben</a:t>
            </a:r>
            <a:r>
              <a:rPr lang="en-US" baseline="0" dirty="0"/>
              <a:t> </a:t>
            </a:r>
            <a:r>
              <a:rPr lang="en-US" baseline="0" dirty="0" err="1"/>
              <a:t>wir</a:t>
            </a:r>
            <a:r>
              <a:rPr lang="en-US" baseline="0" dirty="0"/>
              <a:t> </a:t>
            </a:r>
            <a:r>
              <a:rPr lang="en-US" baseline="0" dirty="0" err="1"/>
              <a:t>gesehen</a:t>
            </a:r>
            <a:r>
              <a:rPr lang="en-US" baseline="0" dirty="0"/>
              <a:t>, </a:t>
            </a:r>
            <a:r>
              <a:rPr lang="en-US" baseline="0" dirty="0" err="1"/>
              <a:t>dass</a:t>
            </a:r>
            <a:r>
              <a:rPr lang="en-US" baseline="0" dirty="0"/>
              <a:t> die </a:t>
            </a:r>
            <a:r>
              <a:rPr lang="en-US" baseline="0" dirty="0" err="1"/>
              <a:t>disjunktive</a:t>
            </a:r>
            <a:r>
              <a:rPr lang="en-US" baseline="0" dirty="0"/>
              <a:t> </a:t>
            </a:r>
            <a:r>
              <a:rPr lang="en-US" baseline="0" dirty="0" err="1"/>
              <a:t>Normalform</a:t>
            </a:r>
            <a:r>
              <a:rPr lang="en-US" baseline="0" dirty="0"/>
              <a:t> </a:t>
            </a:r>
            <a:r>
              <a:rPr lang="en-US" baseline="0" dirty="0" err="1"/>
              <a:t>diese</a:t>
            </a:r>
            <a:r>
              <a:rPr lang="en-US" baseline="0" dirty="0"/>
              <a:t> </a:t>
            </a:r>
            <a:r>
              <a:rPr lang="en-US" baseline="0" dirty="0" err="1"/>
              <a:t>Gleichung</a:t>
            </a:r>
            <a:r>
              <a:rPr lang="en-US" baseline="0" dirty="0"/>
              <a:t> </a:t>
            </a:r>
            <a:r>
              <a:rPr lang="en-US" baseline="0" dirty="0" err="1"/>
              <a:t>entspricht</a:t>
            </a:r>
            <a:r>
              <a:rPr lang="en-US" baseline="0" dirty="0"/>
              <a:t>. 8 und </a:t>
            </a:r>
            <a:r>
              <a:rPr lang="en-US" baseline="0" dirty="0" err="1"/>
              <a:t>gatter</a:t>
            </a:r>
            <a:r>
              <a:rPr lang="en-US" baseline="0" dirty="0"/>
              <a:t>, 3 </a:t>
            </a:r>
            <a:r>
              <a:rPr lang="en-US" baseline="0" dirty="0" err="1"/>
              <a:t>oder</a:t>
            </a:r>
            <a:r>
              <a:rPr lang="en-US" baseline="0" dirty="0"/>
              <a:t> </a:t>
            </a:r>
            <a:r>
              <a:rPr lang="en-US" baseline="0" dirty="0" err="1"/>
              <a:t>gatter</a:t>
            </a:r>
            <a:r>
              <a:rPr lang="en-US" baseline="0" dirty="0"/>
              <a:t>, 3 </a:t>
            </a:r>
            <a:r>
              <a:rPr lang="en-US" baseline="0" dirty="0" err="1"/>
              <a:t>nicht</a:t>
            </a:r>
            <a:r>
              <a:rPr lang="en-US" baseline="0" dirty="0"/>
              <a:t> </a:t>
            </a:r>
            <a:r>
              <a:rPr lang="en-US" baseline="0" dirty="0" err="1"/>
              <a:t>gatter</a:t>
            </a:r>
            <a:r>
              <a:rPr lang="en-US" baseline="0" dirty="0"/>
              <a:t>. Das carry out signal </a:t>
            </a:r>
            <a:r>
              <a:rPr lang="en-US" baseline="0" dirty="0" err="1"/>
              <a:t>entspricht</a:t>
            </a:r>
            <a:r>
              <a:rPr lang="en-US" baseline="0" dirty="0"/>
              <a:t> </a:t>
            </a:r>
            <a:r>
              <a:rPr lang="en-US" baseline="0" dirty="0" err="1"/>
              <a:t>jedoch</a:t>
            </a:r>
            <a:r>
              <a:rPr lang="en-US" baseline="0" dirty="0"/>
              <a:t> </a:t>
            </a:r>
            <a:r>
              <a:rPr lang="en-US" baseline="0" dirty="0" err="1"/>
              <a:t>auch</a:t>
            </a:r>
            <a:r>
              <a:rPr lang="en-US" baseline="0" dirty="0"/>
              <a:t> </a:t>
            </a:r>
            <a:r>
              <a:rPr lang="en-US" baseline="0" dirty="0" err="1"/>
              <a:t>diese</a:t>
            </a:r>
            <a:r>
              <a:rPr lang="en-US" baseline="0" dirty="0"/>
              <a:t> </a:t>
            </a:r>
            <a:r>
              <a:rPr lang="en-US" baseline="0" dirty="0" err="1"/>
              <a:t>Boolesche</a:t>
            </a:r>
            <a:r>
              <a:rPr lang="en-US" baseline="0" dirty="0"/>
              <a:t> </a:t>
            </a:r>
            <a:r>
              <a:rPr lang="en-US" baseline="0" dirty="0" err="1"/>
              <a:t>Funktion</a:t>
            </a:r>
            <a:r>
              <a:rPr lang="en-US" baseline="0" dirty="0"/>
              <a:t>. B und </a:t>
            </a:r>
            <a:r>
              <a:rPr lang="en-US" baseline="0" dirty="0" err="1"/>
              <a:t>Cin</a:t>
            </a:r>
            <a:r>
              <a:rPr lang="en-US" baseline="0" dirty="0"/>
              <a:t> </a:t>
            </a:r>
            <a:r>
              <a:rPr lang="en-US" baseline="0" dirty="0" err="1"/>
              <a:t>ist</a:t>
            </a:r>
            <a:r>
              <a:rPr lang="en-US" baseline="0" dirty="0"/>
              <a:t> 1 </a:t>
            </a:r>
            <a:r>
              <a:rPr lang="en-US" baseline="0" dirty="0" err="1"/>
              <a:t>fuer</a:t>
            </a:r>
            <a:r>
              <a:rPr lang="en-US" baseline="0" dirty="0"/>
              <a:t> </a:t>
            </a:r>
            <a:r>
              <a:rPr lang="en-US" baseline="0" dirty="0" err="1"/>
              <a:t>diese</a:t>
            </a:r>
            <a:r>
              <a:rPr lang="en-US" baseline="0" dirty="0"/>
              <a:t> </a:t>
            </a:r>
            <a:r>
              <a:rPr lang="en-US" baseline="0" dirty="0" err="1"/>
              <a:t>Zeile</a:t>
            </a:r>
            <a:r>
              <a:rPr lang="en-US" baseline="0" dirty="0"/>
              <a:t> und </a:t>
            </a:r>
            <a:r>
              <a:rPr lang="en-US" baseline="0" dirty="0" err="1"/>
              <a:t>diese</a:t>
            </a:r>
            <a:r>
              <a:rPr lang="en-US" baseline="0" dirty="0"/>
              <a:t> </a:t>
            </a:r>
            <a:r>
              <a:rPr lang="en-US" baseline="0" dirty="0" err="1"/>
              <a:t>Zeile</a:t>
            </a:r>
            <a:r>
              <a:rPr lang="en-US" baseline="0" dirty="0"/>
              <a:t>, A und </a:t>
            </a:r>
            <a:r>
              <a:rPr lang="en-US" baseline="0" dirty="0" err="1"/>
              <a:t>Cin</a:t>
            </a:r>
            <a:r>
              <a:rPr lang="en-US" baseline="0" dirty="0"/>
              <a:t> </a:t>
            </a:r>
            <a:r>
              <a:rPr lang="en-US" baseline="0" dirty="0" err="1"/>
              <a:t>ist</a:t>
            </a:r>
            <a:r>
              <a:rPr lang="en-US" baseline="0" dirty="0"/>
              <a:t> 1 </a:t>
            </a:r>
            <a:r>
              <a:rPr lang="en-US" baseline="0" dirty="0" err="1"/>
              <a:t>fuer</a:t>
            </a:r>
            <a:r>
              <a:rPr lang="en-US" baseline="0" dirty="0"/>
              <a:t> </a:t>
            </a:r>
            <a:r>
              <a:rPr lang="en-US" baseline="0" dirty="0" err="1"/>
              <a:t>diese</a:t>
            </a:r>
            <a:r>
              <a:rPr lang="en-US" baseline="0" dirty="0"/>
              <a:t> </a:t>
            </a:r>
            <a:r>
              <a:rPr lang="en-US" baseline="0" dirty="0" err="1"/>
              <a:t>Zeile</a:t>
            </a:r>
            <a:r>
              <a:rPr lang="en-US" baseline="0" dirty="0"/>
              <a:t> und </a:t>
            </a:r>
            <a:r>
              <a:rPr lang="en-US" baseline="0" dirty="0" err="1"/>
              <a:t>diese</a:t>
            </a:r>
            <a:r>
              <a:rPr lang="en-US" baseline="0" dirty="0"/>
              <a:t> </a:t>
            </a:r>
            <a:r>
              <a:rPr lang="en-US" baseline="0" dirty="0" err="1"/>
              <a:t>Zeile</a:t>
            </a:r>
            <a:r>
              <a:rPr lang="en-US" baseline="0" dirty="0"/>
              <a:t> (die </a:t>
            </a:r>
            <a:r>
              <a:rPr lang="en-US" baseline="0" dirty="0" err="1"/>
              <a:t>hatten</a:t>
            </a:r>
            <a:r>
              <a:rPr lang="en-US" baseline="0" dirty="0"/>
              <a:t> </a:t>
            </a:r>
            <a:r>
              <a:rPr lang="en-US" baseline="0" dirty="0" err="1"/>
              <a:t>wir</a:t>
            </a:r>
            <a:r>
              <a:rPr lang="en-US" baseline="0" dirty="0"/>
              <a:t> </a:t>
            </a:r>
            <a:r>
              <a:rPr lang="en-US" baseline="0" dirty="0" err="1"/>
              <a:t>eigentlich</a:t>
            </a:r>
            <a:r>
              <a:rPr lang="en-US" baseline="0" dirty="0"/>
              <a:t> </a:t>
            </a:r>
            <a:r>
              <a:rPr lang="en-US" baseline="0" dirty="0" err="1"/>
              <a:t>schon</a:t>
            </a:r>
            <a:r>
              <a:rPr lang="en-US" baseline="0" dirty="0"/>
              <a:t> </a:t>
            </a:r>
            <a:r>
              <a:rPr lang="en-US" baseline="0" dirty="0" err="1"/>
              <a:t>aber</a:t>
            </a:r>
            <a:r>
              <a:rPr lang="en-US" baseline="0" dirty="0"/>
              <a:t> das </a:t>
            </a:r>
            <a:r>
              <a:rPr lang="en-US" baseline="0" dirty="0" err="1"/>
              <a:t>ist</a:t>
            </a:r>
            <a:r>
              <a:rPr lang="en-US" baseline="0" dirty="0"/>
              <a:t> </a:t>
            </a:r>
            <a:r>
              <a:rPr lang="en-US" baseline="0" dirty="0" err="1"/>
              <a:t>egal</a:t>
            </a:r>
            <a:r>
              <a:rPr lang="en-US" baseline="0" dirty="0"/>
              <a:t>), und …</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34</a:t>
            </a:fld>
            <a:endParaRPr lang="en-US"/>
          </a:p>
        </p:txBody>
      </p:sp>
    </p:spTree>
    <p:extLst>
      <p:ext uri="{BB962C8B-B14F-4D97-AF65-F5344CB8AC3E}">
        <p14:creationId xmlns:p14="http://schemas.microsoft.com/office/powerpoint/2010/main" val="1633753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Die Frage ist jetzt: Wie kann man die Logik strukturell minimieren? Gibt es </a:t>
            </a:r>
            <a:r>
              <a:rPr lang="de-DE" noProof="0" dirty="0" err="1"/>
              <a:t>dafuer</a:t>
            </a:r>
            <a:r>
              <a:rPr lang="de-DE" noProof="0" dirty="0"/>
              <a:t> ein Verfahren? Die Antwort ist ja und das Verfahren</a:t>
            </a:r>
            <a:r>
              <a:rPr lang="de-DE" baseline="0" noProof="0" dirty="0"/>
              <a:t> </a:t>
            </a:r>
            <a:r>
              <a:rPr lang="de-DE" baseline="0" noProof="0" dirty="0" err="1"/>
              <a:t>heisst</a:t>
            </a:r>
            <a:r>
              <a:rPr lang="de-DE" baseline="0" noProof="0" dirty="0"/>
              <a:t> das Verfahren von </a:t>
            </a:r>
            <a:r>
              <a:rPr lang="de-DE" baseline="0" noProof="0" dirty="0" err="1"/>
              <a:t>Karnaugh</a:t>
            </a:r>
            <a:r>
              <a:rPr lang="de-DE" baseline="0" noProof="0" dirty="0"/>
              <a:t> und </a:t>
            </a:r>
            <a:r>
              <a:rPr lang="de-DE" baseline="0" noProof="0" dirty="0" err="1"/>
              <a:t>Veitch</a:t>
            </a:r>
            <a:r>
              <a:rPr lang="de-DE" baseline="0" noProof="0" dirty="0"/>
              <a:t>. Dies wird nicht abgedeckt also </a:t>
            </a:r>
            <a:r>
              <a:rPr lang="de-DE" baseline="0" noProof="0" dirty="0" err="1"/>
              <a:t>gehoert</a:t>
            </a:r>
            <a:r>
              <a:rPr lang="de-DE" baseline="0" noProof="0" dirty="0"/>
              <a:t> </a:t>
            </a:r>
            <a:r>
              <a:rPr lang="de-DE" baseline="0" noProof="0" dirty="0" err="1"/>
              <a:t>nich</a:t>
            </a:r>
            <a:r>
              <a:rPr lang="de-DE" baseline="0" noProof="0" dirty="0"/>
              <a:t> zum </a:t>
            </a:r>
            <a:r>
              <a:rPr lang="de-DE" baseline="0" noProof="0" dirty="0" err="1"/>
              <a:t>Vlstoff</a:t>
            </a:r>
            <a:r>
              <a:rPr lang="de-DE" baseline="0" noProof="0" dirty="0"/>
              <a:t> aber trotzdem </a:t>
            </a:r>
            <a:r>
              <a:rPr lang="de-DE" baseline="0" noProof="0" dirty="0" err="1"/>
              <a:t>moechte</a:t>
            </a:r>
            <a:r>
              <a:rPr lang="de-DE" baseline="0" noProof="0" dirty="0"/>
              <a:t> ich es kurz andeuten.</a:t>
            </a:r>
            <a:endParaRPr lang="de-DE" noProof="0" dirty="0"/>
          </a:p>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Das</a:t>
            </a:r>
            <a:r>
              <a:rPr lang="de-DE" baseline="0" noProof="0" dirty="0"/>
              <a:t> KV-Diagramm stellt die Wahrheitstabelle als ein Diagramm, als ein Matrix dar. </a:t>
            </a:r>
            <a:r>
              <a:rPr lang="de-DE" sz="1200" kern="1200" noProof="0" dirty="0">
                <a:solidFill>
                  <a:schemeClr val="tx1"/>
                </a:solidFill>
                <a:latin typeface="+mn-lt"/>
                <a:ea typeface="+mn-ea"/>
                <a:cs typeface="+mn-cs"/>
              </a:rPr>
              <a:t>Das KV-Diagramm wird mit den Variablen an den Rändern beschriftet.</a:t>
            </a:r>
            <a:r>
              <a:rPr lang="de-DE" sz="1200" kern="1200" baseline="0" noProof="0" dirty="0">
                <a:solidFill>
                  <a:schemeClr val="tx1"/>
                </a:solidFill>
                <a:latin typeface="+mn-lt"/>
                <a:ea typeface="+mn-ea"/>
                <a:cs typeface="+mn-cs"/>
              </a:rPr>
              <a:t> </a:t>
            </a:r>
            <a:r>
              <a:rPr lang="de-DE" sz="1200" kern="1200" noProof="0" dirty="0">
                <a:solidFill>
                  <a:schemeClr val="tx1"/>
                </a:solidFill>
                <a:latin typeface="+mn-lt"/>
                <a:ea typeface="+mn-ea"/>
                <a:cs typeface="+mn-cs"/>
              </a:rPr>
              <a:t>Dabei muss man beachten, dass sich horizontal</a:t>
            </a:r>
            <a:r>
              <a:rPr lang="de-DE" sz="1200" kern="1200" baseline="0" noProof="0" dirty="0">
                <a:solidFill>
                  <a:schemeClr val="tx1"/>
                </a:solidFill>
                <a:latin typeface="+mn-lt"/>
                <a:ea typeface="+mn-ea"/>
                <a:cs typeface="+mn-cs"/>
              </a:rPr>
              <a:t> und vertikal benachbarte Felder sich nur in genau einer Variable unterscheiden dürfen. Aus diesem Grund wird </a:t>
            </a:r>
            <a:r>
              <a:rPr lang="de-DE" sz="1200" kern="1200" baseline="0" noProof="0" dirty="0" err="1">
                <a:solidFill>
                  <a:schemeClr val="tx1"/>
                </a:solidFill>
                <a:latin typeface="+mn-lt"/>
                <a:ea typeface="+mn-ea"/>
                <a:cs typeface="+mn-cs"/>
              </a:rPr>
              <a:t>Bcin</a:t>
            </a:r>
            <a:r>
              <a:rPr lang="de-DE" sz="1200" kern="1200" baseline="0" noProof="0" dirty="0">
                <a:solidFill>
                  <a:schemeClr val="tx1"/>
                </a:solidFill>
                <a:latin typeface="+mn-lt"/>
                <a:ea typeface="+mn-ea"/>
                <a:cs typeface="+mn-cs"/>
              </a:rPr>
              <a:t> 01 vertikal gefolgt von 11. Dann versucht man, möglichst viele horizontal und vertikal benachbarte Felder, die eine 1 enthalten zu rechteckigen zusammenhängenden Blöcken (Päckchen) zusammenzufassen. Als Blockgröße sind alle Potenzen von 2 erlaubt (1, 2, 4, 8, 16, 32, …). Dabei sind alle 1-Felder mit Blöcken zu erfassen.</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35</a:t>
            </a:fld>
            <a:endParaRPr lang="en-US"/>
          </a:p>
        </p:txBody>
      </p:sp>
    </p:spTree>
    <p:extLst>
      <p:ext uri="{BB962C8B-B14F-4D97-AF65-F5344CB8AC3E}">
        <p14:creationId xmlns:p14="http://schemas.microsoft.com/office/powerpoint/2010/main" val="2713658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Die Frage ist jetzt: Wie kann man die Logik strukturell minimieren? Gibt es </a:t>
            </a:r>
            <a:r>
              <a:rPr lang="de-DE" noProof="0" dirty="0" err="1"/>
              <a:t>dafuer</a:t>
            </a:r>
            <a:r>
              <a:rPr lang="de-DE" noProof="0" dirty="0"/>
              <a:t> ein Verfahren? Die Antwort ist ja und das Verfahren</a:t>
            </a:r>
            <a:r>
              <a:rPr lang="de-DE" baseline="0" noProof="0" dirty="0"/>
              <a:t> </a:t>
            </a:r>
            <a:r>
              <a:rPr lang="de-DE" baseline="0" noProof="0" dirty="0" err="1"/>
              <a:t>heisst</a:t>
            </a:r>
            <a:r>
              <a:rPr lang="de-DE" baseline="0" noProof="0" dirty="0"/>
              <a:t> das Verfahren von </a:t>
            </a:r>
            <a:r>
              <a:rPr lang="de-DE" baseline="0" noProof="0" dirty="0" err="1"/>
              <a:t>Karnaugh</a:t>
            </a:r>
            <a:r>
              <a:rPr lang="de-DE" baseline="0" noProof="0" dirty="0"/>
              <a:t> und </a:t>
            </a:r>
            <a:r>
              <a:rPr lang="de-DE" baseline="0" noProof="0" dirty="0" err="1"/>
              <a:t>Veitch</a:t>
            </a:r>
            <a:r>
              <a:rPr lang="de-DE" baseline="0" noProof="0" dirty="0"/>
              <a:t>. Dies wird nicht abgedeckt also </a:t>
            </a:r>
            <a:r>
              <a:rPr lang="de-DE" baseline="0" noProof="0" dirty="0" err="1"/>
              <a:t>gehoert</a:t>
            </a:r>
            <a:r>
              <a:rPr lang="de-DE" baseline="0" noProof="0" dirty="0"/>
              <a:t> </a:t>
            </a:r>
            <a:r>
              <a:rPr lang="de-DE" baseline="0" noProof="0" dirty="0" err="1"/>
              <a:t>nich</a:t>
            </a:r>
            <a:r>
              <a:rPr lang="de-DE" baseline="0" noProof="0" dirty="0"/>
              <a:t> zum </a:t>
            </a:r>
            <a:r>
              <a:rPr lang="de-DE" baseline="0" noProof="0" dirty="0" err="1"/>
              <a:t>Vlstoff</a:t>
            </a:r>
            <a:r>
              <a:rPr lang="de-DE" baseline="0" noProof="0" dirty="0"/>
              <a:t> aber trotzdem </a:t>
            </a:r>
            <a:r>
              <a:rPr lang="de-DE" baseline="0" noProof="0" dirty="0" err="1"/>
              <a:t>moechte</a:t>
            </a:r>
            <a:r>
              <a:rPr lang="de-DE" baseline="0" noProof="0" dirty="0"/>
              <a:t> ich es kurz andeuten.</a:t>
            </a:r>
            <a:endParaRPr lang="de-DE" noProof="0" dirty="0"/>
          </a:p>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Das</a:t>
            </a:r>
            <a:r>
              <a:rPr lang="de-DE" baseline="0" noProof="0" dirty="0"/>
              <a:t> KV-Diagramm stellt die Wahrheitstabelle als ein Diagramm, als ein Matrix dar. </a:t>
            </a:r>
            <a:r>
              <a:rPr lang="de-DE" sz="1200" kern="1200" noProof="0" dirty="0">
                <a:solidFill>
                  <a:schemeClr val="tx1"/>
                </a:solidFill>
                <a:latin typeface="+mn-lt"/>
                <a:ea typeface="+mn-ea"/>
                <a:cs typeface="+mn-cs"/>
              </a:rPr>
              <a:t>Das KV-Diagramm wird mit den Variablen an den Rändern beschriftet.</a:t>
            </a:r>
            <a:r>
              <a:rPr lang="de-DE" sz="1200" kern="1200" baseline="0" noProof="0" dirty="0">
                <a:solidFill>
                  <a:schemeClr val="tx1"/>
                </a:solidFill>
                <a:latin typeface="+mn-lt"/>
                <a:ea typeface="+mn-ea"/>
                <a:cs typeface="+mn-cs"/>
              </a:rPr>
              <a:t> </a:t>
            </a:r>
            <a:r>
              <a:rPr lang="de-DE" sz="1200" kern="1200" noProof="0" dirty="0">
                <a:solidFill>
                  <a:schemeClr val="tx1"/>
                </a:solidFill>
                <a:latin typeface="+mn-lt"/>
                <a:ea typeface="+mn-ea"/>
                <a:cs typeface="+mn-cs"/>
              </a:rPr>
              <a:t>Dabei muss man beachten, dass sich horizontal</a:t>
            </a:r>
            <a:r>
              <a:rPr lang="de-DE" sz="1200" kern="1200" baseline="0" noProof="0" dirty="0">
                <a:solidFill>
                  <a:schemeClr val="tx1"/>
                </a:solidFill>
                <a:latin typeface="+mn-lt"/>
                <a:ea typeface="+mn-ea"/>
                <a:cs typeface="+mn-cs"/>
              </a:rPr>
              <a:t> und vertikal benachbarte Felder sich nur in genau einer Variable unterscheiden dürfen. Aus diesem Grund wird </a:t>
            </a:r>
            <a:r>
              <a:rPr lang="de-DE" sz="1200" kern="1200" baseline="0" noProof="0" dirty="0" err="1">
                <a:solidFill>
                  <a:schemeClr val="tx1"/>
                </a:solidFill>
                <a:latin typeface="+mn-lt"/>
                <a:ea typeface="+mn-ea"/>
                <a:cs typeface="+mn-cs"/>
              </a:rPr>
              <a:t>Bcin</a:t>
            </a:r>
            <a:r>
              <a:rPr lang="de-DE" sz="1200" kern="1200" baseline="0" noProof="0" dirty="0">
                <a:solidFill>
                  <a:schemeClr val="tx1"/>
                </a:solidFill>
                <a:latin typeface="+mn-lt"/>
                <a:ea typeface="+mn-ea"/>
                <a:cs typeface="+mn-cs"/>
              </a:rPr>
              <a:t> 01 vertikal gefolgt von 11. Dann versucht man, möglichst viele horizontal und vertikal benachbarte Felder, die eine 1 enthalten zu rechteckigen zusammenhängenden Blöcken (Päckchen) zusammenzufassen. Als Blockgröße sind alle Potenzen von 2 erlaubt (1, 2, 4, 8, 16, 32, …). Dabei sind alle 1-Felder mit Blöcken zu erfassen.</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36</a:t>
            </a:fld>
            <a:endParaRPr lang="en-US"/>
          </a:p>
        </p:txBody>
      </p:sp>
    </p:spTree>
    <p:extLst>
      <p:ext uri="{BB962C8B-B14F-4D97-AF65-F5344CB8AC3E}">
        <p14:creationId xmlns:p14="http://schemas.microsoft.com/office/powerpoint/2010/main" val="168226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FC802F70-5E87-44BF-A776-C897714BBFEF}" type="slidenum">
              <a:rPr lang="de-DE" smtClean="0"/>
              <a:pPr>
                <a:defRPr/>
              </a:pPr>
              <a:t>7</a:t>
            </a:fld>
            <a:endParaRPr lang="de-DE"/>
          </a:p>
        </p:txBody>
      </p:sp>
    </p:spTree>
    <p:extLst>
      <p:ext uri="{BB962C8B-B14F-4D97-AF65-F5344CB8AC3E}">
        <p14:creationId xmlns:p14="http://schemas.microsoft.com/office/powerpoint/2010/main" val="2734055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Die Frage ist jetzt: Wie kann man die Logik strukturell minimieren? Gibt es </a:t>
            </a:r>
            <a:r>
              <a:rPr lang="de-DE" noProof="0" dirty="0" err="1"/>
              <a:t>dafuer</a:t>
            </a:r>
            <a:r>
              <a:rPr lang="de-DE" noProof="0" dirty="0"/>
              <a:t> ein Verfahren? Die Antwort ist ja und das Verfahren</a:t>
            </a:r>
            <a:r>
              <a:rPr lang="de-DE" baseline="0" noProof="0" dirty="0"/>
              <a:t> </a:t>
            </a:r>
            <a:r>
              <a:rPr lang="de-DE" baseline="0" noProof="0" dirty="0" err="1"/>
              <a:t>heisst</a:t>
            </a:r>
            <a:r>
              <a:rPr lang="de-DE" baseline="0" noProof="0" dirty="0"/>
              <a:t> das Verfahren von </a:t>
            </a:r>
            <a:r>
              <a:rPr lang="de-DE" baseline="0" noProof="0" dirty="0" err="1"/>
              <a:t>Karnaugh</a:t>
            </a:r>
            <a:r>
              <a:rPr lang="de-DE" baseline="0" noProof="0" dirty="0"/>
              <a:t> und </a:t>
            </a:r>
            <a:r>
              <a:rPr lang="de-DE" baseline="0" noProof="0" dirty="0" err="1"/>
              <a:t>Veitch</a:t>
            </a:r>
            <a:r>
              <a:rPr lang="de-DE" baseline="0" noProof="0" dirty="0"/>
              <a:t>. Dies wird nicht abgedeckt also </a:t>
            </a:r>
            <a:r>
              <a:rPr lang="de-DE" baseline="0" noProof="0" dirty="0" err="1"/>
              <a:t>gehoert</a:t>
            </a:r>
            <a:r>
              <a:rPr lang="de-DE" baseline="0" noProof="0" dirty="0"/>
              <a:t> </a:t>
            </a:r>
            <a:r>
              <a:rPr lang="de-DE" baseline="0" noProof="0" dirty="0" err="1"/>
              <a:t>nich</a:t>
            </a:r>
            <a:r>
              <a:rPr lang="de-DE" baseline="0" noProof="0" dirty="0"/>
              <a:t> zum </a:t>
            </a:r>
            <a:r>
              <a:rPr lang="de-DE" baseline="0" noProof="0" dirty="0" err="1"/>
              <a:t>Vlstoff</a:t>
            </a:r>
            <a:r>
              <a:rPr lang="de-DE" baseline="0" noProof="0" dirty="0"/>
              <a:t> aber trotzdem </a:t>
            </a:r>
            <a:r>
              <a:rPr lang="de-DE" baseline="0" noProof="0" dirty="0" err="1"/>
              <a:t>moechte</a:t>
            </a:r>
            <a:r>
              <a:rPr lang="de-DE" baseline="0" noProof="0" dirty="0"/>
              <a:t> ich es kurz andeuten.</a:t>
            </a:r>
            <a:endParaRPr lang="de-DE" noProof="0" dirty="0"/>
          </a:p>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Das</a:t>
            </a:r>
            <a:r>
              <a:rPr lang="de-DE" baseline="0" noProof="0" dirty="0"/>
              <a:t> KV-Diagramm stellt die Wahrheitstabelle als ein Diagramm, als ein Matrix dar. </a:t>
            </a:r>
            <a:r>
              <a:rPr lang="de-DE" sz="1200" kern="1200" noProof="0" dirty="0">
                <a:solidFill>
                  <a:schemeClr val="tx1"/>
                </a:solidFill>
                <a:latin typeface="+mn-lt"/>
                <a:ea typeface="+mn-ea"/>
                <a:cs typeface="+mn-cs"/>
              </a:rPr>
              <a:t>Das KV-Diagramm wird mit den Variablen an den Rändern beschriftet.</a:t>
            </a:r>
            <a:r>
              <a:rPr lang="de-DE" sz="1200" kern="1200" baseline="0" noProof="0" dirty="0">
                <a:solidFill>
                  <a:schemeClr val="tx1"/>
                </a:solidFill>
                <a:latin typeface="+mn-lt"/>
                <a:ea typeface="+mn-ea"/>
                <a:cs typeface="+mn-cs"/>
              </a:rPr>
              <a:t> </a:t>
            </a:r>
            <a:r>
              <a:rPr lang="de-DE" sz="1200" kern="1200" noProof="0" dirty="0">
                <a:solidFill>
                  <a:schemeClr val="tx1"/>
                </a:solidFill>
                <a:latin typeface="+mn-lt"/>
                <a:ea typeface="+mn-ea"/>
                <a:cs typeface="+mn-cs"/>
              </a:rPr>
              <a:t>Dabei muss man beachten, dass sich horizontal</a:t>
            </a:r>
            <a:r>
              <a:rPr lang="de-DE" sz="1200" kern="1200" baseline="0" noProof="0" dirty="0">
                <a:solidFill>
                  <a:schemeClr val="tx1"/>
                </a:solidFill>
                <a:latin typeface="+mn-lt"/>
                <a:ea typeface="+mn-ea"/>
                <a:cs typeface="+mn-cs"/>
              </a:rPr>
              <a:t> und vertikal benachbarte Felder sich nur in genau einer Variable unterscheiden dürfen. Aus diesem Grund wird </a:t>
            </a:r>
            <a:r>
              <a:rPr lang="de-DE" sz="1200" kern="1200" baseline="0" noProof="0" dirty="0" err="1">
                <a:solidFill>
                  <a:schemeClr val="tx1"/>
                </a:solidFill>
                <a:latin typeface="+mn-lt"/>
                <a:ea typeface="+mn-ea"/>
                <a:cs typeface="+mn-cs"/>
              </a:rPr>
              <a:t>Bcin</a:t>
            </a:r>
            <a:r>
              <a:rPr lang="de-DE" sz="1200" kern="1200" baseline="0" noProof="0" dirty="0">
                <a:solidFill>
                  <a:schemeClr val="tx1"/>
                </a:solidFill>
                <a:latin typeface="+mn-lt"/>
                <a:ea typeface="+mn-ea"/>
                <a:cs typeface="+mn-cs"/>
              </a:rPr>
              <a:t> 01 vertikal gefolgt von 11. Dann versucht man, möglichst viele horizontal und vertikal benachbarte Felder, die eine 1 enthalten zu rechteckigen zusammenhängenden Blöcken (Päckchen) zusammenzufassen. Als Blockgröße sind alle Potenzen von 2 erlaubt (1, 2, 4, 8, 16, 32, …). Dabei sind alle 1-Felder mit Blöcken zu erfassen.</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37</a:t>
            </a:fld>
            <a:endParaRPr lang="en-US"/>
          </a:p>
        </p:txBody>
      </p:sp>
    </p:spTree>
    <p:extLst>
      <p:ext uri="{BB962C8B-B14F-4D97-AF65-F5344CB8AC3E}">
        <p14:creationId xmlns:p14="http://schemas.microsoft.com/office/powerpoint/2010/main" val="3427522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Die Frage ist jetzt: Wie kann man die Logik strukturell minimieren? Gibt es </a:t>
            </a:r>
            <a:r>
              <a:rPr lang="de-DE" noProof="0" dirty="0" err="1"/>
              <a:t>dafuer</a:t>
            </a:r>
            <a:r>
              <a:rPr lang="de-DE" noProof="0" dirty="0"/>
              <a:t> ein Verfahren? Die Antwort ist ja und das Verfahren</a:t>
            </a:r>
            <a:r>
              <a:rPr lang="de-DE" baseline="0" noProof="0" dirty="0"/>
              <a:t> </a:t>
            </a:r>
            <a:r>
              <a:rPr lang="de-DE" baseline="0" noProof="0" dirty="0" err="1"/>
              <a:t>heisst</a:t>
            </a:r>
            <a:r>
              <a:rPr lang="de-DE" baseline="0" noProof="0" dirty="0"/>
              <a:t> das Verfahren von </a:t>
            </a:r>
            <a:r>
              <a:rPr lang="de-DE" baseline="0" noProof="0" dirty="0" err="1"/>
              <a:t>Karnaugh</a:t>
            </a:r>
            <a:r>
              <a:rPr lang="de-DE" baseline="0" noProof="0" dirty="0"/>
              <a:t> und </a:t>
            </a:r>
            <a:r>
              <a:rPr lang="de-DE" baseline="0" noProof="0" dirty="0" err="1"/>
              <a:t>Veitch</a:t>
            </a:r>
            <a:r>
              <a:rPr lang="de-DE" baseline="0" noProof="0" dirty="0"/>
              <a:t>. Dies wird nicht abgedeckt also </a:t>
            </a:r>
            <a:r>
              <a:rPr lang="de-DE" baseline="0" noProof="0" dirty="0" err="1"/>
              <a:t>gehoert</a:t>
            </a:r>
            <a:r>
              <a:rPr lang="de-DE" baseline="0" noProof="0" dirty="0"/>
              <a:t> </a:t>
            </a:r>
            <a:r>
              <a:rPr lang="de-DE" baseline="0" noProof="0" dirty="0" err="1"/>
              <a:t>nich</a:t>
            </a:r>
            <a:r>
              <a:rPr lang="de-DE" baseline="0" noProof="0" dirty="0"/>
              <a:t> zum </a:t>
            </a:r>
            <a:r>
              <a:rPr lang="de-DE" baseline="0" noProof="0" dirty="0" err="1"/>
              <a:t>Vlstoff</a:t>
            </a:r>
            <a:r>
              <a:rPr lang="de-DE" baseline="0" noProof="0" dirty="0"/>
              <a:t> aber trotzdem </a:t>
            </a:r>
            <a:r>
              <a:rPr lang="de-DE" baseline="0" noProof="0" dirty="0" err="1"/>
              <a:t>moechte</a:t>
            </a:r>
            <a:r>
              <a:rPr lang="de-DE" baseline="0" noProof="0" dirty="0"/>
              <a:t> ich es kurz andeuten.</a:t>
            </a:r>
            <a:endParaRPr lang="de-DE" noProof="0" dirty="0"/>
          </a:p>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Das</a:t>
            </a:r>
            <a:r>
              <a:rPr lang="de-DE" baseline="0" noProof="0" dirty="0"/>
              <a:t> KV-Diagramm stellt die Wahrheitstabelle als ein Diagramm, als ein Matrix dar. </a:t>
            </a:r>
            <a:r>
              <a:rPr lang="de-DE" sz="1200" kern="1200" noProof="0" dirty="0">
                <a:solidFill>
                  <a:schemeClr val="tx1"/>
                </a:solidFill>
                <a:latin typeface="+mn-lt"/>
                <a:ea typeface="+mn-ea"/>
                <a:cs typeface="+mn-cs"/>
              </a:rPr>
              <a:t>Das KV-Diagramm wird mit den Variablen an den Rändern beschriftet.</a:t>
            </a:r>
            <a:r>
              <a:rPr lang="de-DE" sz="1200" kern="1200" baseline="0" noProof="0" dirty="0">
                <a:solidFill>
                  <a:schemeClr val="tx1"/>
                </a:solidFill>
                <a:latin typeface="+mn-lt"/>
                <a:ea typeface="+mn-ea"/>
                <a:cs typeface="+mn-cs"/>
              </a:rPr>
              <a:t> </a:t>
            </a:r>
            <a:r>
              <a:rPr lang="de-DE" sz="1200" kern="1200" noProof="0" dirty="0">
                <a:solidFill>
                  <a:schemeClr val="tx1"/>
                </a:solidFill>
                <a:latin typeface="+mn-lt"/>
                <a:ea typeface="+mn-ea"/>
                <a:cs typeface="+mn-cs"/>
              </a:rPr>
              <a:t>Dabei muss man beachten, dass sich horizontal</a:t>
            </a:r>
            <a:r>
              <a:rPr lang="de-DE" sz="1200" kern="1200" baseline="0" noProof="0" dirty="0">
                <a:solidFill>
                  <a:schemeClr val="tx1"/>
                </a:solidFill>
                <a:latin typeface="+mn-lt"/>
                <a:ea typeface="+mn-ea"/>
                <a:cs typeface="+mn-cs"/>
              </a:rPr>
              <a:t> und vertikal benachbarte Felder sich nur in genau einer Variable unterscheiden dürfen. Aus diesem Grund wird </a:t>
            </a:r>
            <a:r>
              <a:rPr lang="de-DE" sz="1200" kern="1200" baseline="0" noProof="0" dirty="0" err="1">
                <a:solidFill>
                  <a:schemeClr val="tx1"/>
                </a:solidFill>
                <a:latin typeface="+mn-lt"/>
                <a:ea typeface="+mn-ea"/>
                <a:cs typeface="+mn-cs"/>
              </a:rPr>
              <a:t>Bcin</a:t>
            </a:r>
            <a:r>
              <a:rPr lang="de-DE" sz="1200" kern="1200" baseline="0" noProof="0" dirty="0">
                <a:solidFill>
                  <a:schemeClr val="tx1"/>
                </a:solidFill>
                <a:latin typeface="+mn-lt"/>
                <a:ea typeface="+mn-ea"/>
                <a:cs typeface="+mn-cs"/>
              </a:rPr>
              <a:t> 01 vertikal gefolgt von 11. Dann versucht man, möglichst viele horizontal und vertikal benachbarte Felder, die eine 1 enthalten zu rechteckigen zusammenhängenden Blöcken (Päckchen) zusammenzufassen. Als Blockgröße sind alle Potenzen von 2 erlaubt (1, 2, 4, 8, 16, 32, …). Dabei sind alle 1-Felder mit Blöcken zu erfassen.</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38</a:t>
            </a:fld>
            <a:endParaRPr lang="en-US"/>
          </a:p>
        </p:txBody>
      </p:sp>
    </p:spTree>
    <p:extLst>
      <p:ext uri="{BB962C8B-B14F-4D97-AF65-F5344CB8AC3E}">
        <p14:creationId xmlns:p14="http://schemas.microsoft.com/office/powerpoint/2010/main" val="1791124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Die Frage ist jetzt: Wie kann man die Logik strukturell minimieren? Gibt es </a:t>
            </a:r>
            <a:r>
              <a:rPr lang="de-DE" noProof="0" dirty="0" err="1"/>
              <a:t>dafuer</a:t>
            </a:r>
            <a:r>
              <a:rPr lang="de-DE" noProof="0" dirty="0"/>
              <a:t> ein Verfahren? Die Antwort ist ja und das Verfahren</a:t>
            </a:r>
            <a:r>
              <a:rPr lang="de-DE" baseline="0" noProof="0" dirty="0"/>
              <a:t> </a:t>
            </a:r>
            <a:r>
              <a:rPr lang="de-DE" baseline="0" noProof="0" dirty="0" err="1"/>
              <a:t>heisst</a:t>
            </a:r>
            <a:r>
              <a:rPr lang="de-DE" baseline="0" noProof="0" dirty="0"/>
              <a:t> das Verfahren von </a:t>
            </a:r>
            <a:r>
              <a:rPr lang="de-DE" baseline="0" noProof="0" dirty="0" err="1"/>
              <a:t>Karnaugh</a:t>
            </a:r>
            <a:r>
              <a:rPr lang="de-DE" baseline="0" noProof="0" dirty="0"/>
              <a:t> und </a:t>
            </a:r>
            <a:r>
              <a:rPr lang="de-DE" baseline="0" noProof="0" dirty="0" err="1"/>
              <a:t>Veitch</a:t>
            </a:r>
            <a:r>
              <a:rPr lang="de-DE" baseline="0" noProof="0" dirty="0"/>
              <a:t>. Dies wird nicht abgedeckt also </a:t>
            </a:r>
            <a:r>
              <a:rPr lang="de-DE" baseline="0" noProof="0" dirty="0" err="1"/>
              <a:t>gehoert</a:t>
            </a:r>
            <a:r>
              <a:rPr lang="de-DE" baseline="0" noProof="0" dirty="0"/>
              <a:t> </a:t>
            </a:r>
            <a:r>
              <a:rPr lang="de-DE" baseline="0" noProof="0" dirty="0" err="1"/>
              <a:t>nich</a:t>
            </a:r>
            <a:r>
              <a:rPr lang="de-DE" baseline="0" noProof="0" dirty="0"/>
              <a:t> zum </a:t>
            </a:r>
            <a:r>
              <a:rPr lang="de-DE" baseline="0" noProof="0" dirty="0" err="1"/>
              <a:t>Vlstoff</a:t>
            </a:r>
            <a:r>
              <a:rPr lang="de-DE" baseline="0" noProof="0" dirty="0"/>
              <a:t> aber trotzdem </a:t>
            </a:r>
            <a:r>
              <a:rPr lang="de-DE" baseline="0" noProof="0" dirty="0" err="1"/>
              <a:t>moechte</a:t>
            </a:r>
            <a:r>
              <a:rPr lang="de-DE" baseline="0" noProof="0" dirty="0"/>
              <a:t> ich es kurz andeuten.</a:t>
            </a:r>
            <a:endParaRPr lang="de-DE" noProof="0" dirty="0"/>
          </a:p>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Das</a:t>
            </a:r>
            <a:r>
              <a:rPr lang="de-DE" baseline="0" noProof="0" dirty="0"/>
              <a:t> KV-Diagramm stellt die Wahrheitstabelle als ein Diagramm, als ein Matrix dar. </a:t>
            </a:r>
            <a:r>
              <a:rPr lang="de-DE" sz="1200" kern="1200" noProof="0" dirty="0">
                <a:solidFill>
                  <a:schemeClr val="tx1"/>
                </a:solidFill>
                <a:latin typeface="+mn-lt"/>
                <a:ea typeface="+mn-ea"/>
                <a:cs typeface="+mn-cs"/>
              </a:rPr>
              <a:t>Das KV-Diagramm wird mit den Variablen an den Rändern beschriftet.</a:t>
            </a:r>
            <a:r>
              <a:rPr lang="de-DE" sz="1200" kern="1200" baseline="0" noProof="0" dirty="0">
                <a:solidFill>
                  <a:schemeClr val="tx1"/>
                </a:solidFill>
                <a:latin typeface="+mn-lt"/>
                <a:ea typeface="+mn-ea"/>
                <a:cs typeface="+mn-cs"/>
              </a:rPr>
              <a:t> </a:t>
            </a:r>
            <a:r>
              <a:rPr lang="de-DE" sz="1200" kern="1200" noProof="0" dirty="0">
                <a:solidFill>
                  <a:schemeClr val="tx1"/>
                </a:solidFill>
                <a:latin typeface="+mn-lt"/>
                <a:ea typeface="+mn-ea"/>
                <a:cs typeface="+mn-cs"/>
              </a:rPr>
              <a:t>Dabei muss man beachten, dass sich horizontal</a:t>
            </a:r>
            <a:r>
              <a:rPr lang="de-DE" sz="1200" kern="1200" baseline="0" noProof="0" dirty="0">
                <a:solidFill>
                  <a:schemeClr val="tx1"/>
                </a:solidFill>
                <a:latin typeface="+mn-lt"/>
                <a:ea typeface="+mn-ea"/>
                <a:cs typeface="+mn-cs"/>
              </a:rPr>
              <a:t> und vertikal benachbarte Felder sich nur in genau einer Variable unterscheiden dürfen. Aus diesem Grund wird </a:t>
            </a:r>
            <a:r>
              <a:rPr lang="de-DE" sz="1200" kern="1200" baseline="0" noProof="0" dirty="0" err="1">
                <a:solidFill>
                  <a:schemeClr val="tx1"/>
                </a:solidFill>
                <a:latin typeface="+mn-lt"/>
                <a:ea typeface="+mn-ea"/>
                <a:cs typeface="+mn-cs"/>
              </a:rPr>
              <a:t>Bcin</a:t>
            </a:r>
            <a:r>
              <a:rPr lang="de-DE" sz="1200" kern="1200" baseline="0" noProof="0" dirty="0">
                <a:solidFill>
                  <a:schemeClr val="tx1"/>
                </a:solidFill>
                <a:latin typeface="+mn-lt"/>
                <a:ea typeface="+mn-ea"/>
                <a:cs typeface="+mn-cs"/>
              </a:rPr>
              <a:t> 01 vertikal gefolgt von 11. Dann versucht man, möglichst viele horizontal und vertikal benachbarte Felder, die eine 1 enthalten zu rechteckigen zusammenhängenden Blöcken (Päckchen) zusammenzufassen. Als Blockgröße sind alle Potenzen von 2 erlaubt (1, 2, 4, 8, 16, 32, …). Dabei sind alle 1-Felder mit Blöcken zu erfassen.</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39</a:t>
            </a:fld>
            <a:endParaRPr lang="en-US"/>
          </a:p>
        </p:txBody>
      </p:sp>
    </p:spTree>
    <p:extLst>
      <p:ext uri="{BB962C8B-B14F-4D97-AF65-F5344CB8AC3E}">
        <p14:creationId xmlns:p14="http://schemas.microsoft.com/office/powerpoint/2010/main" val="1814365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Die Frage ist jetzt: Wie kann man die Logik strukturell minimieren? Gibt es </a:t>
            </a:r>
            <a:r>
              <a:rPr lang="de-DE" noProof="0" dirty="0" err="1"/>
              <a:t>dafuer</a:t>
            </a:r>
            <a:r>
              <a:rPr lang="de-DE" noProof="0" dirty="0"/>
              <a:t> ein Verfahren? Die Antwort ist ja und das Verfahren</a:t>
            </a:r>
            <a:r>
              <a:rPr lang="de-DE" baseline="0" noProof="0" dirty="0"/>
              <a:t> </a:t>
            </a:r>
            <a:r>
              <a:rPr lang="de-DE" baseline="0" noProof="0" dirty="0" err="1"/>
              <a:t>heisst</a:t>
            </a:r>
            <a:r>
              <a:rPr lang="de-DE" baseline="0" noProof="0" dirty="0"/>
              <a:t> das Verfahren von </a:t>
            </a:r>
            <a:r>
              <a:rPr lang="de-DE" baseline="0" noProof="0" dirty="0" err="1"/>
              <a:t>Karnaugh</a:t>
            </a:r>
            <a:r>
              <a:rPr lang="de-DE" baseline="0" noProof="0" dirty="0"/>
              <a:t> und </a:t>
            </a:r>
            <a:r>
              <a:rPr lang="de-DE" baseline="0" noProof="0" dirty="0" err="1"/>
              <a:t>Veitch</a:t>
            </a:r>
            <a:r>
              <a:rPr lang="de-DE" baseline="0" noProof="0" dirty="0"/>
              <a:t>. Dies wird nicht abgedeckt also </a:t>
            </a:r>
            <a:r>
              <a:rPr lang="de-DE" baseline="0" noProof="0" dirty="0" err="1"/>
              <a:t>gehoert</a:t>
            </a:r>
            <a:r>
              <a:rPr lang="de-DE" baseline="0" noProof="0" dirty="0"/>
              <a:t> </a:t>
            </a:r>
            <a:r>
              <a:rPr lang="de-DE" baseline="0" noProof="0" dirty="0" err="1"/>
              <a:t>nich</a:t>
            </a:r>
            <a:r>
              <a:rPr lang="de-DE" baseline="0" noProof="0" dirty="0"/>
              <a:t> zum </a:t>
            </a:r>
            <a:r>
              <a:rPr lang="de-DE" baseline="0" noProof="0" dirty="0" err="1"/>
              <a:t>Vlstoff</a:t>
            </a:r>
            <a:r>
              <a:rPr lang="de-DE" baseline="0" noProof="0" dirty="0"/>
              <a:t> aber trotzdem </a:t>
            </a:r>
            <a:r>
              <a:rPr lang="de-DE" baseline="0" noProof="0" dirty="0" err="1"/>
              <a:t>moechte</a:t>
            </a:r>
            <a:r>
              <a:rPr lang="de-DE" baseline="0" noProof="0" dirty="0"/>
              <a:t> ich es kurz andeuten.</a:t>
            </a:r>
            <a:endParaRPr lang="de-DE" noProof="0" dirty="0"/>
          </a:p>
          <a:p>
            <a:pPr marL="0" marR="0" indent="0" algn="l" defTabSz="457200" rtl="0" eaLnBrk="1" fontAlgn="auto" latinLnBrk="0" hangingPunct="1">
              <a:lnSpc>
                <a:spcPct val="100000"/>
              </a:lnSpc>
              <a:spcBef>
                <a:spcPts val="0"/>
              </a:spcBef>
              <a:spcAft>
                <a:spcPts val="0"/>
              </a:spcAft>
              <a:buClrTx/>
              <a:buSzTx/>
              <a:buFontTx/>
              <a:buNone/>
              <a:tabLst/>
              <a:defRPr/>
            </a:pPr>
            <a:r>
              <a:rPr lang="de-DE" noProof="0" dirty="0"/>
              <a:t>Das</a:t>
            </a:r>
            <a:r>
              <a:rPr lang="de-DE" baseline="0" noProof="0" dirty="0"/>
              <a:t> KV-Diagramm stellt die Wahrheitstabelle als ein Diagramm, als ein Matrix dar. </a:t>
            </a:r>
            <a:r>
              <a:rPr lang="de-DE" sz="1200" kern="1200" noProof="0" dirty="0">
                <a:solidFill>
                  <a:schemeClr val="tx1"/>
                </a:solidFill>
                <a:latin typeface="+mn-lt"/>
                <a:ea typeface="+mn-ea"/>
                <a:cs typeface="+mn-cs"/>
              </a:rPr>
              <a:t>Das KV-Diagramm wird mit den Variablen an den Rändern beschriftet.</a:t>
            </a:r>
            <a:r>
              <a:rPr lang="de-DE" sz="1200" kern="1200" baseline="0" noProof="0" dirty="0">
                <a:solidFill>
                  <a:schemeClr val="tx1"/>
                </a:solidFill>
                <a:latin typeface="+mn-lt"/>
                <a:ea typeface="+mn-ea"/>
                <a:cs typeface="+mn-cs"/>
              </a:rPr>
              <a:t> </a:t>
            </a:r>
            <a:r>
              <a:rPr lang="de-DE" sz="1200" kern="1200" noProof="0" dirty="0">
                <a:solidFill>
                  <a:schemeClr val="tx1"/>
                </a:solidFill>
                <a:latin typeface="+mn-lt"/>
                <a:ea typeface="+mn-ea"/>
                <a:cs typeface="+mn-cs"/>
              </a:rPr>
              <a:t>Dabei muss man beachten, dass sich horizontal</a:t>
            </a:r>
            <a:r>
              <a:rPr lang="de-DE" sz="1200" kern="1200" baseline="0" noProof="0" dirty="0">
                <a:solidFill>
                  <a:schemeClr val="tx1"/>
                </a:solidFill>
                <a:latin typeface="+mn-lt"/>
                <a:ea typeface="+mn-ea"/>
                <a:cs typeface="+mn-cs"/>
              </a:rPr>
              <a:t> und vertikal benachbarte Felder sich nur in genau einer Variable unterscheiden dürfen. Aus diesem Grund wird </a:t>
            </a:r>
            <a:r>
              <a:rPr lang="de-DE" sz="1200" kern="1200" baseline="0" noProof="0" dirty="0" err="1">
                <a:solidFill>
                  <a:schemeClr val="tx1"/>
                </a:solidFill>
                <a:latin typeface="+mn-lt"/>
                <a:ea typeface="+mn-ea"/>
                <a:cs typeface="+mn-cs"/>
              </a:rPr>
              <a:t>Bcin</a:t>
            </a:r>
            <a:r>
              <a:rPr lang="de-DE" sz="1200" kern="1200" baseline="0" noProof="0" dirty="0">
                <a:solidFill>
                  <a:schemeClr val="tx1"/>
                </a:solidFill>
                <a:latin typeface="+mn-lt"/>
                <a:ea typeface="+mn-ea"/>
                <a:cs typeface="+mn-cs"/>
              </a:rPr>
              <a:t> 01 vertikal gefolgt von 11. Dann versucht man, möglichst viele horizontal und vertikal benachbarte Felder, die eine 1 enthalten zu rechteckigen zusammenhängenden Blöcken (Päckchen) zusammenzufassen. Als Blockgröße sind alle Potenzen von 2 erlaubt (1, 2, 4, 8, 16, 32, …). Dabei sind alle 1-Felder mit Blöcken zu erfassen.</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40</a:t>
            </a:fld>
            <a:endParaRPr lang="en-US"/>
          </a:p>
        </p:txBody>
      </p:sp>
    </p:spTree>
    <p:extLst>
      <p:ext uri="{BB962C8B-B14F-4D97-AF65-F5344CB8AC3E}">
        <p14:creationId xmlns:p14="http://schemas.microsoft.com/office/powerpoint/2010/main" val="1305161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48</a:t>
            </a:fld>
            <a:endParaRPr lang="en-US"/>
          </a:p>
        </p:txBody>
      </p:sp>
    </p:spTree>
    <p:extLst>
      <p:ext uri="{BB962C8B-B14F-4D97-AF65-F5344CB8AC3E}">
        <p14:creationId xmlns:p14="http://schemas.microsoft.com/office/powerpoint/2010/main" val="3021238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49</a:t>
            </a:fld>
            <a:endParaRPr lang="en-US"/>
          </a:p>
        </p:txBody>
      </p:sp>
    </p:spTree>
    <p:extLst>
      <p:ext uri="{BB962C8B-B14F-4D97-AF65-F5344CB8AC3E}">
        <p14:creationId xmlns:p14="http://schemas.microsoft.com/office/powerpoint/2010/main" val="3442465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50</a:t>
            </a:fld>
            <a:endParaRPr lang="en-US"/>
          </a:p>
        </p:txBody>
      </p:sp>
    </p:spTree>
    <p:extLst>
      <p:ext uri="{BB962C8B-B14F-4D97-AF65-F5344CB8AC3E}">
        <p14:creationId xmlns:p14="http://schemas.microsoft.com/office/powerpoint/2010/main" val="3933977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51</a:t>
            </a:fld>
            <a:endParaRPr lang="en-US"/>
          </a:p>
        </p:txBody>
      </p:sp>
    </p:spTree>
    <p:extLst>
      <p:ext uri="{BB962C8B-B14F-4D97-AF65-F5344CB8AC3E}">
        <p14:creationId xmlns:p14="http://schemas.microsoft.com/office/powerpoint/2010/main" val="2645748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52</a:t>
            </a:fld>
            <a:endParaRPr lang="en-US"/>
          </a:p>
        </p:txBody>
      </p:sp>
    </p:spTree>
    <p:extLst>
      <p:ext uri="{BB962C8B-B14F-4D97-AF65-F5344CB8AC3E}">
        <p14:creationId xmlns:p14="http://schemas.microsoft.com/office/powerpoint/2010/main" val="1917023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53</a:t>
            </a:fld>
            <a:endParaRPr lang="en-US"/>
          </a:p>
        </p:txBody>
      </p:sp>
    </p:spTree>
    <p:extLst>
      <p:ext uri="{BB962C8B-B14F-4D97-AF65-F5344CB8AC3E}">
        <p14:creationId xmlns:p14="http://schemas.microsoft.com/office/powerpoint/2010/main" val="347711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IEC = International </a:t>
            </a:r>
            <a:r>
              <a:rPr lang="en-US" dirty="0" err="1"/>
              <a:t>Electrotechnical</a:t>
            </a:r>
            <a:r>
              <a:rPr lang="en-US" dirty="0"/>
              <a:t> Commission</a:t>
            </a:r>
          </a:p>
          <a:p>
            <a:r>
              <a:rPr lang="en-US" dirty="0"/>
              <a:t>ANSI = American National Standard Institute</a:t>
            </a:r>
          </a:p>
        </p:txBody>
      </p:sp>
      <p:sp>
        <p:nvSpPr>
          <p:cNvPr id="4" name="Slide Number Placeholder 3"/>
          <p:cNvSpPr>
            <a:spLocks noGrp="1"/>
          </p:cNvSpPr>
          <p:nvPr>
            <p:ph type="sldNum" sz="quarter" idx="10"/>
          </p:nvPr>
        </p:nvSpPr>
        <p:spPr/>
        <p:txBody>
          <a:bodyPr/>
          <a:lstStyle/>
          <a:p>
            <a:pPr>
              <a:defRPr/>
            </a:pPr>
            <a:fld id="{FC802F70-5E87-44BF-A776-C897714BBFEF}" type="slidenum">
              <a:rPr lang="de-DE" smtClean="0"/>
              <a:pPr>
                <a:defRPr/>
              </a:pPr>
              <a:t>8</a:t>
            </a:fld>
            <a:endParaRPr lang="de-DE"/>
          </a:p>
        </p:txBody>
      </p:sp>
    </p:spTree>
    <p:extLst>
      <p:ext uri="{BB962C8B-B14F-4D97-AF65-F5344CB8AC3E}">
        <p14:creationId xmlns:p14="http://schemas.microsoft.com/office/powerpoint/2010/main" val="2734055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54</a:t>
            </a:fld>
            <a:endParaRPr lang="en-US"/>
          </a:p>
        </p:txBody>
      </p:sp>
    </p:spTree>
    <p:extLst>
      <p:ext uri="{BB962C8B-B14F-4D97-AF65-F5344CB8AC3E}">
        <p14:creationId xmlns:p14="http://schemas.microsoft.com/office/powerpoint/2010/main" val="2946911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55</a:t>
            </a:fld>
            <a:endParaRPr lang="en-US"/>
          </a:p>
        </p:txBody>
      </p:sp>
    </p:spTree>
    <p:extLst>
      <p:ext uri="{BB962C8B-B14F-4D97-AF65-F5344CB8AC3E}">
        <p14:creationId xmlns:p14="http://schemas.microsoft.com/office/powerpoint/2010/main" val="307961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56</a:t>
            </a:fld>
            <a:endParaRPr lang="en-US"/>
          </a:p>
        </p:txBody>
      </p:sp>
    </p:spTree>
    <p:extLst>
      <p:ext uri="{BB962C8B-B14F-4D97-AF65-F5344CB8AC3E}">
        <p14:creationId xmlns:p14="http://schemas.microsoft.com/office/powerpoint/2010/main" val="2150523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57</a:t>
            </a:fld>
            <a:endParaRPr lang="en-US"/>
          </a:p>
        </p:txBody>
      </p:sp>
    </p:spTree>
    <p:extLst>
      <p:ext uri="{BB962C8B-B14F-4D97-AF65-F5344CB8AC3E}">
        <p14:creationId xmlns:p14="http://schemas.microsoft.com/office/powerpoint/2010/main" val="1133771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a:t>
            </a:r>
            <a:r>
              <a:rPr lang="en-US" sz="1200" kern="1200" dirty="0" err="1">
                <a:solidFill>
                  <a:schemeClr val="tx1"/>
                </a:solidFill>
                <a:latin typeface="+mn-lt"/>
                <a:ea typeface="+mn-ea"/>
                <a:cs typeface="+mn-cs"/>
              </a:rPr>
              <a:t>engl.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für</a:t>
            </a:r>
            <a:r>
              <a:rPr lang="en-US" sz="1200" kern="1200" dirty="0">
                <a:solidFill>
                  <a:schemeClr val="tx1"/>
                </a:solidFill>
                <a:latin typeface="+mn-lt"/>
                <a:ea typeface="+mn-ea"/>
                <a:cs typeface="+mn-cs"/>
              </a:rPr>
              <a:t> </a:t>
            </a:r>
            <a:r>
              <a:rPr lang="en-US" sz="1200" i="1" kern="1200" dirty="0" err="1">
                <a:solidFill>
                  <a:schemeClr val="tx1"/>
                </a:solidFill>
                <a:latin typeface="+mn-lt"/>
                <a:ea typeface="+mn-ea"/>
                <a:cs typeface="+mn-cs"/>
              </a:rPr>
              <a:t>Schnappschloss</a:t>
            </a:r>
            <a:r>
              <a:rPr lang="en-US" sz="1200" i="0" kern="1200" dirty="0">
                <a:solidFill>
                  <a:schemeClr val="tx1"/>
                </a:solidFill>
                <a:latin typeface="+mn-lt"/>
                <a:ea typeface="+mn-ea"/>
                <a:cs typeface="+mn-cs"/>
              </a:rPr>
              <a:t>, </a:t>
            </a:r>
            <a:r>
              <a:rPr lang="en-US" sz="1200" i="1" kern="1200" dirty="0" err="1">
                <a:solidFill>
                  <a:schemeClr val="tx1"/>
                </a:solidFill>
                <a:latin typeface="+mn-lt"/>
                <a:ea typeface="+mn-ea"/>
                <a:cs typeface="+mn-cs"/>
              </a:rPr>
              <a:t>Auffangregister</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58</a:t>
            </a:fld>
            <a:endParaRPr lang="en-US"/>
          </a:p>
        </p:txBody>
      </p:sp>
    </p:spTree>
    <p:extLst>
      <p:ext uri="{BB962C8B-B14F-4D97-AF65-F5344CB8AC3E}">
        <p14:creationId xmlns:p14="http://schemas.microsoft.com/office/powerpoint/2010/main" val="2548243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 </a:t>
            </a:r>
            <a:r>
              <a:rPr lang="en-US" dirty="0" err="1"/>
              <a:t>Auffangregister</a:t>
            </a:r>
            <a:endParaRPr lang="en-US" dirty="0"/>
          </a:p>
          <a:p>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59</a:t>
            </a:fld>
            <a:endParaRPr lang="en-US"/>
          </a:p>
        </p:txBody>
      </p:sp>
    </p:spTree>
    <p:extLst>
      <p:ext uri="{BB962C8B-B14F-4D97-AF65-F5344CB8AC3E}">
        <p14:creationId xmlns:p14="http://schemas.microsoft.com/office/powerpoint/2010/main" val="1170626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Clock </a:t>
            </a:r>
            <a:r>
              <a:rPr lang="en-US" dirty="0">
                <a:sym typeface="Wingdings"/>
              </a:rPr>
              <a:t> </a:t>
            </a:r>
            <a:r>
              <a:rPr lang="en-US" dirty="0" err="1">
                <a:sym typeface="Wingdings"/>
              </a:rPr>
              <a:t>Taktsignal</a:t>
            </a:r>
            <a:endParaRPr lang="en-US" dirty="0">
              <a:sym typeface="Wingdings"/>
            </a:endParaRPr>
          </a:p>
          <a:p>
            <a:r>
              <a:rPr lang="en-US" dirty="0" err="1">
                <a:sym typeface="Wingdings"/>
              </a:rPr>
              <a:t>Taktsignal</a:t>
            </a:r>
            <a:r>
              <a:rPr lang="en-US" dirty="0">
                <a:sym typeface="Wingdings"/>
              </a:rPr>
              <a:t> </a:t>
            </a:r>
            <a:r>
              <a:rPr lang="en-US" sz="1200" kern="1200" dirty="0" err="1">
                <a:solidFill>
                  <a:schemeClr val="tx1"/>
                </a:solidFill>
                <a:latin typeface="+mn-lt"/>
                <a:ea typeface="+mn-ea"/>
                <a:cs typeface="+mn-cs"/>
              </a:rPr>
              <a:t>wird</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Schaltzeichen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durch</a:t>
            </a:r>
            <a:r>
              <a:rPr lang="en-US" sz="1200" kern="1200" dirty="0">
                <a:solidFill>
                  <a:schemeClr val="tx1"/>
                </a:solidFill>
                <a:latin typeface="+mn-lt"/>
                <a:ea typeface="+mn-ea"/>
                <a:cs typeface="+mn-cs"/>
              </a:rPr>
              <a:t> das </a:t>
            </a:r>
            <a:r>
              <a:rPr lang="en-US" sz="1200" kern="1200" dirty="0" err="1">
                <a:solidFill>
                  <a:schemeClr val="tx1"/>
                </a:solidFill>
                <a:latin typeface="+mn-lt"/>
                <a:ea typeface="+mn-ea"/>
                <a:cs typeface="+mn-cs"/>
              </a:rPr>
              <a:t>Dreieck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gekennzeichnet</a:t>
            </a:r>
            <a:r>
              <a:rPr lang="en-US" sz="120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60</a:t>
            </a:fld>
            <a:endParaRPr lang="en-US"/>
          </a:p>
        </p:txBody>
      </p:sp>
    </p:spTree>
    <p:extLst>
      <p:ext uri="{BB962C8B-B14F-4D97-AF65-F5344CB8AC3E}">
        <p14:creationId xmlns:p14="http://schemas.microsoft.com/office/powerpoint/2010/main" val="3439516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 </a:t>
            </a:r>
            <a:r>
              <a:rPr lang="en-US" dirty="0" err="1"/>
              <a:t>Auffangregister</a:t>
            </a:r>
            <a:endParaRPr lang="en-US" dirty="0"/>
          </a:p>
          <a:p>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61</a:t>
            </a:fld>
            <a:endParaRPr lang="en-US"/>
          </a:p>
        </p:txBody>
      </p:sp>
    </p:spTree>
    <p:extLst>
      <p:ext uri="{BB962C8B-B14F-4D97-AF65-F5344CB8AC3E}">
        <p14:creationId xmlns:p14="http://schemas.microsoft.com/office/powerpoint/2010/main" val="512058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Latch = </a:t>
            </a:r>
            <a:r>
              <a:rPr lang="en-US" dirty="0" err="1"/>
              <a:t>Auffangregister</a:t>
            </a:r>
            <a:endParaRPr lang="en-US" dirty="0"/>
          </a:p>
          <a:p>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62</a:t>
            </a:fld>
            <a:endParaRPr lang="en-US"/>
          </a:p>
        </p:txBody>
      </p:sp>
    </p:spTree>
    <p:extLst>
      <p:ext uri="{BB962C8B-B14F-4D97-AF65-F5344CB8AC3E}">
        <p14:creationId xmlns:p14="http://schemas.microsoft.com/office/powerpoint/2010/main" val="2429343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e-DE" b="0" i="0" dirty="0">
                <a:solidFill>
                  <a:srgbClr val="374151"/>
                </a:solidFill>
                <a:effectLst/>
                <a:latin typeface="Söhne"/>
              </a:rPr>
              <a:t>Ein Moore-Automat ist ein Zustandsautomat, bei dem die Ausgabe nur vom aktuellen Zustand abhängt. Das bedeutet, dass der Moore-Automat bei jedem Zustandsübergang eine festgelegte Ausgabe erzeugt, unabhängig von den Eingaben. Die Ausgabe bleibt während des gesamten Aufenthalts in einem Zustand konstant, bis ein Zustandsübergang erfolgt.</a:t>
            </a:r>
          </a:p>
          <a:p>
            <a:pPr algn="l"/>
            <a:r>
              <a:rPr lang="de-DE" b="0" i="0" dirty="0">
                <a:solidFill>
                  <a:srgbClr val="374151"/>
                </a:solidFill>
                <a:effectLst/>
                <a:latin typeface="Söhne"/>
              </a:rPr>
              <a:t>Ein </a:t>
            </a:r>
            <a:r>
              <a:rPr lang="de-DE" b="0" i="0" dirty="0" err="1">
                <a:solidFill>
                  <a:srgbClr val="374151"/>
                </a:solidFill>
                <a:effectLst/>
                <a:latin typeface="Söhne"/>
              </a:rPr>
              <a:t>Mealy</a:t>
            </a:r>
            <a:r>
              <a:rPr lang="de-DE" b="0" i="0" dirty="0">
                <a:solidFill>
                  <a:srgbClr val="374151"/>
                </a:solidFill>
                <a:effectLst/>
                <a:latin typeface="Söhne"/>
              </a:rPr>
              <a:t>-Automat hingegen ist ein Zustandsautomat, bei dem die Ausgabe sowohl vom aktuellen Zustand als auch von den Eingaben abhängt. Die Ausgabe eines </a:t>
            </a:r>
            <a:r>
              <a:rPr lang="de-DE" b="0" i="0" dirty="0" err="1">
                <a:solidFill>
                  <a:srgbClr val="374151"/>
                </a:solidFill>
                <a:effectLst/>
                <a:latin typeface="Söhne"/>
              </a:rPr>
              <a:t>Mealy</a:t>
            </a:r>
            <a:r>
              <a:rPr lang="de-DE" b="0" i="0" dirty="0">
                <a:solidFill>
                  <a:srgbClr val="374151"/>
                </a:solidFill>
                <a:effectLst/>
                <a:latin typeface="Söhne"/>
              </a:rPr>
              <a:t>-Automaten kann sich bei jedem Übergang ändern, basierend auf der aktuellen Eingabe und dem aktuellen Zustand.</a:t>
            </a:r>
          </a:p>
          <a:p>
            <a:endParaRPr lang="de-DE" dirty="0"/>
          </a:p>
          <a:p>
            <a:endParaRPr lang="en-US" dirty="0"/>
          </a:p>
        </p:txBody>
      </p:sp>
      <p:sp>
        <p:nvSpPr>
          <p:cNvPr id="4" name="Slide Number Placeholder 3"/>
          <p:cNvSpPr>
            <a:spLocks noGrp="1"/>
          </p:cNvSpPr>
          <p:nvPr>
            <p:ph type="sldNum" sz="quarter" idx="5"/>
          </p:nvPr>
        </p:nvSpPr>
        <p:spPr/>
        <p:txBody>
          <a:bodyPr/>
          <a:lstStyle/>
          <a:p>
            <a:fld id="{7FB65C6F-7A22-8C41-B87B-08A830DF336D}" type="slidenum">
              <a:rPr lang="en-US" smtClean="0"/>
              <a:t>64</a:t>
            </a:fld>
            <a:endParaRPr lang="en-US"/>
          </a:p>
        </p:txBody>
      </p:sp>
    </p:spTree>
    <p:extLst>
      <p:ext uri="{BB962C8B-B14F-4D97-AF65-F5344CB8AC3E}">
        <p14:creationId xmlns:p14="http://schemas.microsoft.com/office/powerpoint/2010/main" val="313604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noProof="0" dirty="0"/>
              <a:t>Exklusives</a:t>
            </a:r>
            <a:r>
              <a:rPr lang="de-DE" baseline="0" noProof="0" dirty="0"/>
              <a:t> ODER, </a:t>
            </a:r>
            <a:r>
              <a:rPr lang="de-DE" baseline="0" noProof="0" dirty="0" err="1"/>
              <a:t>entweder-oder</a:t>
            </a:r>
            <a:endParaRPr lang="de-DE" baseline="0" noProof="0" dirty="0"/>
          </a:p>
          <a:p>
            <a:r>
              <a:rPr lang="de-DE" baseline="0" noProof="0" dirty="0"/>
              <a:t>NAND = NOT AND = NICHT UND</a:t>
            </a:r>
            <a:endParaRPr lang="de-DE" noProof="0" dirty="0"/>
          </a:p>
          <a:p>
            <a:r>
              <a:rPr lang="de-DE" noProof="0" dirty="0"/>
              <a:t>Offener kleiner</a:t>
            </a:r>
            <a:r>
              <a:rPr lang="de-DE" baseline="0" noProof="0" dirty="0"/>
              <a:t> </a:t>
            </a:r>
            <a:r>
              <a:rPr lang="de-DE" noProof="0" dirty="0"/>
              <a:t>Kreis</a:t>
            </a:r>
            <a:r>
              <a:rPr lang="de-DE" baseline="0" noProof="0" dirty="0"/>
              <a:t> hinterm UND-Gatter deutet an dass der Ausgang des UND Gatters invertiert werden soll. Das ist also das Gleiche wie einen UND Gatter mit einem NICHT Gatter dahinter</a:t>
            </a:r>
            <a:endParaRPr lang="de-DE" noProof="0" dirty="0"/>
          </a:p>
        </p:txBody>
      </p:sp>
      <p:sp>
        <p:nvSpPr>
          <p:cNvPr id="4" name="Slide Number Placeholder 3"/>
          <p:cNvSpPr>
            <a:spLocks noGrp="1"/>
          </p:cNvSpPr>
          <p:nvPr>
            <p:ph type="sldNum" sz="quarter" idx="10"/>
          </p:nvPr>
        </p:nvSpPr>
        <p:spPr/>
        <p:txBody>
          <a:bodyPr/>
          <a:lstStyle/>
          <a:p>
            <a:fld id="{7FB65C6F-7A22-8C41-B87B-08A830DF336D}" type="slidenum">
              <a:rPr lang="en-US" smtClean="0"/>
              <a:t>9</a:t>
            </a:fld>
            <a:endParaRPr lang="en-US"/>
          </a:p>
        </p:txBody>
      </p:sp>
    </p:spTree>
    <p:extLst>
      <p:ext uri="{BB962C8B-B14F-4D97-AF65-F5344CB8AC3E}">
        <p14:creationId xmlns:p14="http://schemas.microsoft.com/office/powerpoint/2010/main" val="2466240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225555-16A6-43BA-A793-C0F0BB857895}" type="slidenum">
              <a:rPr lang="de-DE"/>
              <a:pPr/>
              <a:t>65</a:t>
            </a:fld>
            <a:endParaRPr lang="de-DE" dirty="0"/>
          </a:p>
        </p:txBody>
      </p:sp>
      <p:sp>
        <p:nvSpPr>
          <p:cNvPr id="839682" name="Rectangle 2"/>
          <p:cNvSpPr>
            <a:spLocks noGrp="1" noRot="1" noChangeAspect="1" noChangeArrowheads="1" noTextEdit="1"/>
          </p:cNvSpPr>
          <p:nvPr>
            <p:ph type="sldImg"/>
          </p:nvPr>
        </p:nvSpPr>
        <p:spPr>
          <a:ln/>
        </p:spPr>
      </p:sp>
      <p:sp>
        <p:nvSpPr>
          <p:cNvPr id="839683" name="Rectangle 3"/>
          <p:cNvSpPr>
            <a:spLocks noGrp="1" noChangeArrowheads="1"/>
          </p:cNvSpPr>
          <p:nvPr>
            <p:ph type="body" idx="1"/>
          </p:nvPr>
        </p:nvSpPr>
        <p:spPr/>
        <p:txBody>
          <a:bodyPr/>
          <a:lstStyle/>
          <a:p>
            <a:r>
              <a:rPr lang="de-DE" dirty="0"/>
              <a:t>L,</a:t>
            </a:r>
            <a:r>
              <a:rPr lang="de-DE" baseline="0" dirty="0"/>
              <a:t> H: </a:t>
            </a:r>
            <a:r>
              <a:rPr lang="de-DE" baseline="0" dirty="0" err="1"/>
              <a:t>Wasserstandssensoren</a:t>
            </a:r>
            <a:r>
              <a:rPr lang="de-DE" baseline="0"/>
              <a:t> -&gt; L = 1: Wasser über L, H = 1, Wasser über H</a:t>
            </a:r>
            <a:endParaRPr lang="de-DE" dirty="0"/>
          </a:p>
        </p:txBody>
      </p:sp>
    </p:spTree>
    <p:extLst>
      <p:ext uri="{BB962C8B-B14F-4D97-AF65-F5344CB8AC3E}">
        <p14:creationId xmlns:p14="http://schemas.microsoft.com/office/powerpoint/2010/main" val="2971369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225555-16A6-43BA-A793-C0F0BB857895}" type="slidenum">
              <a:rPr lang="de-DE"/>
              <a:pPr/>
              <a:t>66</a:t>
            </a:fld>
            <a:endParaRPr lang="de-DE" dirty="0"/>
          </a:p>
        </p:txBody>
      </p:sp>
      <p:sp>
        <p:nvSpPr>
          <p:cNvPr id="839682" name="Rectangle 2"/>
          <p:cNvSpPr>
            <a:spLocks noGrp="1" noRot="1" noChangeAspect="1" noChangeArrowheads="1" noTextEdit="1"/>
          </p:cNvSpPr>
          <p:nvPr>
            <p:ph type="sldImg"/>
          </p:nvPr>
        </p:nvSpPr>
        <p:spPr>
          <a:ln/>
        </p:spPr>
      </p:sp>
      <p:sp>
        <p:nvSpPr>
          <p:cNvPr id="839683" name="Rectangle 3"/>
          <p:cNvSpPr>
            <a:spLocks noGrp="1" noChangeArrowheads="1"/>
          </p:cNvSpPr>
          <p:nvPr>
            <p:ph type="body" idx="1"/>
          </p:nvPr>
        </p:nvSpPr>
        <p:spPr/>
        <p:txBody>
          <a:bodyPr/>
          <a:lstStyle/>
          <a:p>
            <a:endParaRPr lang="de-DE" dirty="0"/>
          </a:p>
        </p:txBody>
      </p:sp>
    </p:spTree>
    <p:extLst>
      <p:ext uri="{BB962C8B-B14F-4D97-AF65-F5344CB8AC3E}">
        <p14:creationId xmlns:p14="http://schemas.microsoft.com/office/powerpoint/2010/main" val="26072930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225555-16A6-43BA-A793-C0F0BB857895}" type="slidenum">
              <a:rPr lang="de-DE"/>
              <a:pPr/>
              <a:t>67</a:t>
            </a:fld>
            <a:endParaRPr lang="de-DE" dirty="0"/>
          </a:p>
        </p:txBody>
      </p:sp>
      <p:sp>
        <p:nvSpPr>
          <p:cNvPr id="839682" name="Rectangle 2"/>
          <p:cNvSpPr>
            <a:spLocks noGrp="1" noRot="1" noChangeAspect="1" noChangeArrowheads="1" noTextEdit="1"/>
          </p:cNvSpPr>
          <p:nvPr>
            <p:ph type="sldImg"/>
          </p:nvPr>
        </p:nvSpPr>
        <p:spPr>
          <a:ln/>
        </p:spPr>
      </p:sp>
      <p:sp>
        <p:nvSpPr>
          <p:cNvPr id="839683" name="Rectangle 3"/>
          <p:cNvSpPr>
            <a:spLocks noGrp="1" noChangeArrowheads="1"/>
          </p:cNvSpPr>
          <p:nvPr>
            <p:ph type="body" idx="1"/>
          </p:nvPr>
        </p:nvSpPr>
        <p:spPr/>
        <p:txBody>
          <a:bodyPr/>
          <a:lstStyle/>
          <a:p>
            <a:endParaRPr lang="de-DE" dirty="0"/>
          </a:p>
        </p:txBody>
      </p:sp>
    </p:spTree>
    <p:extLst>
      <p:ext uri="{BB962C8B-B14F-4D97-AF65-F5344CB8AC3E}">
        <p14:creationId xmlns:p14="http://schemas.microsoft.com/office/powerpoint/2010/main" val="6229566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FB65C6F-7A22-8C41-B87B-08A830DF336D}" type="slidenum">
              <a:rPr lang="en-US" smtClean="0"/>
              <a:t>69</a:t>
            </a:fld>
            <a:endParaRPr lang="en-US"/>
          </a:p>
        </p:txBody>
      </p:sp>
    </p:spTree>
    <p:extLst>
      <p:ext uri="{BB962C8B-B14F-4D97-AF65-F5344CB8AC3E}">
        <p14:creationId xmlns:p14="http://schemas.microsoft.com/office/powerpoint/2010/main" val="3036001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225555-16A6-43BA-A793-C0F0BB857895}" type="slidenum">
              <a:rPr lang="de-DE"/>
              <a:pPr/>
              <a:t>70</a:t>
            </a:fld>
            <a:endParaRPr lang="de-DE" dirty="0"/>
          </a:p>
        </p:txBody>
      </p:sp>
      <p:sp>
        <p:nvSpPr>
          <p:cNvPr id="839682" name="Rectangle 2"/>
          <p:cNvSpPr>
            <a:spLocks noGrp="1" noRot="1" noChangeAspect="1" noChangeArrowheads="1" noTextEdit="1"/>
          </p:cNvSpPr>
          <p:nvPr>
            <p:ph type="sldImg"/>
          </p:nvPr>
        </p:nvSpPr>
        <p:spPr>
          <a:ln/>
        </p:spPr>
      </p:sp>
      <p:sp>
        <p:nvSpPr>
          <p:cNvPr id="839683" name="Rectangle 3"/>
          <p:cNvSpPr>
            <a:spLocks noGrp="1" noChangeArrowheads="1"/>
          </p:cNvSpPr>
          <p:nvPr>
            <p:ph type="body" idx="1"/>
          </p:nvPr>
        </p:nvSpPr>
        <p:spPr/>
        <p:txBody>
          <a:bodyPr/>
          <a:lstStyle/>
          <a:p>
            <a:endParaRPr lang="de-DE" dirty="0"/>
          </a:p>
        </p:txBody>
      </p:sp>
    </p:spTree>
    <p:extLst>
      <p:ext uri="{BB962C8B-B14F-4D97-AF65-F5344CB8AC3E}">
        <p14:creationId xmlns:p14="http://schemas.microsoft.com/office/powerpoint/2010/main" val="35531620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225555-16A6-43BA-A793-C0F0BB857895}" type="slidenum">
              <a:rPr lang="de-DE"/>
              <a:pPr/>
              <a:t>71</a:t>
            </a:fld>
            <a:endParaRPr lang="de-DE" dirty="0"/>
          </a:p>
        </p:txBody>
      </p:sp>
      <p:sp>
        <p:nvSpPr>
          <p:cNvPr id="839682" name="Rectangle 2"/>
          <p:cNvSpPr>
            <a:spLocks noGrp="1" noRot="1" noChangeAspect="1" noChangeArrowheads="1" noTextEdit="1"/>
          </p:cNvSpPr>
          <p:nvPr>
            <p:ph type="sldImg"/>
          </p:nvPr>
        </p:nvSpPr>
        <p:spPr>
          <a:ln/>
        </p:spPr>
      </p:sp>
      <p:sp>
        <p:nvSpPr>
          <p:cNvPr id="839683" name="Rectangle 3"/>
          <p:cNvSpPr>
            <a:spLocks noGrp="1" noChangeArrowheads="1"/>
          </p:cNvSpPr>
          <p:nvPr>
            <p:ph type="body" idx="1"/>
          </p:nvPr>
        </p:nvSpPr>
        <p:spPr/>
        <p:txBody>
          <a:bodyPr/>
          <a:lstStyle/>
          <a:p>
            <a:endParaRPr lang="de-DE" dirty="0"/>
          </a:p>
        </p:txBody>
      </p:sp>
    </p:spTree>
    <p:extLst>
      <p:ext uri="{BB962C8B-B14F-4D97-AF65-F5344CB8AC3E}">
        <p14:creationId xmlns:p14="http://schemas.microsoft.com/office/powerpoint/2010/main" val="958060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225555-16A6-43BA-A793-C0F0BB857895}" type="slidenum">
              <a:rPr lang="de-DE"/>
              <a:pPr/>
              <a:t>72</a:t>
            </a:fld>
            <a:endParaRPr lang="de-DE" dirty="0"/>
          </a:p>
        </p:txBody>
      </p:sp>
      <p:sp>
        <p:nvSpPr>
          <p:cNvPr id="839682" name="Rectangle 2"/>
          <p:cNvSpPr>
            <a:spLocks noGrp="1" noRot="1" noChangeAspect="1" noChangeArrowheads="1" noTextEdit="1"/>
          </p:cNvSpPr>
          <p:nvPr>
            <p:ph type="sldImg"/>
          </p:nvPr>
        </p:nvSpPr>
        <p:spPr>
          <a:ln/>
        </p:spPr>
      </p:sp>
      <p:sp>
        <p:nvSpPr>
          <p:cNvPr id="839683" name="Rectangle 3"/>
          <p:cNvSpPr>
            <a:spLocks noGrp="1" noChangeArrowheads="1"/>
          </p:cNvSpPr>
          <p:nvPr>
            <p:ph type="body" idx="1"/>
          </p:nvPr>
        </p:nvSpPr>
        <p:spPr/>
        <p:txBody>
          <a:bodyPr/>
          <a:lstStyle/>
          <a:p>
            <a:endParaRPr lang="de-DE" dirty="0"/>
          </a:p>
        </p:txBody>
      </p:sp>
    </p:spTree>
    <p:extLst>
      <p:ext uri="{BB962C8B-B14F-4D97-AF65-F5344CB8AC3E}">
        <p14:creationId xmlns:p14="http://schemas.microsoft.com/office/powerpoint/2010/main" val="21266397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MUX </a:t>
            </a:r>
            <a:r>
              <a:rPr lang="en-US" dirty="0" err="1"/>
              <a:t>wird</a:t>
            </a:r>
            <a:r>
              <a:rPr lang="en-US" dirty="0"/>
              <a:t> </a:t>
            </a:r>
            <a:r>
              <a:rPr lang="en-US" dirty="0" err="1"/>
              <a:t>auch</a:t>
            </a:r>
            <a:r>
              <a:rPr lang="en-US" baseline="0" dirty="0"/>
              <a:t> </a:t>
            </a:r>
            <a:r>
              <a:rPr lang="en-US" baseline="0" dirty="0" err="1"/>
              <a:t>Selektor</a:t>
            </a:r>
            <a:r>
              <a:rPr lang="en-US" baseline="0" dirty="0"/>
              <a:t> </a:t>
            </a:r>
            <a:r>
              <a:rPr lang="en-US" baseline="0" dirty="0" err="1"/>
              <a:t>genannt</a:t>
            </a:r>
            <a:r>
              <a:rPr lang="en-US" baseline="0" dirty="0"/>
              <a:t>.</a:t>
            </a:r>
          </a:p>
          <a:p>
            <a:r>
              <a:rPr lang="en-US" baseline="0" dirty="0" err="1"/>
              <a:t>Gebrauchlicher</a:t>
            </a:r>
            <a:r>
              <a:rPr lang="en-US" baseline="0" dirty="0"/>
              <a:t>: </a:t>
            </a:r>
            <a:r>
              <a:rPr lang="en-US" baseline="0" dirty="0" err="1"/>
              <a:t>Trapez</a:t>
            </a:r>
            <a:r>
              <a:rPr lang="en-US" baseline="0" dirty="0"/>
              <a:t> Symbol</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75</a:t>
            </a:fld>
            <a:endParaRPr lang="en-US"/>
          </a:p>
        </p:txBody>
      </p:sp>
    </p:spTree>
    <p:extLst>
      <p:ext uri="{BB962C8B-B14F-4D97-AF65-F5344CB8AC3E}">
        <p14:creationId xmlns:p14="http://schemas.microsoft.com/office/powerpoint/2010/main" val="22123076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Links: Symbol. </a:t>
            </a:r>
            <a:r>
              <a:rPr lang="en-US" dirty="0" err="1"/>
              <a:t>Rechts</a:t>
            </a:r>
            <a:r>
              <a:rPr lang="en-US" dirty="0"/>
              <a:t>: </a:t>
            </a:r>
            <a:r>
              <a:rPr lang="en-US" dirty="0" err="1"/>
              <a:t>Schaltnetz</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76</a:t>
            </a:fld>
            <a:endParaRPr lang="en-US"/>
          </a:p>
        </p:txBody>
      </p:sp>
    </p:spTree>
    <p:extLst>
      <p:ext uri="{BB962C8B-B14F-4D97-AF65-F5344CB8AC3E}">
        <p14:creationId xmlns:p14="http://schemas.microsoft.com/office/powerpoint/2010/main" val="37208697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Ist</a:t>
            </a:r>
            <a:r>
              <a:rPr lang="en-US" dirty="0"/>
              <a:t> </a:t>
            </a:r>
            <a:r>
              <a:rPr lang="en-US" dirty="0" err="1"/>
              <a:t>kein</a:t>
            </a:r>
            <a:r>
              <a:rPr lang="en-US" dirty="0"/>
              <a:t> 32-Input MUX</a:t>
            </a:r>
          </a:p>
        </p:txBody>
      </p:sp>
      <p:sp>
        <p:nvSpPr>
          <p:cNvPr id="4" name="Slide Number Placeholder 3"/>
          <p:cNvSpPr>
            <a:spLocks noGrp="1"/>
          </p:cNvSpPr>
          <p:nvPr>
            <p:ph type="sldNum" sz="quarter" idx="10"/>
          </p:nvPr>
        </p:nvSpPr>
        <p:spPr/>
        <p:txBody>
          <a:bodyPr/>
          <a:lstStyle/>
          <a:p>
            <a:fld id="{7FB65C6F-7A22-8C41-B87B-08A830DF336D}" type="slidenum">
              <a:rPr lang="en-US" smtClean="0"/>
              <a:t>77</a:t>
            </a:fld>
            <a:endParaRPr lang="en-US"/>
          </a:p>
        </p:txBody>
      </p:sp>
    </p:spTree>
    <p:extLst>
      <p:ext uri="{BB962C8B-B14F-4D97-AF65-F5344CB8AC3E}">
        <p14:creationId xmlns:p14="http://schemas.microsoft.com/office/powerpoint/2010/main" val="897298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IEC = International </a:t>
            </a:r>
            <a:r>
              <a:rPr lang="en-US" dirty="0" err="1"/>
              <a:t>Electrotechnical</a:t>
            </a:r>
            <a:r>
              <a:rPr lang="en-US" dirty="0"/>
              <a:t> Commission</a:t>
            </a:r>
          </a:p>
          <a:p>
            <a:r>
              <a:rPr lang="en-US" dirty="0"/>
              <a:t>ANSI = American National Standard Institute</a:t>
            </a:r>
          </a:p>
        </p:txBody>
      </p:sp>
      <p:sp>
        <p:nvSpPr>
          <p:cNvPr id="4" name="Slide Number Placeholder 3"/>
          <p:cNvSpPr>
            <a:spLocks noGrp="1"/>
          </p:cNvSpPr>
          <p:nvPr>
            <p:ph type="sldNum" sz="quarter" idx="10"/>
          </p:nvPr>
        </p:nvSpPr>
        <p:spPr/>
        <p:txBody>
          <a:bodyPr/>
          <a:lstStyle/>
          <a:p>
            <a:pPr>
              <a:defRPr/>
            </a:pPr>
            <a:fld id="{FC802F70-5E87-44BF-A776-C897714BBFEF}" type="slidenum">
              <a:rPr lang="de-DE" smtClean="0"/>
              <a:pPr>
                <a:defRPr/>
              </a:pPr>
              <a:t>10</a:t>
            </a:fld>
            <a:endParaRPr lang="de-DE"/>
          </a:p>
        </p:txBody>
      </p:sp>
    </p:spTree>
    <p:extLst>
      <p:ext uri="{BB962C8B-B14F-4D97-AF65-F5344CB8AC3E}">
        <p14:creationId xmlns:p14="http://schemas.microsoft.com/office/powerpoint/2010/main" val="3647982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Anderer</a:t>
            </a:r>
            <a:r>
              <a:rPr lang="en-US" dirty="0"/>
              <a:t> </a:t>
            </a:r>
            <a:r>
              <a:rPr lang="en-US" dirty="0" err="1"/>
              <a:t>wichtiger</a:t>
            </a:r>
            <a:r>
              <a:rPr lang="en-US" dirty="0"/>
              <a:t> </a:t>
            </a:r>
            <a:r>
              <a:rPr lang="en-US" dirty="0" err="1"/>
              <a:t>Baustein</a:t>
            </a:r>
            <a:r>
              <a:rPr lang="en-US" dirty="0"/>
              <a:t> </a:t>
            </a:r>
            <a:r>
              <a:rPr lang="en-US" dirty="0" err="1"/>
              <a:t>digitaler</a:t>
            </a:r>
            <a:r>
              <a:rPr lang="en-US" dirty="0"/>
              <a:t> </a:t>
            </a:r>
            <a:r>
              <a:rPr lang="en-US" dirty="0" err="1"/>
              <a:t>Systeme</a:t>
            </a:r>
            <a:r>
              <a:rPr lang="en-US" dirty="0"/>
              <a:t> </a:t>
            </a:r>
            <a:r>
              <a:rPr lang="en-US" dirty="0" err="1"/>
              <a:t>ist</a:t>
            </a:r>
            <a:r>
              <a:rPr lang="en-US" dirty="0"/>
              <a:t>.</a:t>
            </a:r>
          </a:p>
          <a:p>
            <a:r>
              <a:rPr lang="en-US" dirty="0"/>
              <a:t>1) </a:t>
            </a:r>
            <a:r>
              <a:rPr lang="en-US" dirty="0" err="1"/>
              <a:t>Zum</a:t>
            </a:r>
            <a:r>
              <a:rPr lang="en-US" dirty="0"/>
              <a:t> </a:t>
            </a:r>
            <a:r>
              <a:rPr lang="en-US" dirty="0" err="1"/>
              <a:t>Beispiel</a:t>
            </a:r>
            <a:r>
              <a:rPr lang="en-US" dirty="0"/>
              <a:t>: </a:t>
            </a:r>
            <a:r>
              <a:rPr lang="en-US" dirty="0" err="1"/>
              <a:t>Wahrheitstabelle</a:t>
            </a:r>
            <a:r>
              <a:rPr lang="en-US" dirty="0"/>
              <a:t> </a:t>
            </a:r>
            <a:r>
              <a:rPr lang="en-US" dirty="0" err="1"/>
              <a:t>fuer</a:t>
            </a:r>
            <a:r>
              <a:rPr lang="en-US" dirty="0"/>
              <a:t> </a:t>
            </a:r>
            <a:r>
              <a:rPr lang="en-US" dirty="0" err="1"/>
              <a:t>eine</a:t>
            </a:r>
            <a:r>
              <a:rPr lang="en-US" dirty="0"/>
              <a:t> 1-aus-4</a:t>
            </a:r>
            <a:r>
              <a:rPr lang="en-US" baseline="0" dirty="0"/>
              <a:t> decoder</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78</a:t>
            </a:fld>
            <a:endParaRPr lang="en-US"/>
          </a:p>
        </p:txBody>
      </p:sp>
    </p:spTree>
    <p:extLst>
      <p:ext uri="{BB962C8B-B14F-4D97-AF65-F5344CB8AC3E}">
        <p14:creationId xmlns:p14="http://schemas.microsoft.com/office/powerpoint/2010/main" val="24730974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
            </a:r>
            <a:r>
              <a:rPr lang="en-US" dirty="0" err="1"/>
              <a:t>Flipflops</a:t>
            </a:r>
            <a:r>
              <a:rPr lang="en-US" dirty="0"/>
              <a:t> </a:t>
            </a:r>
            <a:r>
              <a:rPr lang="en-US" dirty="0" err="1"/>
              <a:t>werden</a:t>
            </a:r>
            <a:r>
              <a:rPr lang="en-US" dirty="0"/>
              <a:t> </a:t>
            </a:r>
            <a:r>
              <a:rPr lang="en-US" dirty="0" err="1"/>
              <a:t>benutzt</a:t>
            </a:r>
            <a:r>
              <a:rPr lang="en-US" baseline="0" dirty="0"/>
              <a:t> um Register </a:t>
            </a:r>
            <a:r>
              <a:rPr lang="en-US" baseline="0" dirty="0" err="1"/>
              <a:t>zu</a:t>
            </a:r>
            <a:r>
              <a:rPr lang="en-US" baseline="0" dirty="0"/>
              <a:t> </a:t>
            </a:r>
            <a:r>
              <a:rPr lang="en-US" baseline="0" dirty="0" err="1"/>
              <a:t>implementieren</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81</a:t>
            </a:fld>
            <a:endParaRPr lang="en-US"/>
          </a:p>
        </p:txBody>
      </p:sp>
    </p:spTree>
    <p:extLst>
      <p:ext uri="{BB962C8B-B14F-4D97-AF65-F5344CB8AC3E}">
        <p14:creationId xmlns:p14="http://schemas.microsoft.com/office/powerpoint/2010/main" val="10767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 1 </a:t>
            </a:r>
            <a:r>
              <a:rPr lang="en-US" dirty="0" err="1"/>
              <a:t>Flipflop</a:t>
            </a:r>
            <a:r>
              <a:rPr lang="en-US" dirty="0"/>
              <a:t> </a:t>
            </a:r>
            <a:r>
              <a:rPr lang="en-US" dirty="0" err="1"/>
              <a:t>nur</a:t>
            </a:r>
            <a:r>
              <a:rPr lang="en-US" dirty="0"/>
              <a:t> 1 Bit </a:t>
            </a:r>
            <a:r>
              <a:rPr lang="en-US" dirty="0" err="1"/>
              <a:t>speicher</a:t>
            </a:r>
            <a:r>
              <a:rPr lang="en-US" dirty="0"/>
              <a:t> </a:t>
            </a:r>
            <a:r>
              <a:rPr lang="en-US" dirty="0" err="1"/>
              <a:t>kann</a:t>
            </a:r>
            <a:r>
              <a:rPr lang="en-US" dirty="0"/>
              <a:t>, </a:t>
            </a:r>
            <a:r>
              <a:rPr lang="en-US" dirty="0" err="1"/>
              <a:t>besteht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82</a:t>
            </a:fld>
            <a:endParaRPr lang="en-US"/>
          </a:p>
        </p:txBody>
      </p:sp>
    </p:spTree>
    <p:extLst>
      <p:ext uri="{BB962C8B-B14F-4D97-AF65-F5344CB8AC3E}">
        <p14:creationId xmlns:p14="http://schemas.microsoft.com/office/powerpoint/2010/main" val="22902632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 1 </a:t>
            </a:r>
            <a:r>
              <a:rPr lang="en-US" dirty="0" err="1"/>
              <a:t>Flipflop</a:t>
            </a:r>
            <a:r>
              <a:rPr lang="en-US" dirty="0"/>
              <a:t> </a:t>
            </a:r>
            <a:r>
              <a:rPr lang="en-US" dirty="0" err="1"/>
              <a:t>nur</a:t>
            </a:r>
            <a:r>
              <a:rPr lang="en-US" dirty="0"/>
              <a:t> 1 Bit </a:t>
            </a:r>
            <a:r>
              <a:rPr lang="en-US" dirty="0" err="1"/>
              <a:t>speicher</a:t>
            </a:r>
            <a:r>
              <a:rPr lang="en-US" dirty="0"/>
              <a:t> </a:t>
            </a:r>
            <a:r>
              <a:rPr lang="en-US" dirty="0" err="1"/>
              <a:t>kann</a:t>
            </a:r>
            <a:r>
              <a:rPr lang="en-US" dirty="0"/>
              <a:t>, </a:t>
            </a:r>
            <a:r>
              <a:rPr lang="en-US" dirty="0" err="1"/>
              <a:t>besteht</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83</a:t>
            </a:fld>
            <a:endParaRPr lang="en-US"/>
          </a:p>
        </p:txBody>
      </p:sp>
    </p:spTree>
    <p:extLst>
      <p:ext uri="{BB962C8B-B14F-4D97-AF65-F5344CB8AC3E}">
        <p14:creationId xmlns:p14="http://schemas.microsoft.com/office/powerpoint/2010/main" val="41596034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FB65C6F-7A22-8C41-B87B-08A830DF336D}" type="slidenum">
              <a:rPr lang="en-US" smtClean="0"/>
              <a:t>84</a:t>
            </a:fld>
            <a:endParaRPr lang="en-US"/>
          </a:p>
        </p:txBody>
      </p:sp>
    </p:spTree>
    <p:extLst>
      <p:ext uri="{BB962C8B-B14F-4D97-AF65-F5344CB8AC3E}">
        <p14:creationId xmlns:p14="http://schemas.microsoft.com/office/powerpoint/2010/main" val="31088316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Loeten</a:t>
            </a:r>
            <a:endParaRPr lang="en-US" dirty="0"/>
          </a:p>
          <a:p>
            <a:r>
              <a:rPr lang="en-US" dirty="0"/>
              <a:t>Ripple = </a:t>
            </a:r>
            <a:r>
              <a:rPr lang="en-US" dirty="0" err="1"/>
              <a:t>kleine</a:t>
            </a:r>
            <a:r>
              <a:rPr lang="en-US" dirty="0"/>
              <a:t> </a:t>
            </a:r>
            <a:r>
              <a:rPr lang="en-US" dirty="0" err="1"/>
              <a:t>Welle</a:t>
            </a:r>
            <a:endParaRPr lang="en-US" dirty="0"/>
          </a:p>
        </p:txBody>
      </p:sp>
      <p:sp>
        <p:nvSpPr>
          <p:cNvPr id="4" name="Slide Number Placeholder 3"/>
          <p:cNvSpPr>
            <a:spLocks noGrp="1"/>
          </p:cNvSpPr>
          <p:nvPr>
            <p:ph type="sldNum" sz="quarter" idx="10"/>
          </p:nvPr>
        </p:nvSpPr>
        <p:spPr/>
        <p:txBody>
          <a:bodyPr/>
          <a:lstStyle/>
          <a:p>
            <a:pPr>
              <a:defRPr/>
            </a:pPr>
            <a:fld id="{FC802F70-5E87-44BF-A776-C897714BBFEF}" type="slidenum">
              <a:rPr lang="de-DE" smtClean="0"/>
              <a:pPr>
                <a:defRPr/>
              </a:pPr>
              <a:t>87</a:t>
            </a:fld>
            <a:endParaRPr lang="de-DE"/>
          </a:p>
        </p:txBody>
      </p:sp>
    </p:spTree>
    <p:extLst>
      <p:ext uri="{BB962C8B-B14F-4D97-AF65-F5344CB8AC3E}">
        <p14:creationId xmlns:p14="http://schemas.microsoft.com/office/powerpoint/2010/main" val="23381266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Rpple</a:t>
            </a:r>
            <a:r>
              <a:rPr lang="en-US" dirty="0"/>
              <a:t> = </a:t>
            </a:r>
            <a:r>
              <a:rPr lang="en-US" dirty="0" err="1"/>
              <a:t>kleine</a:t>
            </a:r>
            <a:r>
              <a:rPr lang="en-US" baseline="0" dirty="0"/>
              <a:t> </a:t>
            </a:r>
            <a:r>
              <a:rPr lang="en-US" baseline="0" dirty="0" err="1"/>
              <a:t>Welle</a:t>
            </a:r>
            <a:r>
              <a:rPr lang="en-US" baseline="0" dirty="0"/>
              <a:t> / das </a:t>
            </a:r>
            <a:r>
              <a:rPr lang="en-US" baseline="0" dirty="0" err="1"/>
              <a:t>Kraeuseln</a:t>
            </a:r>
            <a:endParaRPr lang="en-US" dirty="0"/>
          </a:p>
          <a:p>
            <a:r>
              <a:rPr lang="en-US" dirty="0"/>
              <a:t>FA0 </a:t>
            </a:r>
            <a:r>
              <a:rPr lang="en-US" dirty="0" err="1"/>
              <a:t>kann</a:t>
            </a:r>
            <a:r>
              <a:rPr lang="en-US" dirty="0"/>
              <a:t> </a:t>
            </a:r>
            <a:r>
              <a:rPr lang="en-US" dirty="0" err="1"/>
              <a:t>HalbAdierer</a:t>
            </a:r>
            <a:r>
              <a:rPr lang="en-US" dirty="0"/>
              <a:t> </a:t>
            </a:r>
            <a:r>
              <a:rPr lang="en-US" dirty="0" err="1"/>
              <a:t>sein</a:t>
            </a:r>
            <a:r>
              <a:rPr lang="en-US" dirty="0"/>
              <a:t>, …</a:t>
            </a:r>
          </a:p>
        </p:txBody>
      </p:sp>
      <p:sp>
        <p:nvSpPr>
          <p:cNvPr id="4" name="Slide Number Placeholder 3"/>
          <p:cNvSpPr>
            <a:spLocks noGrp="1"/>
          </p:cNvSpPr>
          <p:nvPr>
            <p:ph type="sldNum" sz="quarter" idx="10"/>
          </p:nvPr>
        </p:nvSpPr>
        <p:spPr/>
        <p:txBody>
          <a:bodyPr/>
          <a:lstStyle/>
          <a:p>
            <a:pPr>
              <a:defRPr/>
            </a:pPr>
            <a:fld id="{A7BCC70A-C715-43C5-8B36-967803F136C5}" type="slidenum">
              <a:rPr lang="en-US" smtClean="0">
                <a:solidFill>
                  <a:prstClr val="black"/>
                </a:solidFill>
              </a:rPr>
              <a:pPr>
                <a:defRPr/>
              </a:pPr>
              <a:t>89</a:t>
            </a:fld>
            <a:endParaRPr lang="en-US">
              <a:solidFill>
                <a:prstClr val="black"/>
              </a:solidFill>
            </a:endParaRPr>
          </a:p>
        </p:txBody>
      </p:sp>
    </p:spTree>
    <p:extLst>
      <p:ext uri="{BB962C8B-B14F-4D97-AF65-F5344CB8AC3E}">
        <p14:creationId xmlns:p14="http://schemas.microsoft.com/office/powerpoint/2010/main" val="6005207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body" idx="1"/>
          </p:nvPr>
        </p:nvSpPr>
        <p:spPr bwMode="auto">
          <a:xfrm>
            <a:off x="915988" y="4343400"/>
            <a:ext cx="5026025" cy="4116388"/>
          </a:xfrm>
          <a:noFill/>
        </p:spPr>
        <p:txBody>
          <a:bodyPr wrap="square" lIns="86525" tIns="42504" rIns="86525" bIns="42504" numCol="1" anchor="t" anchorCtr="0" compatLnSpc="1">
            <a:prstTxWarp prst="textNoShape">
              <a:avLst/>
            </a:prstTxWarp>
          </a:bodyPr>
          <a:lstStyle/>
          <a:p>
            <a:endParaRPr lang="en-GB"/>
          </a:p>
        </p:txBody>
      </p:sp>
      <p:sp>
        <p:nvSpPr>
          <p:cNvPr id="82947" name="Rectangle 3"/>
          <p:cNvSpPr>
            <a:spLocks noGrp="1" noRot="1" noChangeAspect="1" noTextEdit="1"/>
          </p:cNvSpPr>
          <p:nvPr>
            <p:ph type="sldImg"/>
          </p:nvPr>
        </p:nvSpPr>
        <p:spPr bwMode="auto">
          <a:xfrm>
            <a:off x="392113" y="690563"/>
            <a:ext cx="6076950" cy="3419475"/>
          </a:xfrm>
          <a:noFill/>
          <a:ln cap="flat">
            <a:solidFill>
              <a:schemeClr val="tx1"/>
            </a:solidFill>
            <a:miter lim="800000"/>
            <a:headEnd/>
            <a:tailEn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body" idx="1"/>
          </p:nvPr>
        </p:nvSpPr>
        <p:spPr bwMode="auto">
          <a:xfrm>
            <a:off x="915988" y="4343400"/>
            <a:ext cx="5026025" cy="4116388"/>
          </a:xfrm>
          <a:noFill/>
        </p:spPr>
        <p:txBody>
          <a:bodyPr wrap="square" lIns="86525" tIns="42504" rIns="86525" bIns="42504" numCol="1" anchor="t" anchorCtr="0" compatLnSpc="1">
            <a:prstTxWarp prst="textNoShape">
              <a:avLst/>
            </a:prstTxWarp>
          </a:bodyPr>
          <a:lstStyle/>
          <a:p>
            <a:endParaRPr lang="en-GB"/>
          </a:p>
        </p:txBody>
      </p:sp>
      <p:sp>
        <p:nvSpPr>
          <p:cNvPr id="82947" name="Rectangle 3"/>
          <p:cNvSpPr>
            <a:spLocks noGrp="1" noRot="1" noChangeAspect="1" noTextEdit="1"/>
          </p:cNvSpPr>
          <p:nvPr>
            <p:ph type="sldImg"/>
          </p:nvPr>
        </p:nvSpPr>
        <p:spPr bwMode="auto">
          <a:xfrm>
            <a:off x="392113" y="690563"/>
            <a:ext cx="6076950" cy="3419475"/>
          </a:xfrm>
          <a:noFill/>
          <a:ln cap="flat">
            <a:solidFill>
              <a:schemeClr val="tx1"/>
            </a:solidFill>
            <a:miter lim="800000"/>
            <a:headEnd/>
            <a:tailEnd/>
          </a:ln>
        </p:spPr>
      </p:sp>
    </p:spTree>
    <p:extLst>
      <p:ext uri="{BB962C8B-B14F-4D97-AF65-F5344CB8AC3E}">
        <p14:creationId xmlns:p14="http://schemas.microsoft.com/office/powerpoint/2010/main" val="2000172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body" idx="1"/>
          </p:nvPr>
        </p:nvSpPr>
        <p:spPr bwMode="auto">
          <a:xfrm>
            <a:off x="915988" y="4343400"/>
            <a:ext cx="5026025" cy="4116388"/>
          </a:xfrm>
          <a:noFill/>
        </p:spPr>
        <p:txBody>
          <a:bodyPr wrap="square" lIns="86525" tIns="42504" rIns="86525" bIns="42504" numCol="1" anchor="t" anchorCtr="0" compatLnSpc="1">
            <a:prstTxWarp prst="textNoShape">
              <a:avLst/>
            </a:prstTxWarp>
          </a:bodyPr>
          <a:lstStyle/>
          <a:p>
            <a:r>
              <a:rPr lang="en-GB" dirty="0"/>
              <a:t>Man </a:t>
            </a:r>
            <a:r>
              <a:rPr lang="en-GB" dirty="0" err="1"/>
              <a:t>kann</a:t>
            </a:r>
            <a:r>
              <a:rPr lang="en-GB" dirty="0"/>
              <a:t> </a:t>
            </a:r>
            <a:r>
              <a:rPr lang="en-GB" dirty="0" err="1"/>
              <a:t>auch</a:t>
            </a:r>
            <a:r>
              <a:rPr lang="en-GB" dirty="0"/>
              <a:t> </a:t>
            </a:r>
            <a:r>
              <a:rPr lang="en-GB" dirty="0" err="1"/>
              <a:t>entweder</a:t>
            </a:r>
            <a:r>
              <a:rPr lang="en-GB" dirty="0"/>
              <a:t> </a:t>
            </a:r>
            <a:r>
              <a:rPr lang="en-GB" dirty="0" err="1"/>
              <a:t>oder</a:t>
            </a:r>
            <a:r>
              <a:rPr lang="en-GB" dirty="0"/>
              <a:t> </a:t>
            </a:r>
            <a:r>
              <a:rPr lang="en-GB" dirty="0" err="1"/>
              <a:t>benutzen</a:t>
            </a:r>
            <a:r>
              <a:rPr lang="en-GB" dirty="0"/>
              <a:t>, </a:t>
            </a:r>
            <a:r>
              <a:rPr lang="en-GB" dirty="0" err="1"/>
              <a:t>denn</a:t>
            </a:r>
            <a:r>
              <a:rPr lang="en-GB" dirty="0"/>
              <a:t> </a:t>
            </a:r>
            <a:r>
              <a:rPr lang="en-GB" dirty="0" err="1"/>
              <a:t>wenn</a:t>
            </a:r>
            <a:r>
              <a:rPr lang="en-GB" dirty="0"/>
              <a:t> </a:t>
            </a:r>
            <a:r>
              <a:rPr lang="en-GB" dirty="0" err="1"/>
              <a:t>sowohl</a:t>
            </a:r>
            <a:r>
              <a:rPr lang="en-GB" dirty="0"/>
              <a:t> </a:t>
            </a:r>
            <a:r>
              <a:rPr lang="en-GB" dirty="0" err="1"/>
              <a:t>ai</a:t>
            </a:r>
            <a:r>
              <a:rPr lang="en-GB" dirty="0"/>
              <a:t> </a:t>
            </a:r>
            <a:r>
              <a:rPr lang="en-GB" dirty="0" err="1"/>
              <a:t>als</a:t>
            </a:r>
            <a:r>
              <a:rPr lang="en-GB" dirty="0"/>
              <a:t> bi 1 </a:t>
            </a:r>
            <a:r>
              <a:rPr lang="en-GB" dirty="0" err="1"/>
              <a:t>sind</a:t>
            </a:r>
            <a:r>
              <a:rPr lang="en-GB" dirty="0"/>
              <a:t>, </a:t>
            </a:r>
            <a:r>
              <a:rPr lang="en-GB" dirty="0" err="1"/>
              <a:t>dann</a:t>
            </a:r>
            <a:r>
              <a:rPr lang="en-GB" dirty="0"/>
              <a:t> </a:t>
            </a:r>
            <a:r>
              <a:rPr lang="en-GB" dirty="0" err="1"/>
              <a:t>generiert</a:t>
            </a:r>
            <a:r>
              <a:rPr lang="en-GB" dirty="0"/>
              <a:t> </a:t>
            </a:r>
            <a:r>
              <a:rPr lang="en-GB" dirty="0" err="1"/>
              <a:t>Volladdierer</a:t>
            </a:r>
            <a:r>
              <a:rPr lang="en-GB" dirty="0"/>
              <a:t> Fai </a:t>
            </a:r>
            <a:r>
              <a:rPr lang="en-GB" dirty="0" err="1"/>
              <a:t>schon</a:t>
            </a:r>
            <a:r>
              <a:rPr lang="en-GB" dirty="0"/>
              <a:t> </a:t>
            </a:r>
            <a:r>
              <a:rPr lang="en-GB" dirty="0" err="1"/>
              <a:t>einen</a:t>
            </a:r>
            <a:r>
              <a:rPr lang="en-GB" baseline="0" dirty="0"/>
              <a:t> </a:t>
            </a:r>
            <a:r>
              <a:rPr lang="en-GB" baseline="0" dirty="0" err="1"/>
              <a:t>Uebertrag</a:t>
            </a:r>
            <a:r>
              <a:rPr lang="en-GB" baseline="0" dirty="0"/>
              <a:t>.</a:t>
            </a:r>
            <a:endParaRPr lang="en-GB" dirty="0"/>
          </a:p>
        </p:txBody>
      </p:sp>
      <p:sp>
        <p:nvSpPr>
          <p:cNvPr id="82947" name="Rectangle 3"/>
          <p:cNvSpPr>
            <a:spLocks noGrp="1" noRot="1" noChangeAspect="1" noTextEdit="1"/>
          </p:cNvSpPr>
          <p:nvPr>
            <p:ph type="sldImg"/>
          </p:nvPr>
        </p:nvSpPr>
        <p:spPr bwMode="auto">
          <a:xfrm>
            <a:off x="392113" y="690563"/>
            <a:ext cx="6076950" cy="3419475"/>
          </a:xfrm>
          <a:noFill/>
          <a:ln cap="flat">
            <a:solidFill>
              <a:schemeClr val="tx1"/>
            </a:solidFill>
            <a:miter lim="800000"/>
            <a:headEnd/>
            <a:tailEn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Manchmal</a:t>
            </a:r>
            <a:r>
              <a:rPr lang="en-US" dirty="0"/>
              <a:t> </a:t>
            </a:r>
            <a:r>
              <a:rPr lang="en-US" dirty="0" err="1"/>
              <a:t>verwende</a:t>
            </a:r>
            <a:r>
              <a:rPr lang="en-US" dirty="0"/>
              <a:t> </a:t>
            </a:r>
            <a:r>
              <a:rPr lang="en-US" dirty="0" err="1"/>
              <a:t>ich</a:t>
            </a:r>
            <a:r>
              <a:rPr lang="en-US" dirty="0"/>
              <a:t> </a:t>
            </a:r>
            <a:r>
              <a:rPr lang="en-US" dirty="0" err="1"/>
              <a:t>auch</a:t>
            </a:r>
            <a:r>
              <a:rPr lang="en-US" dirty="0"/>
              <a:t> </a:t>
            </a:r>
            <a:r>
              <a:rPr lang="en-US" dirty="0" err="1"/>
              <a:t>Gatter</a:t>
            </a:r>
            <a:r>
              <a:rPr lang="en-US" dirty="0"/>
              <a:t> die </a:t>
            </a:r>
            <a:r>
              <a:rPr lang="en-US" dirty="0" err="1"/>
              <a:t>mehr</a:t>
            </a:r>
            <a:r>
              <a:rPr lang="en-US" dirty="0"/>
              <a:t> </a:t>
            </a:r>
            <a:r>
              <a:rPr lang="en-US" dirty="0" err="1"/>
              <a:t>als</a:t>
            </a:r>
            <a:r>
              <a:rPr lang="en-US" dirty="0"/>
              <a:t> 2 </a:t>
            </a:r>
            <a:r>
              <a:rPr lang="en-US" dirty="0" err="1"/>
              <a:t>Eingaenge</a:t>
            </a:r>
            <a:r>
              <a:rPr lang="en-US" dirty="0"/>
              <a:t> </a:t>
            </a:r>
            <a:r>
              <a:rPr lang="en-US" dirty="0" err="1"/>
              <a:t>haben</a:t>
            </a:r>
            <a:r>
              <a:rPr lang="en-US" dirty="0"/>
              <a:t>. </a:t>
            </a:r>
            <a:r>
              <a:rPr lang="en-US" dirty="0" err="1"/>
              <a:t>Es</a:t>
            </a:r>
            <a:r>
              <a:rPr lang="en-US" dirty="0"/>
              <a:t> </a:t>
            </a:r>
            <a:r>
              <a:rPr lang="en-US" dirty="0" err="1"/>
              <a:t>ist</a:t>
            </a:r>
            <a:r>
              <a:rPr lang="en-US" dirty="0"/>
              <a:t> </a:t>
            </a:r>
            <a:r>
              <a:rPr lang="en-US" dirty="0" err="1"/>
              <a:t>relativ</a:t>
            </a:r>
            <a:r>
              <a:rPr lang="en-US" dirty="0"/>
              <a:t> </a:t>
            </a:r>
            <a:r>
              <a:rPr lang="en-US" dirty="0" err="1"/>
              <a:t>einfach</a:t>
            </a:r>
            <a:r>
              <a:rPr lang="en-US" dirty="0"/>
              <a:t>, die UND und ODER-</a:t>
            </a:r>
            <a:r>
              <a:rPr lang="en-US" dirty="0" err="1"/>
              <a:t>Gatter</a:t>
            </a:r>
            <a:r>
              <a:rPr lang="en-US" dirty="0"/>
              <a:t> </a:t>
            </a:r>
            <a:r>
              <a:rPr lang="en-US" dirty="0" err="1"/>
              <a:t>zu</a:t>
            </a:r>
            <a:r>
              <a:rPr lang="en-US" dirty="0"/>
              <a:t> </a:t>
            </a:r>
            <a:r>
              <a:rPr lang="en-US" dirty="0" err="1"/>
              <a:t>mehr</a:t>
            </a:r>
            <a:r>
              <a:rPr lang="en-US" dirty="0"/>
              <a:t> </a:t>
            </a:r>
            <a:r>
              <a:rPr lang="en-US" dirty="0" err="1"/>
              <a:t>als</a:t>
            </a:r>
            <a:r>
              <a:rPr lang="en-US" dirty="0"/>
              <a:t> 2 </a:t>
            </a:r>
            <a:r>
              <a:rPr lang="en-US" dirty="0" err="1"/>
              <a:t>Eingaenge</a:t>
            </a:r>
            <a:r>
              <a:rPr lang="en-US" dirty="0"/>
              <a:t> </a:t>
            </a:r>
            <a:r>
              <a:rPr lang="en-US" dirty="0" err="1"/>
              <a:t>zu</a:t>
            </a:r>
            <a:r>
              <a:rPr lang="en-US" dirty="0"/>
              <a:t> </a:t>
            </a:r>
            <a:r>
              <a:rPr lang="en-US" dirty="0" err="1"/>
              <a:t>generalisieren</a:t>
            </a:r>
            <a:r>
              <a:rPr lang="en-US" dirty="0"/>
              <a:t>. </a:t>
            </a:r>
            <a:r>
              <a:rPr lang="en-US" dirty="0" err="1"/>
              <a:t>Ein</a:t>
            </a:r>
            <a:r>
              <a:rPr lang="en-US" dirty="0"/>
              <a:t> UND-</a:t>
            </a:r>
            <a:r>
              <a:rPr lang="en-US" dirty="0" err="1"/>
              <a:t>Gatter</a:t>
            </a:r>
            <a:r>
              <a:rPr lang="en-US" dirty="0"/>
              <a:t> </a:t>
            </a:r>
            <a:r>
              <a:rPr lang="en-US" dirty="0" err="1"/>
              <a:t>mit</a:t>
            </a:r>
            <a:r>
              <a:rPr lang="en-US" dirty="0"/>
              <a:t> n </a:t>
            </a:r>
            <a:r>
              <a:rPr lang="en-US" dirty="0" err="1"/>
              <a:t>Eingaengen</a:t>
            </a:r>
            <a:r>
              <a:rPr lang="en-US" baseline="0" dirty="0"/>
              <a:t> (</a:t>
            </a:r>
            <a:r>
              <a:rPr lang="en-US" baseline="0" dirty="0" err="1"/>
              <a:t>ein</a:t>
            </a:r>
            <a:r>
              <a:rPr lang="en-US" baseline="0" dirty="0"/>
              <a:t> n-Input UND-</a:t>
            </a:r>
            <a:r>
              <a:rPr lang="en-US" baseline="0" dirty="0" err="1"/>
              <a:t>Gatter</a:t>
            </a:r>
            <a:r>
              <a:rPr lang="en-US" baseline="0" dirty="0"/>
              <a:t>) hat .., </a:t>
            </a:r>
            <a:r>
              <a:rPr lang="en-US" baseline="0" dirty="0" err="1"/>
              <a:t>sonst</a:t>
            </a:r>
            <a:r>
              <a:rPr lang="en-US" baseline="0" dirty="0"/>
              <a:t> 0. </a:t>
            </a:r>
            <a:r>
              <a:rPr lang="en-US" baseline="0" dirty="0" err="1"/>
              <a:t>Aehnlich</a:t>
            </a:r>
            <a:r>
              <a:rPr lang="en-US" baseline="0" dirty="0"/>
              <a:t> hat </a:t>
            </a:r>
            <a:r>
              <a:rPr lang="en-US" baseline="0" dirty="0" err="1"/>
              <a:t>ein</a:t>
            </a:r>
            <a:r>
              <a:rPr lang="en-US" baseline="0" dirty="0"/>
              <a:t> n-input ODER-</a:t>
            </a:r>
            <a:r>
              <a:rPr lang="en-US" baseline="0" dirty="0" err="1"/>
              <a:t>Gatter</a:t>
            </a:r>
            <a:r>
              <a:rPr lang="en-US" baseline="0" dirty="0"/>
              <a:t> </a:t>
            </a:r>
            <a:r>
              <a:rPr lang="en-US" baseline="0" dirty="0" err="1"/>
              <a:t>Ausgang</a:t>
            </a:r>
            <a:r>
              <a:rPr lang="en-US" baseline="0" dirty="0"/>
              <a:t> 0,</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11</a:t>
            </a:fld>
            <a:endParaRPr lang="en-US"/>
          </a:p>
        </p:txBody>
      </p:sp>
    </p:spTree>
    <p:extLst>
      <p:ext uri="{BB962C8B-B14F-4D97-AF65-F5344CB8AC3E}">
        <p14:creationId xmlns:p14="http://schemas.microsoft.com/office/powerpoint/2010/main" val="15035462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Um </a:t>
            </a:r>
            <a:r>
              <a:rPr lang="en-US" dirty="0" err="1"/>
              <a:t>einen</a:t>
            </a:r>
            <a:r>
              <a:rPr lang="en-US" dirty="0"/>
              <a:t> 4-Bit CLA-</a:t>
            </a:r>
            <a:r>
              <a:rPr lang="en-US" dirty="0" err="1"/>
              <a:t>Addierer</a:t>
            </a:r>
            <a:r>
              <a:rPr lang="en-US" dirty="0"/>
              <a:t> </a:t>
            </a:r>
            <a:r>
              <a:rPr lang="en-US" dirty="0" err="1"/>
              <a:t>zu</a:t>
            </a:r>
            <a:r>
              <a:rPr lang="en-US" dirty="0"/>
              <a:t> </a:t>
            </a:r>
            <a:r>
              <a:rPr lang="en-US" dirty="0" err="1"/>
              <a:t>konstruieren</a:t>
            </a:r>
            <a:r>
              <a:rPr lang="en-US" dirty="0"/>
              <a:t>, </a:t>
            </a:r>
            <a:r>
              <a:rPr lang="en-US" dirty="0" err="1"/>
              <a:t>muessen</a:t>
            </a:r>
            <a:r>
              <a:rPr lang="en-US" dirty="0"/>
              <a:t> </a:t>
            </a:r>
            <a:r>
              <a:rPr lang="en-US" dirty="0" err="1"/>
              <a:t>wir</a:t>
            </a:r>
            <a:r>
              <a:rPr lang="en-US" dirty="0"/>
              <a:t> die Summation der </a:t>
            </a:r>
            <a:r>
              <a:rPr lang="en-US" dirty="0" err="1"/>
              <a:t>Stellen</a:t>
            </a:r>
            <a:r>
              <a:rPr lang="en-US" dirty="0"/>
              <a:t> </a:t>
            </a:r>
            <a:r>
              <a:rPr lang="en-US" dirty="0" err="1"/>
              <a:t>hinzufuegen</a:t>
            </a:r>
            <a:r>
              <a:rPr lang="en-US" dirty="0"/>
              <a:t>.</a:t>
            </a:r>
          </a:p>
        </p:txBody>
      </p:sp>
      <p:sp>
        <p:nvSpPr>
          <p:cNvPr id="4" name="Slide Number Placeholder 3"/>
          <p:cNvSpPr>
            <a:spLocks noGrp="1"/>
          </p:cNvSpPr>
          <p:nvPr>
            <p:ph type="sldNum" sz="quarter" idx="10"/>
          </p:nvPr>
        </p:nvSpPr>
        <p:spPr/>
        <p:txBody>
          <a:bodyPr/>
          <a:lstStyle/>
          <a:p>
            <a:fld id="{7FB65C6F-7A22-8C41-B87B-08A830DF336D}" type="slidenum">
              <a:rPr lang="en-US" smtClean="0"/>
              <a:t>94</a:t>
            </a:fld>
            <a:endParaRPr lang="en-US"/>
          </a:p>
        </p:txBody>
      </p:sp>
    </p:spTree>
    <p:extLst>
      <p:ext uri="{BB962C8B-B14F-4D97-AF65-F5344CB8AC3E}">
        <p14:creationId xmlns:p14="http://schemas.microsoft.com/office/powerpoint/2010/main" val="4294909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NAND B = NICHT A ODER NICHT B </a:t>
            </a:r>
            <a:r>
              <a:rPr lang="en-US" dirty="0">
                <a:sym typeface="Wingdings"/>
              </a:rPr>
              <a:t> </a:t>
            </a:r>
            <a:r>
              <a:rPr lang="en-US" dirty="0" err="1">
                <a:sym typeface="Wingdings"/>
              </a:rPr>
              <a:t>Ainverty</a:t>
            </a:r>
            <a:r>
              <a:rPr lang="en-US" dirty="0">
                <a:sym typeface="Wingdings"/>
              </a:rPr>
              <a:t> und </a:t>
            </a:r>
            <a:r>
              <a:rPr lang="en-US" dirty="0" err="1">
                <a:sym typeface="Wingdings"/>
              </a:rPr>
              <a:t>Binvert</a:t>
            </a:r>
            <a:r>
              <a:rPr lang="en-US" dirty="0">
                <a:sym typeface="Wingdings"/>
              </a:rPr>
              <a:t> und Operation = 1</a:t>
            </a:r>
            <a:endParaRPr lang="en-US" dirty="0"/>
          </a:p>
          <a:p>
            <a:r>
              <a:rPr lang="en-US" dirty="0"/>
              <a:t>A NOR B = NICHT A UND NICHT B </a:t>
            </a:r>
            <a:r>
              <a:rPr lang="en-US" dirty="0">
                <a:sym typeface="Wingdings"/>
              </a:rPr>
              <a:t> </a:t>
            </a:r>
            <a:r>
              <a:rPr lang="en-US" dirty="0" err="1">
                <a:sym typeface="Wingdings"/>
              </a:rPr>
              <a:t>Ainvert</a:t>
            </a:r>
            <a:r>
              <a:rPr lang="en-US" dirty="0">
                <a:sym typeface="Wingdings"/>
              </a:rPr>
              <a:t> und </a:t>
            </a:r>
            <a:r>
              <a:rPr lang="en-US" dirty="0" err="1">
                <a:sym typeface="Wingdings"/>
              </a:rPr>
              <a:t>Binvert</a:t>
            </a:r>
            <a:r>
              <a:rPr lang="en-US" dirty="0">
                <a:sym typeface="Wingdings"/>
              </a:rPr>
              <a:t> und Operation = 0</a:t>
            </a:r>
            <a:endParaRPr lang="en-US" dirty="0"/>
          </a:p>
        </p:txBody>
      </p:sp>
      <p:sp>
        <p:nvSpPr>
          <p:cNvPr id="4" name="Slide Number Placeholder 3"/>
          <p:cNvSpPr>
            <a:spLocks noGrp="1"/>
          </p:cNvSpPr>
          <p:nvPr>
            <p:ph type="sldNum" sz="quarter" idx="10"/>
          </p:nvPr>
        </p:nvSpPr>
        <p:spPr/>
        <p:txBody>
          <a:bodyPr/>
          <a:lstStyle/>
          <a:p>
            <a:pPr>
              <a:defRPr/>
            </a:pPr>
            <a:fld id="{FC802F70-5E87-44BF-A776-C897714BBFEF}" type="slidenum">
              <a:rPr lang="de-DE" smtClean="0"/>
              <a:pPr>
                <a:defRPr/>
              </a:pPr>
              <a:t>96</a:t>
            </a:fld>
            <a:endParaRPr lang="de-DE"/>
          </a:p>
        </p:txBody>
      </p:sp>
    </p:spTree>
    <p:extLst>
      <p:ext uri="{BB962C8B-B14F-4D97-AF65-F5344CB8AC3E}">
        <p14:creationId xmlns:p14="http://schemas.microsoft.com/office/powerpoint/2010/main" val="168537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Grundlage</a:t>
            </a:r>
            <a:r>
              <a:rPr lang="en-US" dirty="0"/>
              <a:t> der </a:t>
            </a:r>
            <a:r>
              <a:rPr lang="en-US" dirty="0" err="1"/>
              <a:t>Schaltalgebra</a:t>
            </a:r>
            <a:r>
              <a:rPr lang="en-US" dirty="0"/>
              <a:t> </a:t>
            </a:r>
            <a:r>
              <a:rPr lang="en-US" dirty="0" err="1"/>
              <a:t>ist</a:t>
            </a:r>
            <a:r>
              <a:rPr lang="en-US" dirty="0"/>
              <a:t> die </a:t>
            </a:r>
            <a:r>
              <a:rPr lang="en-US" dirty="0" err="1"/>
              <a:t>Boolesche</a:t>
            </a:r>
            <a:r>
              <a:rPr lang="en-US" dirty="0"/>
              <a:t> Algebra, die von George Boole </a:t>
            </a:r>
            <a:r>
              <a:rPr lang="en-US" dirty="0" err="1"/>
              <a:t>entwickelt</a:t>
            </a:r>
            <a:r>
              <a:rPr lang="en-US" dirty="0"/>
              <a:t> </a:t>
            </a:r>
            <a:r>
              <a:rPr lang="en-US" dirty="0" err="1"/>
              <a:t>wurde</a:t>
            </a:r>
            <a:r>
              <a:rPr lang="en-US" dirty="0"/>
              <a:t>. </a:t>
            </a:r>
            <a:r>
              <a:rPr lang="en-US" dirty="0" err="1"/>
              <a:t>Hier</a:t>
            </a:r>
            <a:r>
              <a:rPr lang="en-US" dirty="0"/>
              <a:t> </a:t>
            </a:r>
            <a:r>
              <a:rPr lang="en-US" dirty="0" err="1"/>
              <a:t>ist</a:t>
            </a:r>
            <a:r>
              <a:rPr lang="en-US" dirty="0"/>
              <a:t> </a:t>
            </a:r>
            <a:r>
              <a:rPr lang="en-US" dirty="0" err="1"/>
              <a:t>ein</a:t>
            </a:r>
            <a:r>
              <a:rPr lang="en-US" dirty="0"/>
              <a:t> </a:t>
            </a:r>
            <a:r>
              <a:rPr lang="en-US" dirty="0" err="1"/>
              <a:t>Bild</a:t>
            </a:r>
            <a:r>
              <a:rPr lang="en-US" dirty="0"/>
              <a:t> von </a:t>
            </a:r>
            <a:r>
              <a:rPr lang="en-US" dirty="0" err="1"/>
              <a:t>ihm</a:t>
            </a:r>
            <a:r>
              <a:rPr lang="en-US" dirty="0"/>
              <a:t>,</a:t>
            </a:r>
            <a:r>
              <a:rPr lang="en-US" baseline="0" dirty="0"/>
              <a:t> das </a:t>
            </a:r>
            <a:r>
              <a:rPr lang="en-US" baseline="0" dirty="0" err="1"/>
              <a:t>ich</a:t>
            </a:r>
            <a:r>
              <a:rPr lang="en-US" baseline="0" dirty="0"/>
              <a:t> von Wikipedia </a:t>
            </a:r>
            <a:r>
              <a:rPr lang="en-US" baseline="0" dirty="0" err="1"/>
              <a:t>geklaut</a:t>
            </a:r>
            <a:r>
              <a:rPr lang="en-US" baseline="0" dirty="0"/>
              <a:t> </a:t>
            </a:r>
            <a:r>
              <a:rPr lang="en-US" baseline="0" dirty="0" err="1"/>
              <a:t>habe</a:t>
            </a:r>
            <a:r>
              <a:rPr lang="en-US" baseline="0" dirty="0"/>
              <a:t>. Das die </a:t>
            </a:r>
            <a:r>
              <a:rPr lang="en-US" baseline="0" dirty="0" err="1"/>
              <a:t>Boolesche</a:t>
            </a:r>
            <a:r>
              <a:rPr lang="en-US" baseline="0" dirty="0"/>
              <a:t> algebra </a:t>
            </a:r>
            <a:r>
              <a:rPr lang="en-US" baseline="0" dirty="0" err="1"/>
              <a:t>auch</a:t>
            </a:r>
            <a:r>
              <a:rPr lang="en-US" baseline="0" dirty="0"/>
              <a:t> </a:t>
            </a:r>
            <a:r>
              <a:rPr lang="en-US" baseline="0" dirty="0" err="1"/>
              <a:t>im</a:t>
            </a:r>
            <a:r>
              <a:rPr lang="en-US" baseline="0" dirty="0"/>
              <a:t> </a:t>
            </a:r>
            <a:r>
              <a:rPr lang="en-US" baseline="0" dirty="0" err="1"/>
              <a:t>realen</a:t>
            </a:r>
            <a:r>
              <a:rPr lang="en-US" baseline="0" dirty="0"/>
              <a:t> </a:t>
            </a:r>
            <a:r>
              <a:rPr lang="en-US" baseline="0" dirty="0" err="1"/>
              <a:t>Leben</a:t>
            </a:r>
            <a:r>
              <a:rPr lang="en-US" baseline="0" dirty="0"/>
              <a:t> </a:t>
            </a:r>
            <a:r>
              <a:rPr lang="en-US" baseline="0" dirty="0" err="1"/>
              <a:t>eine</a:t>
            </a:r>
            <a:r>
              <a:rPr lang="en-US" baseline="0" dirty="0"/>
              <a:t> </a:t>
            </a:r>
            <a:r>
              <a:rPr lang="en-US" baseline="0" dirty="0" err="1"/>
              <a:t>wichtige</a:t>
            </a:r>
            <a:r>
              <a:rPr lang="en-US" baseline="0" dirty="0"/>
              <a:t> </a:t>
            </a:r>
            <a:r>
              <a:rPr lang="en-US" baseline="0" dirty="0" err="1"/>
              <a:t>Rolle</a:t>
            </a:r>
            <a:r>
              <a:rPr lang="en-US" baseline="0" dirty="0"/>
              <a:t> </a:t>
            </a:r>
            <a:r>
              <a:rPr lang="en-US" baseline="0" dirty="0" err="1"/>
              <a:t>spielt</a:t>
            </a:r>
            <a:r>
              <a:rPr lang="en-US" baseline="0" dirty="0"/>
              <a:t>, </a:t>
            </a:r>
            <a:r>
              <a:rPr lang="en-US" baseline="0" dirty="0" err="1"/>
              <a:t>sah</a:t>
            </a:r>
            <a:r>
              <a:rPr lang="en-US" baseline="0" dirty="0"/>
              <a:t> </a:t>
            </a:r>
            <a:r>
              <a:rPr lang="en-US" baseline="0" dirty="0" err="1"/>
              <a:t>ich</a:t>
            </a:r>
            <a:r>
              <a:rPr lang="en-US" baseline="0" dirty="0"/>
              <a:t> </a:t>
            </a:r>
            <a:r>
              <a:rPr lang="en-US" baseline="0" dirty="0" err="1"/>
              <a:t>als</a:t>
            </a:r>
            <a:r>
              <a:rPr lang="en-US" baseline="0" dirty="0"/>
              <a:t> </a:t>
            </a:r>
            <a:r>
              <a:rPr lang="en-US" baseline="0" dirty="0" err="1"/>
              <a:t>ich</a:t>
            </a:r>
            <a:r>
              <a:rPr lang="en-US" baseline="0" dirty="0"/>
              <a:t> </a:t>
            </a:r>
            <a:r>
              <a:rPr lang="en-US" baseline="0" dirty="0" err="1"/>
              <a:t>neulich</a:t>
            </a:r>
            <a:r>
              <a:rPr lang="en-US" baseline="0" dirty="0"/>
              <a:t> </a:t>
            </a:r>
            <a:r>
              <a:rPr lang="en-US" baseline="0" dirty="0" err="1"/>
              <a:t>im</a:t>
            </a:r>
            <a:r>
              <a:rPr lang="en-US" baseline="0" dirty="0"/>
              <a:t> </a:t>
            </a:r>
            <a:r>
              <a:rPr lang="en-US" baseline="0" dirty="0" err="1"/>
              <a:t>Flugzeug</a:t>
            </a:r>
            <a:r>
              <a:rPr lang="en-US" baseline="0" dirty="0"/>
              <a:t> sass und </a:t>
            </a:r>
            <a:r>
              <a:rPr lang="en-US" baseline="0" dirty="0" err="1"/>
              <a:t>mir</a:t>
            </a:r>
            <a:r>
              <a:rPr lang="en-US" baseline="0" dirty="0"/>
              <a:t> das </a:t>
            </a:r>
            <a:r>
              <a:rPr lang="en-US" baseline="0" dirty="0" err="1"/>
              <a:t>Essenangebot</a:t>
            </a:r>
            <a:r>
              <a:rPr lang="en-US" baseline="0" dirty="0"/>
              <a:t> </a:t>
            </a:r>
            <a:r>
              <a:rPr lang="en-US" baseline="0" dirty="0" err="1"/>
              <a:t>anschaute</a:t>
            </a:r>
            <a:r>
              <a:rPr lang="en-US" baseline="0" dirty="0"/>
              <a:t>. ZB </a:t>
            </a:r>
            <a:r>
              <a:rPr lang="en-US" baseline="0" dirty="0" err="1"/>
              <a:t>Menue</a:t>
            </a:r>
            <a:r>
              <a:rPr lang="en-US" baseline="0" dirty="0"/>
              <a:t> 1 </a:t>
            </a:r>
            <a:r>
              <a:rPr lang="en-US" baseline="0" dirty="0" err="1"/>
              <a:t>lautet</a:t>
            </a:r>
            <a:r>
              <a:rPr lang="en-US" baseline="0" dirty="0"/>
              <a:t>: … Was </a:t>
            </a:r>
            <a:r>
              <a:rPr lang="en-US" baseline="0" dirty="0" err="1"/>
              <a:t>diese</a:t>
            </a:r>
            <a:r>
              <a:rPr lang="en-US" baseline="0" dirty="0"/>
              <a:t> </a:t>
            </a:r>
            <a:r>
              <a:rPr lang="en-US" baseline="0" dirty="0" err="1"/>
              <a:t>Fluggesellschaft</a:t>
            </a:r>
            <a:r>
              <a:rPr lang="en-US" baseline="0" dirty="0"/>
              <a:t> </a:t>
            </a:r>
            <a:r>
              <a:rPr lang="en-US" baseline="0" dirty="0" err="1"/>
              <a:t>sich</a:t>
            </a:r>
            <a:r>
              <a:rPr lang="en-US" baseline="0" dirty="0"/>
              <a:t> </a:t>
            </a:r>
            <a:r>
              <a:rPr lang="en-US" baseline="0" dirty="0" err="1"/>
              <a:t>nicht</a:t>
            </a:r>
            <a:r>
              <a:rPr lang="en-US" baseline="0" dirty="0"/>
              <a:t> </a:t>
            </a:r>
            <a:r>
              <a:rPr lang="en-US" baseline="0" dirty="0" err="1"/>
              <a:t>realisiert</a:t>
            </a:r>
            <a:r>
              <a:rPr lang="en-US" baseline="0" dirty="0"/>
              <a:t> hat, </a:t>
            </a:r>
            <a:r>
              <a:rPr lang="en-US" baseline="0" dirty="0" err="1"/>
              <a:t>ist</a:t>
            </a:r>
            <a:r>
              <a:rPr lang="en-US" baseline="0" dirty="0"/>
              <a:t> </a:t>
            </a:r>
            <a:r>
              <a:rPr lang="en-US" baseline="0" dirty="0" err="1"/>
              <a:t>dass</a:t>
            </a:r>
            <a:r>
              <a:rPr lang="en-US" baseline="0" dirty="0"/>
              <a:t> man </a:t>
            </a:r>
            <a:r>
              <a:rPr lang="en-US" baseline="0" dirty="0" err="1"/>
              <a:t>laut</a:t>
            </a:r>
            <a:r>
              <a:rPr lang="en-US" baseline="0" dirty="0"/>
              <a:t> George Boole </a:t>
            </a:r>
            <a:r>
              <a:rPr lang="en-US" baseline="0" dirty="0" err="1"/>
              <a:t>auch</a:t>
            </a:r>
            <a:r>
              <a:rPr lang="en-US" baseline="0" dirty="0"/>
              <a:t> </a:t>
            </a:r>
            <a:r>
              <a:rPr lang="en-US" baseline="0" dirty="0" err="1"/>
              <a:t>einen</a:t>
            </a:r>
            <a:r>
              <a:rPr lang="en-US" baseline="0" dirty="0"/>
              <a:t> hot drink UND </a:t>
            </a:r>
            <a:r>
              <a:rPr lang="en-US" baseline="0" dirty="0" err="1"/>
              <a:t>eine</a:t>
            </a:r>
            <a:r>
              <a:rPr lang="en-US" baseline="0" dirty="0"/>
              <a:t> </a:t>
            </a:r>
            <a:r>
              <a:rPr lang="en-US" baseline="0" dirty="0" err="1"/>
              <a:t>suppe</a:t>
            </a:r>
            <a:r>
              <a:rPr lang="en-US" baseline="0" dirty="0"/>
              <a:t> UND </a:t>
            </a:r>
            <a:r>
              <a:rPr lang="en-US" baseline="0" dirty="0" err="1"/>
              <a:t>einen</a:t>
            </a:r>
            <a:r>
              <a:rPr lang="en-US" baseline="0" dirty="0"/>
              <a:t> Sandwich </a:t>
            </a:r>
            <a:r>
              <a:rPr lang="en-US" baseline="0" dirty="0" err="1"/>
              <a:t>usw</a:t>
            </a:r>
            <a:r>
              <a:rPr lang="en-US" baseline="0" dirty="0"/>
              <a:t> </a:t>
            </a:r>
            <a:r>
              <a:rPr lang="en-US" baseline="0" dirty="0" err="1"/>
              <a:t>bestellen</a:t>
            </a:r>
            <a:r>
              <a:rPr lang="en-US" baseline="0" dirty="0"/>
              <a:t> </a:t>
            </a:r>
            <a:r>
              <a:rPr lang="en-US" baseline="0" dirty="0" err="1"/>
              <a:t>kann</a:t>
            </a:r>
            <a:r>
              <a:rPr lang="en-US" baseline="0" dirty="0"/>
              <a:t>, und das </a:t>
            </a:r>
            <a:r>
              <a:rPr lang="en-US" baseline="0" dirty="0" err="1"/>
              <a:t>wuerde</a:t>
            </a:r>
            <a:r>
              <a:rPr lang="en-US" baseline="0" dirty="0"/>
              <a:t> dieses </a:t>
            </a:r>
            <a:r>
              <a:rPr lang="en-US" baseline="0" dirty="0" err="1"/>
              <a:t>Menue</a:t>
            </a:r>
            <a:r>
              <a:rPr lang="en-US" baseline="0" dirty="0"/>
              <a:t> </a:t>
            </a:r>
            <a:r>
              <a:rPr lang="en-US" baseline="0" dirty="0" err="1"/>
              <a:t>entsprechen</a:t>
            </a:r>
            <a:r>
              <a:rPr lang="en-US" baseline="0" dirty="0"/>
              <a:t>. </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13</a:t>
            </a:fld>
            <a:endParaRPr lang="en-US"/>
          </a:p>
        </p:txBody>
      </p:sp>
    </p:spTree>
    <p:extLst>
      <p:ext uri="{BB962C8B-B14F-4D97-AF65-F5344CB8AC3E}">
        <p14:creationId xmlns:p14="http://schemas.microsoft.com/office/powerpoint/2010/main" val="3205715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Lass </a:t>
            </a:r>
            <a:r>
              <a:rPr lang="en-US" dirty="0" err="1"/>
              <a:t>uns</a:t>
            </a:r>
            <a:r>
              <a:rPr lang="en-US" dirty="0"/>
              <a:t> </a:t>
            </a:r>
            <a:r>
              <a:rPr lang="en-US" dirty="0" err="1"/>
              <a:t>jetzt</a:t>
            </a:r>
            <a:r>
              <a:rPr lang="en-US" dirty="0"/>
              <a:t> die </a:t>
            </a:r>
            <a:r>
              <a:rPr lang="en-US" dirty="0" err="1"/>
              <a:t>Boolesche</a:t>
            </a:r>
            <a:r>
              <a:rPr lang="en-US" dirty="0"/>
              <a:t> Algebra </a:t>
            </a:r>
            <a:r>
              <a:rPr lang="en-US" dirty="0" err="1"/>
              <a:t>etwas</a:t>
            </a:r>
            <a:r>
              <a:rPr lang="en-US" dirty="0"/>
              <a:t> </a:t>
            </a:r>
            <a:r>
              <a:rPr lang="en-US" dirty="0" err="1"/>
              <a:t>formalisieren</a:t>
            </a:r>
            <a:r>
              <a:rPr lang="en-US" dirty="0"/>
              <a:t>. </a:t>
            </a:r>
            <a:r>
              <a:rPr lang="en-US" dirty="0" err="1"/>
              <a:t>Sie</a:t>
            </a:r>
            <a:r>
              <a:rPr lang="en-US" dirty="0"/>
              <a:t> </a:t>
            </a:r>
            <a:r>
              <a:rPr lang="en-US" dirty="0" err="1"/>
              <a:t>aht</a:t>
            </a:r>
            <a:r>
              <a:rPr lang="en-US" dirty="0"/>
              <a:t> 2 </a:t>
            </a:r>
            <a:r>
              <a:rPr lang="en-US" dirty="0" err="1"/>
              <a:t>Elemente</a:t>
            </a:r>
            <a:r>
              <a:rPr lang="en-US" dirty="0"/>
              <a:t> 0 und 1,</a:t>
            </a:r>
            <a:r>
              <a:rPr lang="en-US" baseline="0" dirty="0"/>
              <a:t> und 3 </a:t>
            </a:r>
            <a:r>
              <a:rPr lang="en-US" baseline="0" dirty="0" err="1"/>
              <a:t>Operatoren</a:t>
            </a:r>
            <a:r>
              <a:rPr lang="en-US" baseline="0" dirty="0"/>
              <a:t> (</a:t>
            </a:r>
            <a:r>
              <a:rPr lang="en-US" baseline="0" dirty="0" err="1"/>
              <a:t>Verknuepfungen</a:t>
            </a:r>
            <a:r>
              <a:rPr lang="en-US" baseline="0" dirty="0"/>
              <a:t>).</a:t>
            </a:r>
          </a:p>
          <a:p>
            <a:r>
              <a:rPr lang="en-US" baseline="0" dirty="0" err="1"/>
              <a:t>Dann</a:t>
            </a:r>
            <a:r>
              <a:rPr lang="en-US" baseline="0" dirty="0"/>
              <a:t> </a:t>
            </a:r>
            <a:r>
              <a:rPr lang="en-US" baseline="0" dirty="0" err="1"/>
              <a:t>gibt</a:t>
            </a:r>
            <a:r>
              <a:rPr lang="en-US" baseline="0" dirty="0"/>
              <a:t> </a:t>
            </a:r>
            <a:r>
              <a:rPr lang="en-US" baseline="0" dirty="0" err="1"/>
              <a:t>es</a:t>
            </a:r>
            <a:r>
              <a:rPr lang="en-US" baseline="0" dirty="0"/>
              <a:t> 8 </a:t>
            </a:r>
            <a:r>
              <a:rPr lang="en-US" baseline="0" dirty="0" err="1"/>
              <a:t>Axiome</a:t>
            </a:r>
            <a:r>
              <a:rPr lang="en-US" baseline="0" dirty="0"/>
              <a:t> (</a:t>
            </a:r>
            <a:r>
              <a:rPr lang="en-US" baseline="0" dirty="0" err="1"/>
              <a:t>Grundsaetze</a:t>
            </a:r>
            <a:r>
              <a:rPr lang="en-US" baseline="0" dirty="0"/>
              <a:t>).</a:t>
            </a:r>
          </a:p>
          <a:p>
            <a:r>
              <a:rPr lang="en-US" dirty="0" err="1"/>
              <a:t>Im</a:t>
            </a:r>
            <a:r>
              <a:rPr lang="en-US" dirty="0"/>
              <a:t> </a:t>
            </a:r>
            <a:r>
              <a:rPr lang="en-US" dirty="0" err="1"/>
              <a:t>realen</a:t>
            </a:r>
            <a:r>
              <a:rPr lang="en-US" dirty="0"/>
              <a:t> </a:t>
            </a:r>
            <a:r>
              <a:rPr lang="en-US" dirty="0" err="1"/>
              <a:t>leben</a:t>
            </a:r>
            <a:r>
              <a:rPr lang="en-US" dirty="0"/>
              <a:t> </a:t>
            </a:r>
            <a:r>
              <a:rPr lang="en-US" dirty="0" err="1"/>
              <a:t>nicht</a:t>
            </a:r>
            <a:r>
              <a:rPr lang="en-US" dirty="0"/>
              <a:t> </a:t>
            </a:r>
            <a:r>
              <a:rPr lang="en-US" dirty="0" err="1"/>
              <a:t>immer</a:t>
            </a:r>
            <a:r>
              <a:rPr lang="en-US" dirty="0"/>
              <a:t> so: McDonalds: cola </a:t>
            </a:r>
            <a:r>
              <a:rPr lang="en-US" dirty="0" err="1"/>
              <a:t>oder</a:t>
            </a:r>
            <a:r>
              <a:rPr lang="en-US" dirty="0"/>
              <a:t> </a:t>
            </a:r>
            <a:r>
              <a:rPr lang="en-US" dirty="0" err="1"/>
              <a:t>ein</a:t>
            </a:r>
            <a:r>
              <a:rPr lang="en-US" dirty="0"/>
              <a:t> sprite</a:t>
            </a:r>
            <a:r>
              <a:rPr lang="en-US" baseline="0" dirty="0"/>
              <a:t> und </a:t>
            </a:r>
            <a:r>
              <a:rPr lang="en-US" baseline="0" dirty="0" err="1"/>
              <a:t>ein</a:t>
            </a:r>
            <a:r>
              <a:rPr lang="en-US" baseline="0" dirty="0"/>
              <a:t> hamburger, </a:t>
            </a:r>
            <a:r>
              <a:rPr lang="en-US" baseline="0" dirty="0" err="1"/>
              <a:t>dann</a:t>
            </a:r>
            <a:r>
              <a:rPr lang="en-US" baseline="0" dirty="0"/>
              <a:t> </a:t>
            </a:r>
            <a:r>
              <a:rPr lang="en-US" baseline="0" dirty="0" err="1"/>
              <a:t>erwarte</a:t>
            </a:r>
            <a:r>
              <a:rPr lang="en-US" baseline="0" dirty="0"/>
              <a:t> </a:t>
            </a:r>
            <a:r>
              <a:rPr lang="en-US" baseline="0" dirty="0" err="1"/>
              <a:t>ich</a:t>
            </a:r>
            <a:r>
              <a:rPr lang="en-US" baseline="0" dirty="0"/>
              <a:t> </a:t>
            </a:r>
            <a:r>
              <a:rPr lang="en-US" baseline="0" dirty="0" err="1"/>
              <a:t>nicht</a:t>
            </a:r>
            <a:r>
              <a:rPr lang="en-US" baseline="0" dirty="0"/>
              <a:t> das </a:t>
            </a:r>
            <a:r>
              <a:rPr lang="en-US" baseline="0" dirty="0" err="1"/>
              <a:t>ich</a:t>
            </a:r>
            <a:r>
              <a:rPr lang="en-US" baseline="0" dirty="0"/>
              <a:t> </a:t>
            </a:r>
            <a:r>
              <a:rPr lang="en-US" baseline="0" dirty="0" err="1"/>
              <a:t>nur</a:t>
            </a:r>
            <a:r>
              <a:rPr lang="en-US" baseline="0" dirty="0"/>
              <a:t> </a:t>
            </a:r>
            <a:r>
              <a:rPr lang="en-US" baseline="0" dirty="0" err="1"/>
              <a:t>eine</a:t>
            </a:r>
            <a:r>
              <a:rPr lang="en-US" baseline="0" dirty="0"/>
              <a:t> Cola </a:t>
            </a:r>
            <a:r>
              <a:rPr lang="en-US" baseline="0" dirty="0" err="1"/>
              <a:t>bekomme</a:t>
            </a:r>
            <a:endParaRPr lang="en-US" dirty="0"/>
          </a:p>
        </p:txBody>
      </p:sp>
      <p:sp>
        <p:nvSpPr>
          <p:cNvPr id="4" name="Slide Number Placeholder 3"/>
          <p:cNvSpPr>
            <a:spLocks noGrp="1"/>
          </p:cNvSpPr>
          <p:nvPr>
            <p:ph type="sldNum" sz="quarter" idx="10"/>
          </p:nvPr>
        </p:nvSpPr>
        <p:spPr/>
        <p:txBody>
          <a:bodyPr/>
          <a:lstStyle/>
          <a:p>
            <a:fld id="{7FB65C6F-7A22-8C41-B87B-08A830DF336D}" type="slidenum">
              <a:rPr lang="en-US" smtClean="0"/>
              <a:t>14</a:t>
            </a:fld>
            <a:endParaRPr lang="en-US"/>
          </a:p>
        </p:txBody>
      </p:sp>
    </p:spTree>
    <p:extLst>
      <p:ext uri="{BB962C8B-B14F-4D97-AF65-F5344CB8AC3E}">
        <p14:creationId xmlns:p14="http://schemas.microsoft.com/office/powerpoint/2010/main" val="326622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gif"/><Relationship Id="rId5" Type="http://schemas.openxmlformats.org/officeDocument/2006/relationships/image" Target="../media/image8.jpe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hell mit Türmchen">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59627" y="1936750"/>
            <a:ext cx="6401332" cy="1277938"/>
          </a:xfrm>
        </p:spPr>
        <p:txBody>
          <a:bodyPr anchor="t" anchorCtr="0"/>
          <a:lstStyle>
            <a:lvl1pPr marL="0" indent="0" algn="l">
              <a:lnSpc>
                <a:spcPct val="104000"/>
              </a:lnSpc>
              <a:buFont typeface="Arial" panose="020B0604020202020204" pitchFamily="34" charset="0"/>
              <a:buNone/>
              <a:defRPr sz="1349" b="1"/>
            </a:lvl1pPr>
          </a:lstStyle>
          <a:p>
            <a:r>
              <a:rPr lang="de-DE" dirty="0"/>
              <a:t>Titel der Präsentation auf zwei Zeilen einfügen</a:t>
            </a:r>
          </a:p>
        </p:txBody>
      </p:sp>
      <p:sp>
        <p:nvSpPr>
          <p:cNvPr id="3" name="Untertitel 2"/>
          <p:cNvSpPr>
            <a:spLocks noGrp="1"/>
          </p:cNvSpPr>
          <p:nvPr>
            <p:ph type="subTitle" idx="1" hasCustomPrompt="1"/>
          </p:nvPr>
        </p:nvSpPr>
        <p:spPr>
          <a:xfrm>
            <a:off x="361283" y="3214688"/>
            <a:ext cx="6401332" cy="792000"/>
          </a:xfrm>
        </p:spPr>
        <p:txBody>
          <a:bodyPr/>
          <a:lstStyle>
            <a:lvl1pPr marL="0" indent="0" algn="l">
              <a:lnSpc>
                <a:spcPct val="114000"/>
              </a:lnSpc>
              <a:spcBef>
                <a:spcPts val="0"/>
              </a:spcBef>
              <a:buFont typeface="Arial" panose="020B0604020202020204" pitchFamily="34" charset="0"/>
              <a:buNone/>
              <a:defRPr sz="674" b="0">
                <a:solidFill>
                  <a:schemeClr val="bg2"/>
                </a:solidFill>
              </a:defRPr>
            </a:lvl1pPr>
            <a:lvl2pPr marL="0" indent="0" algn="l">
              <a:lnSpc>
                <a:spcPct val="114000"/>
              </a:lnSpc>
              <a:spcBef>
                <a:spcPts val="0"/>
              </a:spcBef>
              <a:buFont typeface="Arial" panose="020B0604020202020204" pitchFamily="34" charset="0"/>
              <a:buNone/>
              <a:defRPr sz="674" b="0">
                <a:solidFill>
                  <a:schemeClr val="bg2"/>
                </a:solidFill>
              </a:defRPr>
            </a:lvl2pPr>
            <a:lvl3pPr marL="0" indent="0" algn="l">
              <a:lnSpc>
                <a:spcPct val="114000"/>
              </a:lnSpc>
              <a:spcBef>
                <a:spcPts val="0"/>
              </a:spcBef>
              <a:buFont typeface="Arial" panose="020B0604020202020204" pitchFamily="34" charset="0"/>
              <a:buNone/>
              <a:defRPr sz="674" b="0">
                <a:solidFill>
                  <a:schemeClr val="bg2"/>
                </a:solidFill>
              </a:defRPr>
            </a:lvl3pPr>
            <a:lvl4pPr marL="0" indent="0" algn="l">
              <a:lnSpc>
                <a:spcPct val="114000"/>
              </a:lnSpc>
              <a:spcBef>
                <a:spcPts val="0"/>
              </a:spcBef>
              <a:buFont typeface="Arial" panose="020B0604020202020204" pitchFamily="34" charset="0"/>
              <a:buNone/>
              <a:defRPr sz="674" b="0">
                <a:solidFill>
                  <a:schemeClr val="bg2"/>
                </a:solidFill>
              </a:defRPr>
            </a:lvl4pPr>
            <a:lvl5pPr marL="0" indent="0" algn="l">
              <a:lnSpc>
                <a:spcPct val="114000"/>
              </a:lnSpc>
              <a:spcBef>
                <a:spcPts val="0"/>
              </a:spcBef>
              <a:buFont typeface="Arial" panose="020B0604020202020204" pitchFamily="34" charset="0"/>
              <a:buNone/>
              <a:defRPr sz="674" b="0">
                <a:solidFill>
                  <a:schemeClr val="bg2"/>
                </a:solidFill>
              </a:defRPr>
            </a:lvl5pPr>
            <a:lvl6pPr marL="0" indent="0" algn="l">
              <a:lnSpc>
                <a:spcPct val="114000"/>
              </a:lnSpc>
              <a:spcBef>
                <a:spcPts val="0"/>
              </a:spcBef>
              <a:buFont typeface="Arial" panose="020B0604020202020204" pitchFamily="34" charset="0"/>
              <a:buNone/>
              <a:defRPr sz="674" b="0">
                <a:solidFill>
                  <a:schemeClr val="bg2"/>
                </a:solidFill>
              </a:defRPr>
            </a:lvl6pPr>
            <a:lvl7pPr marL="0" indent="0" algn="l">
              <a:lnSpc>
                <a:spcPct val="114000"/>
              </a:lnSpc>
              <a:spcBef>
                <a:spcPts val="0"/>
              </a:spcBef>
              <a:buFont typeface="Arial" panose="020B0604020202020204" pitchFamily="34" charset="0"/>
              <a:buNone/>
              <a:defRPr sz="674" b="0">
                <a:solidFill>
                  <a:schemeClr val="bg2"/>
                </a:solidFill>
              </a:defRPr>
            </a:lvl7pPr>
            <a:lvl8pPr marL="0" indent="0" algn="l">
              <a:lnSpc>
                <a:spcPct val="114000"/>
              </a:lnSpc>
              <a:spcBef>
                <a:spcPts val="0"/>
              </a:spcBef>
              <a:buFont typeface="Arial" panose="020B0604020202020204" pitchFamily="34" charset="0"/>
              <a:buNone/>
              <a:defRPr sz="674" b="0">
                <a:solidFill>
                  <a:schemeClr val="bg2"/>
                </a:solidFill>
              </a:defRPr>
            </a:lvl8pPr>
            <a:lvl9pPr marL="0" indent="0" algn="l">
              <a:lnSpc>
                <a:spcPct val="114000"/>
              </a:lnSpc>
              <a:spcBef>
                <a:spcPts val="0"/>
              </a:spcBef>
              <a:buFont typeface="Arial" panose="020B0604020202020204" pitchFamily="34" charset="0"/>
              <a:buNone/>
              <a:defRPr sz="674"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59"/>
          </a:p>
        </p:txBody>
      </p:sp>
      <p:sp>
        <p:nvSpPr>
          <p:cNvPr id="19"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506" b="0"/>
            </a:lvl1pPr>
            <a:lvl2pPr marL="0" indent="0" algn="r">
              <a:lnSpc>
                <a:spcPct val="110000"/>
              </a:lnSpc>
              <a:spcBef>
                <a:spcPts val="0"/>
              </a:spcBef>
              <a:buNone/>
              <a:defRPr sz="506" b="0"/>
            </a:lvl2pPr>
            <a:lvl3pPr marL="0" indent="0" algn="r">
              <a:lnSpc>
                <a:spcPct val="110000"/>
              </a:lnSpc>
              <a:spcBef>
                <a:spcPts val="0"/>
              </a:spcBef>
              <a:buNone/>
              <a:defRPr sz="506" b="0"/>
            </a:lvl3pPr>
            <a:lvl4pPr marL="0" indent="0" algn="r">
              <a:lnSpc>
                <a:spcPct val="110000"/>
              </a:lnSpc>
              <a:spcBef>
                <a:spcPts val="0"/>
              </a:spcBef>
              <a:buNone/>
              <a:defRPr sz="506" b="0"/>
            </a:lvl4pPr>
            <a:lvl5pPr marL="0" indent="0" algn="r">
              <a:lnSpc>
                <a:spcPct val="110000"/>
              </a:lnSpc>
              <a:spcBef>
                <a:spcPts val="0"/>
              </a:spcBef>
              <a:buNone/>
              <a:defRPr sz="506" b="0"/>
            </a:lvl5pPr>
            <a:lvl6pPr marL="0" indent="0" algn="r">
              <a:lnSpc>
                <a:spcPct val="110000"/>
              </a:lnSpc>
              <a:spcBef>
                <a:spcPts val="0"/>
              </a:spcBef>
              <a:buNone/>
              <a:defRPr sz="506" b="0"/>
            </a:lvl6pPr>
            <a:lvl7pPr marL="0" indent="0" algn="r">
              <a:lnSpc>
                <a:spcPct val="110000"/>
              </a:lnSpc>
              <a:spcBef>
                <a:spcPts val="0"/>
              </a:spcBef>
              <a:buNone/>
              <a:defRPr sz="506" b="0"/>
            </a:lvl7pPr>
            <a:lvl8pPr marL="0" indent="0" algn="r">
              <a:lnSpc>
                <a:spcPct val="110000"/>
              </a:lnSpc>
              <a:spcBef>
                <a:spcPts val="0"/>
              </a:spcBef>
              <a:buNone/>
              <a:defRPr sz="506" b="0"/>
            </a:lvl8pPr>
            <a:lvl9pPr marL="0" indent="0" algn="r">
              <a:lnSpc>
                <a:spcPct val="110000"/>
              </a:lnSpc>
              <a:spcBef>
                <a:spcPts val="0"/>
              </a:spcBef>
              <a:buNone/>
              <a:defRPr sz="506" b="0"/>
            </a:lvl9pPr>
          </a:lstStyle>
          <a:p>
            <a:pPr lvl="0"/>
            <a:r>
              <a:rPr lang="de-DE" dirty="0"/>
              <a:t>Freiraum für Sekundärlogo(s) / Name </a:t>
            </a:r>
            <a:br>
              <a:rPr lang="de-DE" dirty="0"/>
            </a:br>
            <a:r>
              <a:rPr lang="de-DE" dirty="0"/>
              <a:t>des Fachbereichs, Instituts oder SFBs</a:t>
            </a:r>
          </a:p>
        </p:txBody>
      </p:sp>
      <p:grpSp>
        <p:nvGrpSpPr>
          <p:cNvPr id="31" name="Regieanweisungen"/>
          <p:cNvGrpSpPr/>
          <p:nvPr userDrawn="1"/>
        </p:nvGrpSpPr>
        <p:grpSpPr>
          <a:xfrm>
            <a:off x="-2050600" y="-468000"/>
            <a:ext cx="14709415" cy="7776000"/>
            <a:chOff x="-2052737" y="-468000"/>
            <a:chExt cx="14724737" cy="7776000"/>
          </a:xfrm>
        </p:grpSpPr>
        <p:sp>
          <p:nvSpPr>
            <p:cNvPr id="33"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580664" rtl="0" eaLnBrk="1" fontAlgn="auto" latinLnBrk="0" hangingPunct="1">
                <a:lnSpc>
                  <a:spcPct val="100000"/>
                </a:lnSpc>
                <a:spcBef>
                  <a:spcPts val="0"/>
                </a:spcBef>
                <a:spcAft>
                  <a:spcPts val="0"/>
                </a:spcAft>
                <a:buClrTx/>
                <a:buSzTx/>
                <a:buFontTx/>
                <a:buNone/>
                <a:tabLst/>
                <a:defRPr/>
              </a:pPr>
              <a:r>
                <a:rPr kumimoji="0" lang="de-DE" sz="38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38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5"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Folie in Ursprungsform </a:t>
              </a:r>
            </a:p>
            <a:p>
              <a:pPr indent="0" algn="r">
                <a:lnSpc>
                  <a:spcPct val="120000"/>
                </a:lnSpc>
                <a:spcBef>
                  <a:spcPts val="0"/>
                </a:spcBef>
                <a:spcAft>
                  <a:spcPts val="0"/>
                </a:spcAft>
              </a:pPr>
              <a:r>
                <a:rPr lang="de-DE" sz="380" b="0" baseline="0" dirty="0">
                  <a:solidFill>
                    <a:schemeClr val="tx1"/>
                  </a:solidFill>
                  <a:latin typeface="+mn-lt"/>
                </a:rPr>
                <a:t>bringen über Menu:</a:t>
              </a:r>
            </a:p>
            <a:p>
              <a:pPr indent="0" algn="r">
                <a:lnSpc>
                  <a:spcPct val="120000"/>
                </a:lnSpc>
                <a:spcBef>
                  <a:spcPts val="0"/>
                </a:spcBef>
                <a:spcAft>
                  <a:spcPts val="0"/>
                </a:spcAft>
              </a:pPr>
              <a:r>
                <a:rPr lang="de-DE" sz="380" b="1" baseline="0" dirty="0">
                  <a:solidFill>
                    <a:schemeClr val="tx1"/>
                  </a:solidFill>
                  <a:latin typeface="+mn-lt"/>
                </a:rPr>
                <a:t>Start &gt; Folien &gt; Zurücksetzen</a:t>
              </a:r>
            </a:p>
          </p:txBody>
        </p:sp>
        <p:sp>
          <p:nvSpPr>
            <p:cNvPr id="45"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Wechsel des Folienlayouts </a:t>
              </a:r>
              <a:br>
                <a:rPr lang="de-DE" sz="380" b="0" baseline="0" dirty="0">
                  <a:solidFill>
                    <a:schemeClr val="tx1"/>
                  </a:solidFill>
                  <a:latin typeface="+mn-lt"/>
                </a:rPr>
              </a:br>
              <a:r>
                <a:rPr lang="de-DE" sz="380" b="0" baseline="0" dirty="0">
                  <a:solidFill>
                    <a:schemeClr val="tx1"/>
                  </a:solidFill>
                  <a:latin typeface="+mn-lt"/>
                </a:rPr>
                <a:t>im Menü über:</a:t>
              </a:r>
            </a:p>
            <a:p>
              <a:pPr marL="0" marR="0" lvl="0" indent="0" algn="r" defTabSz="509042" rtl="0" eaLnBrk="1" fontAlgn="auto" latinLnBrk="0" hangingPunct="1">
                <a:lnSpc>
                  <a:spcPct val="120000"/>
                </a:lnSpc>
                <a:spcBef>
                  <a:spcPts val="0"/>
                </a:spcBef>
                <a:spcAft>
                  <a:spcPts val="0"/>
                </a:spcAft>
                <a:buClrTx/>
                <a:buSzTx/>
                <a:buFontTx/>
                <a:buNone/>
                <a:tabLst/>
                <a:defRPr/>
              </a:pPr>
              <a:r>
                <a:rPr lang="de-DE" sz="380" b="1" baseline="0" dirty="0">
                  <a:solidFill>
                    <a:schemeClr val="tx1"/>
                  </a:solidFill>
                  <a:latin typeface="+mn-lt"/>
                </a:rPr>
                <a:t>Start &gt; Folien &gt; Layout</a:t>
              </a:r>
            </a:p>
          </p:txBody>
        </p:sp>
        <p:cxnSp>
          <p:nvCxnSpPr>
            <p:cNvPr id="4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Datumsplatzhalter 3"/>
          <p:cNvSpPr>
            <a:spLocks noGrp="1"/>
          </p:cNvSpPr>
          <p:nvPr>
            <p:ph type="dt" sz="half" idx="14"/>
          </p:nvPr>
        </p:nvSpPr>
        <p:spPr>
          <a:xfrm>
            <a:off x="3596256" y="-720000"/>
            <a:ext cx="8235421" cy="360000"/>
          </a:xfrm>
        </p:spPr>
        <p:txBody>
          <a:bodyPr/>
          <a:lstStyle/>
          <a:p>
            <a:endParaRPr lang="de-DE" dirty="0"/>
          </a:p>
        </p:txBody>
      </p:sp>
      <p:sp>
        <p:nvSpPr>
          <p:cNvPr id="5"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6"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590" dirty="0"/>
          </a:p>
        </p:txBody>
      </p:sp>
    </p:spTree>
    <p:extLst>
      <p:ext uri="{BB962C8B-B14F-4D97-AF65-F5344CB8AC3E}">
        <p14:creationId xmlns:p14="http://schemas.microsoft.com/office/powerpoint/2010/main" val="1672889813"/>
      </p:ext>
    </p:extLst>
  </p:cSld>
  <p:clrMapOvr>
    <a:masterClrMapping/>
  </p:clrMapOvr>
  <p:extLst>
    <p:ext uri="{DCECCB84-F9BA-43D5-87BE-67443E8EF086}">
      <p15:sldGuideLst xmlns:p15="http://schemas.microsoft.com/office/powerpoint/2012/main">
        <p15:guide id="1" orient="horz" pos="1220" userDrawn="1">
          <p15:clr>
            <a:srgbClr val="FBAE40"/>
          </p15:clr>
        </p15:guide>
        <p15:guide id="2" orient="horz" pos="2025" userDrawn="1">
          <p15:clr>
            <a:srgbClr val="FBAE40"/>
          </p15:clr>
        </p15:guide>
        <p15:guide id="3" pos="539" userDrawn="1">
          <p15:clr>
            <a:srgbClr val="FBAE40"/>
          </p15:clr>
        </p15:guide>
        <p15:guide id="4" pos="1768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Spaltig">
    <p:spTree>
      <p:nvGrpSpPr>
        <p:cNvPr id="1" name=""/>
        <p:cNvGrpSpPr/>
        <p:nvPr/>
      </p:nvGrpSpPr>
      <p:grpSpPr>
        <a:xfrm>
          <a:off x="0" y="0"/>
          <a:ext cx="0" cy="0"/>
          <a:chOff x="0" y="0"/>
          <a:chExt cx="0" cy="0"/>
        </a:xfrm>
      </p:grpSpPr>
      <p:pic>
        <p:nvPicPr>
          <p:cNvPr id="16" name="Picture 6"/>
          <p:cNvPicPr>
            <a:picLocks noChangeAspect="1" noChangeArrowheads="1"/>
          </p:cNvPicPr>
          <p:nvPr userDrawn="1"/>
        </p:nvPicPr>
        <p:blipFill>
          <a:blip r:embed="rId2" cstate="print">
            <a:lum bright="-40000"/>
          </a:blip>
          <a:srcRect/>
          <a:stretch>
            <a:fillRect/>
          </a:stretch>
        </p:blipFill>
        <p:spPr bwMode="auto">
          <a:xfrm>
            <a:off x="8382032" y="-24"/>
            <a:ext cx="2441661" cy="1213200"/>
          </a:xfrm>
          <a:prstGeom prst="rect">
            <a:avLst/>
          </a:prstGeom>
          <a:noFill/>
          <a:ln w="9525">
            <a:noFill/>
            <a:miter lim="800000"/>
            <a:headEnd/>
            <a:tailEnd/>
          </a:ln>
          <a:effectLst/>
        </p:spPr>
      </p:pic>
      <p:pic>
        <p:nvPicPr>
          <p:cNvPr id="1026" name="Picture 2"/>
          <p:cNvPicPr>
            <a:picLocks noChangeAspect="1" noChangeArrowheads="1"/>
          </p:cNvPicPr>
          <p:nvPr userDrawn="1"/>
        </p:nvPicPr>
        <p:blipFill>
          <a:blip r:embed="rId3" cstate="print">
            <a:lum bright="-40000" contrast="37000"/>
          </a:blip>
          <a:srcRect t="5687" r="1646"/>
          <a:stretch>
            <a:fillRect/>
          </a:stretch>
        </p:blipFill>
        <p:spPr bwMode="auto">
          <a:xfrm>
            <a:off x="3905239" y="0"/>
            <a:ext cx="4584404" cy="1213200"/>
          </a:xfrm>
          <a:prstGeom prst="rect">
            <a:avLst/>
          </a:prstGeom>
          <a:noFill/>
          <a:ln w="9525">
            <a:noFill/>
            <a:miter lim="800000"/>
            <a:headEnd/>
            <a:tailEnd/>
          </a:ln>
          <a:effectLst/>
        </p:spPr>
      </p:pic>
      <p:pic>
        <p:nvPicPr>
          <p:cNvPr id="17" name="Picture 5"/>
          <p:cNvPicPr>
            <a:picLocks noChangeAspect="1" noChangeArrowheads="1"/>
          </p:cNvPicPr>
          <p:nvPr userDrawn="1"/>
        </p:nvPicPr>
        <p:blipFill>
          <a:blip r:embed="rId4" cstate="print">
            <a:lum bright="-30000"/>
          </a:blip>
          <a:srcRect/>
          <a:stretch>
            <a:fillRect/>
          </a:stretch>
        </p:blipFill>
        <p:spPr bwMode="auto">
          <a:xfrm>
            <a:off x="1809725" y="0"/>
            <a:ext cx="2168849" cy="1213200"/>
          </a:xfrm>
          <a:prstGeom prst="rect">
            <a:avLst/>
          </a:prstGeom>
          <a:noFill/>
          <a:ln w="9525">
            <a:noFill/>
            <a:miter lim="800000"/>
            <a:headEnd/>
            <a:tailEnd/>
          </a:ln>
          <a:effectLst/>
        </p:spPr>
      </p:pic>
      <p:sp>
        <p:nvSpPr>
          <p:cNvPr id="6" name="Rechteck 5"/>
          <p:cNvSpPr/>
          <p:nvPr userDrawn="1"/>
        </p:nvSpPr>
        <p:spPr bwMode="auto">
          <a:xfrm>
            <a:off x="10572785" y="0"/>
            <a:ext cx="1619219" cy="1214422"/>
          </a:xfrm>
          <a:prstGeom prst="rect">
            <a:avLst/>
          </a:prstGeom>
          <a:gradFill flip="none" rotWithShape="1">
            <a:gsLst>
              <a:gs pos="0">
                <a:srgbClr val="0070C0"/>
              </a:gs>
              <a:gs pos="100000">
                <a:schemeClr val="accent5">
                  <a:lumMod val="75000"/>
                </a:schemeClr>
              </a:gs>
            </a:gsLst>
            <a:lin ang="5400000" scaled="1"/>
            <a:tileRect/>
          </a:gradFill>
          <a:ln w="9525" cap="flat" cmpd="sng" algn="ctr">
            <a:noFill/>
            <a:prstDash val="solid"/>
            <a:miter lim="800000"/>
            <a:headEnd type="none" w="med" len="med"/>
            <a:tailEnd type="none" w="med" len="med"/>
          </a:ln>
          <a:effectLst/>
        </p:spPr>
        <p:txBody>
          <a:bodyPr vert="horz" wrap="none" lIns="38537" tIns="19268" rIns="38537" bIns="19268" numCol="1" rtlCol="0" anchor="t" anchorCtr="0" compatLnSpc="1">
            <a:prstTxWarp prst="textNoShape">
              <a:avLst/>
            </a:prstTxWarp>
          </a:bodyPr>
          <a:lstStyle/>
          <a:p>
            <a:pPr marL="0" marR="0" indent="0" algn="l" defTabSz="385351" rtl="0" eaLnBrk="1" fontAlgn="base" latinLnBrk="0" hangingPunct="1">
              <a:lnSpc>
                <a:spcPct val="100000"/>
              </a:lnSpc>
              <a:spcBef>
                <a:spcPct val="0"/>
              </a:spcBef>
              <a:spcAft>
                <a:spcPct val="0"/>
              </a:spcAft>
              <a:buClrTx/>
              <a:buSzTx/>
              <a:buFontTx/>
              <a:buNone/>
              <a:tabLst/>
            </a:pPr>
            <a:endParaRPr kumimoji="0" lang="de-DE" sz="1012" b="0" i="0" u="none" strike="noStrike" kern="1200" cap="none" normalizeH="0" baseline="0">
              <a:ln>
                <a:noFill/>
              </a:ln>
              <a:solidFill>
                <a:schemeClr val="tx1"/>
              </a:solidFill>
              <a:effectLst/>
              <a:latin typeface="Calibri" pitchFamily="34" charset="0"/>
              <a:ea typeface="+mn-ea"/>
              <a:cs typeface="+mn-cs"/>
            </a:endParaRPr>
          </a:p>
        </p:txBody>
      </p:sp>
      <p:sp>
        <p:nvSpPr>
          <p:cNvPr id="8" name="Rechteck 7"/>
          <p:cNvSpPr/>
          <p:nvPr userDrawn="1"/>
        </p:nvSpPr>
        <p:spPr bwMode="auto">
          <a:xfrm>
            <a:off x="0" y="0"/>
            <a:ext cx="1843920" cy="1214446"/>
          </a:xfrm>
          <a:prstGeom prst="rect">
            <a:avLst/>
          </a:prstGeom>
          <a:gradFill flip="none" rotWithShape="1">
            <a:gsLst>
              <a:gs pos="0">
                <a:srgbClr val="0070C0"/>
              </a:gs>
              <a:gs pos="100000">
                <a:schemeClr val="accent5">
                  <a:lumMod val="75000"/>
                </a:schemeClr>
              </a:gs>
            </a:gsLst>
            <a:lin ang="5400000" scaled="1"/>
            <a:tileRect/>
          </a:gradFill>
          <a:ln w="9525" cap="flat" cmpd="sng" algn="ctr">
            <a:noFill/>
            <a:prstDash val="solid"/>
            <a:miter lim="800000"/>
            <a:headEnd type="none" w="med" len="med"/>
            <a:tailEnd type="none" w="med" len="med"/>
          </a:ln>
          <a:effectLst/>
        </p:spPr>
        <p:txBody>
          <a:bodyPr vert="horz" wrap="none" lIns="38537" tIns="19268" rIns="38537" bIns="19268" numCol="1" rtlCol="0" anchor="t" anchorCtr="0" compatLnSpc="1">
            <a:prstTxWarp prst="textNoShape">
              <a:avLst/>
            </a:prstTxWarp>
          </a:bodyPr>
          <a:lstStyle/>
          <a:p>
            <a:pPr marL="0" marR="0" indent="0" algn="l" defTabSz="385351" rtl="0" eaLnBrk="1" fontAlgn="base" latinLnBrk="0" hangingPunct="1">
              <a:lnSpc>
                <a:spcPct val="100000"/>
              </a:lnSpc>
              <a:spcBef>
                <a:spcPct val="0"/>
              </a:spcBef>
              <a:spcAft>
                <a:spcPct val="0"/>
              </a:spcAft>
              <a:buClrTx/>
              <a:buSzTx/>
              <a:buFontTx/>
              <a:buNone/>
              <a:tabLst/>
            </a:pPr>
            <a:endParaRPr kumimoji="0" lang="de-DE" sz="1012" b="0" i="0" u="none" strike="noStrike" cap="none" normalizeH="0" baseline="0">
              <a:ln>
                <a:noFill/>
              </a:ln>
              <a:solidFill>
                <a:schemeClr val="tx1"/>
              </a:solidFill>
              <a:effectLst/>
              <a:latin typeface="Calibri" pitchFamily="34" charset="0"/>
            </a:endParaRPr>
          </a:p>
        </p:txBody>
      </p:sp>
      <p:pic>
        <p:nvPicPr>
          <p:cNvPr id="9" name="Picture 4" descr="pes-logo-600pt"/>
          <p:cNvPicPr>
            <a:picLocks noChangeAspect="1" noChangeArrowheads="1"/>
          </p:cNvPicPr>
          <p:nvPr userDrawn="1"/>
        </p:nvPicPr>
        <p:blipFill>
          <a:blip r:embed="rId5"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95208" y="224837"/>
            <a:ext cx="1636349" cy="471825"/>
          </a:xfrm>
          <a:prstGeom prst="rect">
            <a:avLst/>
          </a:prstGeom>
          <a:noFill/>
          <a:ln w="9525">
            <a:noFill/>
            <a:miter lim="800000"/>
            <a:headEnd/>
            <a:tailEnd/>
          </a:ln>
          <a:effectLst>
            <a:glow rad="228600">
              <a:schemeClr val="accent3">
                <a:satMod val="175000"/>
                <a:alpha val="40000"/>
              </a:schemeClr>
            </a:glow>
          </a:effectLst>
        </p:spPr>
      </p:pic>
      <p:sp>
        <p:nvSpPr>
          <p:cNvPr id="10" name="Rectangle 21"/>
          <p:cNvSpPr>
            <a:spLocks noChangeArrowheads="1"/>
          </p:cNvSpPr>
          <p:nvPr userDrawn="1"/>
        </p:nvSpPr>
        <p:spPr bwMode="auto">
          <a:xfrm>
            <a:off x="240003" y="714352"/>
            <a:ext cx="1362924" cy="344280"/>
          </a:xfrm>
          <a:prstGeom prst="rect">
            <a:avLst/>
          </a:prstGeom>
          <a:noFill/>
          <a:ln w="9525">
            <a:noFill/>
            <a:miter lim="800000"/>
            <a:headEnd/>
            <a:tailEnd/>
          </a:ln>
          <a:effectLst>
            <a:glow rad="63500">
              <a:schemeClr val="accent1">
                <a:satMod val="175000"/>
                <a:alpha val="40000"/>
              </a:schemeClr>
            </a:glow>
          </a:effectLst>
        </p:spPr>
        <p:txBody>
          <a:bodyPr wrap="none" anchor="ctr"/>
          <a:lstStyle/>
          <a:p>
            <a:pPr algn="ctr"/>
            <a:r>
              <a:rPr lang="en-US" sz="380" b="1">
                <a:latin typeface="Calibri" pitchFamily="34" charset="0"/>
              </a:rPr>
              <a:t>Software Engineering </a:t>
            </a:r>
          </a:p>
          <a:p>
            <a:pPr algn="ctr"/>
            <a:r>
              <a:rPr lang="en-US" sz="380" b="1">
                <a:latin typeface="Calibri" pitchFamily="34" charset="0"/>
              </a:rPr>
              <a:t>for Embedded Systems</a:t>
            </a:r>
            <a:endParaRPr lang="de-DE" sz="380" b="1">
              <a:latin typeface="Calibri" pitchFamily="34" charset="0"/>
            </a:endParaRPr>
          </a:p>
        </p:txBody>
      </p:sp>
      <p:sp>
        <p:nvSpPr>
          <p:cNvPr id="2" name="Titel 1"/>
          <p:cNvSpPr>
            <a:spLocks noGrp="1"/>
          </p:cNvSpPr>
          <p:nvPr userDrawn="1">
            <p:ph type="title" hasCustomPrompt="1"/>
          </p:nvPr>
        </p:nvSpPr>
        <p:spPr>
          <a:xfrm>
            <a:off x="1775520" y="0"/>
            <a:ext cx="8832981" cy="1214422"/>
          </a:xfrm>
        </p:spPr>
        <p:txBody>
          <a:bodyPr/>
          <a:lstStyle>
            <a:lvl1pPr>
              <a:defRPr b="1">
                <a:solidFill>
                  <a:schemeClr val="bg1"/>
                </a:solidFill>
              </a:defRPr>
            </a:lvl1pPr>
          </a:lstStyle>
          <a:p>
            <a:r>
              <a:rPr lang="de-DE" dirty="0"/>
              <a:t>Titelmasterformat durch </a:t>
            </a:r>
            <a:br>
              <a:rPr lang="de-DE" dirty="0"/>
            </a:br>
            <a:r>
              <a:rPr lang="de-DE" dirty="0"/>
              <a:t>Klicken bearbeiten</a:t>
            </a:r>
          </a:p>
        </p:txBody>
      </p:sp>
      <p:sp>
        <p:nvSpPr>
          <p:cNvPr id="18" name="Inhaltsplatzhalter 17"/>
          <p:cNvSpPr>
            <a:spLocks noGrp="1"/>
          </p:cNvSpPr>
          <p:nvPr>
            <p:ph sz="quarter" idx="13"/>
          </p:nvPr>
        </p:nvSpPr>
        <p:spPr>
          <a:xfrm>
            <a:off x="666713" y="1714488"/>
            <a:ext cx="10858539" cy="4500594"/>
          </a:xfrm>
        </p:spPr>
        <p:txBody>
          <a:bodyPr/>
          <a:lstStyle>
            <a:lvl1pPr>
              <a:defRPr sz="1181"/>
            </a:lvl1pPr>
            <a:lvl2pPr>
              <a:defRPr sz="1012"/>
            </a:lvl2pPr>
            <a:lvl3pPr>
              <a:defRPr sz="843"/>
            </a:lvl3pPr>
            <a:lvl4pPr>
              <a:buSzPct val="100000"/>
              <a:defRPr sz="759"/>
            </a:lvl4pPr>
            <a:lvl5pPr>
              <a:defRPr sz="759"/>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5" name="Grafik 14" descr="tu-logo_2d_sw.gif"/>
          <p:cNvPicPr>
            <a:picLocks noChangeAspect="1"/>
          </p:cNvPicPr>
          <p:nvPr userDrawn="1"/>
        </p:nvPicPr>
        <p:blipFill>
          <a:blip r:embed="rId6" cstate="print">
            <a:clrChange>
              <a:clrFrom>
                <a:srgbClr val="FFFFFF"/>
              </a:clrFrom>
              <a:clrTo>
                <a:srgbClr val="FFFFFF">
                  <a:alpha val="0"/>
                </a:srgbClr>
              </a:clrTo>
            </a:clrChange>
          </a:blip>
          <a:stretch>
            <a:fillRect/>
          </a:stretch>
        </p:blipFill>
        <p:spPr>
          <a:xfrm>
            <a:off x="10668037" y="214290"/>
            <a:ext cx="1320945" cy="741600"/>
          </a:xfrm>
          <a:prstGeom prst="rect">
            <a:avLst/>
          </a:prstGeom>
        </p:spPr>
      </p:pic>
      <p:sp>
        <p:nvSpPr>
          <p:cNvPr id="19" name="Textfeld 18"/>
          <p:cNvSpPr txBox="1"/>
          <p:nvPr userDrawn="1"/>
        </p:nvSpPr>
        <p:spPr>
          <a:xfrm>
            <a:off x="3023661" y="6601677"/>
            <a:ext cx="6432715" cy="183127"/>
          </a:xfrm>
          <a:prstGeom prst="rect">
            <a:avLst/>
          </a:prstGeom>
          <a:noFill/>
        </p:spPr>
        <p:txBody>
          <a:bodyPr wrap="square" rtlCol="0" anchor="b">
            <a:spAutoFit/>
          </a:bodyPr>
          <a:lstStyle/>
          <a:p>
            <a:pPr algn="ctr"/>
            <a:r>
              <a:rPr lang="de-DE" sz="590" kern="1200" dirty="0">
                <a:solidFill>
                  <a:schemeClr val="tx1"/>
                </a:solidFill>
                <a:latin typeface="Calibri" pitchFamily="34" charset="0"/>
                <a:ea typeface="+mn-ea"/>
                <a:cs typeface="+mn-cs"/>
              </a:rPr>
              <a:t>PES Projekte SS</a:t>
            </a:r>
            <a:r>
              <a:rPr lang="de-DE" sz="590" kern="1200" baseline="0" dirty="0">
                <a:solidFill>
                  <a:schemeClr val="tx1"/>
                </a:solidFill>
                <a:latin typeface="Calibri" pitchFamily="34" charset="0"/>
                <a:ea typeface="+mn-ea"/>
                <a:cs typeface="+mn-cs"/>
              </a:rPr>
              <a:t> 2013</a:t>
            </a:r>
            <a:endParaRPr lang="de-DE" sz="590" kern="1200" dirty="0">
              <a:solidFill>
                <a:schemeClr val="tx1"/>
              </a:solidFill>
              <a:latin typeface="Calibri" pitchFamily="34" charset="0"/>
              <a:ea typeface="+mn-ea"/>
              <a:cs typeface="+mn-cs"/>
            </a:endParaRPr>
          </a:p>
        </p:txBody>
      </p:sp>
      <p:sp>
        <p:nvSpPr>
          <p:cNvPr id="20" name="Textfeld 19"/>
          <p:cNvSpPr txBox="1"/>
          <p:nvPr userDrawn="1"/>
        </p:nvSpPr>
        <p:spPr>
          <a:xfrm>
            <a:off x="10886968" y="6462219"/>
            <a:ext cx="328936" cy="183127"/>
          </a:xfrm>
          <a:prstGeom prst="rect">
            <a:avLst/>
          </a:prstGeom>
          <a:noFill/>
        </p:spPr>
        <p:txBody>
          <a:bodyPr wrap="none" rtlCol="0">
            <a:spAutoFit/>
          </a:bodyPr>
          <a:lstStyle/>
          <a:p>
            <a:fld id="{A024BC12-5259-40FF-9A6F-67FCAFBCFBEA}" type="slidenum">
              <a:rPr lang="en-US" sz="590" kern="1200" smtClean="0">
                <a:solidFill>
                  <a:schemeClr val="tx1"/>
                </a:solidFill>
                <a:latin typeface="Calibri" pitchFamily="34" charset="0"/>
                <a:ea typeface="+mn-ea"/>
                <a:cs typeface="+mn-cs"/>
              </a:rPr>
              <a:pPr/>
              <a:t>‹#›</a:t>
            </a:fld>
            <a:endParaRPr lang="en-US" sz="590" kern="1200">
              <a:solidFill>
                <a:schemeClr val="tx1"/>
              </a:solidFill>
              <a:latin typeface="Calibri" pitchFamily="34" charset="0"/>
              <a:ea typeface="+mn-ea"/>
              <a:cs typeface="+mn-cs"/>
            </a:endParaRPr>
          </a:p>
        </p:txBody>
      </p:sp>
    </p:spTree>
    <p:extLst>
      <p:ext uri="{BB962C8B-B14F-4D97-AF65-F5344CB8AC3E}">
        <p14:creationId xmlns:p14="http://schemas.microsoft.com/office/powerpoint/2010/main" val="174256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sz="half" idx="1"/>
          </p:nvPr>
        </p:nvSpPr>
        <p:spPr>
          <a:xfrm>
            <a:off x="719670" y="2073279"/>
            <a:ext cx="5272617" cy="4098925"/>
          </a:xfrm>
        </p:spPr>
        <p:txBody>
          <a:bodyPr/>
          <a:lstStyle>
            <a:lvl1pPr>
              <a:defRPr sz="1238"/>
            </a:lvl1pPr>
            <a:lvl2pPr>
              <a:defRPr sz="1125"/>
            </a:lvl2pPr>
            <a:lvl3pPr>
              <a:defRPr sz="1013"/>
            </a:lvl3pPr>
            <a:lvl4pPr>
              <a:defRPr sz="1013"/>
            </a:lvl4pPr>
            <a:lvl5pPr>
              <a:defRPr sz="1013"/>
            </a:lvl5pPr>
            <a:lvl6pPr>
              <a:defRPr sz="1013"/>
            </a:lvl6pPr>
            <a:lvl7pPr>
              <a:defRPr sz="1013"/>
            </a:lvl7pPr>
            <a:lvl8pPr>
              <a:defRPr sz="1013"/>
            </a:lvl8pPr>
            <a:lvl9pPr>
              <a:defRPr sz="1013"/>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Content Placeholder 3"/>
          <p:cNvSpPr>
            <a:spLocks noGrp="1"/>
          </p:cNvSpPr>
          <p:nvPr>
            <p:ph sz="half" idx="2"/>
          </p:nvPr>
        </p:nvSpPr>
        <p:spPr>
          <a:xfrm>
            <a:off x="6195484" y="2073279"/>
            <a:ext cx="5272616" cy="4098925"/>
          </a:xfrm>
        </p:spPr>
        <p:txBody>
          <a:bodyPr/>
          <a:lstStyle>
            <a:lvl1pPr>
              <a:defRPr sz="1238"/>
            </a:lvl1pPr>
            <a:lvl2pPr>
              <a:defRPr sz="1125"/>
            </a:lvl2pPr>
            <a:lvl3pPr>
              <a:defRPr sz="1013"/>
            </a:lvl3pPr>
            <a:lvl4pPr>
              <a:defRPr sz="1013"/>
            </a:lvl4pPr>
            <a:lvl5pPr>
              <a:defRPr sz="1013"/>
            </a:lvl5pPr>
            <a:lvl6pPr>
              <a:defRPr sz="1013"/>
            </a:lvl6pPr>
            <a:lvl7pPr>
              <a:defRPr sz="1013"/>
            </a:lvl7pPr>
            <a:lvl8pPr>
              <a:defRPr sz="1013"/>
            </a:lvl8pPr>
            <a:lvl9pPr>
              <a:defRPr sz="1013"/>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13"/>
          <p:cNvSpPr>
            <a:spLocks noGrp="1" noChangeArrowheads="1"/>
          </p:cNvSpPr>
          <p:nvPr>
            <p:ph type="ftr" sz="quarter" idx="10"/>
            <p:custDataLst>
              <p:tags r:id="rId1"/>
            </p:custDataLst>
          </p:nvPr>
        </p:nvSpPr>
        <p:spPr>
          <a:ln/>
        </p:spPr>
        <p:txBody>
          <a:bodyPr/>
          <a:lstStyle>
            <a:lvl1pPr>
              <a:defRPr/>
            </a:lvl1pPr>
          </a:lstStyle>
          <a:p>
            <a:r>
              <a:rPr lang="de-DE"/>
              <a:t>Prof. Dr. Sebastian Schlesinger</a:t>
            </a:r>
            <a:endParaRPr lang="de-DE" dirty="0"/>
          </a:p>
        </p:txBody>
      </p:sp>
      <p:sp>
        <p:nvSpPr>
          <p:cNvPr id="6" name="Rectangle 14"/>
          <p:cNvSpPr>
            <a:spLocks noGrp="1" noChangeArrowheads="1"/>
          </p:cNvSpPr>
          <p:nvPr>
            <p:ph type="sldNum" sz="quarter" idx="11"/>
            <p:custDataLst>
              <p:tags r:id="rId2"/>
            </p:custDataLst>
          </p:nvPr>
        </p:nvSpPr>
        <p:spPr>
          <a:ln/>
        </p:spPr>
        <p:txBody>
          <a:bodyPr/>
          <a:lstStyle>
            <a:lvl1pPr>
              <a:defRPr/>
            </a:lvl1pPr>
          </a:lstStyle>
          <a:p>
            <a:fld id="{5144BA04-7133-4637-8CEF-D92D06C9C327}" type="slidenum">
              <a:rPr lang="de-DE" smtClean="0"/>
              <a:t>‹#›</a:t>
            </a:fld>
            <a:endParaRPr lang="de-DE" dirty="0"/>
          </a:p>
        </p:txBody>
      </p:sp>
    </p:spTree>
    <p:extLst>
      <p:ext uri="{BB962C8B-B14F-4D97-AF65-F5344CB8AC3E}">
        <p14:creationId xmlns:p14="http://schemas.microsoft.com/office/powerpoint/2010/main" val="2649007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folie">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de-DE"/>
              <a:t>Prof. Dr. Sebastian Schlesinger</a:t>
            </a:r>
          </a:p>
        </p:txBody>
      </p:sp>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5" name="Foliennummernplatzhalter 4"/>
          <p:cNvSpPr>
            <a:spLocks noGrp="1"/>
          </p:cNvSpPr>
          <p:nvPr>
            <p:ph type="sldNum" sz="quarter" idx="12"/>
          </p:nvPr>
        </p:nvSpPr>
        <p:spPr/>
        <p:txBody>
          <a:bodyPr/>
          <a:lstStyle/>
          <a:p>
            <a:fld id="{5144BA04-7133-4637-8CEF-D92D06C9C327}" type="slidenum">
              <a:rPr lang="de-DE" smtClean="0"/>
              <a:t>‹#›</a:t>
            </a:fld>
            <a:endParaRPr lang="de-DE"/>
          </a:p>
        </p:txBody>
      </p:sp>
      <p:sp>
        <p:nvSpPr>
          <p:cNvPr id="7" name="Textplatzhalter 6"/>
          <p:cNvSpPr>
            <a:spLocks noGrp="1"/>
          </p:cNvSpPr>
          <p:nvPr>
            <p:ph type="body" sz="quarter" idx="13"/>
          </p:nvPr>
        </p:nvSpPr>
        <p:spPr>
          <a:xfrm>
            <a:off x="600000" y="1080000"/>
            <a:ext cx="10944000" cy="5040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16898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8"/>
            <a:ext cx="103632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a:xfrm>
            <a:off x="609600" y="6356353"/>
            <a:ext cx="28448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8737600" y="6356353"/>
            <a:ext cx="2844800" cy="365125"/>
          </a:xfrm>
          <a:prstGeom prst="rect">
            <a:avLst/>
          </a:prstGeom>
        </p:spPr>
        <p:txBody>
          <a:bodyPr/>
          <a:lstStyle/>
          <a:p>
            <a:fld id="{5144BA04-7133-4637-8CEF-D92D06C9C327}" type="slidenum">
              <a:rPr lang="de-DE" smtClean="0"/>
              <a:t>‹#›</a:t>
            </a:fld>
            <a:endParaRPr lang="de-DE"/>
          </a:p>
        </p:txBody>
      </p:sp>
      <p:sp>
        <p:nvSpPr>
          <p:cNvPr id="5" name="Fußzeilenplatzhalter 4"/>
          <p:cNvSpPr>
            <a:spLocks noGrp="1"/>
          </p:cNvSpPr>
          <p:nvPr>
            <p:ph type="ftr" sz="quarter" idx="11"/>
          </p:nvPr>
        </p:nvSpPr>
        <p:spPr>
          <a:xfrm>
            <a:off x="4165600" y="6356353"/>
            <a:ext cx="3860800" cy="365125"/>
          </a:xfrm>
          <a:prstGeom prst="rect">
            <a:avLst/>
          </a:prstGeom>
        </p:spPr>
        <p:txBody>
          <a:bodyPr/>
          <a:lstStyle/>
          <a:p>
            <a:r>
              <a:rPr lang="de-DE"/>
              <a:t>Prof. Dr. Sebastian Schlesinger</a:t>
            </a:r>
            <a:endParaRPr lang="de-DE" dirty="0"/>
          </a:p>
        </p:txBody>
      </p:sp>
    </p:spTree>
    <p:extLst>
      <p:ext uri="{BB962C8B-B14F-4D97-AF65-F5344CB8AC3E}">
        <p14:creationId xmlns:p14="http://schemas.microsoft.com/office/powerpoint/2010/main" val="1295322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Nur Überschrif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89232854-91B1-4844-8D8C-145B4EC61A45}" type="slidenum">
              <a:rPr lang="de-DE" smtClean="0"/>
              <a:t>‹#›</a:t>
            </a:fld>
            <a:endParaRPr lang="de-DE"/>
          </a:p>
        </p:txBody>
      </p:sp>
    </p:spTree>
    <p:extLst>
      <p:ext uri="{BB962C8B-B14F-4D97-AF65-F5344CB8AC3E}">
        <p14:creationId xmlns:p14="http://schemas.microsoft.com/office/powerpoint/2010/main" val="1096874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16632"/>
            <a:ext cx="10972800" cy="864096"/>
          </a:xfrm>
        </p:spPr>
        <p:txBody>
          <a:bodyPr/>
          <a:lstStyle/>
          <a:p>
            <a:r>
              <a:rPr lang="en-US"/>
              <a:t>Click to edit Master title style</a:t>
            </a:r>
          </a:p>
        </p:txBody>
      </p:sp>
      <p:sp>
        <p:nvSpPr>
          <p:cNvPr id="3" name="Table Placeholder 2"/>
          <p:cNvSpPr>
            <a:spLocks noGrp="1"/>
          </p:cNvSpPr>
          <p:nvPr>
            <p:ph type="tbl" idx="1"/>
          </p:nvPr>
        </p:nvSpPr>
        <p:spPr>
          <a:xfrm>
            <a:off x="609600" y="1091878"/>
            <a:ext cx="10972800" cy="5001419"/>
          </a:xfrm>
        </p:spPr>
        <p:txBody>
          <a:bodyPr/>
          <a:lstStyle/>
          <a:p>
            <a:endParaRPr lang="en-US"/>
          </a:p>
        </p:txBody>
      </p:sp>
      <p:sp>
        <p:nvSpPr>
          <p:cNvPr id="7" name="Date Placeholder 3"/>
          <p:cNvSpPr>
            <a:spLocks noGrp="1"/>
          </p:cNvSpPr>
          <p:nvPr>
            <p:ph type="dt" sz="half" idx="10"/>
          </p:nvPr>
        </p:nvSpPr>
        <p:spPr>
          <a:xfrm>
            <a:off x="609600" y="6356351"/>
            <a:ext cx="2844800" cy="365125"/>
          </a:xfrm>
        </p:spPr>
        <p:txBody>
          <a:bodyPr/>
          <a:lstStyle>
            <a:lvl1pPr>
              <a:defRPr/>
            </a:lvl1pPr>
          </a:lstStyle>
          <a:p>
            <a:endParaRPr lang="en-US"/>
          </a:p>
        </p:txBody>
      </p:sp>
      <p:sp>
        <p:nvSpPr>
          <p:cNvPr id="8" name="Footer Placeholder 4"/>
          <p:cNvSpPr>
            <a:spLocks noGrp="1"/>
          </p:cNvSpPr>
          <p:nvPr>
            <p:ph type="ftr" sz="quarter" idx="11"/>
          </p:nvPr>
        </p:nvSpPr>
        <p:spPr>
          <a:xfrm>
            <a:off x="4165600" y="6356351"/>
            <a:ext cx="3860800" cy="365125"/>
          </a:xfrm>
        </p:spPr>
        <p:txBody>
          <a:bodyPr/>
          <a:lstStyle>
            <a:lvl1pPr>
              <a:defRPr/>
            </a:lvl1pPr>
          </a:lstStyle>
          <a:p>
            <a:r>
              <a:rPr lang="en-US"/>
              <a:t>Prof. Dr. Sebastian Schlesinger</a:t>
            </a:r>
          </a:p>
        </p:txBody>
      </p:sp>
      <p:sp>
        <p:nvSpPr>
          <p:cNvPr id="9" name="Slide Number Placeholder 5"/>
          <p:cNvSpPr>
            <a:spLocks noGrp="1"/>
          </p:cNvSpPr>
          <p:nvPr>
            <p:ph type="sldNum" sz="quarter" idx="12"/>
          </p:nvPr>
        </p:nvSpPr>
        <p:spPr>
          <a:xfrm>
            <a:off x="8737600" y="6356351"/>
            <a:ext cx="2844800" cy="365125"/>
          </a:xfrm>
        </p:spPr>
        <p:txBody>
          <a:bodyPr/>
          <a:lstStyle>
            <a:lvl1pPr>
              <a:defRPr/>
            </a:lvl1pPr>
          </a:lstStyle>
          <a:p>
            <a:fld id="{A3BA6F97-B291-4B4A-8868-41A116DDCAB0}" type="slidenum">
              <a:rPr lang="en-US"/>
              <a:pPr/>
              <a:t>‹#›</a:t>
            </a:fld>
            <a:endParaRPr lang="en-US"/>
          </a:p>
        </p:txBody>
      </p:sp>
    </p:spTree>
    <p:extLst>
      <p:ext uri="{BB962C8B-B14F-4D97-AF65-F5344CB8AC3E}">
        <p14:creationId xmlns:p14="http://schemas.microsoft.com/office/powerpoint/2010/main" val="3243156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Headline //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7102" y="325553"/>
            <a:ext cx="7620000" cy="577054"/>
          </a:xfrm>
        </p:spPr>
        <p:txBody>
          <a:bodyPr/>
          <a:lstStyle>
            <a:lvl1pPr>
              <a:defRPr sz="3200">
                <a:latin typeface="Meta Offc Pro" panose="020B0504030101020102"/>
              </a:defRPr>
            </a:lvl1pPr>
          </a:lstStyle>
          <a:p>
            <a:r>
              <a:rPr lang="de-DE" dirty="0"/>
              <a:t>Headline einfügen</a:t>
            </a:r>
          </a:p>
        </p:txBody>
      </p:sp>
      <p:sp>
        <p:nvSpPr>
          <p:cNvPr id="3" name="Inhaltsplatzhalter 2"/>
          <p:cNvSpPr>
            <a:spLocks noGrp="1"/>
          </p:cNvSpPr>
          <p:nvPr>
            <p:ph idx="1" hasCustomPrompt="1"/>
          </p:nvPr>
        </p:nvSpPr>
        <p:spPr>
          <a:xfrm>
            <a:off x="359992" y="1295404"/>
            <a:ext cx="11472025" cy="4448177"/>
          </a:xfrm>
        </p:spPr>
        <p:txBody>
          <a:bodyPr/>
          <a:lstStyle>
            <a:lvl1pPr marL="198835" indent="-198835">
              <a:buClr>
                <a:schemeClr val="accent5"/>
              </a:buClr>
              <a:buFont typeface="Wingdings" panose="05000000000000000000" pitchFamily="2" charset="2"/>
              <a:buChar char="§"/>
              <a:defRPr sz="2400">
                <a:latin typeface="Meta Offc Pro" panose="020B0504030101020102"/>
              </a:defRPr>
            </a:lvl1pPr>
            <a:lvl2pPr marL="265510" indent="-189310">
              <a:buClr>
                <a:schemeClr val="accent5"/>
              </a:buClr>
              <a:buFont typeface="Wingdings" panose="05000000000000000000" pitchFamily="2" charset="2"/>
              <a:buChar char="§"/>
              <a:tabLst>
                <a:tab pos="265510" algn="l"/>
              </a:tabLst>
              <a:defRPr sz="2200" b="0">
                <a:latin typeface="Meta Offc Pro" panose="020B0504030101020102"/>
              </a:defRPr>
            </a:lvl2pPr>
            <a:lvl3pPr marL="339329" indent="-188119">
              <a:buClr>
                <a:schemeClr val="accent5"/>
              </a:buClr>
              <a:buFont typeface="Wingdings" panose="05000000000000000000" pitchFamily="2" charset="2"/>
              <a:buChar char="§"/>
              <a:defRPr sz="2000" b="0">
                <a:latin typeface="Meta Offc Pro" panose="020B0504030101020102"/>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p:txBody>
      </p:sp>
      <p:sp>
        <p:nvSpPr>
          <p:cNvPr id="5" name="Fußzeilenplatzhalter 4"/>
          <p:cNvSpPr>
            <a:spLocks noGrp="1"/>
          </p:cNvSpPr>
          <p:nvPr>
            <p:ph type="ftr" sz="quarter" idx="11"/>
          </p:nvPr>
        </p:nvSpPr>
        <p:spPr/>
        <p:txBody>
          <a:bodyPr/>
          <a:lstStyle>
            <a:lvl1pPr>
              <a:defRPr sz="1200"/>
            </a:lvl1p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lvl1pPr>
              <a:defRPr sz="1200"/>
            </a:lvl1pPr>
          </a:lstStyle>
          <a:p>
            <a:fld id="{6C8FC03C-C266-4645-ABC5-645062898383}" type="slidenum">
              <a:rPr lang="de-DE" smtClean="0"/>
              <a:pPr/>
              <a:t>‹#›</a:t>
            </a:fld>
            <a:r>
              <a:rPr lang="de-DE"/>
              <a:t> </a:t>
            </a:r>
            <a:endParaRPr lang="de-DE" dirty="0"/>
          </a:p>
        </p:txBody>
      </p:sp>
      <p:pic>
        <p:nvPicPr>
          <p:cNvPr id="7" name="Picture 6">
            <a:extLst>
              <a:ext uri="{FF2B5EF4-FFF2-40B4-BE49-F238E27FC236}">
                <a16:creationId xmlns:a16="http://schemas.microsoft.com/office/drawing/2014/main" id="{68D4062E-706D-111A-8A95-1343FEAF668C}"/>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3702" y="332656"/>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816207"/>
      </p:ext>
    </p:extLst>
  </p:cSld>
  <p:clrMapOvr>
    <a:masterClrMapping/>
  </p:clrMapOvr>
  <p:extLst>
    <p:ext uri="{DCECCB84-F9BA-43D5-87BE-67443E8EF086}">
      <p15:sldGuideLst xmlns:p15="http://schemas.microsoft.com/office/powerpoint/2012/main">
        <p15:guide id="1" orient="horz" pos="1440" userDrawn="1">
          <p15:clr>
            <a:srgbClr val="FBAE40"/>
          </p15:clr>
        </p15:guide>
        <p15:guide id="2" orient="horz" pos="3618" userDrawn="1">
          <p15:clr>
            <a:srgbClr val="FBAE40"/>
          </p15:clr>
        </p15:guide>
        <p15:guide id="3" orient="horz" pos="906" userDrawn="1">
          <p15:clr>
            <a:srgbClr val="FBAE40"/>
          </p15:clr>
        </p15:guide>
        <p15:guide id="4" pos="539" userDrawn="1">
          <p15:clr>
            <a:srgbClr val="FBAE40"/>
          </p15:clr>
        </p15:guide>
        <p15:guide id="5" pos="1768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blau mit Türmchen">
    <p:spTree>
      <p:nvGrpSpPr>
        <p:cNvPr id="1" name=""/>
        <p:cNvGrpSpPr/>
        <p:nvPr/>
      </p:nvGrpSpPr>
      <p:grpSpPr>
        <a:xfrm>
          <a:off x="0" y="0"/>
          <a:ext cx="0" cy="0"/>
          <a:chOff x="0" y="0"/>
          <a:chExt cx="0" cy="0"/>
        </a:xfrm>
      </p:grpSpPr>
      <p:sp>
        <p:nvSpPr>
          <p:cNvPr id="13" name="Fläche"/>
          <p:cNvSpPr/>
          <p:nvPr userDrawn="1"/>
        </p:nvSpPr>
        <p:spPr>
          <a:xfrm>
            <a:off x="0" y="0"/>
            <a:ext cx="12192000" cy="567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59"/>
          </a:p>
        </p:txBody>
      </p:sp>
      <p:sp>
        <p:nvSpPr>
          <p:cNvPr id="2" name="Titel 1"/>
          <p:cNvSpPr>
            <a:spLocks noGrp="1"/>
          </p:cNvSpPr>
          <p:nvPr>
            <p:ph type="ctrTitle" hasCustomPrompt="1"/>
          </p:nvPr>
        </p:nvSpPr>
        <p:spPr>
          <a:xfrm>
            <a:off x="359627" y="1936750"/>
            <a:ext cx="6401332" cy="1276350"/>
          </a:xfrm>
        </p:spPr>
        <p:txBody>
          <a:bodyPr anchor="t" anchorCtr="0"/>
          <a:lstStyle>
            <a:lvl1pPr marL="0" indent="0" algn="l">
              <a:lnSpc>
                <a:spcPct val="104000"/>
              </a:lnSpc>
              <a:buFont typeface="Arial" panose="020B0604020202020204" pitchFamily="34" charset="0"/>
              <a:buNone/>
              <a:defRPr sz="1349" b="1">
                <a:solidFill>
                  <a:schemeClr val="bg1"/>
                </a:solidFill>
              </a:defRPr>
            </a:lvl1pPr>
          </a:lstStyle>
          <a:p>
            <a:r>
              <a:rPr lang="de-DE" dirty="0"/>
              <a:t>Titel der Präsentation auf zwei Zeilen einfügen</a:t>
            </a:r>
          </a:p>
        </p:txBody>
      </p:sp>
      <p:sp>
        <p:nvSpPr>
          <p:cNvPr id="3" name="Untertitel 2"/>
          <p:cNvSpPr>
            <a:spLocks noGrp="1"/>
          </p:cNvSpPr>
          <p:nvPr>
            <p:ph type="subTitle" idx="1" hasCustomPrompt="1"/>
          </p:nvPr>
        </p:nvSpPr>
        <p:spPr>
          <a:xfrm>
            <a:off x="359627" y="3213100"/>
            <a:ext cx="6401332" cy="792000"/>
          </a:xfrm>
        </p:spPr>
        <p:txBody>
          <a:bodyPr/>
          <a:lstStyle>
            <a:lvl1pPr marL="0" indent="0" algn="l">
              <a:lnSpc>
                <a:spcPct val="114000"/>
              </a:lnSpc>
              <a:spcBef>
                <a:spcPts val="0"/>
              </a:spcBef>
              <a:buFont typeface="Arial" panose="020B0604020202020204" pitchFamily="34" charset="0"/>
              <a:buNone/>
              <a:defRPr sz="674" b="0">
                <a:solidFill>
                  <a:schemeClr val="bg1"/>
                </a:solidFill>
              </a:defRPr>
            </a:lvl1pPr>
            <a:lvl2pPr marL="0" indent="0" algn="l">
              <a:lnSpc>
                <a:spcPct val="114000"/>
              </a:lnSpc>
              <a:spcBef>
                <a:spcPts val="0"/>
              </a:spcBef>
              <a:buFont typeface="Arial" panose="020B0604020202020204" pitchFamily="34" charset="0"/>
              <a:buNone/>
              <a:defRPr sz="674" b="0">
                <a:solidFill>
                  <a:schemeClr val="bg1"/>
                </a:solidFill>
              </a:defRPr>
            </a:lvl2pPr>
            <a:lvl3pPr marL="0" indent="0" algn="l">
              <a:lnSpc>
                <a:spcPct val="114000"/>
              </a:lnSpc>
              <a:spcBef>
                <a:spcPts val="0"/>
              </a:spcBef>
              <a:buFont typeface="Arial" panose="020B0604020202020204" pitchFamily="34" charset="0"/>
              <a:buNone/>
              <a:defRPr sz="674" b="0">
                <a:solidFill>
                  <a:schemeClr val="bg1"/>
                </a:solidFill>
              </a:defRPr>
            </a:lvl3pPr>
            <a:lvl4pPr marL="0" indent="0" algn="l">
              <a:lnSpc>
                <a:spcPct val="114000"/>
              </a:lnSpc>
              <a:spcBef>
                <a:spcPts val="0"/>
              </a:spcBef>
              <a:buFont typeface="Arial" panose="020B0604020202020204" pitchFamily="34" charset="0"/>
              <a:buNone/>
              <a:defRPr sz="674" b="0">
                <a:solidFill>
                  <a:schemeClr val="bg1"/>
                </a:solidFill>
              </a:defRPr>
            </a:lvl4pPr>
            <a:lvl5pPr marL="0" indent="0" algn="l">
              <a:lnSpc>
                <a:spcPct val="114000"/>
              </a:lnSpc>
              <a:spcBef>
                <a:spcPts val="0"/>
              </a:spcBef>
              <a:buFont typeface="Arial" panose="020B0604020202020204" pitchFamily="34" charset="0"/>
              <a:buNone/>
              <a:defRPr sz="674" b="0">
                <a:solidFill>
                  <a:schemeClr val="bg1"/>
                </a:solidFill>
              </a:defRPr>
            </a:lvl5pPr>
            <a:lvl6pPr marL="0" indent="0" algn="l">
              <a:lnSpc>
                <a:spcPct val="114000"/>
              </a:lnSpc>
              <a:spcBef>
                <a:spcPts val="0"/>
              </a:spcBef>
              <a:buFont typeface="Arial" panose="020B0604020202020204" pitchFamily="34" charset="0"/>
              <a:buNone/>
              <a:defRPr sz="674" b="0">
                <a:solidFill>
                  <a:schemeClr val="bg1"/>
                </a:solidFill>
              </a:defRPr>
            </a:lvl6pPr>
            <a:lvl7pPr marL="0" indent="0" algn="l">
              <a:lnSpc>
                <a:spcPct val="114000"/>
              </a:lnSpc>
              <a:spcBef>
                <a:spcPts val="0"/>
              </a:spcBef>
              <a:buFont typeface="Arial" panose="020B0604020202020204" pitchFamily="34" charset="0"/>
              <a:buNone/>
              <a:defRPr sz="674" b="0">
                <a:solidFill>
                  <a:schemeClr val="bg1"/>
                </a:solidFill>
              </a:defRPr>
            </a:lvl7pPr>
            <a:lvl8pPr marL="0" indent="0" algn="l">
              <a:lnSpc>
                <a:spcPct val="114000"/>
              </a:lnSpc>
              <a:spcBef>
                <a:spcPts val="0"/>
              </a:spcBef>
              <a:buFont typeface="Arial" panose="020B0604020202020204" pitchFamily="34" charset="0"/>
              <a:buNone/>
              <a:defRPr sz="674" b="0">
                <a:solidFill>
                  <a:schemeClr val="bg1"/>
                </a:solidFill>
              </a:defRPr>
            </a:lvl8pPr>
            <a:lvl9pPr marL="0" indent="0" algn="l">
              <a:lnSpc>
                <a:spcPct val="114000"/>
              </a:lnSpc>
              <a:spcBef>
                <a:spcPts val="0"/>
              </a:spcBef>
              <a:buFont typeface="Arial" panose="020B0604020202020204" pitchFamily="34" charset="0"/>
              <a:buNone/>
              <a:defRPr sz="674"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59"/>
          </a:p>
        </p:txBody>
      </p:sp>
      <p:grpSp>
        <p:nvGrpSpPr>
          <p:cNvPr id="29" name="Regieanweisungen"/>
          <p:cNvGrpSpPr/>
          <p:nvPr userDrawn="1"/>
        </p:nvGrpSpPr>
        <p:grpSpPr>
          <a:xfrm>
            <a:off x="-2050600" y="-468000"/>
            <a:ext cx="14709415" cy="7776000"/>
            <a:chOff x="-2052737" y="-468000"/>
            <a:chExt cx="14724737" cy="7776000"/>
          </a:xfrm>
        </p:grpSpPr>
        <p:sp>
          <p:nvSpPr>
            <p:cNvPr id="30"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580664" rtl="0" eaLnBrk="1" fontAlgn="auto" latinLnBrk="0" hangingPunct="1">
                <a:lnSpc>
                  <a:spcPct val="100000"/>
                </a:lnSpc>
                <a:spcBef>
                  <a:spcPts val="0"/>
                </a:spcBef>
                <a:spcAft>
                  <a:spcPts val="0"/>
                </a:spcAft>
                <a:buClrTx/>
                <a:buSzTx/>
                <a:buFontTx/>
                <a:buNone/>
                <a:tabLst/>
                <a:defRPr/>
              </a:pPr>
              <a:r>
                <a:rPr kumimoji="0" lang="de-DE" sz="38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38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1"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Folie in Ursprungsform </a:t>
              </a:r>
            </a:p>
            <a:p>
              <a:pPr indent="0" algn="r">
                <a:lnSpc>
                  <a:spcPct val="120000"/>
                </a:lnSpc>
                <a:spcBef>
                  <a:spcPts val="0"/>
                </a:spcBef>
                <a:spcAft>
                  <a:spcPts val="0"/>
                </a:spcAft>
              </a:pPr>
              <a:r>
                <a:rPr lang="de-DE" sz="380" b="0" baseline="0" dirty="0">
                  <a:solidFill>
                    <a:schemeClr val="tx1"/>
                  </a:solidFill>
                  <a:latin typeface="+mn-lt"/>
                </a:rPr>
                <a:t>bringen über Menu:</a:t>
              </a:r>
            </a:p>
            <a:p>
              <a:pPr indent="0" algn="r">
                <a:lnSpc>
                  <a:spcPct val="120000"/>
                </a:lnSpc>
                <a:spcBef>
                  <a:spcPts val="0"/>
                </a:spcBef>
                <a:spcAft>
                  <a:spcPts val="0"/>
                </a:spcAft>
              </a:pPr>
              <a:r>
                <a:rPr lang="de-DE" sz="380" b="1" baseline="0" dirty="0">
                  <a:solidFill>
                    <a:schemeClr val="tx1"/>
                  </a:solidFill>
                  <a:latin typeface="+mn-lt"/>
                </a:rPr>
                <a:t>Start &gt; Folien &gt; Zurücksetzen</a:t>
              </a:r>
            </a:p>
          </p:txBody>
        </p:sp>
        <p:sp>
          <p:nvSpPr>
            <p:cNvPr id="36"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Wechsel des Folienlayouts </a:t>
              </a:r>
              <a:br>
                <a:rPr lang="de-DE" sz="380" b="0" baseline="0" dirty="0">
                  <a:solidFill>
                    <a:schemeClr val="tx1"/>
                  </a:solidFill>
                  <a:latin typeface="+mn-lt"/>
                </a:rPr>
              </a:br>
              <a:r>
                <a:rPr lang="de-DE" sz="380" b="0" baseline="0" dirty="0">
                  <a:solidFill>
                    <a:schemeClr val="tx1"/>
                  </a:solidFill>
                  <a:latin typeface="+mn-lt"/>
                </a:rPr>
                <a:t>im Menü über:</a:t>
              </a:r>
            </a:p>
            <a:p>
              <a:pPr marL="0" marR="0" lvl="0" indent="0" algn="r" defTabSz="509042" rtl="0" eaLnBrk="1" fontAlgn="auto" latinLnBrk="0" hangingPunct="1">
                <a:lnSpc>
                  <a:spcPct val="120000"/>
                </a:lnSpc>
                <a:spcBef>
                  <a:spcPts val="0"/>
                </a:spcBef>
                <a:spcAft>
                  <a:spcPts val="0"/>
                </a:spcAft>
                <a:buClrTx/>
                <a:buSzTx/>
                <a:buFontTx/>
                <a:buNone/>
                <a:tabLst/>
                <a:defRPr/>
              </a:pPr>
              <a:r>
                <a:rPr lang="de-DE" sz="380" b="1" baseline="0" dirty="0">
                  <a:solidFill>
                    <a:schemeClr val="tx1"/>
                  </a:solidFill>
                  <a:latin typeface="+mn-lt"/>
                </a:rPr>
                <a:t>Start &gt; Folien &gt; Layout</a:t>
              </a:r>
            </a:p>
          </p:txBody>
        </p:sp>
        <p:cxnSp>
          <p:nvCxnSpPr>
            <p:cNvPr id="3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506" b="0"/>
            </a:lvl1pPr>
            <a:lvl2pPr marL="0" indent="0" algn="r">
              <a:lnSpc>
                <a:spcPct val="110000"/>
              </a:lnSpc>
              <a:spcBef>
                <a:spcPts val="0"/>
              </a:spcBef>
              <a:buNone/>
              <a:defRPr sz="506" b="0"/>
            </a:lvl2pPr>
            <a:lvl3pPr marL="0" indent="0" algn="r">
              <a:lnSpc>
                <a:spcPct val="110000"/>
              </a:lnSpc>
              <a:spcBef>
                <a:spcPts val="0"/>
              </a:spcBef>
              <a:buNone/>
              <a:defRPr sz="506" b="0"/>
            </a:lvl3pPr>
            <a:lvl4pPr marL="0" indent="0" algn="r">
              <a:lnSpc>
                <a:spcPct val="110000"/>
              </a:lnSpc>
              <a:spcBef>
                <a:spcPts val="0"/>
              </a:spcBef>
              <a:buNone/>
              <a:defRPr sz="506" b="0"/>
            </a:lvl4pPr>
            <a:lvl5pPr marL="0" indent="0" algn="r">
              <a:lnSpc>
                <a:spcPct val="110000"/>
              </a:lnSpc>
              <a:spcBef>
                <a:spcPts val="0"/>
              </a:spcBef>
              <a:buNone/>
              <a:defRPr sz="506" b="0"/>
            </a:lvl5pPr>
            <a:lvl6pPr marL="0" indent="0" algn="r">
              <a:lnSpc>
                <a:spcPct val="110000"/>
              </a:lnSpc>
              <a:spcBef>
                <a:spcPts val="0"/>
              </a:spcBef>
              <a:buNone/>
              <a:defRPr sz="506" b="0"/>
            </a:lvl6pPr>
            <a:lvl7pPr marL="0" indent="0" algn="r">
              <a:lnSpc>
                <a:spcPct val="110000"/>
              </a:lnSpc>
              <a:spcBef>
                <a:spcPts val="0"/>
              </a:spcBef>
              <a:buNone/>
              <a:defRPr sz="506" b="0"/>
            </a:lvl7pPr>
            <a:lvl8pPr marL="0" indent="0" algn="r">
              <a:lnSpc>
                <a:spcPct val="110000"/>
              </a:lnSpc>
              <a:spcBef>
                <a:spcPts val="0"/>
              </a:spcBef>
              <a:buNone/>
              <a:defRPr sz="506" b="0"/>
            </a:lvl8pPr>
            <a:lvl9pPr marL="0" indent="0" algn="r">
              <a:lnSpc>
                <a:spcPct val="110000"/>
              </a:lnSpc>
              <a:spcBef>
                <a:spcPts val="0"/>
              </a:spcBef>
              <a:buNone/>
              <a:defRPr sz="506" b="0"/>
            </a:lvl9pPr>
          </a:lstStyle>
          <a:p>
            <a:pPr lvl="0"/>
            <a:r>
              <a:rPr lang="de-DE" dirty="0"/>
              <a:t>Freiraum für Sekundärlogo(s) / Name </a:t>
            </a:r>
            <a:br>
              <a:rPr lang="de-DE" dirty="0"/>
            </a:br>
            <a:r>
              <a:rPr lang="de-DE" dirty="0"/>
              <a:t>des Fachbereichs, Instituts oder SFBs</a:t>
            </a:r>
          </a:p>
        </p:txBody>
      </p:sp>
      <p:sp>
        <p:nvSpPr>
          <p:cNvPr id="56" name="Datumsplatzhalter 3"/>
          <p:cNvSpPr>
            <a:spLocks noGrp="1"/>
          </p:cNvSpPr>
          <p:nvPr>
            <p:ph type="dt" sz="half" idx="14"/>
          </p:nvPr>
        </p:nvSpPr>
        <p:spPr>
          <a:xfrm>
            <a:off x="3596256" y="-720000"/>
            <a:ext cx="8235421" cy="360000"/>
          </a:xfrm>
        </p:spPr>
        <p:txBody>
          <a:bodyPr/>
          <a:lstStyle/>
          <a:p>
            <a:endParaRPr lang="de-DE" dirty="0"/>
          </a:p>
        </p:txBody>
      </p:sp>
      <p:sp>
        <p:nvSpPr>
          <p:cNvPr id="57"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8"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590" dirty="0"/>
          </a:p>
        </p:txBody>
      </p:sp>
      <p:sp>
        <p:nvSpPr>
          <p:cNvPr id="65" name="Logo"/>
          <p:cNvSpPr>
            <a:spLocks noChangeAspect="1" noEditPoints="1"/>
          </p:cNvSpPr>
          <p:nvPr userDrawn="1"/>
        </p:nvSpPr>
        <p:spPr bwMode="auto">
          <a:xfrm>
            <a:off x="359629"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38537" tIns="19268" rIns="38537" bIns="19268" numCol="1" anchor="t" anchorCtr="0" compatLnSpc="1">
            <a:prstTxWarp prst="textNoShape">
              <a:avLst/>
            </a:prstTxWarp>
          </a:bodyPr>
          <a:lstStyle/>
          <a:p>
            <a:endParaRPr lang="de-DE" sz="1013" dirty="0"/>
          </a:p>
        </p:txBody>
      </p:sp>
      <p:sp>
        <p:nvSpPr>
          <p:cNvPr id="66"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38537" tIns="19268" rIns="38537" bIns="19268" numCol="1" anchor="t" anchorCtr="0" compatLnSpc="1">
            <a:prstTxWarp prst="textNoShape">
              <a:avLst/>
            </a:prstTxWarp>
          </a:bodyPr>
          <a:lstStyle/>
          <a:p>
            <a:endParaRPr lang="de-DE" sz="1013"/>
          </a:p>
        </p:txBody>
      </p:sp>
      <p:grpSp>
        <p:nvGrpSpPr>
          <p:cNvPr id="40" name="Türmchen"/>
          <p:cNvGrpSpPr>
            <a:grpSpLocks noChangeAspect="1"/>
          </p:cNvGrpSpPr>
          <p:nvPr userDrawn="1"/>
        </p:nvGrpSpPr>
        <p:grpSpPr bwMode="auto">
          <a:xfrm>
            <a:off x="8687279" y="1035720"/>
            <a:ext cx="3504724" cy="4606925"/>
            <a:chOff x="3550" y="652"/>
            <a:chExt cx="2210" cy="2902"/>
          </a:xfrm>
        </p:grpSpPr>
        <p:sp>
          <p:nvSpPr>
            <p:cNvPr id="41"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9ABCD1"/>
            </a:solidFill>
            <a:ln w="9525">
              <a:noFill/>
              <a:round/>
              <a:headEnd/>
              <a:tailEnd/>
            </a:ln>
          </p:spPr>
          <p:txBody>
            <a:bodyPr vert="horz" wrap="square" lIns="91440" tIns="45720" rIns="91440" bIns="45720" numCol="1" anchor="t" anchorCtr="0" compatLnSpc="1">
              <a:prstTxWarp prst="textNoShape">
                <a:avLst/>
              </a:prstTxWarp>
            </a:bodyPr>
            <a:lstStyle/>
            <a:p>
              <a:endParaRPr lang="de-DE" sz="1013"/>
            </a:p>
          </p:txBody>
        </p:sp>
        <p:sp>
          <p:nvSpPr>
            <p:cNvPr id="42"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rgbClr val="679AB9"/>
            </a:solidFill>
            <a:ln w="9525">
              <a:noFill/>
              <a:round/>
              <a:headEnd/>
              <a:tailEnd/>
            </a:ln>
          </p:spPr>
          <p:txBody>
            <a:bodyPr vert="horz" wrap="square" lIns="91440" tIns="45720" rIns="91440" bIns="45720" numCol="1" anchor="t" anchorCtr="0" compatLnSpc="1">
              <a:prstTxWarp prst="textNoShape">
                <a:avLst/>
              </a:prstTxWarp>
            </a:bodyPr>
            <a:lstStyle/>
            <a:p>
              <a:endParaRPr lang="de-DE" sz="1013"/>
            </a:p>
          </p:txBody>
        </p:sp>
        <p:sp>
          <p:nvSpPr>
            <p:cNvPr id="43"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013"/>
            </a:p>
          </p:txBody>
        </p:sp>
        <p:sp>
          <p:nvSpPr>
            <p:cNvPr id="44"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013"/>
            </a:p>
          </p:txBody>
        </p:sp>
      </p:grpSp>
    </p:spTree>
    <p:extLst>
      <p:ext uri="{BB962C8B-B14F-4D97-AF65-F5344CB8AC3E}">
        <p14:creationId xmlns:p14="http://schemas.microsoft.com/office/powerpoint/2010/main" val="1308304551"/>
      </p:ext>
    </p:extLst>
  </p:cSld>
  <p:clrMapOvr>
    <a:masterClrMapping/>
  </p:clrMapOvr>
  <p:extLst>
    <p:ext uri="{DCECCB84-F9BA-43D5-87BE-67443E8EF086}">
      <p15:sldGuideLst xmlns:p15="http://schemas.microsoft.com/office/powerpoint/2012/main">
        <p15:guide id="1" orient="horz" pos="1220" userDrawn="1">
          <p15:clr>
            <a:srgbClr val="FBAE40"/>
          </p15:clr>
        </p15:guide>
        <p15:guide id="2" orient="horz" pos="2024" userDrawn="1">
          <p15:clr>
            <a:srgbClr val="FBAE40"/>
          </p15:clr>
        </p15:guide>
        <p15:guide id="3" pos="539" userDrawn="1">
          <p15:clr>
            <a:srgbClr val="FBAE40"/>
          </p15:clr>
        </p15:guide>
        <p15:guide id="4" pos="1768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hell mit Typoecke">
    <p:spTree>
      <p:nvGrpSpPr>
        <p:cNvPr id="1" name=""/>
        <p:cNvGrpSpPr/>
        <p:nvPr/>
      </p:nvGrpSpPr>
      <p:grpSpPr>
        <a:xfrm>
          <a:off x="0" y="0"/>
          <a:ext cx="0" cy="0"/>
          <a:chOff x="0" y="0"/>
          <a:chExt cx="0" cy="0"/>
        </a:xfrm>
      </p:grpSpPr>
      <p:sp>
        <p:nvSpPr>
          <p:cNvPr id="55" name="Vertikaler Textplatzhalter 2"/>
          <p:cNvSpPr>
            <a:spLocks noGrp="1"/>
          </p:cNvSpPr>
          <p:nvPr>
            <p:ph type="body" orient="vert" idx="17" hasCustomPrompt="1"/>
          </p:nvPr>
        </p:nvSpPr>
        <p:spPr>
          <a:xfrm>
            <a:off x="5214572" y="6080400"/>
            <a:ext cx="3416441" cy="468000"/>
          </a:xfrm>
        </p:spPr>
        <p:txBody>
          <a:bodyPr vert="horz" anchor="b" anchorCtr="0"/>
          <a:lstStyle>
            <a:lvl1pPr marL="0" indent="0" algn="r">
              <a:lnSpc>
                <a:spcPct val="110000"/>
              </a:lnSpc>
              <a:spcBef>
                <a:spcPts val="0"/>
              </a:spcBef>
              <a:buFont typeface="Arial" panose="020B0604020202020204" pitchFamily="34" charset="0"/>
              <a:buNone/>
              <a:defRPr sz="506" b="0"/>
            </a:lvl1pPr>
            <a:lvl2pPr marL="0" indent="0" algn="r">
              <a:lnSpc>
                <a:spcPct val="110000"/>
              </a:lnSpc>
              <a:spcBef>
                <a:spcPts val="0"/>
              </a:spcBef>
              <a:buNone/>
              <a:defRPr sz="506" b="0"/>
            </a:lvl2pPr>
            <a:lvl3pPr marL="0" indent="0" algn="r">
              <a:lnSpc>
                <a:spcPct val="110000"/>
              </a:lnSpc>
              <a:spcBef>
                <a:spcPts val="0"/>
              </a:spcBef>
              <a:buNone/>
              <a:defRPr sz="506" b="0"/>
            </a:lvl3pPr>
            <a:lvl4pPr marL="0" indent="0" algn="r">
              <a:lnSpc>
                <a:spcPct val="110000"/>
              </a:lnSpc>
              <a:spcBef>
                <a:spcPts val="0"/>
              </a:spcBef>
              <a:buNone/>
              <a:defRPr sz="506" b="0"/>
            </a:lvl4pPr>
            <a:lvl5pPr marL="0" indent="0" algn="r">
              <a:lnSpc>
                <a:spcPct val="110000"/>
              </a:lnSpc>
              <a:spcBef>
                <a:spcPts val="0"/>
              </a:spcBef>
              <a:buNone/>
              <a:defRPr sz="506" b="0"/>
            </a:lvl5pPr>
            <a:lvl6pPr marL="0" indent="0" algn="r">
              <a:lnSpc>
                <a:spcPct val="110000"/>
              </a:lnSpc>
              <a:spcBef>
                <a:spcPts val="0"/>
              </a:spcBef>
              <a:buNone/>
              <a:defRPr sz="506" b="0"/>
            </a:lvl6pPr>
            <a:lvl7pPr marL="0" indent="0" algn="r">
              <a:lnSpc>
                <a:spcPct val="110000"/>
              </a:lnSpc>
              <a:spcBef>
                <a:spcPts val="0"/>
              </a:spcBef>
              <a:buNone/>
              <a:defRPr sz="506" b="0"/>
            </a:lvl7pPr>
            <a:lvl8pPr marL="0" indent="0" algn="r">
              <a:lnSpc>
                <a:spcPct val="110000"/>
              </a:lnSpc>
              <a:spcBef>
                <a:spcPts val="0"/>
              </a:spcBef>
              <a:buNone/>
              <a:defRPr sz="506" b="0"/>
            </a:lvl8pPr>
            <a:lvl9pPr marL="0" indent="0" algn="r">
              <a:lnSpc>
                <a:spcPct val="110000"/>
              </a:lnSpc>
              <a:spcBef>
                <a:spcPts val="0"/>
              </a:spcBef>
              <a:buNone/>
              <a:defRPr sz="506" b="0"/>
            </a:lvl9pPr>
          </a:lstStyle>
          <a:p>
            <a:pPr lvl="0"/>
            <a:r>
              <a:rPr lang="de-DE" dirty="0"/>
              <a:t>Freiraum für Sekundärlogo(s) / Name </a:t>
            </a:r>
            <a:br>
              <a:rPr lang="de-DE" dirty="0"/>
            </a:br>
            <a:r>
              <a:rPr lang="de-DE" dirty="0"/>
              <a:t>des Fachbereichs, Instituts oder SFBs</a:t>
            </a:r>
          </a:p>
        </p:txBody>
      </p:sp>
      <p:grpSp>
        <p:nvGrpSpPr>
          <p:cNvPr id="25" name="Regieanweisungen"/>
          <p:cNvGrpSpPr/>
          <p:nvPr userDrawn="1"/>
        </p:nvGrpSpPr>
        <p:grpSpPr>
          <a:xfrm>
            <a:off x="-2050600" y="-468000"/>
            <a:ext cx="14709415" cy="7776000"/>
            <a:chOff x="-2052737" y="-468000"/>
            <a:chExt cx="14724737" cy="7776000"/>
          </a:xfrm>
        </p:grpSpPr>
        <p:sp>
          <p:nvSpPr>
            <p:cNvPr id="26"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580664" rtl="0" eaLnBrk="1" fontAlgn="auto" latinLnBrk="0" hangingPunct="1">
                <a:lnSpc>
                  <a:spcPct val="100000"/>
                </a:lnSpc>
                <a:spcBef>
                  <a:spcPts val="0"/>
                </a:spcBef>
                <a:spcAft>
                  <a:spcPts val="0"/>
                </a:spcAft>
                <a:buClrTx/>
                <a:buSzTx/>
                <a:buFontTx/>
                <a:buNone/>
                <a:tabLst/>
                <a:defRPr/>
              </a:pPr>
              <a:r>
                <a:rPr kumimoji="0" lang="de-DE" sz="38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38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27"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Folie in Ursprungsform </a:t>
              </a:r>
            </a:p>
            <a:p>
              <a:pPr indent="0" algn="r">
                <a:lnSpc>
                  <a:spcPct val="120000"/>
                </a:lnSpc>
                <a:spcBef>
                  <a:spcPts val="0"/>
                </a:spcBef>
                <a:spcAft>
                  <a:spcPts val="0"/>
                </a:spcAft>
              </a:pPr>
              <a:r>
                <a:rPr lang="de-DE" sz="380" b="0" baseline="0" dirty="0">
                  <a:solidFill>
                    <a:schemeClr val="tx1"/>
                  </a:solidFill>
                  <a:latin typeface="+mn-lt"/>
                </a:rPr>
                <a:t>bringen über Menu:</a:t>
              </a:r>
            </a:p>
            <a:p>
              <a:pPr indent="0" algn="r">
                <a:lnSpc>
                  <a:spcPct val="120000"/>
                </a:lnSpc>
                <a:spcBef>
                  <a:spcPts val="0"/>
                </a:spcBef>
                <a:spcAft>
                  <a:spcPts val="0"/>
                </a:spcAft>
              </a:pPr>
              <a:r>
                <a:rPr lang="de-DE" sz="380" b="1" baseline="0" dirty="0">
                  <a:solidFill>
                    <a:schemeClr val="tx1"/>
                  </a:solidFill>
                  <a:latin typeface="+mn-lt"/>
                </a:rPr>
                <a:t>Start &gt; Folien &gt; Zurücksetzen</a:t>
              </a:r>
            </a:p>
          </p:txBody>
        </p:sp>
        <p:sp>
          <p:nvSpPr>
            <p:cNvPr id="32"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Wechsel des Folienlayouts </a:t>
              </a:r>
              <a:br>
                <a:rPr lang="de-DE" sz="380" b="0" baseline="0" dirty="0">
                  <a:solidFill>
                    <a:schemeClr val="tx1"/>
                  </a:solidFill>
                  <a:latin typeface="+mn-lt"/>
                </a:rPr>
              </a:br>
              <a:r>
                <a:rPr lang="de-DE" sz="380" b="0" baseline="0" dirty="0">
                  <a:solidFill>
                    <a:schemeClr val="tx1"/>
                  </a:solidFill>
                  <a:latin typeface="+mn-lt"/>
                </a:rPr>
                <a:t>im Menü über:</a:t>
              </a:r>
            </a:p>
            <a:p>
              <a:pPr marL="0" marR="0" lvl="0" indent="0" algn="r" defTabSz="509042" rtl="0" eaLnBrk="1" fontAlgn="auto" latinLnBrk="0" hangingPunct="1">
                <a:lnSpc>
                  <a:spcPct val="120000"/>
                </a:lnSpc>
                <a:spcBef>
                  <a:spcPts val="0"/>
                </a:spcBef>
                <a:spcAft>
                  <a:spcPts val="0"/>
                </a:spcAft>
                <a:buClrTx/>
                <a:buSzTx/>
                <a:buFontTx/>
                <a:buNone/>
                <a:tabLst/>
                <a:defRPr/>
              </a:pPr>
              <a:r>
                <a:rPr lang="de-DE" sz="380" b="1" baseline="0" dirty="0">
                  <a:solidFill>
                    <a:schemeClr val="tx1"/>
                  </a:solidFill>
                  <a:latin typeface="+mn-lt"/>
                </a:rPr>
                <a:t>Start &gt; Folien &gt; Layout</a:t>
              </a:r>
            </a:p>
          </p:txBody>
        </p:sp>
        <p:cxnSp>
          <p:nvCxnSpPr>
            <p:cNvPr id="33"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Datumsplatzhalter 3"/>
          <p:cNvSpPr>
            <a:spLocks noGrp="1"/>
          </p:cNvSpPr>
          <p:nvPr>
            <p:ph type="dt" sz="half" idx="14"/>
          </p:nvPr>
        </p:nvSpPr>
        <p:spPr>
          <a:xfrm>
            <a:off x="3596256" y="-720000"/>
            <a:ext cx="8235421" cy="360000"/>
          </a:xfrm>
        </p:spPr>
        <p:txBody>
          <a:bodyPr/>
          <a:lstStyle/>
          <a:p>
            <a:endParaRPr lang="de-DE" dirty="0"/>
          </a:p>
        </p:txBody>
      </p:sp>
      <p:sp>
        <p:nvSpPr>
          <p:cNvPr id="52"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3"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590" dirty="0"/>
          </a:p>
        </p:txBody>
      </p:sp>
      <p:sp>
        <p:nvSpPr>
          <p:cNvPr id="54" name="Titel 1"/>
          <p:cNvSpPr>
            <a:spLocks noGrp="1"/>
          </p:cNvSpPr>
          <p:nvPr>
            <p:ph type="ctrTitle" hasCustomPrompt="1"/>
          </p:nvPr>
        </p:nvSpPr>
        <p:spPr>
          <a:xfrm>
            <a:off x="359627" y="1936750"/>
            <a:ext cx="6401332" cy="1277938"/>
          </a:xfrm>
        </p:spPr>
        <p:txBody>
          <a:bodyPr anchor="t" anchorCtr="0"/>
          <a:lstStyle>
            <a:lvl1pPr marL="0" indent="0" algn="l">
              <a:lnSpc>
                <a:spcPct val="104000"/>
              </a:lnSpc>
              <a:buFont typeface="Arial" panose="020B0604020202020204" pitchFamily="34" charset="0"/>
              <a:buNone/>
              <a:defRPr sz="1349" b="1"/>
            </a:lvl1pPr>
          </a:lstStyle>
          <a:p>
            <a:r>
              <a:rPr lang="de-DE" dirty="0"/>
              <a:t>Titel der Präsentation auf zwei Zeilen einfügen</a:t>
            </a:r>
          </a:p>
        </p:txBody>
      </p:sp>
      <p:sp>
        <p:nvSpPr>
          <p:cNvPr id="56" name="Untertitel 2"/>
          <p:cNvSpPr>
            <a:spLocks noGrp="1"/>
          </p:cNvSpPr>
          <p:nvPr>
            <p:ph type="subTitle" idx="1" hasCustomPrompt="1"/>
          </p:nvPr>
        </p:nvSpPr>
        <p:spPr>
          <a:xfrm>
            <a:off x="361283" y="3214688"/>
            <a:ext cx="6401332" cy="792000"/>
          </a:xfrm>
        </p:spPr>
        <p:txBody>
          <a:bodyPr/>
          <a:lstStyle>
            <a:lvl1pPr marL="0" indent="0" algn="l">
              <a:lnSpc>
                <a:spcPct val="114000"/>
              </a:lnSpc>
              <a:spcBef>
                <a:spcPts val="0"/>
              </a:spcBef>
              <a:buFont typeface="Arial" panose="020B0604020202020204" pitchFamily="34" charset="0"/>
              <a:buNone/>
              <a:defRPr sz="674" b="0">
                <a:solidFill>
                  <a:schemeClr val="bg2"/>
                </a:solidFill>
              </a:defRPr>
            </a:lvl1pPr>
            <a:lvl2pPr marL="0" indent="0" algn="l">
              <a:lnSpc>
                <a:spcPct val="114000"/>
              </a:lnSpc>
              <a:spcBef>
                <a:spcPts val="0"/>
              </a:spcBef>
              <a:buFont typeface="Arial" panose="020B0604020202020204" pitchFamily="34" charset="0"/>
              <a:buNone/>
              <a:defRPr sz="674" b="0">
                <a:solidFill>
                  <a:schemeClr val="bg2"/>
                </a:solidFill>
              </a:defRPr>
            </a:lvl2pPr>
            <a:lvl3pPr marL="0" indent="0" algn="l">
              <a:lnSpc>
                <a:spcPct val="114000"/>
              </a:lnSpc>
              <a:spcBef>
                <a:spcPts val="0"/>
              </a:spcBef>
              <a:buFont typeface="Arial" panose="020B0604020202020204" pitchFamily="34" charset="0"/>
              <a:buNone/>
              <a:defRPr sz="674" b="0">
                <a:solidFill>
                  <a:schemeClr val="bg2"/>
                </a:solidFill>
              </a:defRPr>
            </a:lvl3pPr>
            <a:lvl4pPr marL="0" indent="0" algn="l">
              <a:lnSpc>
                <a:spcPct val="114000"/>
              </a:lnSpc>
              <a:spcBef>
                <a:spcPts val="0"/>
              </a:spcBef>
              <a:buFont typeface="Arial" panose="020B0604020202020204" pitchFamily="34" charset="0"/>
              <a:buNone/>
              <a:defRPr sz="674" b="0">
                <a:solidFill>
                  <a:schemeClr val="bg2"/>
                </a:solidFill>
              </a:defRPr>
            </a:lvl4pPr>
            <a:lvl5pPr marL="0" indent="0" algn="l">
              <a:lnSpc>
                <a:spcPct val="114000"/>
              </a:lnSpc>
              <a:spcBef>
                <a:spcPts val="0"/>
              </a:spcBef>
              <a:buFont typeface="Arial" panose="020B0604020202020204" pitchFamily="34" charset="0"/>
              <a:buNone/>
              <a:defRPr sz="674" b="0">
                <a:solidFill>
                  <a:schemeClr val="bg2"/>
                </a:solidFill>
              </a:defRPr>
            </a:lvl5pPr>
            <a:lvl6pPr marL="0" indent="0" algn="l">
              <a:lnSpc>
                <a:spcPct val="114000"/>
              </a:lnSpc>
              <a:spcBef>
                <a:spcPts val="0"/>
              </a:spcBef>
              <a:buFont typeface="Arial" panose="020B0604020202020204" pitchFamily="34" charset="0"/>
              <a:buNone/>
              <a:defRPr sz="674" b="0">
                <a:solidFill>
                  <a:schemeClr val="bg2"/>
                </a:solidFill>
              </a:defRPr>
            </a:lvl6pPr>
            <a:lvl7pPr marL="0" indent="0" algn="l">
              <a:lnSpc>
                <a:spcPct val="114000"/>
              </a:lnSpc>
              <a:spcBef>
                <a:spcPts val="0"/>
              </a:spcBef>
              <a:buFont typeface="Arial" panose="020B0604020202020204" pitchFamily="34" charset="0"/>
              <a:buNone/>
              <a:defRPr sz="674" b="0">
                <a:solidFill>
                  <a:schemeClr val="bg2"/>
                </a:solidFill>
              </a:defRPr>
            </a:lvl7pPr>
            <a:lvl8pPr marL="0" indent="0" algn="l">
              <a:lnSpc>
                <a:spcPct val="114000"/>
              </a:lnSpc>
              <a:spcBef>
                <a:spcPts val="0"/>
              </a:spcBef>
              <a:buFont typeface="Arial" panose="020B0604020202020204" pitchFamily="34" charset="0"/>
              <a:buNone/>
              <a:defRPr sz="674" b="0">
                <a:solidFill>
                  <a:schemeClr val="bg2"/>
                </a:solidFill>
              </a:defRPr>
            </a:lvl8pPr>
            <a:lvl9pPr marL="0" indent="0" algn="l">
              <a:lnSpc>
                <a:spcPct val="114000"/>
              </a:lnSpc>
              <a:spcBef>
                <a:spcPts val="0"/>
              </a:spcBef>
              <a:buFont typeface="Arial" panose="020B0604020202020204" pitchFamily="34" charset="0"/>
              <a:buNone/>
              <a:defRPr sz="674"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60" name="Logo"/>
          <p:cNvSpPr>
            <a:spLocks noChangeAspect="1" noEditPoints="1"/>
          </p:cNvSpPr>
          <p:nvPr userDrawn="1"/>
        </p:nvSpPr>
        <p:spPr bwMode="auto">
          <a:xfrm>
            <a:off x="359629"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38537" tIns="19268" rIns="38537" bIns="19268" numCol="1" anchor="t" anchorCtr="0" compatLnSpc="1">
            <a:prstTxWarp prst="textNoShape">
              <a:avLst/>
            </a:prstTxWarp>
          </a:bodyPr>
          <a:lstStyle/>
          <a:p>
            <a:endParaRPr lang="de-DE" sz="1013" dirty="0"/>
          </a:p>
        </p:txBody>
      </p:sp>
      <p:sp>
        <p:nvSpPr>
          <p:cNvPr id="61"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38537" tIns="19268" rIns="38537" bIns="19268" numCol="1" anchor="t" anchorCtr="0" compatLnSpc="1">
            <a:prstTxWarp prst="textNoShape">
              <a:avLst/>
            </a:prstTxWarp>
          </a:bodyPr>
          <a:lstStyle/>
          <a:p>
            <a:endParaRPr lang="de-DE" sz="1013"/>
          </a:p>
        </p:txBody>
      </p:sp>
      <p:grpSp>
        <p:nvGrpSpPr>
          <p:cNvPr id="37" name="Ecke">
            <a:extLst>
              <a:ext uri="{FF2B5EF4-FFF2-40B4-BE49-F238E27FC236}">
                <a16:creationId xmlns:a16="http://schemas.microsoft.com/office/drawing/2014/main" id="{4F61CB19-1BAF-4DFF-BC6D-CEA481BC04A5}"/>
              </a:ext>
            </a:extLst>
          </p:cNvPr>
          <p:cNvGrpSpPr>
            <a:grpSpLocks noChangeAspect="1"/>
          </p:cNvGrpSpPr>
          <p:nvPr userDrawn="1"/>
        </p:nvGrpSpPr>
        <p:grpSpPr bwMode="auto">
          <a:xfrm>
            <a:off x="8812557" y="0"/>
            <a:ext cx="3379443" cy="6858000"/>
            <a:chOff x="1316" y="-660"/>
            <a:chExt cx="2131" cy="4320"/>
          </a:xfrm>
        </p:grpSpPr>
        <p:sp>
          <p:nvSpPr>
            <p:cNvPr id="38" name="Fläche">
              <a:extLst>
                <a:ext uri="{FF2B5EF4-FFF2-40B4-BE49-F238E27FC236}">
                  <a16:creationId xmlns:a16="http://schemas.microsoft.com/office/drawing/2014/main" id="{58FCB60F-A8DD-4F3E-BBF6-B446092A11C3}"/>
                </a:ext>
              </a:extLst>
            </p:cNvPr>
            <p:cNvSpPr>
              <a:spLocks/>
            </p:cNvSpPr>
            <p:nvPr userDrawn="1"/>
          </p:nvSpPr>
          <p:spPr bwMode="auto">
            <a:xfrm>
              <a:off x="1316" y="-660"/>
              <a:ext cx="2131" cy="4320"/>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759"/>
            </a:p>
          </p:txBody>
        </p:sp>
        <p:sp>
          <p:nvSpPr>
            <p:cNvPr id="39" name="FONT">
              <a:extLst>
                <a:ext uri="{FF2B5EF4-FFF2-40B4-BE49-F238E27FC236}">
                  <a16:creationId xmlns:a16="http://schemas.microsoft.com/office/drawing/2014/main" id="{E8774BCC-AA91-4C25-94FF-EE92CF3CE3A0}"/>
                </a:ext>
              </a:extLst>
            </p:cNvPr>
            <p:cNvSpPr>
              <a:spLocks noEditPoints="1"/>
            </p:cNvSpPr>
            <p:nvPr userDrawn="1"/>
          </p:nvSpPr>
          <p:spPr bwMode="auto">
            <a:xfrm>
              <a:off x="1406" y="-479"/>
              <a:ext cx="2041" cy="4139"/>
            </a:xfrm>
            <a:custGeom>
              <a:avLst/>
              <a:gdLst>
                <a:gd name="T0" fmla="*/ 9002 w 9002"/>
                <a:gd name="T1" fmla="*/ 357 h 18254"/>
                <a:gd name="T2" fmla="*/ 906 w 9002"/>
                <a:gd name="T3" fmla="*/ 16229 h 18254"/>
                <a:gd name="T4" fmla="*/ 2239 w 9002"/>
                <a:gd name="T5" fmla="*/ 14589 h 18254"/>
                <a:gd name="T6" fmla="*/ 3365 w 9002"/>
                <a:gd name="T7" fmla="*/ 12300 h 18254"/>
                <a:gd name="T8" fmla="*/ 4050 w 9002"/>
                <a:gd name="T9" fmla="*/ 10908 h 18254"/>
                <a:gd name="T10" fmla="*/ 4678 w 9002"/>
                <a:gd name="T11" fmla="*/ 9535 h 18254"/>
                <a:gd name="T12" fmla="*/ 5641 w 9002"/>
                <a:gd name="T13" fmla="*/ 7561 h 18254"/>
                <a:gd name="T14" fmla="*/ 6238 w 9002"/>
                <a:gd name="T15" fmla="*/ 6461 h 18254"/>
                <a:gd name="T16" fmla="*/ 7029 w 9002"/>
                <a:gd name="T17" fmla="*/ 4855 h 18254"/>
                <a:gd name="T18" fmla="*/ 7419 w 9002"/>
                <a:gd name="T19" fmla="*/ 3133 h 18254"/>
                <a:gd name="T20" fmla="*/ 8803 w 9002"/>
                <a:gd name="T21" fmla="*/ 1078 h 18254"/>
                <a:gd name="T22" fmla="*/ 8728 w 9002"/>
                <a:gd name="T23" fmla="*/ 2142 h 18254"/>
                <a:gd name="T24" fmla="*/ 2062 w 9002"/>
                <a:gd name="T25" fmla="*/ 16564 h 18254"/>
                <a:gd name="T26" fmla="*/ 2461 w 9002"/>
                <a:gd name="T27" fmla="*/ 14687 h 18254"/>
                <a:gd name="T28" fmla="*/ 3518 w 9002"/>
                <a:gd name="T29" fmla="*/ 13239 h 18254"/>
                <a:gd name="T30" fmla="*/ 4944 w 9002"/>
                <a:gd name="T31" fmla="*/ 10647 h 18254"/>
                <a:gd name="T32" fmla="*/ 5586 w 9002"/>
                <a:gd name="T33" fmla="*/ 9227 h 18254"/>
                <a:gd name="T34" fmla="*/ 6125 w 9002"/>
                <a:gd name="T35" fmla="*/ 7589 h 18254"/>
                <a:gd name="T36" fmla="*/ 6868 w 9002"/>
                <a:gd name="T37" fmla="*/ 6017 h 18254"/>
                <a:gd name="T38" fmla="*/ 7654 w 9002"/>
                <a:gd name="T39" fmla="*/ 5212 h 18254"/>
                <a:gd name="T40" fmla="*/ 8238 w 9002"/>
                <a:gd name="T41" fmla="*/ 3137 h 18254"/>
                <a:gd name="T42" fmla="*/ 2173 w 9002"/>
                <a:gd name="T43" fmla="*/ 17188 h 18254"/>
                <a:gd name="T44" fmla="*/ 3279 w 9002"/>
                <a:gd name="T45" fmla="*/ 15781 h 18254"/>
                <a:gd name="T46" fmla="*/ 3545 w 9002"/>
                <a:gd name="T47" fmla="*/ 14500 h 18254"/>
                <a:gd name="T48" fmla="*/ 4723 w 9002"/>
                <a:gd name="T49" fmla="*/ 12890 h 18254"/>
                <a:gd name="T50" fmla="*/ 5595 w 9002"/>
                <a:gd name="T51" fmla="*/ 11220 h 18254"/>
                <a:gd name="T52" fmla="*/ 6528 w 9002"/>
                <a:gd name="T53" fmla="*/ 9189 h 18254"/>
                <a:gd name="T54" fmla="*/ 7202 w 9002"/>
                <a:gd name="T55" fmla="*/ 7179 h 18254"/>
                <a:gd name="T56" fmla="*/ 8023 w 9002"/>
                <a:gd name="T57" fmla="*/ 5298 h 18254"/>
                <a:gd name="T58" fmla="*/ 8797 w 9002"/>
                <a:gd name="T59" fmla="*/ 4434 h 18254"/>
                <a:gd name="T60" fmla="*/ 8821 w 9002"/>
                <a:gd name="T61" fmla="*/ 5411 h 18254"/>
                <a:gd name="T62" fmla="*/ 3561 w 9002"/>
                <a:gd name="T63" fmla="*/ 17003 h 18254"/>
                <a:gd name="T64" fmla="*/ 4387 w 9002"/>
                <a:gd name="T65" fmla="*/ 15116 h 18254"/>
                <a:gd name="T66" fmla="*/ 5272 w 9002"/>
                <a:gd name="T67" fmla="*/ 13232 h 18254"/>
                <a:gd name="T68" fmla="*/ 5825 w 9002"/>
                <a:gd name="T69" fmla="*/ 11492 h 18254"/>
                <a:gd name="T70" fmla="*/ 6451 w 9002"/>
                <a:gd name="T71" fmla="*/ 10468 h 18254"/>
                <a:gd name="T72" fmla="*/ 7035 w 9002"/>
                <a:gd name="T73" fmla="*/ 9133 h 18254"/>
                <a:gd name="T74" fmla="*/ 8329 w 9002"/>
                <a:gd name="T75" fmla="*/ 7390 h 18254"/>
                <a:gd name="T76" fmla="*/ 3579 w 9002"/>
                <a:gd name="T77" fmla="*/ 17782 h 18254"/>
                <a:gd name="T78" fmla="*/ 4870 w 9002"/>
                <a:gd name="T79" fmla="*/ 15446 h 18254"/>
                <a:gd name="T80" fmla="*/ 5550 w 9002"/>
                <a:gd name="T81" fmla="*/ 14081 h 18254"/>
                <a:gd name="T82" fmla="*/ 6566 w 9002"/>
                <a:gd name="T83" fmla="*/ 12611 h 18254"/>
                <a:gd name="T84" fmla="*/ 7519 w 9002"/>
                <a:gd name="T85" fmla="*/ 10679 h 18254"/>
                <a:gd name="T86" fmla="*/ 7704 w 9002"/>
                <a:gd name="T87" fmla="*/ 9498 h 18254"/>
                <a:gd name="T88" fmla="*/ 8504 w 9002"/>
                <a:gd name="T89" fmla="*/ 7774 h 18254"/>
                <a:gd name="T90" fmla="*/ 4565 w 9002"/>
                <a:gd name="T91" fmla="*/ 17623 h 18254"/>
                <a:gd name="T92" fmla="*/ 6006 w 9002"/>
                <a:gd name="T93" fmla="*/ 15562 h 18254"/>
                <a:gd name="T94" fmla="*/ 6311 w 9002"/>
                <a:gd name="T95" fmla="*/ 14432 h 18254"/>
                <a:gd name="T96" fmla="*/ 7213 w 9002"/>
                <a:gd name="T97" fmla="*/ 13329 h 18254"/>
                <a:gd name="T98" fmla="*/ 7814 w 9002"/>
                <a:gd name="T99" fmla="*/ 11324 h 18254"/>
                <a:gd name="T100" fmla="*/ 8423 w 9002"/>
                <a:gd name="T101" fmla="*/ 10161 h 18254"/>
                <a:gd name="T102" fmla="*/ 6000 w 9002"/>
                <a:gd name="T103" fmla="*/ 16515 h 18254"/>
                <a:gd name="T104" fmla="*/ 7055 w 9002"/>
                <a:gd name="T105" fmla="*/ 15156 h 18254"/>
                <a:gd name="T106" fmla="*/ 7556 w 9002"/>
                <a:gd name="T107" fmla="*/ 14068 h 18254"/>
                <a:gd name="T108" fmla="*/ 8506 w 9002"/>
                <a:gd name="T109" fmla="*/ 12028 h 18254"/>
                <a:gd name="T110" fmla="*/ 6203 w 9002"/>
                <a:gd name="T111" fmla="*/ 18169 h 18254"/>
                <a:gd name="T112" fmla="*/ 6705 w 9002"/>
                <a:gd name="T113" fmla="*/ 17310 h 18254"/>
                <a:gd name="T114" fmla="*/ 7589 w 9002"/>
                <a:gd name="T115" fmla="*/ 15425 h 18254"/>
                <a:gd name="T116" fmla="*/ 8143 w 9002"/>
                <a:gd name="T117" fmla="*/ 13685 h 18254"/>
                <a:gd name="T118" fmla="*/ 8894 w 9002"/>
                <a:gd name="T119" fmla="*/ 14320 h 18254"/>
                <a:gd name="T120" fmla="*/ 7916 w 9002"/>
                <a:gd name="T121" fmla="*/ 16724 h 18254"/>
                <a:gd name="T122" fmla="*/ 8631 w 9002"/>
                <a:gd name="T123" fmla="*/ 15405 h 18254"/>
                <a:gd name="T124" fmla="*/ 8486 w 9002"/>
                <a:gd name="T125" fmla="*/ 17234 h 1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254">
                  <a:moveTo>
                    <a:pt x="9002" y="17952"/>
                  </a:moveTo>
                  <a:lnTo>
                    <a:pt x="8657" y="17818"/>
                  </a:lnTo>
                  <a:lnTo>
                    <a:pt x="8623" y="17886"/>
                  </a:lnTo>
                  <a:lnTo>
                    <a:pt x="8847" y="18088"/>
                  </a:lnTo>
                  <a:cubicBezTo>
                    <a:pt x="8861" y="18100"/>
                    <a:pt x="8873" y="18110"/>
                    <a:pt x="8884" y="18119"/>
                  </a:cubicBezTo>
                  <a:cubicBezTo>
                    <a:pt x="8896" y="18127"/>
                    <a:pt x="8902" y="18132"/>
                    <a:pt x="8903" y="18133"/>
                  </a:cubicBezTo>
                  <a:cubicBezTo>
                    <a:pt x="8901" y="18133"/>
                    <a:pt x="8893" y="18130"/>
                    <a:pt x="8879" y="18127"/>
                  </a:cubicBezTo>
                  <a:cubicBezTo>
                    <a:pt x="8866" y="18123"/>
                    <a:pt x="8848" y="18119"/>
                    <a:pt x="8828" y="18115"/>
                  </a:cubicBezTo>
                  <a:lnTo>
                    <a:pt x="8538" y="18061"/>
                  </a:lnTo>
                  <a:lnTo>
                    <a:pt x="8504" y="18129"/>
                  </a:lnTo>
                  <a:lnTo>
                    <a:pt x="8710" y="18254"/>
                  </a:lnTo>
                  <a:lnTo>
                    <a:pt x="8804" y="18254"/>
                  </a:lnTo>
                  <a:lnTo>
                    <a:pt x="8633" y="18152"/>
                  </a:lnTo>
                  <a:cubicBezTo>
                    <a:pt x="8627" y="18149"/>
                    <a:pt x="8621" y="18145"/>
                    <a:pt x="8613" y="18141"/>
                  </a:cubicBezTo>
                  <a:cubicBezTo>
                    <a:pt x="8606" y="18136"/>
                    <a:pt x="8598" y="18132"/>
                    <a:pt x="8591" y="18128"/>
                  </a:cubicBezTo>
                  <a:cubicBezTo>
                    <a:pt x="8583" y="18124"/>
                    <a:pt x="8577" y="18120"/>
                    <a:pt x="8571" y="18117"/>
                  </a:cubicBezTo>
                  <a:cubicBezTo>
                    <a:pt x="8567" y="18114"/>
                    <a:pt x="8564" y="18113"/>
                    <a:pt x="8562" y="18112"/>
                  </a:cubicBezTo>
                  <a:cubicBezTo>
                    <a:pt x="8567" y="18113"/>
                    <a:pt x="8576" y="18115"/>
                    <a:pt x="8590" y="18118"/>
                  </a:cubicBezTo>
                  <a:cubicBezTo>
                    <a:pt x="8605" y="18121"/>
                    <a:pt x="8623" y="18124"/>
                    <a:pt x="8645" y="18129"/>
                  </a:cubicBezTo>
                  <a:lnTo>
                    <a:pt x="8961" y="18188"/>
                  </a:lnTo>
                  <a:lnTo>
                    <a:pt x="8980" y="18148"/>
                  </a:lnTo>
                  <a:lnTo>
                    <a:pt x="8730" y="17920"/>
                  </a:lnTo>
                  <a:cubicBezTo>
                    <a:pt x="8724" y="17916"/>
                    <a:pt x="8719" y="17911"/>
                    <a:pt x="8713" y="17906"/>
                  </a:cubicBezTo>
                  <a:cubicBezTo>
                    <a:pt x="8707" y="17901"/>
                    <a:pt x="8702" y="17897"/>
                    <a:pt x="8696" y="17892"/>
                  </a:cubicBezTo>
                  <a:cubicBezTo>
                    <a:pt x="8691" y="17887"/>
                    <a:pt x="8687" y="17884"/>
                    <a:pt x="8683" y="17881"/>
                  </a:cubicBezTo>
                  <a:cubicBezTo>
                    <a:pt x="8679" y="17878"/>
                    <a:pt x="8677" y="17876"/>
                    <a:pt x="8676" y="17875"/>
                  </a:cubicBezTo>
                  <a:cubicBezTo>
                    <a:pt x="8677" y="17875"/>
                    <a:pt x="8680" y="17877"/>
                    <a:pt x="8684" y="17879"/>
                  </a:cubicBezTo>
                  <a:cubicBezTo>
                    <a:pt x="8689" y="17881"/>
                    <a:pt x="8695" y="17883"/>
                    <a:pt x="8702" y="17886"/>
                  </a:cubicBezTo>
                  <a:cubicBezTo>
                    <a:pt x="8708" y="17889"/>
                    <a:pt x="8715" y="17893"/>
                    <a:pt x="8723" y="17896"/>
                  </a:cubicBezTo>
                  <a:cubicBezTo>
                    <a:pt x="8731" y="17899"/>
                    <a:pt x="8738" y="17902"/>
                    <a:pt x="8744" y="17905"/>
                  </a:cubicBezTo>
                  <a:lnTo>
                    <a:pt x="9002" y="18007"/>
                  </a:lnTo>
                  <a:lnTo>
                    <a:pt x="9002" y="17952"/>
                  </a:lnTo>
                  <a:close/>
                  <a:moveTo>
                    <a:pt x="217" y="17712"/>
                  </a:moveTo>
                  <a:lnTo>
                    <a:pt x="194" y="17759"/>
                  </a:lnTo>
                  <a:lnTo>
                    <a:pt x="396" y="17919"/>
                  </a:lnTo>
                  <a:cubicBezTo>
                    <a:pt x="409" y="17929"/>
                    <a:pt x="422" y="17939"/>
                    <a:pt x="435" y="17949"/>
                  </a:cubicBezTo>
                  <a:cubicBezTo>
                    <a:pt x="448" y="17959"/>
                    <a:pt x="459" y="17967"/>
                    <a:pt x="469" y="17975"/>
                  </a:cubicBezTo>
                  <a:cubicBezTo>
                    <a:pt x="480" y="17982"/>
                    <a:pt x="488" y="17988"/>
                    <a:pt x="494" y="17993"/>
                  </a:cubicBezTo>
                  <a:cubicBezTo>
                    <a:pt x="500" y="17997"/>
                    <a:pt x="503" y="17999"/>
                    <a:pt x="504" y="18000"/>
                  </a:cubicBezTo>
                  <a:cubicBezTo>
                    <a:pt x="503" y="18000"/>
                    <a:pt x="500" y="17999"/>
                    <a:pt x="495" y="17998"/>
                  </a:cubicBezTo>
                  <a:cubicBezTo>
                    <a:pt x="489" y="17996"/>
                    <a:pt x="481" y="17993"/>
                    <a:pt x="471" y="17990"/>
                  </a:cubicBezTo>
                  <a:cubicBezTo>
                    <a:pt x="460" y="17988"/>
                    <a:pt x="449" y="17984"/>
                    <a:pt x="435" y="17981"/>
                  </a:cubicBezTo>
                  <a:cubicBezTo>
                    <a:pt x="422" y="17977"/>
                    <a:pt x="407" y="17974"/>
                    <a:pt x="391" y="17970"/>
                  </a:cubicBezTo>
                  <a:lnTo>
                    <a:pt x="122" y="17904"/>
                  </a:lnTo>
                  <a:lnTo>
                    <a:pt x="96" y="17957"/>
                  </a:lnTo>
                  <a:lnTo>
                    <a:pt x="305" y="18124"/>
                  </a:lnTo>
                  <a:cubicBezTo>
                    <a:pt x="315" y="18132"/>
                    <a:pt x="325" y="18140"/>
                    <a:pt x="337" y="18149"/>
                  </a:cubicBezTo>
                  <a:cubicBezTo>
                    <a:pt x="349" y="18158"/>
                    <a:pt x="359" y="18167"/>
                    <a:pt x="369" y="18174"/>
                  </a:cubicBezTo>
                  <a:cubicBezTo>
                    <a:pt x="379" y="18182"/>
                    <a:pt x="388" y="18188"/>
                    <a:pt x="395" y="18193"/>
                  </a:cubicBezTo>
                  <a:cubicBezTo>
                    <a:pt x="402" y="18199"/>
                    <a:pt x="406" y="18202"/>
                    <a:pt x="407" y="18202"/>
                  </a:cubicBezTo>
                  <a:cubicBezTo>
                    <a:pt x="405" y="18202"/>
                    <a:pt x="400" y="18200"/>
                    <a:pt x="391" y="18197"/>
                  </a:cubicBezTo>
                  <a:cubicBezTo>
                    <a:pt x="383" y="18195"/>
                    <a:pt x="372" y="18191"/>
                    <a:pt x="360" y="18188"/>
                  </a:cubicBezTo>
                  <a:cubicBezTo>
                    <a:pt x="348" y="18184"/>
                    <a:pt x="334" y="18180"/>
                    <a:pt x="320" y="18176"/>
                  </a:cubicBezTo>
                  <a:cubicBezTo>
                    <a:pt x="305" y="18172"/>
                    <a:pt x="291" y="18168"/>
                    <a:pt x="278" y="18165"/>
                  </a:cubicBezTo>
                  <a:lnTo>
                    <a:pt x="25" y="18102"/>
                  </a:lnTo>
                  <a:lnTo>
                    <a:pt x="0" y="18152"/>
                  </a:lnTo>
                  <a:lnTo>
                    <a:pt x="436" y="18252"/>
                  </a:lnTo>
                  <a:lnTo>
                    <a:pt x="466" y="18192"/>
                  </a:lnTo>
                  <a:lnTo>
                    <a:pt x="269" y="18035"/>
                  </a:lnTo>
                  <a:cubicBezTo>
                    <a:pt x="258" y="18026"/>
                    <a:pt x="246" y="18018"/>
                    <a:pt x="235" y="18009"/>
                  </a:cubicBezTo>
                  <a:cubicBezTo>
                    <a:pt x="224" y="18000"/>
                    <a:pt x="214" y="17993"/>
                    <a:pt x="205" y="17986"/>
                  </a:cubicBezTo>
                  <a:cubicBezTo>
                    <a:pt x="196" y="17980"/>
                    <a:pt x="188" y="17975"/>
                    <a:pt x="183" y="17970"/>
                  </a:cubicBezTo>
                  <a:cubicBezTo>
                    <a:pt x="177" y="17966"/>
                    <a:pt x="173" y="17964"/>
                    <a:pt x="172" y="17963"/>
                  </a:cubicBezTo>
                  <a:cubicBezTo>
                    <a:pt x="174" y="17964"/>
                    <a:pt x="178" y="17965"/>
                    <a:pt x="185" y="17967"/>
                  </a:cubicBezTo>
                  <a:cubicBezTo>
                    <a:pt x="192" y="17969"/>
                    <a:pt x="200" y="17971"/>
                    <a:pt x="211" y="17975"/>
                  </a:cubicBezTo>
                  <a:cubicBezTo>
                    <a:pt x="222" y="17978"/>
                    <a:pt x="234" y="17981"/>
                    <a:pt x="248" y="17985"/>
                  </a:cubicBezTo>
                  <a:cubicBezTo>
                    <a:pt x="262" y="17989"/>
                    <a:pt x="277" y="17993"/>
                    <a:pt x="292" y="17997"/>
                  </a:cubicBezTo>
                  <a:lnTo>
                    <a:pt x="533" y="18055"/>
                  </a:lnTo>
                  <a:lnTo>
                    <a:pt x="563" y="17994"/>
                  </a:lnTo>
                  <a:lnTo>
                    <a:pt x="217" y="17712"/>
                  </a:lnTo>
                  <a:close/>
                  <a:moveTo>
                    <a:pt x="9002" y="782"/>
                  </a:moveTo>
                  <a:lnTo>
                    <a:pt x="9002" y="727"/>
                  </a:lnTo>
                  <a:cubicBezTo>
                    <a:pt x="8996" y="730"/>
                    <a:pt x="8990" y="733"/>
                    <a:pt x="8984" y="734"/>
                  </a:cubicBezTo>
                  <a:cubicBezTo>
                    <a:pt x="8978" y="735"/>
                    <a:pt x="8972" y="736"/>
                    <a:pt x="8967" y="736"/>
                  </a:cubicBezTo>
                  <a:cubicBezTo>
                    <a:pt x="8960" y="736"/>
                    <a:pt x="8950" y="733"/>
                    <a:pt x="8939" y="729"/>
                  </a:cubicBezTo>
                  <a:cubicBezTo>
                    <a:pt x="8928" y="724"/>
                    <a:pt x="8917" y="720"/>
                    <a:pt x="8907" y="715"/>
                  </a:cubicBezTo>
                  <a:lnTo>
                    <a:pt x="8644" y="585"/>
                  </a:lnTo>
                  <a:lnTo>
                    <a:pt x="8621" y="632"/>
                  </a:lnTo>
                  <a:lnTo>
                    <a:pt x="8902" y="769"/>
                  </a:lnTo>
                  <a:cubicBezTo>
                    <a:pt x="8910" y="774"/>
                    <a:pt x="8921" y="778"/>
                    <a:pt x="8932" y="783"/>
                  </a:cubicBezTo>
                  <a:cubicBezTo>
                    <a:pt x="8944" y="787"/>
                    <a:pt x="8956" y="789"/>
                    <a:pt x="8968" y="788"/>
                  </a:cubicBezTo>
                  <a:cubicBezTo>
                    <a:pt x="8980" y="788"/>
                    <a:pt x="8992" y="786"/>
                    <a:pt x="9002" y="782"/>
                  </a:cubicBezTo>
                  <a:close/>
                  <a:moveTo>
                    <a:pt x="9002" y="554"/>
                  </a:moveTo>
                  <a:lnTo>
                    <a:pt x="9002" y="497"/>
                  </a:lnTo>
                  <a:lnTo>
                    <a:pt x="8749" y="372"/>
                  </a:lnTo>
                  <a:lnTo>
                    <a:pt x="8726" y="418"/>
                  </a:lnTo>
                  <a:lnTo>
                    <a:pt x="8998" y="552"/>
                  </a:lnTo>
                  <a:lnTo>
                    <a:pt x="9002" y="554"/>
                  </a:lnTo>
                  <a:close/>
                  <a:moveTo>
                    <a:pt x="9002" y="357"/>
                  </a:moveTo>
                  <a:lnTo>
                    <a:pt x="9002" y="299"/>
                  </a:lnTo>
                  <a:lnTo>
                    <a:pt x="8991" y="294"/>
                  </a:lnTo>
                  <a:cubicBezTo>
                    <a:pt x="8980" y="289"/>
                    <a:pt x="8968" y="283"/>
                    <a:pt x="8957" y="278"/>
                  </a:cubicBezTo>
                  <a:cubicBezTo>
                    <a:pt x="8945" y="273"/>
                    <a:pt x="8934" y="269"/>
                    <a:pt x="8924" y="264"/>
                  </a:cubicBezTo>
                  <a:cubicBezTo>
                    <a:pt x="8914" y="260"/>
                    <a:pt x="8905" y="256"/>
                    <a:pt x="8898" y="253"/>
                  </a:cubicBezTo>
                  <a:cubicBezTo>
                    <a:pt x="8891" y="250"/>
                    <a:pt x="8886" y="248"/>
                    <a:pt x="8883" y="247"/>
                  </a:cubicBezTo>
                  <a:cubicBezTo>
                    <a:pt x="8887" y="248"/>
                    <a:pt x="8892" y="248"/>
                    <a:pt x="8900" y="248"/>
                  </a:cubicBezTo>
                  <a:cubicBezTo>
                    <a:pt x="8907" y="249"/>
                    <a:pt x="8916" y="249"/>
                    <a:pt x="8926" y="249"/>
                  </a:cubicBezTo>
                  <a:cubicBezTo>
                    <a:pt x="8936" y="249"/>
                    <a:pt x="8947" y="249"/>
                    <a:pt x="8959" y="249"/>
                  </a:cubicBezTo>
                  <a:cubicBezTo>
                    <a:pt x="8972" y="249"/>
                    <a:pt x="8984" y="249"/>
                    <a:pt x="8998" y="249"/>
                  </a:cubicBezTo>
                  <a:lnTo>
                    <a:pt x="9002" y="249"/>
                  </a:lnTo>
                  <a:lnTo>
                    <a:pt x="9002" y="202"/>
                  </a:lnTo>
                  <a:lnTo>
                    <a:pt x="8831" y="205"/>
                  </a:lnTo>
                  <a:lnTo>
                    <a:pt x="8804" y="260"/>
                  </a:lnTo>
                  <a:lnTo>
                    <a:pt x="9002" y="357"/>
                  </a:lnTo>
                  <a:close/>
                  <a:moveTo>
                    <a:pt x="9002" y="91"/>
                  </a:moveTo>
                  <a:lnTo>
                    <a:pt x="9002" y="34"/>
                  </a:lnTo>
                  <a:lnTo>
                    <a:pt x="8932" y="0"/>
                  </a:lnTo>
                  <a:lnTo>
                    <a:pt x="8909" y="46"/>
                  </a:lnTo>
                  <a:lnTo>
                    <a:pt x="9002" y="91"/>
                  </a:lnTo>
                  <a:close/>
                  <a:moveTo>
                    <a:pt x="754" y="17607"/>
                  </a:moveTo>
                  <a:lnTo>
                    <a:pt x="714" y="17587"/>
                  </a:lnTo>
                  <a:lnTo>
                    <a:pt x="629" y="17759"/>
                  </a:lnTo>
                  <a:lnTo>
                    <a:pt x="486" y="17689"/>
                  </a:lnTo>
                  <a:lnTo>
                    <a:pt x="552" y="17555"/>
                  </a:lnTo>
                  <a:lnTo>
                    <a:pt x="511" y="17535"/>
                  </a:lnTo>
                  <a:lnTo>
                    <a:pt x="445" y="17669"/>
                  </a:lnTo>
                  <a:lnTo>
                    <a:pt x="317" y="17606"/>
                  </a:lnTo>
                  <a:lnTo>
                    <a:pt x="396" y="17445"/>
                  </a:lnTo>
                  <a:lnTo>
                    <a:pt x="360" y="17420"/>
                  </a:lnTo>
                  <a:lnTo>
                    <a:pt x="255" y="17634"/>
                  </a:lnTo>
                  <a:lnTo>
                    <a:pt x="646" y="17826"/>
                  </a:lnTo>
                  <a:lnTo>
                    <a:pt x="754" y="17607"/>
                  </a:lnTo>
                  <a:close/>
                  <a:moveTo>
                    <a:pt x="770" y="17203"/>
                  </a:moveTo>
                  <a:cubicBezTo>
                    <a:pt x="755" y="17201"/>
                    <a:pt x="742" y="17202"/>
                    <a:pt x="728" y="17205"/>
                  </a:cubicBezTo>
                  <a:cubicBezTo>
                    <a:pt x="715" y="17209"/>
                    <a:pt x="703" y="17214"/>
                    <a:pt x="693" y="17222"/>
                  </a:cubicBezTo>
                  <a:cubicBezTo>
                    <a:pt x="682" y="17229"/>
                    <a:pt x="669" y="17240"/>
                    <a:pt x="655" y="17255"/>
                  </a:cubicBezTo>
                  <a:lnTo>
                    <a:pt x="619" y="17293"/>
                  </a:lnTo>
                  <a:cubicBezTo>
                    <a:pt x="600" y="17313"/>
                    <a:pt x="583" y="17325"/>
                    <a:pt x="569" y="17330"/>
                  </a:cubicBezTo>
                  <a:cubicBezTo>
                    <a:pt x="554" y="17336"/>
                    <a:pt x="539" y="17334"/>
                    <a:pt x="523" y="17327"/>
                  </a:cubicBezTo>
                  <a:cubicBezTo>
                    <a:pt x="503" y="17317"/>
                    <a:pt x="491" y="17302"/>
                    <a:pt x="486" y="17283"/>
                  </a:cubicBezTo>
                  <a:cubicBezTo>
                    <a:pt x="481" y="17264"/>
                    <a:pt x="485" y="17242"/>
                    <a:pt x="497" y="17217"/>
                  </a:cubicBezTo>
                  <a:cubicBezTo>
                    <a:pt x="501" y="17209"/>
                    <a:pt x="506" y="17201"/>
                    <a:pt x="510" y="17194"/>
                  </a:cubicBezTo>
                  <a:cubicBezTo>
                    <a:pt x="515" y="17187"/>
                    <a:pt x="521" y="17181"/>
                    <a:pt x="527" y="17175"/>
                  </a:cubicBezTo>
                  <a:cubicBezTo>
                    <a:pt x="533" y="17169"/>
                    <a:pt x="541" y="17163"/>
                    <a:pt x="549" y="17157"/>
                  </a:cubicBezTo>
                  <a:cubicBezTo>
                    <a:pt x="557" y="17151"/>
                    <a:pt x="566" y="17145"/>
                    <a:pt x="577" y="17138"/>
                  </a:cubicBezTo>
                  <a:lnTo>
                    <a:pt x="553" y="17101"/>
                  </a:lnTo>
                  <a:cubicBezTo>
                    <a:pt x="510" y="17126"/>
                    <a:pt x="478" y="17159"/>
                    <a:pt x="458" y="17200"/>
                  </a:cubicBezTo>
                  <a:cubicBezTo>
                    <a:pt x="448" y="17219"/>
                    <a:pt x="443" y="17238"/>
                    <a:pt x="441" y="17256"/>
                  </a:cubicBezTo>
                  <a:cubicBezTo>
                    <a:pt x="438" y="17275"/>
                    <a:pt x="440" y="17292"/>
                    <a:pt x="444" y="17308"/>
                  </a:cubicBezTo>
                  <a:cubicBezTo>
                    <a:pt x="448" y="17323"/>
                    <a:pt x="456" y="17338"/>
                    <a:pt x="467" y="17351"/>
                  </a:cubicBezTo>
                  <a:cubicBezTo>
                    <a:pt x="477" y="17363"/>
                    <a:pt x="491" y="17374"/>
                    <a:pt x="508" y="17382"/>
                  </a:cubicBezTo>
                  <a:cubicBezTo>
                    <a:pt x="533" y="17394"/>
                    <a:pt x="558" y="17397"/>
                    <a:pt x="584" y="17389"/>
                  </a:cubicBezTo>
                  <a:cubicBezTo>
                    <a:pt x="595" y="17385"/>
                    <a:pt x="606" y="17380"/>
                    <a:pt x="616" y="17371"/>
                  </a:cubicBezTo>
                  <a:cubicBezTo>
                    <a:pt x="626" y="17363"/>
                    <a:pt x="639" y="17352"/>
                    <a:pt x="653" y="17337"/>
                  </a:cubicBezTo>
                  <a:lnTo>
                    <a:pt x="684" y="17303"/>
                  </a:lnTo>
                  <a:cubicBezTo>
                    <a:pt x="721" y="17263"/>
                    <a:pt x="757" y="17252"/>
                    <a:pt x="791" y="17269"/>
                  </a:cubicBezTo>
                  <a:cubicBezTo>
                    <a:pt x="815" y="17280"/>
                    <a:pt x="829" y="17299"/>
                    <a:pt x="833" y="17324"/>
                  </a:cubicBezTo>
                  <a:cubicBezTo>
                    <a:pt x="836" y="17336"/>
                    <a:pt x="836" y="17347"/>
                    <a:pt x="834" y="17357"/>
                  </a:cubicBezTo>
                  <a:cubicBezTo>
                    <a:pt x="832" y="17367"/>
                    <a:pt x="827" y="17380"/>
                    <a:pt x="820" y="17395"/>
                  </a:cubicBezTo>
                  <a:cubicBezTo>
                    <a:pt x="810" y="17415"/>
                    <a:pt x="799" y="17432"/>
                    <a:pt x="785" y="17446"/>
                  </a:cubicBezTo>
                  <a:cubicBezTo>
                    <a:pt x="771" y="17460"/>
                    <a:pt x="755" y="17473"/>
                    <a:pt x="735" y="17483"/>
                  </a:cubicBezTo>
                  <a:lnTo>
                    <a:pt x="761" y="17522"/>
                  </a:lnTo>
                  <a:cubicBezTo>
                    <a:pt x="783" y="17508"/>
                    <a:pt x="802" y="17493"/>
                    <a:pt x="817" y="17475"/>
                  </a:cubicBezTo>
                  <a:cubicBezTo>
                    <a:pt x="833" y="17458"/>
                    <a:pt x="847" y="17437"/>
                    <a:pt x="858" y="17414"/>
                  </a:cubicBezTo>
                  <a:cubicBezTo>
                    <a:pt x="867" y="17395"/>
                    <a:pt x="873" y="17379"/>
                    <a:pt x="876" y="17363"/>
                  </a:cubicBezTo>
                  <a:cubicBezTo>
                    <a:pt x="879" y="17347"/>
                    <a:pt x="879" y="17331"/>
                    <a:pt x="877" y="17314"/>
                  </a:cubicBezTo>
                  <a:cubicBezTo>
                    <a:pt x="875" y="17291"/>
                    <a:pt x="868" y="17271"/>
                    <a:pt x="856" y="17253"/>
                  </a:cubicBezTo>
                  <a:cubicBezTo>
                    <a:pt x="843" y="17236"/>
                    <a:pt x="828" y="17223"/>
                    <a:pt x="810" y="17214"/>
                  </a:cubicBezTo>
                  <a:cubicBezTo>
                    <a:pt x="798" y="17208"/>
                    <a:pt x="784" y="17204"/>
                    <a:pt x="770" y="17203"/>
                  </a:cubicBezTo>
                  <a:close/>
                  <a:moveTo>
                    <a:pt x="687" y="16756"/>
                  </a:moveTo>
                  <a:lnTo>
                    <a:pt x="560" y="17014"/>
                  </a:lnTo>
                  <a:lnTo>
                    <a:pt x="599" y="17034"/>
                  </a:lnTo>
                  <a:lnTo>
                    <a:pt x="651" y="16929"/>
                  </a:lnTo>
                  <a:lnTo>
                    <a:pt x="1002" y="17102"/>
                  </a:lnTo>
                  <a:lnTo>
                    <a:pt x="1025" y="17057"/>
                  </a:lnTo>
                  <a:lnTo>
                    <a:pt x="673" y="16884"/>
                  </a:lnTo>
                  <a:lnTo>
                    <a:pt x="725" y="16778"/>
                  </a:lnTo>
                  <a:lnTo>
                    <a:pt x="687" y="16756"/>
                  </a:lnTo>
                  <a:close/>
                  <a:moveTo>
                    <a:pt x="821" y="16483"/>
                  </a:moveTo>
                  <a:lnTo>
                    <a:pt x="720" y="16689"/>
                  </a:lnTo>
                  <a:lnTo>
                    <a:pt x="1111" y="16881"/>
                  </a:lnTo>
                  <a:lnTo>
                    <a:pt x="1134" y="16834"/>
                  </a:lnTo>
                  <a:lnTo>
                    <a:pt x="949" y="16742"/>
                  </a:lnTo>
                  <a:lnTo>
                    <a:pt x="1010" y="16617"/>
                  </a:lnTo>
                  <a:lnTo>
                    <a:pt x="972" y="16598"/>
                  </a:lnTo>
                  <a:lnTo>
                    <a:pt x="910" y="16723"/>
                  </a:lnTo>
                  <a:lnTo>
                    <a:pt x="782" y="16660"/>
                  </a:lnTo>
                  <a:lnTo>
                    <a:pt x="857" y="16509"/>
                  </a:lnTo>
                  <a:lnTo>
                    <a:pt x="821" y="16483"/>
                  </a:lnTo>
                  <a:close/>
                  <a:moveTo>
                    <a:pt x="1369" y="16358"/>
                  </a:moveTo>
                  <a:lnTo>
                    <a:pt x="914" y="16295"/>
                  </a:lnTo>
                  <a:lnTo>
                    <a:pt x="884" y="16356"/>
                  </a:lnTo>
                  <a:lnTo>
                    <a:pt x="1211" y="16678"/>
                  </a:lnTo>
                  <a:lnTo>
                    <a:pt x="1234" y="16631"/>
                  </a:lnTo>
                  <a:lnTo>
                    <a:pt x="1132" y="16534"/>
                  </a:lnTo>
                  <a:lnTo>
                    <a:pt x="1204" y="16388"/>
                  </a:lnTo>
                  <a:lnTo>
                    <a:pt x="1343" y="16411"/>
                  </a:lnTo>
                  <a:lnTo>
                    <a:pt x="1369" y="16358"/>
                  </a:lnTo>
                  <a:close/>
                  <a:moveTo>
                    <a:pt x="1160" y="16382"/>
                  </a:moveTo>
                  <a:lnTo>
                    <a:pt x="1100" y="16503"/>
                  </a:lnTo>
                  <a:lnTo>
                    <a:pt x="939" y="16347"/>
                  </a:lnTo>
                  <a:lnTo>
                    <a:pt x="1160" y="16382"/>
                  </a:lnTo>
                  <a:close/>
                  <a:moveTo>
                    <a:pt x="806" y="16326"/>
                  </a:moveTo>
                  <a:cubicBezTo>
                    <a:pt x="798" y="16329"/>
                    <a:pt x="791" y="16334"/>
                    <a:pt x="787" y="16343"/>
                  </a:cubicBezTo>
                  <a:cubicBezTo>
                    <a:pt x="783" y="16350"/>
                    <a:pt x="783" y="16359"/>
                    <a:pt x="786" y="16367"/>
                  </a:cubicBezTo>
                  <a:cubicBezTo>
                    <a:pt x="789" y="16376"/>
                    <a:pt x="794" y="16382"/>
                    <a:pt x="802" y="16386"/>
                  </a:cubicBezTo>
                  <a:cubicBezTo>
                    <a:pt x="810" y="16390"/>
                    <a:pt x="819" y="16391"/>
                    <a:pt x="828" y="16388"/>
                  </a:cubicBezTo>
                  <a:cubicBezTo>
                    <a:pt x="836" y="16385"/>
                    <a:pt x="843" y="16379"/>
                    <a:pt x="847" y="16371"/>
                  </a:cubicBezTo>
                  <a:cubicBezTo>
                    <a:pt x="851" y="16363"/>
                    <a:pt x="851" y="16354"/>
                    <a:pt x="848" y="16346"/>
                  </a:cubicBezTo>
                  <a:cubicBezTo>
                    <a:pt x="845" y="16338"/>
                    <a:pt x="839" y="16331"/>
                    <a:pt x="831" y="16327"/>
                  </a:cubicBezTo>
                  <a:cubicBezTo>
                    <a:pt x="823" y="16323"/>
                    <a:pt x="815" y="16323"/>
                    <a:pt x="806" y="16326"/>
                  </a:cubicBezTo>
                  <a:close/>
                  <a:moveTo>
                    <a:pt x="864" y="16208"/>
                  </a:moveTo>
                  <a:cubicBezTo>
                    <a:pt x="855" y="16211"/>
                    <a:pt x="849" y="16217"/>
                    <a:pt x="845" y="16225"/>
                  </a:cubicBezTo>
                  <a:cubicBezTo>
                    <a:pt x="841" y="16233"/>
                    <a:pt x="841" y="16241"/>
                    <a:pt x="843" y="16250"/>
                  </a:cubicBezTo>
                  <a:cubicBezTo>
                    <a:pt x="846" y="16258"/>
                    <a:pt x="852" y="16265"/>
                    <a:pt x="860" y="16269"/>
                  </a:cubicBezTo>
                  <a:cubicBezTo>
                    <a:pt x="868" y="16273"/>
                    <a:pt x="877" y="16273"/>
                    <a:pt x="885" y="16270"/>
                  </a:cubicBezTo>
                  <a:cubicBezTo>
                    <a:pt x="894" y="16268"/>
                    <a:pt x="900" y="16262"/>
                    <a:pt x="904" y="16254"/>
                  </a:cubicBezTo>
                  <a:cubicBezTo>
                    <a:pt x="909" y="16245"/>
                    <a:pt x="909" y="16237"/>
                    <a:pt x="906" y="16229"/>
                  </a:cubicBezTo>
                  <a:cubicBezTo>
                    <a:pt x="903" y="16220"/>
                    <a:pt x="897" y="16214"/>
                    <a:pt x="889" y="16210"/>
                  </a:cubicBezTo>
                  <a:cubicBezTo>
                    <a:pt x="881" y="16206"/>
                    <a:pt x="872" y="16205"/>
                    <a:pt x="864" y="16208"/>
                  </a:cubicBezTo>
                  <a:close/>
                  <a:moveTo>
                    <a:pt x="1465" y="16063"/>
                  </a:moveTo>
                  <a:lnTo>
                    <a:pt x="1389" y="16218"/>
                  </a:lnTo>
                  <a:lnTo>
                    <a:pt x="1037" y="16045"/>
                  </a:lnTo>
                  <a:lnTo>
                    <a:pt x="1014" y="16091"/>
                  </a:lnTo>
                  <a:lnTo>
                    <a:pt x="1405" y="16284"/>
                  </a:lnTo>
                  <a:lnTo>
                    <a:pt x="1501" y="16089"/>
                  </a:lnTo>
                  <a:lnTo>
                    <a:pt x="1465" y="16063"/>
                  </a:lnTo>
                  <a:close/>
                  <a:moveTo>
                    <a:pt x="1563" y="15962"/>
                  </a:moveTo>
                  <a:lnTo>
                    <a:pt x="1173" y="15769"/>
                  </a:lnTo>
                  <a:lnTo>
                    <a:pt x="1150" y="15815"/>
                  </a:lnTo>
                  <a:lnTo>
                    <a:pt x="1541" y="16007"/>
                  </a:lnTo>
                  <a:lnTo>
                    <a:pt x="1563" y="15962"/>
                  </a:lnTo>
                  <a:close/>
                  <a:moveTo>
                    <a:pt x="1588" y="15541"/>
                  </a:moveTo>
                  <a:cubicBezTo>
                    <a:pt x="1573" y="15539"/>
                    <a:pt x="1559" y="15540"/>
                    <a:pt x="1546" y="15544"/>
                  </a:cubicBezTo>
                  <a:cubicBezTo>
                    <a:pt x="1533" y="15547"/>
                    <a:pt x="1521" y="15553"/>
                    <a:pt x="1510" y="15560"/>
                  </a:cubicBezTo>
                  <a:cubicBezTo>
                    <a:pt x="1499" y="15567"/>
                    <a:pt x="1487" y="15579"/>
                    <a:pt x="1473" y="15593"/>
                  </a:cubicBezTo>
                  <a:lnTo>
                    <a:pt x="1436" y="15631"/>
                  </a:lnTo>
                  <a:cubicBezTo>
                    <a:pt x="1417" y="15651"/>
                    <a:pt x="1401" y="15663"/>
                    <a:pt x="1386" y="15669"/>
                  </a:cubicBezTo>
                  <a:cubicBezTo>
                    <a:pt x="1372" y="15674"/>
                    <a:pt x="1357" y="15673"/>
                    <a:pt x="1341" y="15665"/>
                  </a:cubicBezTo>
                  <a:cubicBezTo>
                    <a:pt x="1321" y="15655"/>
                    <a:pt x="1308" y="15640"/>
                    <a:pt x="1304" y="15621"/>
                  </a:cubicBezTo>
                  <a:cubicBezTo>
                    <a:pt x="1299" y="15602"/>
                    <a:pt x="1303" y="15580"/>
                    <a:pt x="1315" y="15555"/>
                  </a:cubicBezTo>
                  <a:cubicBezTo>
                    <a:pt x="1319" y="15547"/>
                    <a:pt x="1323" y="15539"/>
                    <a:pt x="1328" y="15532"/>
                  </a:cubicBezTo>
                  <a:cubicBezTo>
                    <a:pt x="1333" y="15526"/>
                    <a:pt x="1338" y="15519"/>
                    <a:pt x="1345" y="15513"/>
                  </a:cubicBezTo>
                  <a:cubicBezTo>
                    <a:pt x="1351" y="15507"/>
                    <a:pt x="1358" y="15501"/>
                    <a:pt x="1366" y="15495"/>
                  </a:cubicBezTo>
                  <a:cubicBezTo>
                    <a:pt x="1374" y="15489"/>
                    <a:pt x="1384" y="15483"/>
                    <a:pt x="1395" y="15476"/>
                  </a:cubicBezTo>
                  <a:lnTo>
                    <a:pt x="1371" y="15439"/>
                  </a:lnTo>
                  <a:cubicBezTo>
                    <a:pt x="1328" y="15464"/>
                    <a:pt x="1296" y="15497"/>
                    <a:pt x="1275" y="15539"/>
                  </a:cubicBezTo>
                  <a:cubicBezTo>
                    <a:pt x="1266" y="15558"/>
                    <a:pt x="1260" y="15576"/>
                    <a:pt x="1258" y="15595"/>
                  </a:cubicBezTo>
                  <a:cubicBezTo>
                    <a:pt x="1256" y="15613"/>
                    <a:pt x="1257" y="15630"/>
                    <a:pt x="1262" y="15646"/>
                  </a:cubicBezTo>
                  <a:cubicBezTo>
                    <a:pt x="1266" y="15662"/>
                    <a:pt x="1274" y="15676"/>
                    <a:pt x="1284" y="15689"/>
                  </a:cubicBezTo>
                  <a:cubicBezTo>
                    <a:pt x="1295" y="15702"/>
                    <a:pt x="1309" y="15712"/>
                    <a:pt x="1325" y="15720"/>
                  </a:cubicBezTo>
                  <a:cubicBezTo>
                    <a:pt x="1351" y="15733"/>
                    <a:pt x="1376" y="15735"/>
                    <a:pt x="1401" y="15727"/>
                  </a:cubicBezTo>
                  <a:cubicBezTo>
                    <a:pt x="1413" y="15724"/>
                    <a:pt x="1424" y="15718"/>
                    <a:pt x="1434" y="15710"/>
                  </a:cubicBezTo>
                  <a:cubicBezTo>
                    <a:pt x="1444" y="15702"/>
                    <a:pt x="1456" y="15690"/>
                    <a:pt x="1470" y="15675"/>
                  </a:cubicBezTo>
                  <a:lnTo>
                    <a:pt x="1502" y="15641"/>
                  </a:lnTo>
                  <a:cubicBezTo>
                    <a:pt x="1539" y="15602"/>
                    <a:pt x="1574" y="15590"/>
                    <a:pt x="1609" y="15607"/>
                  </a:cubicBezTo>
                  <a:cubicBezTo>
                    <a:pt x="1632" y="15619"/>
                    <a:pt x="1646" y="15637"/>
                    <a:pt x="1651" y="15663"/>
                  </a:cubicBezTo>
                  <a:cubicBezTo>
                    <a:pt x="1653" y="15674"/>
                    <a:pt x="1654" y="15685"/>
                    <a:pt x="1652" y="15695"/>
                  </a:cubicBezTo>
                  <a:cubicBezTo>
                    <a:pt x="1650" y="15706"/>
                    <a:pt x="1645" y="15718"/>
                    <a:pt x="1638" y="15733"/>
                  </a:cubicBezTo>
                  <a:cubicBezTo>
                    <a:pt x="1628" y="15753"/>
                    <a:pt x="1616" y="15770"/>
                    <a:pt x="1603" y="15784"/>
                  </a:cubicBezTo>
                  <a:cubicBezTo>
                    <a:pt x="1589" y="15799"/>
                    <a:pt x="1572" y="15811"/>
                    <a:pt x="1552" y="15821"/>
                  </a:cubicBezTo>
                  <a:lnTo>
                    <a:pt x="1579" y="15860"/>
                  </a:lnTo>
                  <a:cubicBezTo>
                    <a:pt x="1600" y="15847"/>
                    <a:pt x="1619" y="15831"/>
                    <a:pt x="1635" y="15814"/>
                  </a:cubicBezTo>
                  <a:cubicBezTo>
                    <a:pt x="1651" y="15796"/>
                    <a:pt x="1664" y="15776"/>
                    <a:pt x="1676" y="15752"/>
                  </a:cubicBezTo>
                  <a:cubicBezTo>
                    <a:pt x="1685" y="15734"/>
                    <a:pt x="1691" y="15717"/>
                    <a:pt x="1694" y="15701"/>
                  </a:cubicBezTo>
                  <a:cubicBezTo>
                    <a:pt x="1697" y="15686"/>
                    <a:pt x="1697" y="15669"/>
                    <a:pt x="1695" y="15652"/>
                  </a:cubicBezTo>
                  <a:cubicBezTo>
                    <a:pt x="1693" y="15630"/>
                    <a:pt x="1685" y="15609"/>
                    <a:pt x="1673" y="15592"/>
                  </a:cubicBezTo>
                  <a:cubicBezTo>
                    <a:pt x="1661" y="15574"/>
                    <a:pt x="1646" y="15561"/>
                    <a:pt x="1628" y="15552"/>
                  </a:cubicBezTo>
                  <a:cubicBezTo>
                    <a:pt x="1616" y="15546"/>
                    <a:pt x="1602" y="15542"/>
                    <a:pt x="1588" y="15541"/>
                  </a:cubicBezTo>
                  <a:close/>
                  <a:moveTo>
                    <a:pt x="1839" y="15258"/>
                  </a:moveTo>
                  <a:cubicBezTo>
                    <a:pt x="1841" y="15275"/>
                    <a:pt x="1842" y="15291"/>
                    <a:pt x="1840" y="15305"/>
                  </a:cubicBezTo>
                  <a:cubicBezTo>
                    <a:pt x="1838" y="15319"/>
                    <a:pt x="1833" y="15333"/>
                    <a:pt x="1826" y="15347"/>
                  </a:cubicBezTo>
                  <a:cubicBezTo>
                    <a:pt x="1815" y="15370"/>
                    <a:pt x="1799" y="15387"/>
                    <a:pt x="1778" y="15400"/>
                  </a:cubicBezTo>
                  <a:cubicBezTo>
                    <a:pt x="1757" y="15413"/>
                    <a:pt x="1731" y="15418"/>
                    <a:pt x="1702" y="15416"/>
                  </a:cubicBezTo>
                  <a:cubicBezTo>
                    <a:pt x="1688" y="15415"/>
                    <a:pt x="1675" y="15412"/>
                    <a:pt x="1661" y="15408"/>
                  </a:cubicBezTo>
                  <a:cubicBezTo>
                    <a:pt x="1648" y="15404"/>
                    <a:pt x="1632" y="15397"/>
                    <a:pt x="1613" y="15388"/>
                  </a:cubicBezTo>
                  <a:cubicBezTo>
                    <a:pt x="1590" y="15377"/>
                    <a:pt x="1571" y="15366"/>
                    <a:pt x="1556" y="15355"/>
                  </a:cubicBezTo>
                  <a:cubicBezTo>
                    <a:pt x="1541" y="15344"/>
                    <a:pt x="1528" y="15333"/>
                    <a:pt x="1517" y="15320"/>
                  </a:cubicBezTo>
                  <a:cubicBezTo>
                    <a:pt x="1500" y="15300"/>
                    <a:pt x="1490" y="15279"/>
                    <a:pt x="1486" y="15258"/>
                  </a:cubicBezTo>
                  <a:cubicBezTo>
                    <a:pt x="1482" y="15236"/>
                    <a:pt x="1486" y="15214"/>
                    <a:pt x="1497" y="15191"/>
                  </a:cubicBezTo>
                  <a:cubicBezTo>
                    <a:pt x="1505" y="15177"/>
                    <a:pt x="1513" y="15165"/>
                    <a:pt x="1522" y="15155"/>
                  </a:cubicBezTo>
                  <a:cubicBezTo>
                    <a:pt x="1532" y="15145"/>
                    <a:pt x="1544" y="15137"/>
                    <a:pt x="1558" y="15129"/>
                  </a:cubicBezTo>
                  <a:lnTo>
                    <a:pt x="1541" y="15089"/>
                  </a:lnTo>
                  <a:cubicBezTo>
                    <a:pt x="1524" y="15097"/>
                    <a:pt x="1508" y="15108"/>
                    <a:pt x="1495" y="15123"/>
                  </a:cubicBezTo>
                  <a:cubicBezTo>
                    <a:pt x="1481" y="15137"/>
                    <a:pt x="1469" y="15153"/>
                    <a:pt x="1460" y="15172"/>
                  </a:cubicBezTo>
                  <a:cubicBezTo>
                    <a:pt x="1449" y="15196"/>
                    <a:pt x="1443" y="15220"/>
                    <a:pt x="1443" y="15245"/>
                  </a:cubicBezTo>
                  <a:cubicBezTo>
                    <a:pt x="1443" y="15270"/>
                    <a:pt x="1449" y="15294"/>
                    <a:pt x="1459" y="15318"/>
                  </a:cubicBezTo>
                  <a:cubicBezTo>
                    <a:pt x="1470" y="15341"/>
                    <a:pt x="1486" y="15363"/>
                    <a:pt x="1507" y="15384"/>
                  </a:cubicBezTo>
                  <a:cubicBezTo>
                    <a:pt x="1527" y="15404"/>
                    <a:pt x="1552" y="15421"/>
                    <a:pt x="1581" y="15435"/>
                  </a:cubicBezTo>
                  <a:cubicBezTo>
                    <a:pt x="1610" y="15450"/>
                    <a:pt x="1639" y="15460"/>
                    <a:pt x="1668" y="15465"/>
                  </a:cubicBezTo>
                  <a:cubicBezTo>
                    <a:pt x="1697" y="15470"/>
                    <a:pt x="1726" y="15469"/>
                    <a:pt x="1753" y="15462"/>
                  </a:cubicBezTo>
                  <a:cubicBezTo>
                    <a:pt x="1777" y="15455"/>
                    <a:pt x="1799" y="15444"/>
                    <a:pt x="1817" y="15428"/>
                  </a:cubicBezTo>
                  <a:cubicBezTo>
                    <a:pt x="1836" y="15413"/>
                    <a:pt x="1850" y="15395"/>
                    <a:pt x="1861" y="15373"/>
                  </a:cubicBezTo>
                  <a:cubicBezTo>
                    <a:pt x="1870" y="15354"/>
                    <a:pt x="1877" y="15334"/>
                    <a:pt x="1880" y="15312"/>
                  </a:cubicBezTo>
                  <a:cubicBezTo>
                    <a:pt x="1884" y="15291"/>
                    <a:pt x="1885" y="15270"/>
                    <a:pt x="1882" y="15249"/>
                  </a:cubicBezTo>
                  <a:lnTo>
                    <a:pt x="1839" y="15258"/>
                  </a:lnTo>
                  <a:close/>
                  <a:moveTo>
                    <a:pt x="2074" y="14923"/>
                  </a:moveTo>
                  <a:lnTo>
                    <a:pt x="1684" y="14731"/>
                  </a:lnTo>
                  <a:lnTo>
                    <a:pt x="1661" y="14778"/>
                  </a:lnTo>
                  <a:lnTo>
                    <a:pt x="1824" y="14858"/>
                  </a:lnTo>
                  <a:lnTo>
                    <a:pt x="1743" y="15023"/>
                  </a:lnTo>
                  <a:lnTo>
                    <a:pt x="1580" y="14942"/>
                  </a:lnTo>
                  <a:lnTo>
                    <a:pt x="1557" y="14988"/>
                  </a:lnTo>
                  <a:lnTo>
                    <a:pt x="1948" y="15180"/>
                  </a:lnTo>
                  <a:lnTo>
                    <a:pt x="1970" y="15135"/>
                  </a:lnTo>
                  <a:lnTo>
                    <a:pt x="1781" y="15042"/>
                  </a:lnTo>
                  <a:lnTo>
                    <a:pt x="1862" y="14877"/>
                  </a:lnTo>
                  <a:lnTo>
                    <a:pt x="2051" y="14970"/>
                  </a:lnTo>
                  <a:lnTo>
                    <a:pt x="2074" y="14923"/>
                  </a:lnTo>
                  <a:close/>
                  <a:moveTo>
                    <a:pt x="2239" y="14589"/>
                  </a:moveTo>
                  <a:lnTo>
                    <a:pt x="2198" y="14569"/>
                  </a:lnTo>
                  <a:lnTo>
                    <a:pt x="2114" y="14742"/>
                  </a:lnTo>
                  <a:lnTo>
                    <a:pt x="1971" y="14671"/>
                  </a:lnTo>
                  <a:lnTo>
                    <a:pt x="2036" y="14537"/>
                  </a:lnTo>
                  <a:lnTo>
                    <a:pt x="1996" y="14517"/>
                  </a:lnTo>
                  <a:lnTo>
                    <a:pt x="1930" y="14651"/>
                  </a:lnTo>
                  <a:lnTo>
                    <a:pt x="1802" y="14588"/>
                  </a:lnTo>
                  <a:lnTo>
                    <a:pt x="1881" y="14428"/>
                  </a:lnTo>
                  <a:lnTo>
                    <a:pt x="1845" y="14403"/>
                  </a:lnTo>
                  <a:lnTo>
                    <a:pt x="1740" y="14616"/>
                  </a:lnTo>
                  <a:lnTo>
                    <a:pt x="2131" y="14809"/>
                  </a:lnTo>
                  <a:lnTo>
                    <a:pt x="2239" y="14589"/>
                  </a:lnTo>
                  <a:close/>
                  <a:moveTo>
                    <a:pt x="2155" y="13772"/>
                  </a:moveTo>
                  <a:lnTo>
                    <a:pt x="2132" y="13819"/>
                  </a:lnTo>
                  <a:lnTo>
                    <a:pt x="2335" y="13979"/>
                  </a:lnTo>
                  <a:cubicBezTo>
                    <a:pt x="2348" y="13989"/>
                    <a:pt x="2361" y="13999"/>
                    <a:pt x="2374" y="14009"/>
                  </a:cubicBezTo>
                  <a:cubicBezTo>
                    <a:pt x="2386" y="14018"/>
                    <a:pt x="2398" y="14027"/>
                    <a:pt x="2408" y="14034"/>
                  </a:cubicBezTo>
                  <a:cubicBezTo>
                    <a:pt x="2418" y="14042"/>
                    <a:pt x="2427" y="14048"/>
                    <a:pt x="2433" y="14053"/>
                  </a:cubicBezTo>
                  <a:cubicBezTo>
                    <a:pt x="2438" y="14057"/>
                    <a:pt x="2442" y="14059"/>
                    <a:pt x="2443" y="14060"/>
                  </a:cubicBezTo>
                  <a:cubicBezTo>
                    <a:pt x="2441" y="14060"/>
                    <a:pt x="2438" y="14059"/>
                    <a:pt x="2434" y="14058"/>
                  </a:cubicBezTo>
                  <a:cubicBezTo>
                    <a:pt x="2428" y="14056"/>
                    <a:pt x="2420" y="14053"/>
                    <a:pt x="2409" y="14050"/>
                  </a:cubicBezTo>
                  <a:cubicBezTo>
                    <a:pt x="2399" y="14047"/>
                    <a:pt x="2388" y="14044"/>
                    <a:pt x="2374" y="14041"/>
                  </a:cubicBezTo>
                  <a:cubicBezTo>
                    <a:pt x="2361" y="14037"/>
                    <a:pt x="2346" y="14033"/>
                    <a:pt x="2330" y="14029"/>
                  </a:cubicBezTo>
                  <a:lnTo>
                    <a:pt x="2061" y="13964"/>
                  </a:lnTo>
                  <a:lnTo>
                    <a:pt x="2035" y="14017"/>
                  </a:lnTo>
                  <a:lnTo>
                    <a:pt x="2243" y="14184"/>
                  </a:lnTo>
                  <a:cubicBezTo>
                    <a:pt x="2253" y="14192"/>
                    <a:pt x="2264" y="14200"/>
                    <a:pt x="2276" y="14209"/>
                  </a:cubicBezTo>
                  <a:cubicBezTo>
                    <a:pt x="2287" y="14218"/>
                    <a:pt x="2298" y="14226"/>
                    <a:pt x="2308" y="14234"/>
                  </a:cubicBezTo>
                  <a:cubicBezTo>
                    <a:pt x="2318" y="14242"/>
                    <a:pt x="2327" y="14248"/>
                    <a:pt x="2334" y="14253"/>
                  </a:cubicBezTo>
                  <a:cubicBezTo>
                    <a:pt x="2341" y="14259"/>
                    <a:pt x="2345" y="14261"/>
                    <a:pt x="2345" y="14262"/>
                  </a:cubicBezTo>
                  <a:cubicBezTo>
                    <a:pt x="2344" y="14262"/>
                    <a:pt x="2339" y="14260"/>
                    <a:pt x="2330" y="14257"/>
                  </a:cubicBezTo>
                  <a:cubicBezTo>
                    <a:pt x="2321" y="14254"/>
                    <a:pt x="2311" y="14251"/>
                    <a:pt x="2299" y="14247"/>
                  </a:cubicBezTo>
                  <a:cubicBezTo>
                    <a:pt x="2286" y="14244"/>
                    <a:pt x="2273" y="14240"/>
                    <a:pt x="2258" y="14236"/>
                  </a:cubicBezTo>
                  <a:cubicBezTo>
                    <a:pt x="2244" y="14232"/>
                    <a:pt x="2230" y="14228"/>
                    <a:pt x="2216" y="14225"/>
                  </a:cubicBezTo>
                  <a:lnTo>
                    <a:pt x="1964" y="14162"/>
                  </a:lnTo>
                  <a:lnTo>
                    <a:pt x="1939" y="14212"/>
                  </a:lnTo>
                  <a:lnTo>
                    <a:pt x="2375" y="14312"/>
                  </a:lnTo>
                  <a:lnTo>
                    <a:pt x="2405" y="14252"/>
                  </a:lnTo>
                  <a:lnTo>
                    <a:pt x="2208" y="14095"/>
                  </a:lnTo>
                  <a:cubicBezTo>
                    <a:pt x="2196" y="14086"/>
                    <a:pt x="2185" y="14077"/>
                    <a:pt x="2174" y="14069"/>
                  </a:cubicBezTo>
                  <a:cubicBezTo>
                    <a:pt x="2163" y="14060"/>
                    <a:pt x="2153" y="14053"/>
                    <a:pt x="2144" y="14046"/>
                  </a:cubicBezTo>
                  <a:cubicBezTo>
                    <a:pt x="2135" y="14040"/>
                    <a:pt x="2127" y="14034"/>
                    <a:pt x="2121" y="14030"/>
                  </a:cubicBezTo>
                  <a:cubicBezTo>
                    <a:pt x="2116" y="14026"/>
                    <a:pt x="2112" y="14024"/>
                    <a:pt x="2111" y="14023"/>
                  </a:cubicBezTo>
                  <a:cubicBezTo>
                    <a:pt x="2113" y="14024"/>
                    <a:pt x="2117" y="14025"/>
                    <a:pt x="2124" y="14027"/>
                  </a:cubicBezTo>
                  <a:cubicBezTo>
                    <a:pt x="2131" y="14029"/>
                    <a:pt x="2139" y="14031"/>
                    <a:pt x="2150" y="14034"/>
                  </a:cubicBezTo>
                  <a:cubicBezTo>
                    <a:pt x="2160" y="14037"/>
                    <a:pt x="2173" y="14041"/>
                    <a:pt x="2186" y="14045"/>
                  </a:cubicBezTo>
                  <a:cubicBezTo>
                    <a:pt x="2200" y="14048"/>
                    <a:pt x="2215" y="14052"/>
                    <a:pt x="2231" y="14056"/>
                  </a:cubicBezTo>
                  <a:lnTo>
                    <a:pt x="2472" y="14115"/>
                  </a:lnTo>
                  <a:lnTo>
                    <a:pt x="2502" y="14054"/>
                  </a:lnTo>
                  <a:lnTo>
                    <a:pt x="2155" y="13772"/>
                  </a:lnTo>
                  <a:close/>
                  <a:moveTo>
                    <a:pt x="2607" y="13840"/>
                  </a:moveTo>
                  <a:lnTo>
                    <a:pt x="2216" y="13648"/>
                  </a:lnTo>
                  <a:lnTo>
                    <a:pt x="2194" y="13694"/>
                  </a:lnTo>
                  <a:lnTo>
                    <a:pt x="2585" y="13886"/>
                  </a:lnTo>
                  <a:lnTo>
                    <a:pt x="2607" y="13840"/>
                  </a:lnTo>
                  <a:close/>
                  <a:moveTo>
                    <a:pt x="2723" y="13505"/>
                  </a:moveTo>
                  <a:lnTo>
                    <a:pt x="2647" y="13660"/>
                  </a:lnTo>
                  <a:lnTo>
                    <a:pt x="2296" y="13487"/>
                  </a:lnTo>
                  <a:lnTo>
                    <a:pt x="2273" y="13533"/>
                  </a:lnTo>
                  <a:lnTo>
                    <a:pt x="2664" y="13726"/>
                  </a:lnTo>
                  <a:lnTo>
                    <a:pt x="2760" y="13531"/>
                  </a:lnTo>
                  <a:lnTo>
                    <a:pt x="2723" y="13505"/>
                  </a:lnTo>
                  <a:close/>
                  <a:moveTo>
                    <a:pt x="2926" y="13192"/>
                  </a:moveTo>
                  <a:lnTo>
                    <a:pt x="2535" y="13000"/>
                  </a:lnTo>
                  <a:lnTo>
                    <a:pt x="2512" y="13047"/>
                  </a:lnTo>
                  <a:lnTo>
                    <a:pt x="2676" y="13127"/>
                  </a:lnTo>
                  <a:lnTo>
                    <a:pt x="2595" y="13292"/>
                  </a:lnTo>
                  <a:lnTo>
                    <a:pt x="2431" y="13211"/>
                  </a:lnTo>
                  <a:lnTo>
                    <a:pt x="2409" y="13257"/>
                  </a:lnTo>
                  <a:lnTo>
                    <a:pt x="2800" y="13449"/>
                  </a:lnTo>
                  <a:lnTo>
                    <a:pt x="2822" y="13404"/>
                  </a:lnTo>
                  <a:lnTo>
                    <a:pt x="2633" y="13311"/>
                  </a:lnTo>
                  <a:lnTo>
                    <a:pt x="2714" y="13146"/>
                  </a:lnTo>
                  <a:lnTo>
                    <a:pt x="2903" y="13239"/>
                  </a:lnTo>
                  <a:lnTo>
                    <a:pt x="2926" y="13192"/>
                  </a:lnTo>
                  <a:close/>
                  <a:moveTo>
                    <a:pt x="3090" y="12858"/>
                  </a:moveTo>
                  <a:lnTo>
                    <a:pt x="3050" y="12839"/>
                  </a:lnTo>
                  <a:lnTo>
                    <a:pt x="2965" y="13011"/>
                  </a:lnTo>
                  <a:lnTo>
                    <a:pt x="2822" y="12940"/>
                  </a:lnTo>
                  <a:lnTo>
                    <a:pt x="2888" y="12806"/>
                  </a:lnTo>
                  <a:lnTo>
                    <a:pt x="2848" y="12786"/>
                  </a:lnTo>
                  <a:lnTo>
                    <a:pt x="2782" y="12920"/>
                  </a:lnTo>
                  <a:lnTo>
                    <a:pt x="2654" y="12857"/>
                  </a:lnTo>
                  <a:lnTo>
                    <a:pt x="2732" y="12697"/>
                  </a:lnTo>
                  <a:lnTo>
                    <a:pt x="2697" y="12672"/>
                  </a:lnTo>
                  <a:lnTo>
                    <a:pt x="2592" y="12885"/>
                  </a:lnTo>
                  <a:lnTo>
                    <a:pt x="2982" y="13078"/>
                  </a:lnTo>
                  <a:lnTo>
                    <a:pt x="3090" y="12858"/>
                  </a:lnTo>
                  <a:close/>
                  <a:moveTo>
                    <a:pt x="3191" y="12555"/>
                  </a:moveTo>
                  <a:lnTo>
                    <a:pt x="3115" y="12710"/>
                  </a:lnTo>
                  <a:lnTo>
                    <a:pt x="2763" y="12537"/>
                  </a:lnTo>
                  <a:lnTo>
                    <a:pt x="2740" y="12583"/>
                  </a:lnTo>
                  <a:lnTo>
                    <a:pt x="3131" y="12776"/>
                  </a:lnTo>
                  <a:lnTo>
                    <a:pt x="3227" y="12581"/>
                  </a:lnTo>
                  <a:lnTo>
                    <a:pt x="3191" y="12555"/>
                  </a:lnTo>
                  <a:close/>
                  <a:moveTo>
                    <a:pt x="3450" y="12128"/>
                  </a:moveTo>
                  <a:lnTo>
                    <a:pt x="3042" y="11969"/>
                  </a:lnTo>
                  <a:lnTo>
                    <a:pt x="3008" y="12038"/>
                  </a:lnTo>
                  <a:lnTo>
                    <a:pt x="3232" y="12240"/>
                  </a:lnTo>
                  <a:cubicBezTo>
                    <a:pt x="3246" y="12251"/>
                    <a:pt x="3258" y="12262"/>
                    <a:pt x="3269" y="12270"/>
                  </a:cubicBezTo>
                  <a:cubicBezTo>
                    <a:pt x="3281" y="12279"/>
                    <a:pt x="3287" y="12284"/>
                    <a:pt x="3288" y="12285"/>
                  </a:cubicBezTo>
                  <a:cubicBezTo>
                    <a:pt x="3286" y="12284"/>
                    <a:pt x="3278" y="12282"/>
                    <a:pt x="3265" y="12279"/>
                  </a:cubicBezTo>
                  <a:cubicBezTo>
                    <a:pt x="3251" y="12275"/>
                    <a:pt x="3234" y="12271"/>
                    <a:pt x="3213" y="12267"/>
                  </a:cubicBezTo>
                  <a:lnTo>
                    <a:pt x="2923" y="12213"/>
                  </a:lnTo>
                  <a:lnTo>
                    <a:pt x="2889" y="12281"/>
                  </a:lnTo>
                  <a:lnTo>
                    <a:pt x="3263" y="12508"/>
                  </a:lnTo>
                  <a:lnTo>
                    <a:pt x="3285" y="12463"/>
                  </a:lnTo>
                  <a:lnTo>
                    <a:pt x="3018" y="12304"/>
                  </a:lnTo>
                  <a:cubicBezTo>
                    <a:pt x="3012" y="12301"/>
                    <a:pt x="3006" y="12297"/>
                    <a:pt x="2998" y="12293"/>
                  </a:cubicBezTo>
                  <a:cubicBezTo>
                    <a:pt x="2991" y="12288"/>
                    <a:pt x="2983" y="12284"/>
                    <a:pt x="2976" y="12280"/>
                  </a:cubicBezTo>
                  <a:cubicBezTo>
                    <a:pt x="2969" y="12276"/>
                    <a:pt x="2962" y="12272"/>
                    <a:pt x="2957" y="12269"/>
                  </a:cubicBezTo>
                  <a:cubicBezTo>
                    <a:pt x="2952" y="12266"/>
                    <a:pt x="2949" y="12264"/>
                    <a:pt x="2947" y="12264"/>
                  </a:cubicBezTo>
                  <a:cubicBezTo>
                    <a:pt x="2952" y="12265"/>
                    <a:pt x="2961" y="12267"/>
                    <a:pt x="2975" y="12269"/>
                  </a:cubicBezTo>
                  <a:cubicBezTo>
                    <a:pt x="2990" y="12273"/>
                    <a:pt x="3008" y="12276"/>
                    <a:pt x="3030" y="12280"/>
                  </a:cubicBezTo>
                  <a:lnTo>
                    <a:pt x="3346" y="12339"/>
                  </a:lnTo>
                  <a:lnTo>
                    <a:pt x="3365" y="12300"/>
                  </a:lnTo>
                  <a:lnTo>
                    <a:pt x="3115" y="12072"/>
                  </a:lnTo>
                  <a:cubicBezTo>
                    <a:pt x="3110" y="12068"/>
                    <a:pt x="3104" y="12063"/>
                    <a:pt x="3098" y="12058"/>
                  </a:cubicBezTo>
                  <a:cubicBezTo>
                    <a:pt x="3092" y="12053"/>
                    <a:pt x="3087" y="12048"/>
                    <a:pt x="3081" y="12044"/>
                  </a:cubicBezTo>
                  <a:cubicBezTo>
                    <a:pt x="3076" y="12039"/>
                    <a:pt x="3072" y="12036"/>
                    <a:pt x="3068" y="12033"/>
                  </a:cubicBezTo>
                  <a:cubicBezTo>
                    <a:pt x="3064" y="12030"/>
                    <a:pt x="3062" y="12028"/>
                    <a:pt x="3061" y="12027"/>
                  </a:cubicBezTo>
                  <a:cubicBezTo>
                    <a:pt x="3062" y="12027"/>
                    <a:pt x="3065" y="12029"/>
                    <a:pt x="3070" y="12031"/>
                  </a:cubicBezTo>
                  <a:cubicBezTo>
                    <a:pt x="3074" y="12033"/>
                    <a:pt x="3080" y="12035"/>
                    <a:pt x="3087" y="12038"/>
                  </a:cubicBezTo>
                  <a:cubicBezTo>
                    <a:pt x="3093" y="12041"/>
                    <a:pt x="3101" y="12044"/>
                    <a:pt x="3108" y="12048"/>
                  </a:cubicBezTo>
                  <a:cubicBezTo>
                    <a:pt x="3116" y="12051"/>
                    <a:pt x="3123" y="12054"/>
                    <a:pt x="3129" y="12057"/>
                  </a:cubicBezTo>
                  <a:lnTo>
                    <a:pt x="3427" y="12175"/>
                  </a:lnTo>
                  <a:lnTo>
                    <a:pt x="3450" y="12128"/>
                  </a:lnTo>
                  <a:close/>
                  <a:moveTo>
                    <a:pt x="3469" y="11716"/>
                  </a:moveTo>
                  <a:cubicBezTo>
                    <a:pt x="3455" y="11715"/>
                    <a:pt x="3441" y="11716"/>
                    <a:pt x="3428" y="11719"/>
                  </a:cubicBezTo>
                  <a:cubicBezTo>
                    <a:pt x="3415" y="11723"/>
                    <a:pt x="3403" y="11728"/>
                    <a:pt x="3392" y="11735"/>
                  </a:cubicBezTo>
                  <a:cubicBezTo>
                    <a:pt x="3381" y="11743"/>
                    <a:pt x="3369" y="11754"/>
                    <a:pt x="3355" y="11769"/>
                  </a:cubicBezTo>
                  <a:lnTo>
                    <a:pt x="3318" y="11807"/>
                  </a:lnTo>
                  <a:cubicBezTo>
                    <a:pt x="3299" y="11826"/>
                    <a:pt x="3283" y="11839"/>
                    <a:pt x="3268" y="11844"/>
                  </a:cubicBezTo>
                  <a:cubicBezTo>
                    <a:pt x="3254" y="11849"/>
                    <a:pt x="3239" y="11848"/>
                    <a:pt x="3223" y="11840"/>
                  </a:cubicBezTo>
                  <a:cubicBezTo>
                    <a:pt x="3202" y="11830"/>
                    <a:pt x="3190" y="11816"/>
                    <a:pt x="3185" y="11797"/>
                  </a:cubicBezTo>
                  <a:cubicBezTo>
                    <a:pt x="3181" y="11777"/>
                    <a:pt x="3184" y="11755"/>
                    <a:pt x="3197" y="11731"/>
                  </a:cubicBezTo>
                  <a:cubicBezTo>
                    <a:pt x="3201" y="11722"/>
                    <a:pt x="3205" y="11715"/>
                    <a:pt x="3210" y="11708"/>
                  </a:cubicBezTo>
                  <a:cubicBezTo>
                    <a:pt x="3215" y="11701"/>
                    <a:pt x="3220" y="11695"/>
                    <a:pt x="3227" y="11688"/>
                  </a:cubicBezTo>
                  <a:cubicBezTo>
                    <a:pt x="3233" y="11682"/>
                    <a:pt x="3240" y="11676"/>
                    <a:pt x="3248" y="11670"/>
                  </a:cubicBezTo>
                  <a:cubicBezTo>
                    <a:pt x="3256" y="11664"/>
                    <a:pt x="3266" y="11658"/>
                    <a:pt x="3277" y="11652"/>
                  </a:cubicBezTo>
                  <a:lnTo>
                    <a:pt x="3253" y="11615"/>
                  </a:lnTo>
                  <a:cubicBezTo>
                    <a:pt x="3210" y="11640"/>
                    <a:pt x="3178" y="11673"/>
                    <a:pt x="3157" y="11714"/>
                  </a:cubicBezTo>
                  <a:cubicBezTo>
                    <a:pt x="3148" y="11733"/>
                    <a:pt x="3142" y="11752"/>
                    <a:pt x="3140" y="11770"/>
                  </a:cubicBezTo>
                  <a:cubicBezTo>
                    <a:pt x="3138" y="11788"/>
                    <a:pt x="3139" y="11805"/>
                    <a:pt x="3144" y="11821"/>
                  </a:cubicBezTo>
                  <a:cubicBezTo>
                    <a:pt x="3148" y="11837"/>
                    <a:pt x="3156" y="11852"/>
                    <a:pt x="3166" y="11864"/>
                  </a:cubicBezTo>
                  <a:cubicBezTo>
                    <a:pt x="3177" y="11877"/>
                    <a:pt x="3191" y="11888"/>
                    <a:pt x="3207" y="11896"/>
                  </a:cubicBezTo>
                  <a:cubicBezTo>
                    <a:pt x="3232" y="11908"/>
                    <a:pt x="3258" y="11910"/>
                    <a:pt x="3283" y="11903"/>
                  </a:cubicBezTo>
                  <a:cubicBezTo>
                    <a:pt x="3295" y="11899"/>
                    <a:pt x="3306" y="11893"/>
                    <a:pt x="3316" y="11885"/>
                  </a:cubicBezTo>
                  <a:cubicBezTo>
                    <a:pt x="3326" y="11877"/>
                    <a:pt x="3338" y="11866"/>
                    <a:pt x="3352" y="11850"/>
                  </a:cubicBezTo>
                  <a:lnTo>
                    <a:pt x="3384" y="11817"/>
                  </a:lnTo>
                  <a:cubicBezTo>
                    <a:pt x="3421" y="11777"/>
                    <a:pt x="3456" y="11766"/>
                    <a:pt x="3491" y="11783"/>
                  </a:cubicBezTo>
                  <a:cubicBezTo>
                    <a:pt x="3514" y="11794"/>
                    <a:pt x="3528" y="11813"/>
                    <a:pt x="3533" y="11838"/>
                  </a:cubicBezTo>
                  <a:cubicBezTo>
                    <a:pt x="3535" y="11850"/>
                    <a:pt x="3536" y="11861"/>
                    <a:pt x="3534" y="11871"/>
                  </a:cubicBezTo>
                  <a:cubicBezTo>
                    <a:pt x="3531" y="11881"/>
                    <a:pt x="3527" y="11894"/>
                    <a:pt x="3520" y="11909"/>
                  </a:cubicBezTo>
                  <a:cubicBezTo>
                    <a:pt x="3510" y="11928"/>
                    <a:pt x="3498" y="11945"/>
                    <a:pt x="3485" y="11960"/>
                  </a:cubicBezTo>
                  <a:cubicBezTo>
                    <a:pt x="3471" y="11974"/>
                    <a:pt x="3454" y="11986"/>
                    <a:pt x="3434" y="11997"/>
                  </a:cubicBezTo>
                  <a:lnTo>
                    <a:pt x="3461" y="12035"/>
                  </a:lnTo>
                  <a:cubicBezTo>
                    <a:pt x="3482" y="12022"/>
                    <a:pt x="3501" y="12007"/>
                    <a:pt x="3517" y="11989"/>
                  </a:cubicBezTo>
                  <a:cubicBezTo>
                    <a:pt x="3532" y="11971"/>
                    <a:pt x="3546" y="11951"/>
                    <a:pt x="3558" y="11927"/>
                  </a:cubicBezTo>
                  <a:cubicBezTo>
                    <a:pt x="3567" y="11909"/>
                    <a:pt x="3573" y="11892"/>
                    <a:pt x="3576" y="11877"/>
                  </a:cubicBezTo>
                  <a:cubicBezTo>
                    <a:pt x="3579" y="11861"/>
                    <a:pt x="3579" y="11845"/>
                    <a:pt x="3577" y="11828"/>
                  </a:cubicBezTo>
                  <a:cubicBezTo>
                    <a:pt x="3575" y="11805"/>
                    <a:pt x="3567" y="11785"/>
                    <a:pt x="3555" y="11767"/>
                  </a:cubicBezTo>
                  <a:cubicBezTo>
                    <a:pt x="3543" y="11750"/>
                    <a:pt x="3528" y="11736"/>
                    <a:pt x="3510" y="11728"/>
                  </a:cubicBezTo>
                  <a:cubicBezTo>
                    <a:pt x="3497" y="11722"/>
                    <a:pt x="3484" y="11718"/>
                    <a:pt x="3469" y="11716"/>
                  </a:cubicBezTo>
                  <a:close/>
                  <a:moveTo>
                    <a:pt x="3584" y="11526"/>
                  </a:moveTo>
                  <a:lnTo>
                    <a:pt x="3541" y="11505"/>
                  </a:lnTo>
                  <a:lnTo>
                    <a:pt x="3487" y="11614"/>
                  </a:lnTo>
                  <a:lnTo>
                    <a:pt x="3530" y="11635"/>
                  </a:lnTo>
                  <a:lnTo>
                    <a:pt x="3584" y="11526"/>
                  </a:lnTo>
                  <a:close/>
                  <a:moveTo>
                    <a:pt x="3500" y="11039"/>
                  </a:moveTo>
                  <a:lnTo>
                    <a:pt x="3478" y="11085"/>
                  </a:lnTo>
                  <a:lnTo>
                    <a:pt x="3750" y="11219"/>
                  </a:lnTo>
                  <a:cubicBezTo>
                    <a:pt x="3763" y="11226"/>
                    <a:pt x="3774" y="11232"/>
                    <a:pt x="3782" y="11238"/>
                  </a:cubicBezTo>
                  <a:cubicBezTo>
                    <a:pt x="3791" y="11245"/>
                    <a:pt x="3798" y="11253"/>
                    <a:pt x="3804" y="11264"/>
                  </a:cubicBezTo>
                  <a:cubicBezTo>
                    <a:pt x="3809" y="11274"/>
                    <a:pt x="3810" y="11286"/>
                    <a:pt x="3809" y="11300"/>
                  </a:cubicBezTo>
                  <a:cubicBezTo>
                    <a:pt x="3807" y="11313"/>
                    <a:pt x="3802" y="11329"/>
                    <a:pt x="3794" y="11345"/>
                  </a:cubicBezTo>
                  <a:cubicBezTo>
                    <a:pt x="3788" y="11357"/>
                    <a:pt x="3782" y="11367"/>
                    <a:pt x="3775" y="11375"/>
                  </a:cubicBezTo>
                  <a:cubicBezTo>
                    <a:pt x="3769" y="11382"/>
                    <a:pt x="3762" y="11388"/>
                    <a:pt x="3755" y="11392"/>
                  </a:cubicBezTo>
                  <a:cubicBezTo>
                    <a:pt x="3748" y="11396"/>
                    <a:pt x="3742" y="11399"/>
                    <a:pt x="3736" y="11401"/>
                  </a:cubicBezTo>
                  <a:cubicBezTo>
                    <a:pt x="3729" y="11402"/>
                    <a:pt x="3724" y="11403"/>
                    <a:pt x="3718" y="11402"/>
                  </a:cubicBezTo>
                  <a:cubicBezTo>
                    <a:pt x="3711" y="11402"/>
                    <a:pt x="3702" y="11400"/>
                    <a:pt x="3690" y="11395"/>
                  </a:cubicBezTo>
                  <a:cubicBezTo>
                    <a:pt x="3679" y="11391"/>
                    <a:pt x="3668" y="11386"/>
                    <a:pt x="3659" y="11382"/>
                  </a:cubicBezTo>
                  <a:lnTo>
                    <a:pt x="3395" y="11252"/>
                  </a:lnTo>
                  <a:lnTo>
                    <a:pt x="3373" y="11298"/>
                  </a:lnTo>
                  <a:lnTo>
                    <a:pt x="3653" y="11436"/>
                  </a:lnTo>
                  <a:cubicBezTo>
                    <a:pt x="3662" y="11440"/>
                    <a:pt x="3672" y="11445"/>
                    <a:pt x="3684" y="11449"/>
                  </a:cubicBezTo>
                  <a:cubicBezTo>
                    <a:pt x="3695" y="11453"/>
                    <a:pt x="3707" y="11455"/>
                    <a:pt x="3720" y="11455"/>
                  </a:cubicBezTo>
                  <a:cubicBezTo>
                    <a:pt x="3744" y="11454"/>
                    <a:pt x="3765" y="11446"/>
                    <a:pt x="3783" y="11433"/>
                  </a:cubicBezTo>
                  <a:cubicBezTo>
                    <a:pt x="3801" y="11419"/>
                    <a:pt x="3818" y="11397"/>
                    <a:pt x="3833" y="11367"/>
                  </a:cubicBezTo>
                  <a:cubicBezTo>
                    <a:pt x="3845" y="11343"/>
                    <a:pt x="3852" y="11322"/>
                    <a:pt x="3855" y="11303"/>
                  </a:cubicBezTo>
                  <a:cubicBezTo>
                    <a:pt x="3858" y="11284"/>
                    <a:pt x="3857" y="11267"/>
                    <a:pt x="3853" y="11249"/>
                  </a:cubicBezTo>
                  <a:cubicBezTo>
                    <a:pt x="3849" y="11233"/>
                    <a:pt x="3841" y="11219"/>
                    <a:pt x="3830" y="11209"/>
                  </a:cubicBezTo>
                  <a:cubicBezTo>
                    <a:pt x="3819" y="11198"/>
                    <a:pt x="3802" y="11187"/>
                    <a:pt x="3778" y="11176"/>
                  </a:cubicBezTo>
                  <a:lnTo>
                    <a:pt x="3500" y="11039"/>
                  </a:lnTo>
                  <a:close/>
                  <a:moveTo>
                    <a:pt x="4074" y="10859"/>
                  </a:moveTo>
                  <a:lnTo>
                    <a:pt x="3684" y="10666"/>
                  </a:lnTo>
                  <a:lnTo>
                    <a:pt x="3661" y="10712"/>
                  </a:lnTo>
                  <a:lnTo>
                    <a:pt x="3874" y="10815"/>
                  </a:lnTo>
                  <a:cubicBezTo>
                    <a:pt x="3888" y="10822"/>
                    <a:pt x="3902" y="10829"/>
                    <a:pt x="3917" y="10835"/>
                  </a:cubicBezTo>
                  <a:cubicBezTo>
                    <a:pt x="3931" y="10842"/>
                    <a:pt x="3944" y="10847"/>
                    <a:pt x="3956" y="10852"/>
                  </a:cubicBezTo>
                  <a:cubicBezTo>
                    <a:pt x="3967" y="10857"/>
                    <a:pt x="3976" y="10861"/>
                    <a:pt x="3984" y="10864"/>
                  </a:cubicBezTo>
                  <a:cubicBezTo>
                    <a:pt x="3991" y="10867"/>
                    <a:pt x="3995" y="10869"/>
                    <a:pt x="3996" y="10869"/>
                  </a:cubicBezTo>
                  <a:cubicBezTo>
                    <a:pt x="3994" y="10869"/>
                    <a:pt x="3991" y="10868"/>
                    <a:pt x="3985" y="10868"/>
                  </a:cubicBezTo>
                  <a:cubicBezTo>
                    <a:pt x="3978" y="10867"/>
                    <a:pt x="3971" y="10867"/>
                    <a:pt x="3962" y="10866"/>
                  </a:cubicBezTo>
                  <a:cubicBezTo>
                    <a:pt x="3952" y="10866"/>
                    <a:pt x="3942" y="10865"/>
                    <a:pt x="3930" y="10865"/>
                  </a:cubicBezTo>
                  <a:cubicBezTo>
                    <a:pt x="3919" y="10864"/>
                    <a:pt x="3907" y="10864"/>
                    <a:pt x="3896" y="10865"/>
                  </a:cubicBezTo>
                  <a:lnTo>
                    <a:pt x="3582" y="10872"/>
                  </a:lnTo>
                  <a:lnTo>
                    <a:pt x="3556" y="10926"/>
                  </a:lnTo>
                  <a:lnTo>
                    <a:pt x="3947" y="11118"/>
                  </a:lnTo>
                  <a:lnTo>
                    <a:pt x="3970" y="11070"/>
                  </a:lnTo>
                  <a:lnTo>
                    <a:pt x="3743" y="10961"/>
                  </a:lnTo>
                  <a:cubicBezTo>
                    <a:pt x="3731" y="10955"/>
                    <a:pt x="3720" y="10950"/>
                    <a:pt x="3708" y="10945"/>
                  </a:cubicBezTo>
                  <a:cubicBezTo>
                    <a:pt x="3696" y="10940"/>
                    <a:pt x="3685" y="10935"/>
                    <a:pt x="3675" y="10931"/>
                  </a:cubicBezTo>
                  <a:cubicBezTo>
                    <a:pt x="3665" y="10927"/>
                    <a:pt x="3657" y="10923"/>
                    <a:pt x="3649" y="10920"/>
                  </a:cubicBezTo>
                  <a:cubicBezTo>
                    <a:pt x="3642" y="10917"/>
                    <a:pt x="3637" y="10915"/>
                    <a:pt x="3634" y="10914"/>
                  </a:cubicBezTo>
                  <a:cubicBezTo>
                    <a:pt x="3638" y="10914"/>
                    <a:pt x="3644" y="10915"/>
                    <a:pt x="3651" y="10915"/>
                  </a:cubicBezTo>
                  <a:cubicBezTo>
                    <a:pt x="3658" y="10915"/>
                    <a:pt x="3667" y="10916"/>
                    <a:pt x="3677" y="10916"/>
                  </a:cubicBezTo>
                  <a:cubicBezTo>
                    <a:pt x="3687" y="10916"/>
                    <a:pt x="3699" y="10916"/>
                    <a:pt x="3711" y="10916"/>
                  </a:cubicBezTo>
                  <a:cubicBezTo>
                    <a:pt x="3723" y="10916"/>
                    <a:pt x="3736" y="10916"/>
                    <a:pt x="3749" y="10915"/>
                  </a:cubicBezTo>
                  <a:lnTo>
                    <a:pt x="4050" y="10908"/>
                  </a:lnTo>
                  <a:lnTo>
                    <a:pt x="4074" y="10859"/>
                  </a:lnTo>
                  <a:close/>
                  <a:moveTo>
                    <a:pt x="4153" y="10699"/>
                  </a:moveTo>
                  <a:lnTo>
                    <a:pt x="3762" y="10506"/>
                  </a:lnTo>
                  <a:lnTo>
                    <a:pt x="3740" y="10552"/>
                  </a:lnTo>
                  <a:lnTo>
                    <a:pt x="4131" y="10744"/>
                  </a:lnTo>
                  <a:lnTo>
                    <a:pt x="4153" y="10699"/>
                  </a:lnTo>
                  <a:close/>
                  <a:moveTo>
                    <a:pt x="3953" y="10119"/>
                  </a:moveTo>
                  <a:lnTo>
                    <a:pt x="3929" y="10167"/>
                  </a:lnTo>
                  <a:lnTo>
                    <a:pt x="4146" y="10377"/>
                  </a:lnTo>
                  <a:cubicBezTo>
                    <a:pt x="4164" y="10395"/>
                    <a:pt x="4179" y="10409"/>
                    <a:pt x="4191" y="10420"/>
                  </a:cubicBezTo>
                  <a:cubicBezTo>
                    <a:pt x="4203" y="10431"/>
                    <a:pt x="4211" y="10438"/>
                    <a:pt x="4215" y="10441"/>
                  </a:cubicBezTo>
                  <a:cubicBezTo>
                    <a:pt x="4212" y="10441"/>
                    <a:pt x="4208" y="10439"/>
                    <a:pt x="4201" y="10437"/>
                  </a:cubicBezTo>
                  <a:cubicBezTo>
                    <a:pt x="4194" y="10436"/>
                    <a:pt x="4186" y="10434"/>
                    <a:pt x="4176" y="10432"/>
                  </a:cubicBezTo>
                  <a:cubicBezTo>
                    <a:pt x="4167" y="10430"/>
                    <a:pt x="4158" y="10428"/>
                    <a:pt x="4147" y="10426"/>
                  </a:cubicBezTo>
                  <a:cubicBezTo>
                    <a:pt x="4137" y="10425"/>
                    <a:pt x="4127" y="10423"/>
                    <a:pt x="4117" y="10421"/>
                  </a:cubicBezTo>
                  <a:lnTo>
                    <a:pt x="3824" y="10380"/>
                  </a:lnTo>
                  <a:lnTo>
                    <a:pt x="3799" y="10431"/>
                  </a:lnTo>
                  <a:lnTo>
                    <a:pt x="4255" y="10491"/>
                  </a:lnTo>
                  <a:lnTo>
                    <a:pt x="4278" y="10445"/>
                  </a:lnTo>
                  <a:lnTo>
                    <a:pt x="3953" y="10119"/>
                  </a:lnTo>
                  <a:close/>
                  <a:moveTo>
                    <a:pt x="4489" y="10016"/>
                  </a:moveTo>
                  <a:lnTo>
                    <a:pt x="4448" y="9997"/>
                  </a:lnTo>
                  <a:lnTo>
                    <a:pt x="4364" y="10169"/>
                  </a:lnTo>
                  <a:lnTo>
                    <a:pt x="4221" y="10098"/>
                  </a:lnTo>
                  <a:lnTo>
                    <a:pt x="4287" y="9964"/>
                  </a:lnTo>
                  <a:lnTo>
                    <a:pt x="4246" y="9944"/>
                  </a:lnTo>
                  <a:lnTo>
                    <a:pt x="4180" y="10078"/>
                  </a:lnTo>
                  <a:lnTo>
                    <a:pt x="4052" y="10015"/>
                  </a:lnTo>
                  <a:lnTo>
                    <a:pt x="4131" y="9855"/>
                  </a:lnTo>
                  <a:lnTo>
                    <a:pt x="4095" y="9830"/>
                  </a:lnTo>
                  <a:lnTo>
                    <a:pt x="3990" y="10043"/>
                  </a:lnTo>
                  <a:lnTo>
                    <a:pt x="4381" y="10236"/>
                  </a:lnTo>
                  <a:lnTo>
                    <a:pt x="4489" y="10016"/>
                  </a:lnTo>
                  <a:close/>
                  <a:moveTo>
                    <a:pt x="4652" y="9685"/>
                  </a:moveTo>
                  <a:lnTo>
                    <a:pt x="4615" y="9690"/>
                  </a:lnTo>
                  <a:cubicBezTo>
                    <a:pt x="4599" y="9692"/>
                    <a:pt x="4581" y="9695"/>
                    <a:pt x="4562" y="9697"/>
                  </a:cubicBezTo>
                  <a:cubicBezTo>
                    <a:pt x="4544" y="9700"/>
                    <a:pt x="4526" y="9702"/>
                    <a:pt x="4510" y="9705"/>
                  </a:cubicBezTo>
                  <a:cubicBezTo>
                    <a:pt x="4493" y="9707"/>
                    <a:pt x="4481" y="9709"/>
                    <a:pt x="4475" y="9710"/>
                  </a:cubicBezTo>
                  <a:cubicBezTo>
                    <a:pt x="4465" y="9712"/>
                    <a:pt x="4454" y="9714"/>
                    <a:pt x="4442" y="9717"/>
                  </a:cubicBezTo>
                  <a:cubicBezTo>
                    <a:pt x="4430" y="9720"/>
                    <a:pt x="4420" y="9724"/>
                    <a:pt x="4411" y="9728"/>
                  </a:cubicBezTo>
                  <a:lnTo>
                    <a:pt x="4414" y="9722"/>
                  </a:lnTo>
                  <a:cubicBezTo>
                    <a:pt x="4422" y="9707"/>
                    <a:pt x="4426" y="9691"/>
                    <a:pt x="4427" y="9676"/>
                  </a:cubicBezTo>
                  <a:cubicBezTo>
                    <a:pt x="4429" y="9661"/>
                    <a:pt x="4427" y="9646"/>
                    <a:pt x="4422" y="9632"/>
                  </a:cubicBezTo>
                  <a:cubicBezTo>
                    <a:pt x="4417" y="9619"/>
                    <a:pt x="4409" y="9606"/>
                    <a:pt x="4398" y="9595"/>
                  </a:cubicBezTo>
                  <a:cubicBezTo>
                    <a:pt x="4388" y="9583"/>
                    <a:pt x="4374" y="9574"/>
                    <a:pt x="4358" y="9566"/>
                  </a:cubicBezTo>
                  <a:cubicBezTo>
                    <a:pt x="4348" y="9561"/>
                    <a:pt x="4338" y="9557"/>
                    <a:pt x="4328" y="9556"/>
                  </a:cubicBezTo>
                  <a:cubicBezTo>
                    <a:pt x="4318" y="9554"/>
                    <a:pt x="4309" y="9553"/>
                    <a:pt x="4301" y="9553"/>
                  </a:cubicBezTo>
                  <a:cubicBezTo>
                    <a:pt x="4292" y="9554"/>
                    <a:pt x="4284" y="9555"/>
                    <a:pt x="4277" y="9557"/>
                  </a:cubicBezTo>
                  <a:cubicBezTo>
                    <a:pt x="4269" y="9559"/>
                    <a:pt x="4263" y="9561"/>
                    <a:pt x="4257" y="9564"/>
                  </a:cubicBezTo>
                  <a:cubicBezTo>
                    <a:pt x="4251" y="9567"/>
                    <a:pt x="4245" y="9570"/>
                    <a:pt x="4239" y="9575"/>
                  </a:cubicBezTo>
                  <a:cubicBezTo>
                    <a:pt x="4233" y="9579"/>
                    <a:pt x="4227" y="9585"/>
                    <a:pt x="4221" y="9591"/>
                  </a:cubicBezTo>
                  <a:cubicBezTo>
                    <a:pt x="4215" y="9598"/>
                    <a:pt x="4209" y="9606"/>
                    <a:pt x="4203" y="9616"/>
                  </a:cubicBezTo>
                  <a:cubicBezTo>
                    <a:pt x="4196" y="9626"/>
                    <a:pt x="4190" y="9637"/>
                    <a:pt x="4183" y="9650"/>
                  </a:cubicBezTo>
                  <a:lnTo>
                    <a:pt x="4139" y="9741"/>
                  </a:lnTo>
                  <a:lnTo>
                    <a:pt x="4529" y="9934"/>
                  </a:lnTo>
                  <a:lnTo>
                    <a:pt x="4552" y="9888"/>
                  </a:lnTo>
                  <a:lnTo>
                    <a:pt x="4375" y="9801"/>
                  </a:lnTo>
                  <a:cubicBezTo>
                    <a:pt x="4381" y="9792"/>
                    <a:pt x="4386" y="9785"/>
                    <a:pt x="4392" y="9780"/>
                  </a:cubicBezTo>
                  <a:cubicBezTo>
                    <a:pt x="4399" y="9776"/>
                    <a:pt x="4409" y="9772"/>
                    <a:pt x="4422" y="9769"/>
                  </a:cubicBezTo>
                  <a:cubicBezTo>
                    <a:pt x="4445" y="9765"/>
                    <a:pt x="4467" y="9760"/>
                    <a:pt x="4488" y="9757"/>
                  </a:cubicBezTo>
                  <a:cubicBezTo>
                    <a:pt x="4509" y="9754"/>
                    <a:pt x="4528" y="9751"/>
                    <a:pt x="4545" y="9749"/>
                  </a:cubicBezTo>
                  <a:cubicBezTo>
                    <a:pt x="4563" y="9747"/>
                    <a:pt x="4578" y="9745"/>
                    <a:pt x="4591" y="9745"/>
                  </a:cubicBezTo>
                  <a:cubicBezTo>
                    <a:pt x="4604" y="9744"/>
                    <a:pt x="4615" y="9744"/>
                    <a:pt x="4623" y="9744"/>
                  </a:cubicBezTo>
                  <a:lnTo>
                    <a:pt x="4652" y="9685"/>
                  </a:lnTo>
                  <a:close/>
                  <a:moveTo>
                    <a:pt x="4365" y="9636"/>
                  </a:moveTo>
                  <a:cubicBezTo>
                    <a:pt x="4374" y="9645"/>
                    <a:pt x="4379" y="9654"/>
                    <a:pt x="4382" y="9663"/>
                  </a:cubicBezTo>
                  <a:cubicBezTo>
                    <a:pt x="4385" y="9674"/>
                    <a:pt x="4386" y="9686"/>
                    <a:pt x="4384" y="9699"/>
                  </a:cubicBezTo>
                  <a:cubicBezTo>
                    <a:pt x="4382" y="9711"/>
                    <a:pt x="4376" y="9726"/>
                    <a:pt x="4368" y="9744"/>
                  </a:cubicBezTo>
                  <a:lnTo>
                    <a:pt x="4346" y="9787"/>
                  </a:lnTo>
                  <a:lnTo>
                    <a:pt x="4200" y="9715"/>
                  </a:lnTo>
                  <a:lnTo>
                    <a:pt x="4223" y="9668"/>
                  </a:lnTo>
                  <a:cubicBezTo>
                    <a:pt x="4229" y="9658"/>
                    <a:pt x="4234" y="9649"/>
                    <a:pt x="4239" y="9642"/>
                  </a:cubicBezTo>
                  <a:cubicBezTo>
                    <a:pt x="4244" y="9635"/>
                    <a:pt x="4250" y="9629"/>
                    <a:pt x="4255" y="9623"/>
                  </a:cubicBezTo>
                  <a:cubicBezTo>
                    <a:pt x="4265" y="9615"/>
                    <a:pt x="4278" y="9609"/>
                    <a:pt x="4292" y="9608"/>
                  </a:cubicBezTo>
                  <a:cubicBezTo>
                    <a:pt x="4307" y="9606"/>
                    <a:pt x="4321" y="9608"/>
                    <a:pt x="4333" y="9614"/>
                  </a:cubicBezTo>
                  <a:cubicBezTo>
                    <a:pt x="4346" y="9621"/>
                    <a:pt x="4357" y="9628"/>
                    <a:pt x="4365" y="9636"/>
                  </a:cubicBezTo>
                  <a:close/>
                  <a:moveTo>
                    <a:pt x="4663" y="9291"/>
                  </a:moveTo>
                  <a:cubicBezTo>
                    <a:pt x="4648" y="9290"/>
                    <a:pt x="4634" y="9291"/>
                    <a:pt x="4621" y="9294"/>
                  </a:cubicBezTo>
                  <a:cubicBezTo>
                    <a:pt x="4608" y="9298"/>
                    <a:pt x="4596" y="9303"/>
                    <a:pt x="4585" y="9311"/>
                  </a:cubicBezTo>
                  <a:cubicBezTo>
                    <a:pt x="4574" y="9318"/>
                    <a:pt x="4562" y="9329"/>
                    <a:pt x="4548" y="9344"/>
                  </a:cubicBezTo>
                  <a:lnTo>
                    <a:pt x="4512" y="9382"/>
                  </a:lnTo>
                  <a:cubicBezTo>
                    <a:pt x="4493" y="9401"/>
                    <a:pt x="4476" y="9414"/>
                    <a:pt x="4461" y="9419"/>
                  </a:cubicBezTo>
                  <a:cubicBezTo>
                    <a:pt x="4447" y="9425"/>
                    <a:pt x="4432" y="9423"/>
                    <a:pt x="4416" y="9416"/>
                  </a:cubicBezTo>
                  <a:cubicBezTo>
                    <a:pt x="4396" y="9406"/>
                    <a:pt x="4383" y="9391"/>
                    <a:pt x="4379" y="9372"/>
                  </a:cubicBezTo>
                  <a:cubicBezTo>
                    <a:pt x="4374" y="9352"/>
                    <a:pt x="4378" y="9330"/>
                    <a:pt x="4390" y="9306"/>
                  </a:cubicBezTo>
                  <a:cubicBezTo>
                    <a:pt x="4394" y="9297"/>
                    <a:pt x="4398" y="9290"/>
                    <a:pt x="4403" y="9283"/>
                  </a:cubicBezTo>
                  <a:cubicBezTo>
                    <a:pt x="4408" y="9276"/>
                    <a:pt x="4414" y="9270"/>
                    <a:pt x="4420" y="9264"/>
                  </a:cubicBezTo>
                  <a:cubicBezTo>
                    <a:pt x="4426" y="9257"/>
                    <a:pt x="4433" y="9251"/>
                    <a:pt x="4441" y="9246"/>
                  </a:cubicBezTo>
                  <a:cubicBezTo>
                    <a:pt x="4450" y="9240"/>
                    <a:pt x="4459" y="9233"/>
                    <a:pt x="4470" y="9227"/>
                  </a:cubicBezTo>
                  <a:lnTo>
                    <a:pt x="4446" y="9190"/>
                  </a:lnTo>
                  <a:cubicBezTo>
                    <a:pt x="4403" y="9215"/>
                    <a:pt x="4371" y="9248"/>
                    <a:pt x="4351" y="9289"/>
                  </a:cubicBezTo>
                  <a:cubicBezTo>
                    <a:pt x="4341" y="9308"/>
                    <a:pt x="4335" y="9327"/>
                    <a:pt x="4333" y="9345"/>
                  </a:cubicBezTo>
                  <a:cubicBezTo>
                    <a:pt x="4331" y="9363"/>
                    <a:pt x="4332" y="9381"/>
                    <a:pt x="4337" y="9396"/>
                  </a:cubicBezTo>
                  <a:cubicBezTo>
                    <a:pt x="4341" y="9412"/>
                    <a:pt x="4349" y="9427"/>
                    <a:pt x="4359" y="9439"/>
                  </a:cubicBezTo>
                  <a:cubicBezTo>
                    <a:pt x="4370" y="9452"/>
                    <a:pt x="4384" y="9463"/>
                    <a:pt x="4401" y="9471"/>
                  </a:cubicBezTo>
                  <a:cubicBezTo>
                    <a:pt x="4426" y="9483"/>
                    <a:pt x="4451" y="9486"/>
                    <a:pt x="4476" y="9478"/>
                  </a:cubicBezTo>
                  <a:cubicBezTo>
                    <a:pt x="4488" y="9474"/>
                    <a:pt x="4499" y="9468"/>
                    <a:pt x="4509" y="9460"/>
                  </a:cubicBezTo>
                  <a:cubicBezTo>
                    <a:pt x="4519" y="9452"/>
                    <a:pt x="4531" y="9441"/>
                    <a:pt x="4545" y="9425"/>
                  </a:cubicBezTo>
                  <a:lnTo>
                    <a:pt x="4577" y="9392"/>
                  </a:lnTo>
                  <a:cubicBezTo>
                    <a:pt x="4614" y="9352"/>
                    <a:pt x="4650" y="9341"/>
                    <a:pt x="4684" y="9358"/>
                  </a:cubicBezTo>
                  <a:cubicBezTo>
                    <a:pt x="4707" y="9369"/>
                    <a:pt x="4721" y="9388"/>
                    <a:pt x="4726" y="9413"/>
                  </a:cubicBezTo>
                  <a:cubicBezTo>
                    <a:pt x="4729" y="9425"/>
                    <a:pt x="4729" y="9436"/>
                    <a:pt x="4727" y="9446"/>
                  </a:cubicBezTo>
                  <a:cubicBezTo>
                    <a:pt x="4725" y="9456"/>
                    <a:pt x="4720" y="9469"/>
                    <a:pt x="4713" y="9484"/>
                  </a:cubicBezTo>
                  <a:cubicBezTo>
                    <a:pt x="4703" y="9503"/>
                    <a:pt x="4691" y="9521"/>
                    <a:pt x="4678" y="9535"/>
                  </a:cubicBezTo>
                  <a:cubicBezTo>
                    <a:pt x="4664" y="9549"/>
                    <a:pt x="4647" y="9562"/>
                    <a:pt x="4628" y="9572"/>
                  </a:cubicBezTo>
                  <a:lnTo>
                    <a:pt x="4654" y="9610"/>
                  </a:lnTo>
                  <a:cubicBezTo>
                    <a:pt x="4676" y="9597"/>
                    <a:pt x="4694" y="9582"/>
                    <a:pt x="4710" y="9564"/>
                  </a:cubicBezTo>
                  <a:cubicBezTo>
                    <a:pt x="4726" y="9547"/>
                    <a:pt x="4739" y="9526"/>
                    <a:pt x="4751" y="9503"/>
                  </a:cubicBezTo>
                  <a:cubicBezTo>
                    <a:pt x="4760" y="9484"/>
                    <a:pt x="4766" y="9467"/>
                    <a:pt x="4769" y="9452"/>
                  </a:cubicBezTo>
                  <a:cubicBezTo>
                    <a:pt x="4772" y="9436"/>
                    <a:pt x="4772" y="9420"/>
                    <a:pt x="4770" y="9403"/>
                  </a:cubicBezTo>
                  <a:cubicBezTo>
                    <a:pt x="4768" y="9380"/>
                    <a:pt x="4760" y="9360"/>
                    <a:pt x="4748" y="9342"/>
                  </a:cubicBezTo>
                  <a:cubicBezTo>
                    <a:pt x="4736" y="9325"/>
                    <a:pt x="4721" y="9312"/>
                    <a:pt x="4703" y="9303"/>
                  </a:cubicBezTo>
                  <a:cubicBezTo>
                    <a:pt x="4691" y="9297"/>
                    <a:pt x="4677" y="9293"/>
                    <a:pt x="4663" y="9291"/>
                  </a:cubicBezTo>
                  <a:close/>
                  <a:moveTo>
                    <a:pt x="4880" y="9221"/>
                  </a:moveTo>
                  <a:lnTo>
                    <a:pt x="4489" y="9029"/>
                  </a:lnTo>
                  <a:lnTo>
                    <a:pt x="4467" y="9074"/>
                  </a:lnTo>
                  <a:lnTo>
                    <a:pt x="4858" y="9267"/>
                  </a:lnTo>
                  <a:lnTo>
                    <a:pt x="4880" y="9221"/>
                  </a:lnTo>
                  <a:close/>
                  <a:moveTo>
                    <a:pt x="4655" y="8692"/>
                  </a:moveTo>
                  <a:lnTo>
                    <a:pt x="4528" y="8950"/>
                  </a:lnTo>
                  <a:lnTo>
                    <a:pt x="4567" y="8970"/>
                  </a:lnTo>
                  <a:lnTo>
                    <a:pt x="4619" y="8865"/>
                  </a:lnTo>
                  <a:lnTo>
                    <a:pt x="4970" y="9038"/>
                  </a:lnTo>
                  <a:lnTo>
                    <a:pt x="4993" y="8993"/>
                  </a:lnTo>
                  <a:lnTo>
                    <a:pt x="4641" y="8820"/>
                  </a:lnTo>
                  <a:lnTo>
                    <a:pt x="4693" y="8714"/>
                  </a:lnTo>
                  <a:lnTo>
                    <a:pt x="4655" y="8692"/>
                  </a:lnTo>
                  <a:close/>
                  <a:moveTo>
                    <a:pt x="5198" y="8575"/>
                  </a:moveTo>
                  <a:lnTo>
                    <a:pt x="4744" y="8512"/>
                  </a:lnTo>
                  <a:lnTo>
                    <a:pt x="4714" y="8573"/>
                  </a:lnTo>
                  <a:lnTo>
                    <a:pt x="5040" y="8896"/>
                  </a:lnTo>
                  <a:lnTo>
                    <a:pt x="5064" y="8848"/>
                  </a:lnTo>
                  <a:lnTo>
                    <a:pt x="4962" y="8752"/>
                  </a:lnTo>
                  <a:lnTo>
                    <a:pt x="5034" y="8606"/>
                  </a:lnTo>
                  <a:lnTo>
                    <a:pt x="5172" y="8628"/>
                  </a:lnTo>
                  <a:lnTo>
                    <a:pt x="5198" y="8575"/>
                  </a:lnTo>
                  <a:close/>
                  <a:moveTo>
                    <a:pt x="4990" y="8599"/>
                  </a:moveTo>
                  <a:lnTo>
                    <a:pt x="4930" y="8720"/>
                  </a:lnTo>
                  <a:lnTo>
                    <a:pt x="4769" y="8565"/>
                  </a:lnTo>
                  <a:lnTo>
                    <a:pt x="4990" y="8599"/>
                  </a:lnTo>
                  <a:close/>
                  <a:moveTo>
                    <a:pt x="4636" y="8543"/>
                  </a:moveTo>
                  <a:cubicBezTo>
                    <a:pt x="4627" y="8546"/>
                    <a:pt x="4621" y="8551"/>
                    <a:pt x="4617" y="8560"/>
                  </a:cubicBezTo>
                  <a:cubicBezTo>
                    <a:pt x="4613" y="8568"/>
                    <a:pt x="4612" y="8576"/>
                    <a:pt x="4615" y="8585"/>
                  </a:cubicBezTo>
                  <a:cubicBezTo>
                    <a:pt x="4618" y="8593"/>
                    <a:pt x="4624" y="8599"/>
                    <a:pt x="4632" y="8603"/>
                  </a:cubicBezTo>
                  <a:cubicBezTo>
                    <a:pt x="4640" y="8607"/>
                    <a:pt x="4648" y="8608"/>
                    <a:pt x="4657" y="8605"/>
                  </a:cubicBezTo>
                  <a:cubicBezTo>
                    <a:pt x="4666" y="8602"/>
                    <a:pt x="4672" y="8597"/>
                    <a:pt x="4676" y="8588"/>
                  </a:cubicBezTo>
                  <a:cubicBezTo>
                    <a:pt x="4680" y="8580"/>
                    <a:pt x="4681" y="8572"/>
                    <a:pt x="4678" y="8563"/>
                  </a:cubicBezTo>
                  <a:cubicBezTo>
                    <a:pt x="4675" y="8555"/>
                    <a:pt x="4669" y="8549"/>
                    <a:pt x="4660" y="8545"/>
                  </a:cubicBezTo>
                  <a:cubicBezTo>
                    <a:pt x="4652" y="8541"/>
                    <a:pt x="4644" y="8540"/>
                    <a:pt x="4636" y="8543"/>
                  </a:cubicBezTo>
                  <a:close/>
                  <a:moveTo>
                    <a:pt x="4693" y="8426"/>
                  </a:moveTo>
                  <a:cubicBezTo>
                    <a:pt x="4685" y="8428"/>
                    <a:pt x="4679" y="8434"/>
                    <a:pt x="4674" y="8442"/>
                  </a:cubicBezTo>
                  <a:cubicBezTo>
                    <a:pt x="4671" y="8450"/>
                    <a:pt x="4670" y="8459"/>
                    <a:pt x="4673" y="8467"/>
                  </a:cubicBezTo>
                  <a:cubicBezTo>
                    <a:pt x="4676" y="8476"/>
                    <a:pt x="4681" y="8482"/>
                    <a:pt x="4689" y="8486"/>
                  </a:cubicBezTo>
                  <a:cubicBezTo>
                    <a:pt x="4698" y="8490"/>
                    <a:pt x="4706" y="8491"/>
                    <a:pt x="4715" y="8488"/>
                  </a:cubicBezTo>
                  <a:cubicBezTo>
                    <a:pt x="4724" y="8485"/>
                    <a:pt x="4730" y="8479"/>
                    <a:pt x="4734" y="8471"/>
                  </a:cubicBezTo>
                  <a:cubicBezTo>
                    <a:pt x="4738" y="8463"/>
                    <a:pt x="4739" y="8454"/>
                    <a:pt x="4735" y="8446"/>
                  </a:cubicBezTo>
                  <a:cubicBezTo>
                    <a:pt x="4732" y="8438"/>
                    <a:pt x="4726" y="8431"/>
                    <a:pt x="4718" y="8427"/>
                  </a:cubicBezTo>
                  <a:cubicBezTo>
                    <a:pt x="4710" y="8423"/>
                    <a:pt x="4702" y="8423"/>
                    <a:pt x="4693" y="8426"/>
                  </a:cubicBezTo>
                  <a:close/>
                  <a:moveTo>
                    <a:pt x="4935" y="8123"/>
                  </a:moveTo>
                  <a:lnTo>
                    <a:pt x="4808" y="8381"/>
                  </a:lnTo>
                  <a:lnTo>
                    <a:pt x="4847" y="8401"/>
                  </a:lnTo>
                  <a:lnTo>
                    <a:pt x="4899" y="8296"/>
                  </a:lnTo>
                  <a:lnTo>
                    <a:pt x="5250" y="8469"/>
                  </a:lnTo>
                  <a:lnTo>
                    <a:pt x="5273" y="8424"/>
                  </a:lnTo>
                  <a:lnTo>
                    <a:pt x="4921" y="8251"/>
                  </a:lnTo>
                  <a:lnTo>
                    <a:pt x="4973" y="8145"/>
                  </a:lnTo>
                  <a:lnTo>
                    <a:pt x="4935" y="8123"/>
                  </a:lnTo>
                  <a:close/>
                  <a:moveTo>
                    <a:pt x="5601" y="7756"/>
                  </a:moveTo>
                  <a:lnTo>
                    <a:pt x="5194" y="7597"/>
                  </a:lnTo>
                  <a:lnTo>
                    <a:pt x="5160" y="7666"/>
                  </a:lnTo>
                  <a:lnTo>
                    <a:pt x="5383" y="7868"/>
                  </a:lnTo>
                  <a:cubicBezTo>
                    <a:pt x="5397" y="7879"/>
                    <a:pt x="5409" y="7890"/>
                    <a:pt x="5421" y="7898"/>
                  </a:cubicBezTo>
                  <a:cubicBezTo>
                    <a:pt x="5432" y="7907"/>
                    <a:pt x="5438" y="7912"/>
                    <a:pt x="5440" y="7913"/>
                  </a:cubicBezTo>
                  <a:cubicBezTo>
                    <a:pt x="5438" y="7912"/>
                    <a:pt x="5430" y="7910"/>
                    <a:pt x="5416" y="7907"/>
                  </a:cubicBezTo>
                  <a:cubicBezTo>
                    <a:pt x="5402" y="7903"/>
                    <a:pt x="5385" y="7899"/>
                    <a:pt x="5364" y="7895"/>
                  </a:cubicBezTo>
                  <a:lnTo>
                    <a:pt x="5074" y="7841"/>
                  </a:lnTo>
                  <a:lnTo>
                    <a:pt x="5040" y="7909"/>
                  </a:lnTo>
                  <a:lnTo>
                    <a:pt x="5414" y="8135"/>
                  </a:lnTo>
                  <a:lnTo>
                    <a:pt x="5437" y="8090"/>
                  </a:lnTo>
                  <a:lnTo>
                    <a:pt x="5169" y="7932"/>
                  </a:lnTo>
                  <a:cubicBezTo>
                    <a:pt x="5164" y="7929"/>
                    <a:pt x="5157" y="7925"/>
                    <a:pt x="5150" y="7921"/>
                  </a:cubicBezTo>
                  <a:cubicBezTo>
                    <a:pt x="5142" y="7916"/>
                    <a:pt x="5135" y="7912"/>
                    <a:pt x="5127" y="7908"/>
                  </a:cubicBezTo>
                  <a:cubicBezTo>
                    <a:pt x="5120" y="7904"/>
                    <a:pt x="5113" y="7900"/>
                    <a:pt x="5108" y="7897"/>
                  </a:cubicBezTo>
                  <a:cubicBezTo>
                    <a:pt x="5103" y="7894"/>
                    <a:pt x="5100" y="7892"/>
                    <a:pt x="5098" y="7892"/>
                  </a:cubicBezTo>
                  <a:cubicBezTo>
                    <a:pt x="5103" y="7893"/>
                    <a:pt x="5112" y="7895"/>
                    <a:pt x="5126" y="7897"/>
                  </a:cubicBezTo>
                  <a:cubicBezTo>
                    <a:pt x="5141" y="7900"/>
                    <a:pt x="5159" y="7904"/>
                    <a:pt x="5181" y="7908"/>
                  </a:cubicBezTo>
                  <a:lnTo>
                    <a:pt x="5497" y="7967"/>
                  </a:lnTo>
                  <a:lnTo>
                    <a:pt x="5517" y="7928"/>
                  </a:lnTo>
                  <a:lnTo>
                    <a:pt x="5266" y="7700"/>
                  </a:lnTo>
                  <a:cubicBezTo>
                    <a:pt x="5261" y="7696"/>
                    <a:pt x="5255" y="7691"/>
                    <a:pt x="5249" y="7686"/>
                  </a:cubicBezTo>
                  <a:cubicBezTo>
                    <a:pt x="5244" y="7681"/>
                    <a:pt x="5238" y="7676"/>
                    <a:pt x="5233" y="7672"/>
                  </a:cubicBezTo>
                  <a:cubicBezTo>
                    <a:pt x="5227" y="7667"/>
                    <a:pt x="5223" y="7664"/>
                    <a:pt x="5219" y="7660"/>
                  </a:cubicBezTo>
                  <a:cubicBezTo>
                    <a:pt x="5216" y="7657"/>
                    <a:pt x="5213" y="7656"/>
                    <a:pt x="5213" y="7655"/>
                  </a:cubicBezTo>
                  <a:cubicBezTo>
                    <a:pt x="5214" y="7655"/>
                    <a:pt x="5216" y="7656"/>
                    <a:pt x="5221" y="7658"/>
                  </a:cubicBezTo>
                  <a:cubicBezTo>
                    <a:pt x="5226" y="7661"/>
                    <a:pt x="5231" y="7663"/>
                    <a:pt x="5238" y="7666"/>
                  </a:cubicBezTo>
                  <a:cubicBezTo>
                    <a:pt x="5245" y="7669"/>
                    <a:pt x="5252" y="7672"/>
                    <a:pt x="5260" y="7676"/>
                  </a:cubicBezTo>
                  <a:cubicBezTo>
                    <a:pt x="5267" y="7679"/>
                    <a:pt x="5274" y="7682"/>
                    <a:pt x="5280" y="7685"/>
                  </a:cubicBezTo>
                  <a:lnTo>
                    <a:pt x="5578" y="7803"/>
                  </a:lnTo>
                  <a:lnTo>
                    <a:pt x="5601" y="7756"/>
                  </a:lnTo>
                  <a:close/>
                  <a:moveTo>
                    <a:pt x="5386" y="7207"/>
                  </a:moveTo>
                  <a:lnTo>
                    <a:pt x="5363" y="7254"/>
                  </a:lnTo>
                  <a:lnTo>
                    <a:pt x="5635" y="7388"/>
                  </a:lnTo>
                  <a:cubicBezTo>
                    <a:pt x="5648" y="7394"/>
                    <a:pt x="5659" y="7401"/>
                    <a:pt x="5668" y="7407"/>
                  </a:cubicBezTo>
                  <a:cubicBezTo>
                    <a:pt x="5676" y="7413"/>
                    <a:pt x="5683" y="7422"/>
                    <a:pt x="5689" y="7432"/>
                  </a:cubicBezTo>
                  <a:cubicBezTo>
                    <a:pt x="5694" y="7442"/>
                    <a:pt x="5696" y="7454"/>
                    <a:pt x="5694" y="7468"/>
                  </a:cubicBezTo>
                  <a:cubicBezTo>
                    <a:pt x="5692" y="7482"/>
                    <a:pt x="5687" y="7497"/>
                    <a:pt x="5679" y="7513"/>
                  </a:cubicBezTo>
                  <a:cubicBezTo>
                    <a:pt x="5673" y="7526"/>
                    <a:pt x="5667" y="7535"/>
                    <a:pt x="5661" y="7543"/>
                  </a:cubicBezTo>
                  <a:cubicBezTo>
                    <a:pt x="5654" y="7551"/>
                    <a:pt x="5647" y="7557"/>
                    <a:pt x="5641" y="7561"/>
                  </a:cubicBezTo>
                  <a:cubicBezTo>
                    <a:pt x="5634" y="7565"/>
                    <a:pt x="5627" y="7568"/>
                    <a:pt x="5621" y="7569"/>
                  </a:cubicBezTo>
                  <a:cubicBezTo>
                    <a:pt x="5615" y="7571"/>
                    <a:pt x="5609" y="7571"/>
                    <a:pt x="5604" y="7571"/>
                  </a:cubicBezTo>
                  <a:cubicBezTo>
                    <a:pt x="5596" y="7571"/>
                    <a:pt x="5587" y="7568"/>
                    <a:pt x="5576" y="7564"/>
                  </a:cubicBezTo>
                  <a:cubicBezTo>
                    <a:pt x="5564" y="7560"/>
                    <a:pt x="5554" y="7555"/>
                    <a:pt x="5544" y="7550"/>
                  </a:cubicBezTo>
                  <a:lnTo>
                    <a:pt x="5281" y="7421"/>
                  </a:lnTo>
                  <a:lnTo>
                    <a:pt x="5258" y="7467"/>
                  </a:lnTo>
                  <a:lnTo>
                    <a:pt x="5538" y="7605"/>
                  </a:lnTo>
                  <a:cubicBezTo>
                    <a:pt x="5547" y="7609"/>
                    <a:pt x="5557" y="7613"/>
                    <a:pt x="5569" y="7618"/>
                  </a:cubicBezTo>
                  <a:cubicBezTo>
                    <a:pt x="5581" y="7622"/>
                    <a:pt x="5593" y="7624"/>
                    <a:pt x="5605" y="7623"/>
                  </a:cubicBezTo>
                  <a:cubicBezTo>
                    <a:pt x="5629" y="7622"/>
                    <a:pt x="5651" y="7615"/>
                    <a:pt x="5669" y="7601"/>
                  </a:cubicBezTo>
                  <a:cubicBezTo>
                    <a:pt x="5687" y="7588"/>
                    <a:pt x="5703" y="7566"/>
                    <a:pt x="5718" y="7535"/>
                  </a:cubicBezTo>
                  <a:cubicBezTo>
                    <a:pt x="5730" y="7511"/>
                    <a:pt x="5737" y="7490"/>
                    <a:pt x="5740" y="7472"/>
                  </a:cubicBezTo>
                  <a:cubicBezTo>
                    <a:pt x="5743" y="7453"/>
                    <a:pt x="5743" y="7435"/>
                    <a:pt x="5738" y="7418"/>
                  </a:cubicBezTo>
                  <a:cubicBezTo>
                    <a:pt x="5734" y="7401"/>
                    <a:pt x="5727" y="7388"/>
                    <a:pt x="5716" y="7377"/>
                  </a:cubicBezTo>
                  <a:cubicBezTo>
                    <a:pt x="5704" y="7367"/>
                    <a:pt x="5687" y="7356"/>
                    <a:pt x="5664" y="7344"/>
                  </a:cubicBezTo>
                  <a:lnTo>
                    <a:pt x="5386" y="7207"/>
                  </a:lnTo>
                  <a:close/>
                  <a:moveTo>
                    <a:pt x="5228" y="7338"/>
                  </a:moveTo>
                  <a:cubicBezTo>
                    <a:pt x="5220" y="7341"/>
                    <a:pt x="5214" y="7347"/>
                    <a:pt x="5210" y="7355"/>
                  </a:cubicBezTo>
                  <a:cubicBezTo>
                    <a:pt x="5206" y="7363"/>
                    <a:pt x="5205" y="7371"/>
                    <a:pt x="5208" y="7380"/>
                  </a:cubicBezTo>
                  <a:cubicBezTo>
                    <a:pt x="5211" y="7388"/>
                    <a:pt x="5216" y="7395"/>
                    <a:pt x="5224" y="7399"/>
                  </a:cubicBezTo>
                  <a:cubicBezTo>
                    <a:pt x="5233" y="7403"/>
                    <a:pt x="5241" y="7403"/>
                    <a:pt x="5250" y="7400"/>
                  </a:cubicBezTo>
                  <a:cubicBezTo>
                    <a:pt x="5259" y="7398"/>
                    <a:pt x="5265" y="7392"/>
                    <a:pt x="5269" y="7384"/>
                  </a:cubicBezTo>
                  <a:cubicBezTo>
                    <a:pt x="5273" y="7375"/>
                    <a:pt x="5274" y="7367"/>
                    <a:pt x="5270" y="7359"/>
                  </a:cubicBezTo>
                  <a:cubicBezTo>
                    <a:pt x="5267" y="7350"/>
                    <a:pt x="5262" y="7344"/>
                    <a:pt x="5253" y="7340"/>
                  </a:cubicBezTo>
                  <a:cubicBezTo>
                    <a:pt x="5245" y="7336"/>
                    <a:pt x="5237" y="7335"/>
                    <a:pt x="5228" y="7338"/>
                  </a:cubicBezTo>
                  <a:close/>
                  <a:moveTo>
                    <a:pt x="5286" y="7221"/>
                  </a:moveTo>
                  <a:cubicBezTo>
                    <a:pt x="5277" y="7224"/>
                    <a:pt x="5271" y="7230"/>
                    <a:pt x="5267" y="7238"/>
                  </a:cubicBezTo>
                  <a:cubicBezTo>
                    <a:pt x="5263" y="7246"/>
                    <a:pt x="5263" y="7255"/>
                    <a:pt x="5265" y="7263"/>
                  </a:cubicBezTo>
                  <a:cubicBezTo>
                    <a:pt x="5268" y="7272"/>
                    <a:pt x="5274" y="7278"/>
                    <a:pt x="5282" y="7282"/>
                  </a:cubicBezTo>
                  <a:cubicBezTo>
                    <a:pt x="5290" y="7286"/>
                    <a:pt x="5299" y="7286"/>
                    <a:pt x="5307" y="7284"/>
                  </a:cubicBezTo>
                  <a:cubicBezTo>
                    <a:pt x="5316" y="7281"/>
                    <a:pt x="5322" y="7275"/>
                    <a:pt x="5327" y="7267"/>
                  </a:cubicBezTo>
                  <a:cubicBezTo>
                    <a:pt x="5331" y="7259"/>
                    <a:pt x="5331" y="7250"/>
                    <a:pt x="5328" y="7242"/>
                  </a:cubicBezTo>
                  <a:cubicBezTo>
                    <a:pt x="5325" y="7233"/>
                    <a:pt x="5319" y="7227"/>
                    <a:pt x="5311" y="7223"/>
                  </a:cubicBezTo>
                  <a:cubicBezTo>
                    <a:pt x="5303" y="7219"/>
                    <a:pt x="5294" y="7219"/>
                    <a:pt x="5286" y="7221"/>
                  </a:cubicBezTo>
                  <a:close/>
                  <a:moveTo>
                    <a:pt x="5960" y="7027"/>
                  </a:moveTo>
                  <a:lnTo>
                    <a:pt x="5569" y="6835"/>
                  </a:lnTo>
                  <a:lnTo>
                    <a:pt x="5546" y="6881"/>
                  </a:lnTo>
                  <a:lnTo>
                    <a:pt x="5759" y="6984"/>
                  </a:lnTo>
                  <a:cubicBezTo>
                    <a:pt x="5774" y="6991"/>
                    <a:pt x="5788" y="6998"/>
                    <a:pt x="5802" y="7004"/>
                  </a:cubicBezTo>
                  <a:cubicBezTo>
                    <a:pt x="5816" y="7010"/>
                    <a:pt x="5829" y="7016"/>
                    <a:pt x="5841" y="7021"/>
                  </a:cubicBezTo>
                  <a:cubicBezTo>
                    <a:pt x="5852" y="7026"/>
                    <a:pt x="5862" y="7030"/>
                    <a:pt x="5869" y="7033"/>
                  </a:cubicBezTo>
                  <a:cubicBezTo>
                    <a:pt x="5877" y="7036"/>
                    <a:pt x="5881" y="7037"/>
                    <a:pt x="5881" y="7037"/>
                  </a:cubicBezTo>
                  <a:cubicBezTo>
                    <a:pt x="5880" y="7037"/>
                    <a:pt x="5876" y="7037"/>
                    <a:pt x="5870" y="7036"/>
                  </a:cubicBezTo>
                  <a:cubicBezTo>
                    <a:pt x="5864" y="7036"/>
                    <a:pt x="5856" y="7036"/>
                    <a:pt x="5847" y="7035"/>
                  </a:cubicBezTo>
                  <a:cubicBezTo>
                    <a:pt x="5838" y="7035"/>
                    <a:pt x="5827" y="7034"/>
                    <a:pt x="5816" y="7034"/>
                  </a:cubicBezTo>
                  <a:cubicBezTo>
                    <a:pt x="5804" y="7033"/>
                    <a:pt x="5793" y="7033"/>
                    <a:pt x="5781" y="7033"/>
                  </a:cubicBezTo>
                  <a:lnTo>
                    <a:pt x="5468" y="7041"/>
                  </a:lnTo>
                  <a:lnTo>
                    <a:pt x="5441" y="7095"/>
                  </a:lnTo>
                  <a:lnTo>
                    <a:pt x="5832" y="7287"/>
                  </a:lnTo>
                  <a:lnTo>
                    <a:pt x="5856" y="7239"/>
                  </a:lnTo>
                  <a:lnTo>
                    <a:pt x="5628" y="7129"/>
                  </a:lnTo>
                  <a:cubicBezTo>
                    <a:pt x="5616" y="7124"/>
                    <a:pt x="5605" y="7118"/>
                    <a:pt x="5593" y="7113"/>
                  </a:cubicBezTo>
                  <a:cubicBezTo>
                    <a:pt x="5582" y="7108"/>
                    <a:pt x="5571" y="7104"/>
                    <a:pt x="5561" y="7100"/>
                  </a:cubicBezTo>
                  <a:cubicBezTo>
                    <a:pt x="5551" y="7095"/>
                    <a:pt x="5542" y="7092"/>
                    <a:pt x="5535" y="7088"/>
                  </a:cubicBezTo>
                  <a:cubicBezTo>
                    <a:pt x="5528" y="7085"/>
                    <a:pt x="5523" y="7083"/>
                    <a:pt x="5519" y="7082"/>
                  </a:cubicBezTo>
                  <a:cubicBezTo>
                    <a:pt x="5523" y="7083"/>
                    <a:pt x="5529" y="7083"/>
                    <a:pt x="5536" y="7084"/>
                  </a:cubicBezTo>
                  <a:cubicBezTo>
                    <a:pt x="5544" y="7084"/>
                    <a:pt x="5552" y="7084"/>
                    <a:pt x="5563" y="7084"/>
                  </a:cubicBezTo>
                  <a:cubicBezTo>
                    <a:pt x="5573" y="7084"/>
                    <a:pt x="5584" y="7084"/>
                    <a:pt x="5596" y="7084"/>
                  </a:cubicBezTo>
                  <a:cubicBezTo>
                    <a:pt x="5608" y="7084"/>
                    <a:pt x="5621" y="7084"/>
                    <a:pt x="5635" y="7084"/>
                  </a:cubicBezTo>
                  <a:lnTo>
                    <a:pt x="5936" y="7076"/>
                  </a:lnTo>
                  <a:lnTo>
                    <a:pt x="5960" y="7027"/>
                  </a:lnTo>
                  <a:close/>
                  <a:moveTo>
                    <a:pt x="5984" y="6606"/>
                  </a:moveTo>
                  <a:cubicBezTo>
                    <a:pt x="5969" y="6605"/>
                    <a:pt x="5955" y="6606"/>
                    <a:pt x="5942" y="6609"/>
                  </a:cubicBezTo>
                  <a:cubicBezTo>
                    <a:pt x="5929" y="6613"/>
                    <a:pt x="5917" y="6618"/>
                    <a:pt x="5906" y="6626"/>
                  </a:cubicBezTo>
                  <a:cubicBezTo>
                    <a:pt x="5895" y="6633"/>
                    <a:pt x="5883" y="6644"/>
                    <a:pt x="5869" y="6659"/>
                  </a:cubicBezTo>
                  <a:lnTo>
                    <a:pt x="5833" y="6697"/>
                  </a:lnTo>
                  <a:cubicBezTo>
                    <a:pt x="5814" y="6716"/>
                    <a:pt x="5797" y="6729"/>
                    <a:pt x="5783" y="6734"/>
                  </a:cubicBezTo>
                  <a:cubicBezTo>
                    <a:pt x="5768" y="6740"/>
                    <a:pt x="5753" y="6738"/>
                    <a:pt x="5737" y="6731"/>
                  </a:cubicBezTo>
                  <a:cubicBezTo>
                    <a:pt x="5717" y="6721"/>
                    <a:pt x="5704" y="6706"/>
                    <a:pt x="5700" y="6687"/>
                  </a:cubicBezTo>
                  <a:cubicBezTo>
                    <a:pt x="5695" y="6667"/>
                    <a:pt x="5699" y="6646"/>
                    <a:pt x="5711" y="6621"/>
                  </a:cubicBezTo>
                  <a:cubicBezTo>
                    <a:pt x="5715" y="6612"/>
                    <a:pt x="5720" y="6605"/>
                    <a:pt x="5724" y="6598"/>
                  </a:cubicBezTo>
                  <a:cubicBezTo>
                    <a:pt x="5729" y="6591"/>
                    <a:pt x="5735" y="6585"/>
                    <a:pt x="5741" y="6579"/>
                  </a:cubicBezTo>
                  <a:cubicBezTo>
                    <a:pt x="5747" y="6572"/>
                    <a:pt x="5754" y="6566"/>
                    <a:pt x="5763" y="6561"/>
                  </a:cubicBezTo>
                  <a:cubicBezTo>
                    <a:pt x="5771" y="6555"/>
                    <a:pt x="5780" y="6548"/>
                    <a:pt x="5791" y="6542"/>
                  </a:cubicBezTo>
                  <a:lnTo>
                    <a:pt x="5767" y="6505"/>
                  </a:lnTo>
                  <a:cubicBezTo>
                    <a:pt x="5724" y="6530"/>
                    <a:pt x="5692" y="6563"/>
                    <a:pt x="5672" y="6604"/>
                  </a:cubicBezTo>
                  <a:cubicBezTo>
                    <a:pt x="5662" y="6623"/>
                    <a:pt x="5657" y="6642"/>
                    <a:pt x="5654" y="6660"/>
                  </a:cubicBezTo>
                  <a:cubicBezTo>
                    <a:pt x="5652" y="6679"/>
                    <a:pt x="5653" y="6696"/>
                    <a:pt x="5658" y="6711"/>
                  </a:cubicBezTo>
                  <a:cubicBezTo>
                    <a:pt x="5662" y="6727"/>
                    <a:pt x="5670" y="6742"/>
                    <a:pt x="5681" y="6754"/>
                  </a:cubicBezTo>
                  <a:cubicBezTo>
                    <a:pt x="5691" y="6767"/>
                    <a:pt x="5705" y="6778"/>
                    <a:pt x="5722" y="6786"/>
                  </a:cubicBezTo>
                  <a:cubicBezTo>
                    <a:pt x="5747" y="6798"/>
                    <a:pt x="5772" y="6801"/>
                    <a:pt x="5798" y="6793"/>
                  </a:cubicBezTo>
                  <a:cubicBezTo>
                    <a:pt x="5809" y="6789"/>
                    <a:pt x="5820" y="6783"/>
                    <a:pt x="5830" y="6775"/>
                  </a:cubicBezTo>
                  <a:cubicBezTo>
                    <a:pt x="5840" y="6767"/>
                    <a:pt x="5852" y="6756"/>
                    <a:pt x="5867" y="6741"/>
                  </a:cubicBezTo>
                  <a:lnTo>
                    <a:pt x="5898" y="6707"/>
                  </a:lnTo>
                  <a:cubicBezTo>
                    <a:pt x="5935" y="6667"/>
                    <a:pt x="5971" y="6656"/>
                    <a:pt x="6005" y="6673"/>
                  </a:cubicBezTo>
                  <a:cubicBezTo>
                    <a:pt x="6028" y="6684"/>
                    <a:pt x="6042" y="6703"/>
                    <a:pt x="6047" y="6728"/>
                  </a:cubicBezTo>
                  <a:cubicBezTo>
                    <a:pt x="6050" y="6740"/>
                    <a:pt x="6050" y="6751"/>
                    <a:pt x="6048" y="6761"/>
                  </a:cubicBezTo>
                  <a:cubicBezTo>
                    <a:pt x="6046" y="6771"/>
                    <a:pt x="6041" y="6784"/>
                    <a:pt x="6034" y="6799"/>
                  </a:cubicBezTo>
                  <a:cubicBezTo>
                    <a:pt x="6024" y="6819"/>
                    <a:pt x="6013" y="6836"/>
                    <a:pt x="5999" y="6850"/>
                  </a:cubicBezTo>
                  <a:cubicBezTo>
                    <a:pt x="5985" y="6864"/>
                    <a:pt x="5969" y="6877"/>
                    <a:pt x="5949" y="6887"/>
                  </a:cubicBezTo>
                  <a:lnTo>
                    <a:pt x="5975" y="6926"/>
                  </a:lnTo>
                  <a:cubicBezTo>
                    <a:pt x="5997" y="6912"/>
                    <a:pt x="6015" y="6897"/>
                    <a:pt x="6031" y="6879"/>
                  </a:cubicBezTo>
                  <a:cubicBezTo>
                    <a:pt x="6047" y="6862"/>
                    <a:pt x="6060" y="6841"/>
                    <a:pt x="6072" y="6818"/>
                  </a:cubicBezTo>
                  <a:cubicBezTo>
                    <a:pt x="6081" y="6799"/>
                    <a:pt x="6087" y="6782"/>
                    <a:pt x="6090" y="6767"/>
                  </a:cubicBezTo>
                  <a:cubicBezTo>
                    <a:pt x="6093" y="6751"/>
                    <a:pt x="6093" y="6735"/>
                    <a:pt x="6091" y="6718"/>
                  </a:cubicBezTo>
                  <a:cubicBezTo>
                    <a:pt x="6089" y="6695"/>
                    <a:pt x="6082" y="6675"/>
                    <a:pt x="6069" y="6657"/>
                  </a:cubicBezTo>
                  <a:cubicBezTo>
                    <a:pt x="6057" y="6640"/>
                    <a:pt x="6042" y="6627"/>
                    <a:pt x="6024" y="6618"/>
                  </a:cubicBezTo>
                  <a:cubicBezTo>
                    <a:pt x="6012" y="6612"/>
                    <a:pt x="5998" y="6608"/>
                    <a:pt x="5984" y="6606"/>
                  </a:cubicBezTo>
                  <a:close/>
                  <a:moveTo>
                    <a:pt x="5901" y="6160"/>
                  </a:moveTo>
                  <a:lnTo>
                    <a:pt x="5774" y="6418"/>
                  </a:lnTo>
                  <a:lnTo>
                    <a:pt x="5813" y="6438"/>
                  </a:lnTo>
                  <a:lnTo>
                    <a:pt x="5865" y="6333"/>
                  </a:lnTo>
                  <a:lnTo>
                    <a:pt x="6216" y="6506"/>
                  </a:lnTo>
                  <a:lnTo>
                    <a:pt x="6238" y="6461"/>
                  </a:lnTo>
                  <a:lnTo>
                    <a:pt x="5887" y="6288"/>
                  </a:lnTo>
                  <a:lnTo>
                    <a:pt x="5939" y="6182"/>
                  </a:lnTo>
                  <a:lnTo>
                    <a:pt x="5901" y="6160"/>
                  </a:lnTo>
                  <a:close/>
                  <a:moveTo>
                    <a:pt x="6433" y="6065"/>
                  </a:moveTo>
                  <a:lnTo>
                    <a:pt x="6393" y="6046"/>
                  </a:lnTo>
                  <a:lnTo>
                    <a:pt x="6308" y="6218"/>
                  </a:lnTo>
                  <a:lnTo>
                    <a:pt x="6165" y="6147"/>
                  </a:lnTo>
                  <a:lnTo>
                    <a:pt x="6231" y="6013"/>
                  </a:lnTo>
                  <a:lnTo>
                    <a:pt x="6190" y="5993"/>
                  </a:lnTo>
                  <a:lnTo>
                    <a:pt x="6124" y="6127"/>
                  </a:lnTo>
                  <a:lnTo>
                    <a:pt x="5996" y="6064"/>
                  </a:lnTo>
                  <a:lnTo>
                    <a:pt x="6075" y="5904"/>
                  </a:lnTo>
                  <a:lnTo>
                    <a:pt x="6039" y="5879"/>
                  </a:lnTo>
                  <a:lnTo>
                    <a:pt x="5934" y="6092"/>
                  </a:lnTo>
                  <a:lnTo>
                    <a:pt x="6325" y="6285"/>
                  </a:lnTo>
                  <a:lnTo>
                    <a:pt x="6433" y="6065"/>
                  </a:lnTo>
                  <a:close/>
                  <a:moveTo>
                    <a:pt x="6596" y="5734"/>
                  </a:moveTo>
                  <a:lnTo>
                    <a:pt x="6560" y="5739"/>
                  </a:lnTo>
                  <a:cubicBezTo>
                    <a:pt x="6543" y="5741"/>
                    <a:pt x="6525" y="5744"/>
                    <a:pt x="6507" y="5746"/>
                  </a:cubicBezTo>
                  <a:cubicBezTo>
                    <a:pt x="6488" y="5749"/>
                    <a:pt x="6470" y="5751"/>
                    <a:pt x="6454" y="5754"/>
                  </a:cubicBezTo>
                  <a:cubicBezTo>
                    <a:pt x="6437" y="5756"/>
                    <a:pt x="6426" y="5758"/>
                    <a:pt x="6419" y="5759"/>
                  </a:cubicBezTo>
                  <a:cubicBezTo>
                    <a:pt x="6409" y="5761"/>
                    <a:pt x="6398" y="5763"/>
                    <a:pt x="6386" y="5766"/>
                  </a:cubicBezTo>
                  <a:cubicBezTo>
                    <a:pt x="6374" y="5769"/>
                    <a:pt x="6364" y="5773"/>
                    <a:pt x="6356" y="5777"/>
                  </a:cubicBezTo>
                  <a:lnTo>
                    <a:pt x="6358" y="5771"/>
                  </a:lnTo>
                  <a:cubicBezTo>
                    <a:pt x="6366" y="5756"/>
                    <a:pt x="6370" y="5740"/>
                    <a:pt x="6372" y="5725"/>
                  </a:cubicBezTo>
                  <a:cubicBezTo>
                    <a:pt x="6373" y="5710"/>
                    <a:pt x="6371" y="5695"/>
                    <a:pt x="6366" y="5681"/>
                  </a:cubicBezTo>
                  <a:cubicBezTo>
                    <a:pt x="6361" y="5668"/>
                    <a:pt x="6353" y="5655"/>
                    <a:pt x="6343" y="5644"/>
                  </a:cubicBezTo>
                  <a:cubicBezTo>
                    <a:pt x="6332" y="5632"/>
                    <a:pt x="6318" y="5623"/>
                    <a:pt x="6302" y="5615"/>
                  </a:cubicBezTo>
                  <a:cubicBezTo>
                    <a:pt x="6292" y="5610"/>
                    <a:pt x="6282" y="5606"/>
                    <a:pt x="6272" y="5605"/>
                  </a:cubicBezTo>
                  <a:cubicBezTo>
                    <a:pt x="6263" y="5603"/>
                    <a:pt x="6253" y="5602"/>
                    <a:pt x="6245" y="5602"/>
                  </a:cubicBezTo>
                  <a:cubicBezTo>
                    <a:pt x="6236" y="5603"/>
                    <a:pt x="6228" y="5604"/>
                    <a:pt x="6221" y="5606"/>
                  </a:cubicBezTo>
                  <a:cubicBezTo>
                    <a:pt x="6213" y="5608"/>
                    <a:pt x="6207" y="5610"/>
                    <a:pt x="6201" y="5613"/>
                  </a:cubicBezTo>
                  <a:cubicBezTo>
                    <a:pt x="6195" y="5616"/>
                    <a:pt x="6189" y="5619"/>
                    <a:pt x="6183" y="5624"/>
                  </a:cubicBezTo>
                  <a:cubicBezTo>
                    <a:pt x="6177" y="5628"/>
                    <a:pt x="6171" y="5634"/>
                    <a:pt x="6165" y="5640"/>
                  </a:cubicBezTo>
                  <a:cubicBezTo>
                    <a:pt x="6159" y="5647"/>
                    <a:pt x="6153" y="5655"/>
                    <a:pt x="6147" y="5665"/>
                  </a:cubicBezTo>
                  <a:cubicBezTo>
                    <a:pt x="6141" y="5675"/>
                    <a:pt x="6134" y="5686"/>
                    <a:pt x="6128" y="5699"/>
                  </a:cubicBezTo>
                  <a:lnTo>
                    <a:pt x="6083" y="5790"/>
                  </a:lnTo>
                  <a:lnTo>
                    <a:pt x="6474" y="5983"/>
                  </a:lnTo>
                  <a:lnTo>
                    <a:pt x="6496" y="5937"/>
                  </a:lnTo>
                  <a:lnTo>
                    <a:pt x="6319" y="5850"/>
                  </a:lnTo>
                  <a:cubicBezTo>
                    <a:pt x="6325" y="5841"/>
                    <a:pt x="6330" y="5834"/>
                    <a:pt x="6337" y="5829"/>
                  </a:cubicBezTo>
                  <a:cubicBezTo>
                    <a:pt x="6343" y="5825"/>
                    <a:pt x="6353" y="5821"/>
                    <a:pt x="6366" y="5818"/>
                  </a:cubicBezTo>
                  <a:cubicBezTo>
                    <a:pt x="6389" y="5814"/>
                    <a:pt x="6411" y="5809"/>
                    <a:pt x="6432" y="5806"/>
                  </a:cubicBezTo>
                  <a:cubicBezTo>
                    <a:pt x="6453" y="5803"/>
                    <a:pt x="6472" y="5800"/>
                    <a:pt x="6489" y="5798"/>
                  </a:cubicBezTo>
                  <a:cubicBezTo>
                    <a:pt x="6507" y="5796"/>
                    <a:pt x="6522" y="5794"/>
                    <a:pt x="6535" y="5794"/>
                  </a:cubicBezTo>
                  <a:cubicBezTo>
                    <a:pt x="6548" y="5793"/>
                    <a:pt x="6559" y="5793"/>
                    <a:pt x="6567" y="5793"/>
                  </a:cubicBezTo>
                  <a:lnTo>
                    <a:pt x="6596" y="5734"/>
                  </a:lnTo>
                  <a:close/>
                  <a:moveTo>
                    <a:pt x="6310" y="5685"/>
                  </a:moveTo>
                  <a:cubicBezTo>
                    <a:pt x="6318" y="5694"/>
                    <a:pt x="6324" y="5703"/>
                    <a:pt x="6327" y="5712"/>
                  </a:cubicBezTo>
                  <a:cubicBezTo>
                    <a:pt x="6330" y="5723"/>
                    <a:pt x="6330" y="5735"/>
                    <a:pt x="6328" y="5748"/>
                  </a:cubicBezTo>
                  <a:cubicBezTo>
                    <a:pt x="6326" y="5760"/>
                    <a:pt x="6320" y="5775"/>
                    <a:pt x="6312" y="5793"/>
                  </a:cubicBezTo>
                  <a:lnTo>
                    <a:pt x="6290" y="5836"/>
                  </a:lnTo>
                  <a:lnTo>
                    <a:pt x="6145" y="5764"/>
                  </a:lnTo>
                  <a:lnTo>
                    <a:pt x="6168" y="5718"/>
                  </a:lnTo>
                  <a:cubicBezTo>
                    <a:pt x="6173" y="5707"/>
                    <a:pt x="6178" y="5698"/>
                    <a:pt x="6183" y="5691"/>
                  </a:cubicBezTo>
                  <a:cubicBezTo>
                    <a:pt x="6188" y="5684"/>
                    <a:pt x="6194" y="5678"/>
                    <a:pt x="6200" y="5672"/>
                  </a:cubicBezTo>
                  <a:cubicBezTo>
                    <a:pt x="6210" y="5664"/>
                    <a:pt x="6222" y="5658"/>
                    <a:pt x="6236" y="5657"/>
                  </a:cubicBezTo>
                  <a:cubicBezTo>
                    <a:pt x="6251" y="5655"/>
                    <a:pt x="6265" y="5657"/>
                    <a:pt x="6278" y="5663"/>
                  </a:cubicBezTo>
                  <a:cubicBezTo>
                    <a:pt x="6291" y="5670"/>
                    <a:pt x="6301" y="5677"/>
                    <a:pt x="6310" y="5685"/>
                  </a:cubicBezTo>
                  <a:close/>
                  <a:moveTo>
                    <a:pt x="6808" y="5523"/>
                  </a:moveTo>
                  <a:lnTo>
                    <a:pt x="6259" y="5253"/>
                  </a:lnTo>
                  <a:lnTo>
                    <a:pt x="6240" y="5290"/>
                  </a:lnTo>
                  <a:lnTo>
                    <a:pt x="6789" y="5561"/>
                  </a:lnTo>
                  <a:lnTo>
                    <a:pt x="6808" y="5523"/>
                  </a:lnTo>
                  <a:close/>
                  <a:moveTo>
                    <a:pt x="6582" y="4775"/>
                  </a:moveTo>
                  <a:lnTo>
                    <a:pt x="6560" y="4821"/>
                  </a:lnTo>
                  <a:lnTo>
                    <a:pt x="6832" y="4955"/>
                  </a:lnTo>
                  <a:cubicBezTo>
                    <a:pt x="6845" y="4962"/>
                    <a:pt x="6856" y="4968"/>
                    <a:pt x="6865" y="4975"/>
                  </a:cubicBezTo>
                  <a:cubicBezTo>
                    <a:pt x="6873" y="4981"/>
                    <a:pt x="6880" y="4989"/>
                    <a:pt x="6886" y="5000"/>
                  </a:cubicBezTo>
                  <a:cubicBezTo>
                    <a:pt x="6891" y="5010"/>
                    <a:pt x="6892" y="5022"/>
                    <a:pt x="6891" y="5036"/>
                  </a:cubicBezTo>
                  <a:cubicBezTo>
                    <a:pt x="6889" y="5050"/>
                    <a:pt x="6884" y="5065"/>
                    <a:pt x="6876" y="5081"/>
                  </a:cubicBezTo>
                  <a:cubicBezTo>
                    <a:pt x="6870" y="5093"/>
                    <a:pt x="6864" y="5103"/>
                    <a:pt x="6857" y="5111"/>
                  </a:cubicBezTo>
                  <a:cubicBezTo>
                    <a:pt x="6851" y="5118"/>
                    <a:pt x="6844" y="5124"/>
                    <a:pt x="6837" y="5129"/>
                  </a:cubicBezTo>
                  <a:cubicBezTo>
                    <a:pt x="6831" y="5133"/>
                    <a:pt x="6824" y="5136"/>
                    <a:pt x="6818" y="5137"/>
                  </a:cubicBezTo>
                  <a:cubicBezTo>
                    <a:pt x="6811" y="5138"/>
                    <a:pt x="6806" y="5139"/>
                    <a:pt x="6801" y="5139"/>
                  </a:cubicBezTo>
                  <a:cubicBezTo>
                    <a:pt x="6793" y="5138"/>
                    <a:pt x="6784" y="5136"/>
                    <a:pt x="6772" y="5132"/>
                  </a:cubicBezTo>
                  <a:cubicBezTo>
                    <a:pt x="6761" y="5127"/>
                    <a:pt x="6751" y="5123"/>
                    <a:pt x="6741" y="5118"/>
                  </a:cubicBezTo>
                  <a:lnTo>
                    <a:pt x="6478" y="4988"/>
                  </a:lnTo>
                  <a:lnTo>
                    <a:pt x="6455" y="5034"/>
                  </a:lnTo>
                  <a:lnTo>
                    <a:pt x="6735" y="5172"/>
                  </a:lnTo>
                  <a:cubicBezTo>
                    <a:pt x="6744" y="5177"/>
                    <a:pt x="6754" y="5181"/>
                    <a:pt x="6766" y="5185"/>
                  </a:cubicBezTo>
                  <a:cubicBezTo>
                    <a:pt x="6778" y="5190"/>
                    <a:pt x="6790" y="5192"/>
                    <a:pt x="6802" y="5191"/>
                  </a:cubicBezTo>
                  <a:cubicBezTo>
                    <a:pt x="6826" y="5190"/>
                    <a:pt x="6848" y="5182"/>
                    <a:pt x="6866" y="5169"/>
                  </a:cubicBezTo>
                  <a:cubicBezTo>
                    <a:pt x="6884" y="5155"/>
                    <a:pt x="6900" y="5133"/>
                    <a:pt x="6915" y="5103"/>
                  </a:cubicBezTo>
                  <a:cubicBezTo>
                    <a:pt x="6927" y="5079"/>
                    <a:pt x="6934" y="5058"/>
                    <a:pt x="6937" y="5039"/>
                  </a:cubicBezTo>
                  <a:cubicBezTo>
                    <a:pt x="6940" y="5021"/>
                    <a:pt x="6940" y="5003"/>
                    <a:pt x="6935" y="4986"/>
                  </a:cubicBezTo>
                  <a:cubicBezTo>
                    <a:pt x="6931" y="4969"/>
                    <a:pt x="6924" y="4955"/>
                    <a:pt x="6912" y="4945"/>
                  </a:cubicBezTo>
                  <a:cubicBezTo>
                    <a:pt x="6901" y="4935"/>
                    <a:pt x="6884" y="4924"/>
                    <a:pt x="6860" y="4912"/>
                  </a:cubicBezTo>
                  <a:lnTo>
                    <a:pt x="6582" y="4775"/>
                  </a:lnTo>
                  <a:close/>
                  <a:moveTo>
                    <a:pt x="7157" y="4595"/>
                  </a:moveTo>
                  <a:lnTo>
                    <a:pt x="6766" y="4403"/>
                  </a:lnTo>
                  <a:lnTo>
                    <a:pt x="6743" y="4449"/>
                  </a:lnTo>
                  <a:lnTo>
                    <a:pt x="6956" y="4552"/>
                  </a:lnTo>
                  <a:cubicBezTo>
                    <a:pt x="6970" y="4559"/>
                    <a:pt x="6985" y="4565"/>
                    <a:pt x="6999" y="4571"/>
                  </a:cubicBezTo>
                  <a:cubicBezTo>
                    <a:pt x="7013" y="4578"/>
                    <a:pt x="7026" y="4583"/>
                    <a:pt x="7038" y="4588"/>
                  </a:cubicBezTo>
                  <a:cubicBezTo>
                    <a:pt x="7049" y="4593"/>
                    <a:pt x="7059" y="4597"/>
                    <a:pt x="7066" y="4600"/>
                  </a:cubicBezTo>
                  <a:cubicBezTo>
                    <a:pt x="7074" y="4603"/>
                    <a:pt x="7078" y="4605"/>
                    <a:pt x="7078" y="4605"/>
                  </a:cubicBezTo>
                  <a:cubicBezTo>
                    <a:pt x="7077" y="4605"/>
                    <a:pt x="7073" y="4605"/>
                    <a:pt x="7067" y="4604"/>
                  </a:cubicBezTo>
                  <a:cubicBezTo>
                    <a:pt x="7061" y="4604"/>
                    <a:pt x="7053" y="4603"/>
                    <a:pt x="7044" y="4603"/>
                  </a:cubicBezTo>
                  <a:cubicBezTo>
                    <a:pt x="7035" y="4602"/>
                    <a:pt x="7024" y="4602"/>
                    <a:pt x="7013" y="4601"/>
                  </a:cubicBezTo>
                  <a:cubicBezTo>
                    <a:pt x="7001" y="4601"/>
                    <a:pt x="6989" y="4601"/>
                    <a:pt x="6978" y="4601"/>
                  </a:cubicBezTo>
                  <a:lnTo>
                    <a:pt x="6664" y="4608"/>
                  </a:lnTo>
                  <a:lnTo>
                    <a:pt x="6638" y="4662"/>
                  </a:lnTo>
                  <a:lnTo>
                    <a:pt x="7029" y="4855"/>
                  </a:lnTo>
                  <a:lnTo>
                    <a:pt x="7053" y="4806"/>
                  </a:lnTo>
                  <a:lnTo>
                    <a:pt x="6825" y="4697"/>
                  </a:lnTo>
                  <a:cubicBezTo>
                    <a:pt x="6813" y="4691"/>
                    <a:pt x="6802" y="4686"/>
                    <a:pt x="6790" y="4681"/>
                  </a:cubicBezTo>
                  <a:cubicBezTo>
                    <a:pt x="6778" y="4676"/>
                    <a:pt x="6768" y="4671"/>
                    <a:pt x="6758" y="4667"/>
                  </a:cubicBezTo>
                  <a:cubicBezTo>
                    <a:pt x="6748" y="4663"/>
                    <a:pt x="6739" y="4659"/>
                    <a:pt x="6732" y="4656"/>
                  </a:cubicBezTo>
                  <a:cubicBezTo>
                    <a:pt x="6725" y="4653"/>
                    <a:pt x="6719" y="4651"/>
                    <a:pt x="6716" y="4650"/>
                  </a:cubicBezTo>
                  <a:cubicBezTo>
                    <a:pt x="6720" y="4651"/>
                    <a:pt x="6726" y="4651"/>
                    <a:pt x="6733" y="4651"/>
                  </a:cubicBezTo>
                  <a:cubicBezTo>
                    <a:pt x="6741" y="4652"/>
                    <a:pt x="6749" y="4652"/>
                    <a:pt x="6759" y="4652"/>
                  </a:cubicBezTo>
                  <a:cubicBezTo>
                    <a:pt x="6770" y="4652"/>
                    <a:pt x="6781" y="4652"/>
                    <a:pt x="6793" y="4652"/>
                  </a:cubicBezTo>
                  <a:cubicBezTo>
                    <a:pt x="6805" y="4652"/>
                    <a:pt x="6818" y="4652"/>
                    <a:pt x="6831" y="4652"/>
                  </a:cubicBezTo>
                  <a:lnTo>
                    <a:pt x="7132" y="4644"/>
                  </a:lnTo>
                  <a:lnTo>
                    <a:pt x="7157" y="4595"/>
                  </a:lnTo>
                  <a:close/>
                  <a:moveTo>
                    <a:pt x="7235" y="4435"/>
                  </a:moveTo>
                  <a:lnTo>
                    <a:pt x="6844" y="4243"/>
                  </a:lnTo>
                  <a:lnTo>
                    <a:pt x="6822" y="4288"/>
                  </a:lnTo>
                  <a:lnTo>
                    <a:pt x="7213" y="4481"/>
                  </a:lnTo>
                  <a:lnTo>
                    <a:pt x="7235" y="4435"/>
                  </a:lnTo>
                  <a:close/>
                  <a:moveTo>
                    <a:pt x="7035" y="3855"/>
                  </a:moveTo>
                  <a:lnTo>
                    <a:pt x="7011" y="3903"/>
                  </a:lnTo>
                  <a:lnTo>
                    <a:pt x="7228" y="4114"/>
                  </a:lnTo>
                  <a:cubicBezTo>
                    <a:pt x="7246" y="4131"/>
                    <a:pt x="7261" y="4145"/>
                    <a:pt x="7273" y="4156"/>
                  </a:cubicBezTo>
                  <a:cubicBezTo>
                    <a:pt x="7285" y="4167"/>
                    <a:pt x="7293" y="4174"/>
                    <a:pt x="7297" y="4178"/>
                  </a:cubicBezTo>
                  <a:cubicBezTo>
                    <a:pt x="7295" y="4177"/>
                    <a:pt x="7290" y="4175"/>
                    <a:pt x="7283" y="4174"/>
                  </a:cubicBezTo>
                  <a:cubicBezTo>
                    <a:pt x="7276" y="4172"/>
                    <a:pt x="7268" y="4170"/>
                    <a:pt x="7259" y="4168"/>
                  </a:cubicBezTo>
                  <a:cubicBezTo>
                    <a:pt x="7249" y="4166"/>
                    <a:pt x="7240" y="4164"/>
                    <a:pt x="7229" y="4163"/>
                  </a:cubicBezTo>
                  <a:cubicBezTo>
                    <a:pt x="7219" y="4161"/>
                    <a:pt x="7209" y="4159"/>
                    <a:pt x="7199" y="4158"/>
                  </a:cubicBezTo>
                  <a:lnTo>
                    <a:pt x="6907" y="4116"/>
                  </a:lnTo>
                  <a:lnTo>
                    <a:pt x="6882" y="4167"/>
                  </a:lnTo>
                  <a:lnTo>
                    <a:pt x="7337" y="4228"/>
                  </a:lnTo>
                  <a:lnTo>
                    <a:pt x="7360" y="4182"/>
                  </a:lnTo>
                  <a:lnTo>
                    <a:pt x="7035" y="3855"/>
                  </a:lnTo>
                  <a:close/>
                  <a:moveTo>
                    <a:pt x="7571" y="3753"/>
                  </a:moveTo>
                  <a:lnTo>
                    <a:pt x="7531" y="3733"/>
                  </a:lnTo>
                  <a:lnTo>
                    <a:pt x="7446" y="3905"/>
                  </a:lnTo>
                  <a:lnTo>
                    <a:pt x="7303" y="3834"/>
                  </a:lnTo>
                  <a:lnTo>
                    <a:pt x="7369" y="3701"/>
                  </a:lnTo>
                  <a:lnTo>
                    <a:pt x="7328" y="3681"/>
                  </a:lnTo>
                  <a:lnTo>
                    <a:pt x="7262" y="3815"/>
                  </a:lnTo>
                  <a:lnTo>
                    <a:pt x="7134" y="3752"/>
                  </a:lnTo>
                  <a:lnTo>
                    <a:pt x="7213" y="3591"/>
                  </a:lnTo>
                  <a:lnTo>
                    <a:pt x="7177" y="3566"/>
                  </a:lnTo>
                  <a:lnTo>
                    <a:pt x="7072" y="3780"/>
                  </a:lnTo>
                  <a:lnTo>
                    <a:pt x="7463" y="3972"/>
                  </a:lnTo>
                  <a:lnTo>
                    <a:pt x="7571" y="3753"/>
                  </a:lnTo>
                  <a:close/>
                  <a:moveTo>
                    <a:pt x="7734" y="3422"/>
                  </a:moveTo>
                  <a:lnTo>
                    <a:pt x="7698" y="3426"/>
                  </a:lnTo>
                  <a:cubicBezTo>
                    <a:pt x="7681" y="3429"/>
                    <a:pt x="7663" y="3431"/>
                    <a:pt x="7644" y="3434"/>
                  </a:cubicBezTo>
                  <a:cubicBezTo>
                    <a:pt x="7626" y="3436"/>
                    <a:pt x="7608" y="3439"/>
                    <a:pt x="7592" y="3441"/>
                  </a:cubicBezTo>
                  <a:cubicBezTo>
                    <a:pt x="7575" y="3443"/>
                    <a:pt x="7564" y="3445"/>
                    <a:pt x="7557" y="3446"/>
                  </a:cubicBezTo>
                  <a:cubicBezTo>
                    <a:pt x="7547" y="3448"/>
                    <a:pt x="7536" y="3451"/>
                    <a:pt x="7524" y="3454"/>
                  </a:cubicBezTo>
                  <a:cubicBezTo>
                    <a:pt x="7512" y="3457"/>
                    <a:pt x="7502" y="3460"/>
                    <a:pt x="7494" y="3464"/>
                  </a:cubicBezTo>
                  <a:lnTo>
                    <a:pt x="7496" y="3458"/>
                  </a:lnTo>
                  <a:cubicBezTo>
                    <a:pt x="7504" y="3443"/>
                    <a:pt x="7508" y="3427"/>
                    <a:pt x="7510" y="3412"/>
                  </a:cubicBezTo>
                  <a:cubicBezTo>
                    <a:pt x="7511" y="3397"/>
                    <a:pt x="7509" y="3382"/>
                    <a:pt x="7504" y="3369"/>
                  </a:cubicBezTo>
                  <a:cubicBezTo>
                    <a:pt x="7499" y="3355"/>
                    <a:pt x="7491" y="3342"/>
                    <a:pt x="7481" y="3331"/>
                  </a:cubicBezTo>
                  <a:cubicBezTo>
                    <a:pt x="7470" y="3319"/>
                    <a:pt x="7456" y="3310"/>
                    <a:pt x="7440" y="3302"/>
                  </a:cubicBezTo>
                  <a:cubicBezTo>
                    <a:pt x="7430" y="3297"/>
                    <a:pt x="7420" y="3294"/>
                    <a:pt x="7410" y="3292"/>
                  </a:cubicBezTo>
                  <a:cubicBezTo>
                    <a:pt x="7401" y="3290"/>
                    <a:pt x="7391" y="3289"/>
                    <a:pt x="7383" y="3290"/>
                  </a:cubicBezTo>
                  <a:cubicBezTo>
                    <a:pt x="7374" y="3290"/>
                    <a:pt x="7366" y="3291"/>
                    <a:pt x="7359" y="3293"/>
                  </a:cubicBezTo>
                  <a:cubicBezTo>
                    <a:pt x="7351" y="3295"/>
                    <a:pt x="7345" y="3297"/>
                    <a:pt x="7339" y="3300"/>
                  </a:cubicBezTo>
                  <a:cubicBezTo>
                    <a:pt x="7333" y="3303"/>
                    <a:pt x="7327" y="3307"/>
                    <a:pt x="7321" y="3311"/>
                  </a:cubicBezTo>
                  <a:cubicBezTo>
                    <a:pt x="7315" y="3315"/>
                    <a:pt x="7309" y="3321"/>
                    <a:pt x="7303" y="3328"/>
                  </a:cubicBezTo>
                  <a:cubicBezTo>
                    <a:pt x="7297" y="3334"/>
                    <a:pt x="7291" y="3342"/>
                    <a:pt x="7285" y="3352"/>
                  </a:cubicBezTo>
                  <a:cubicBezTo>
                    <a:pt x="7279" y="3362"/>
                    <a:pt x="7272" y="3373"/>
                    <a:pt x="7266" y="3387"/>
                  </a:cubicBezTo>
                  <a:lnTo>
                    <a:pt x="7221" y="3478"/>
                  </a:lnTo>
                  <a:lnTo>
                    <a:pt x="7612" y="3670"/>
                  </a:lnTo>
                  <a:lnTo>
                    <a:pt x="7634" y="3624"/>
                  </a:lnTo>
                  <a:lnTo>
                    <a:pt x="7457" y="3538"/>
                  </a:lnTo>
                  <a:cubicBezTo>
                    <a:pt x="7463" y="3528"/>
                    <a:pt x="7468" y="3521"/>
                    <a:pt x="7475" y="3516"/>
                  </a:cubicBezTo>
                  <a:cubicBezTo>
                    <a:pt x="7481" y="3512"/>
                    <a:pt x="7491" y="3508"/>
                    <a:pt x="7504" y="3505"/>
                  </a:cubicBezTo>
                  <a:cubicBezTo>
                    <a:pt x="7527" y="3501"/>
                    <a:pt x="7549" y="3497"/>
                    <a:pt x="7570" y="3493"/>
                  </a:cubicBezTo>
                  <a:cubicBezTo>
                    <a:pt x="7591" y="3490"/>
                    <a:pt x="7610" y="3487"/>
                    <a:pt x="7627" y="3485"/>
                  </a:cubicBezTo>
                  <a:cubicBezTo>
                    <a:pt x="7645" y="3483"/>
                    <a:pt x="7660" y="3482"/>
                    <a:pt x="7673" y="3481"/>
                  </a:cubicBezTo>
                  <a:cubicBezTo>
                    <a:pt x="7686" y="3480"/>
                    <a:pt x="7697" y="3480"/>
                    <a:pt x="7705" y="3480"/>
                  </a:cubicBezTo>
                  <a:lnTo>
                    <a:pt x="7734" y="3422"/>
                  </a:lnTo>
                  <a:close/>
                  <a:moveTo>
                    <a:pt x="7448" y="3373"/>
                  </a:moveTo>
                  <a:cubicBezTo>
                    <a:pt x="7456" y="3381"/>
                    <a:pt x="7462" y="3390"/>
                    <a:pt x="7465" y="3399"/>
                  </a:cubicBezTo>
                  <a:cubicBezTo>
                    <a:pt x="7468" y="3410"/>
                    <a:pt x="7468" y="3422"/>
                    <a:pt x="7466" y="3435"/>
                  </a:cubicBezTo>
                  <a:cubicBezTo>
                    <a:pt x="7464" y="3447"/>
                    <a:pt x="7458" y="3462"/>
                    <a:pt x="7450" y="3480"/>
                  </a:cubicBezTo>
                  <a:lnTo>
                    <a:pt x="7428" y="3523"/>
                  </a:lnTo>
                  <a:lnTo>
                    <a:pt x="7283" y="3451"/>
                  </a:lnTo>
                  <a:lnTo>
                    <a:pt x="7306" y="3405"/>
                  </a:lnTo>
                  <a:cubicBezTo>
                    <a:pt x="7311" y="3394"/>
                    <a:pt x="7316" y="3385"/>
                    <a:pt x="7321" y="3378"/>
                  </a:cubicBezTo>
                  <a:cubicBezTo>
                    <a:pt x="7326" y="3371"/>
                    <a:pt x="7332" y="3365"/>
                    <a:pt x="7338" y="3360"/>
                  </a:cubicBezTo>
                  <a:cubicBezTo>
                    <a:pt x="7348" y="3351"/>
                    <a:pt x="7360" y="3346"/>
                    <a:pt x="7374" y="3344"/>
                  </a:cubicBezTo>
                  <a:cubicBezTo>
                    <a:pt x="7389" y="3342"/>
                    <a:pt x="7403" y="3344"/>
                    <a:pt x="7416" y="3351"/>
                  </a:cubicBezTo>
                  <a:cubicBezTo>
                    <a:pt x="7429" y="3357"/>
                    <a:pt x="7439" y="3364"/>
                    <a:pt x="7448" y="3373"/>
                  </a:cubicBezTo>
                  <a:close/>
                  <a:moveTo>
                    <a:pt x="7745" y="3028"/>
                  </a:moveTo>
                  <a:cubicBezTo>
                    <a:pt x="7730" y="3026"/>
                    <a:pt x="7716" y="3027"/>
                    <a:pt x="7703" y="3031"/>
                  </a:cubicBezTo>
                  <a:cubicBezTo>
                    <a:pt x="7690" y="3034"/>
                    <a:pt x="7678" y="3040"/>
                    <a:pt x="7667" y="3047"/>
                  </a:cubicBezTo>
                  <a:cubicBezTo>
                    <a:pt x="7656" y="3054"/>
                    <a:pt x="7644" y="3065"/>
                    <a:pt x="7630" y="3080"/>
                  </a:cubicBezTo>
                  <a:lnTo>
                    <a:pt x="7594" y="3118"/>
                  </a:lnTo>
                  <a:cubicBezTo>
                    <a:pt x="7575" y="3138"/>
                    <a:pt x="7558" y="3150"/>
                    <a:pt x="7544" y="3155"/>
                  </a:cubicBezTo>
                  <a:cubicBezTo>
                    <a:pt x="7529" y="3161"/>
                    <a:pt x="7514" y="3160"/>
                    <a:pt x="7498" y="3152"/>
                  </a:cubicBezTo>
                  <a:cubicBezTo>
                    <a:pt x="7478" y="3142"/>
                    <a:pt x="7465" y="3127"/>
                    <a:pt x="7461" y="3108"/>
                  </a:cubicBezTo>
                  <a:cubicBezTo>
                    <a:pt x="7456" y="3089"/>
                    <a:pt x="7460" y="3067"/>
                    <a:pt x="7472" y="3042"/>
                  </a:cubicBezTo>
                  <a:cubicBezTo>
                    <a:pt x="7476" y="3034"/>
                    <a:pt x="7481" y="3026"/>
                    <a:pt x="7485" y="3019"/>
                  </a:cubicBezTo>
                  <a:cubicBezTo>
                    <a:pt x="7490" y="3012"/>
                    <a:pt x="7496" y="3006"/>
                    <a:pt x="7502" y="3000"/>
                  </a:cubicBezTo>
                  <a:cubicBezTo>
                    <a:pt x="7508" y="2994"/>
                    <a:pt x="7515" y="2988"/>
                    <a:pt x="7524" y="2982"/>
                  </a:cubicBezTo>
                  <a:cubicBezTo>
                    <a:pt x="7532" y="2976"/>
                    <a:pt x="7541" y="2970"/>
                    <a:pt x="7552" y="2963"/>
                  </a:cubicBezTo>
                  <a:lnTo>
                    <a:pt x="7528" y="2926"/>
                  </a:lnTo>
                  <a:cubicBezTo>
                    <a:pt x="7485" y="2951"/>
                    <a:pt x="7453" y="2984"/>
                    <a:pt x="7433" y="3026"/>
                  </a:cubicBezTo>
                  <a:cubicBezTo>
                    <a:pt x="7423" y="3045"/>
                    <a:pt x="7418" y="3063"/>
                    <a:pt x="7415" y="3081"/>
                  </a:cubicBezTo>
                  <a:cubicBezTo>
                    <a:pt x="7413" y="3100"/>
                    <a:pt x="7414" y="3117"/>
                    <a:pt x="7419" y="3133"/>
                  </a:cubicBezTo>
                  <a:cubicBezTo>
                    <a:pt x="7423" y="3149"/>
                    <a:pt x="7431" y="3163"/>
                    <a:pt x="7442" y="3176"/>
                  </a:cubicBezTo>
                  <a:cubicBezTo>
                    <a:pt x="7452" y="3188"/>
                    <a:pt x="7466" y="3199"/>
                    <a:pt x="7483" y="3207"/>
                  </a:cubicBezTo>
                  <a:cubicBezTo>
                    <a:pt x="7508" y="3220"/>
                    <a:pt x="7533" y="3222"/>
                    <a:pt x="7559" y="3214"/>
                  </a:cubicBezTo>
                  <a:cubicBezTo>
                    <a:pt x="7570" y="3210"/>
                    <a:pt x="7581" y="3205"/>
                    <a:pt x="7591" y="3197"/>
                  </a:cubicBezTo>
                  <a:cubicBezTo>
                    <a:pt x="7601" y="3189"/>
                    <a:pt x="7613" y="3177"/>
                    <a:pt x="7628" y="3162"/>
                  </a:cubicBezTo>
                  <a:lnTo>
                    <a:pt x="7659" y="3128"/>
                  </a:lnTo>
                  <a:cubicBezTo>
                    <a:pt x="7696" y="3088"/>
                    <a:pt x="7732" y="3077"/>
                    <a:pt x="7766" y="3094"/>
                  </a:cubicBezTo>
                  <a:cubicBezTo>
                    <a:pt x="7789" y="3106"/>
                    <a:pt x="7803" y="3124"/>
                    <a:pt x="7808" y="3150"/>
                  </a:cubicBezTo>
                  <a:cubicBezTo>
                    <a:pt x="7811" y="3161"/>
                    <a:pt x="7811" y="3172"/>
                    <a:pt x="7809" y="3182"/>
                  </a:cubicBezTo>
                  <a:cubicBezTo>
                    <a:pt x="7807" y="3193"/>
                    <a:pt x="7802" y="3205"/>
                    <a:pt x="7795" y="3220"/>
                  </a:cubicBezTo>
                  <a:cubicBezTo>
                    <a:pt x="7785" y="3240"/>
                    <a:pt x="7773" y="3257"/>
                    <a:pt x="7760" y="3271"/>
                  </a:cubicBezTo>
                  <a:cubicBezTo>
                    <a:pt x="7746" y="3285"/>
                    <a:pt x="7729" y="3298"/>
                    <a:pt x="7710" y="3308"/>
                  </a:cubicBezTo>
                  <a:lnTo>
                    <a:pt x="7736" y="3347"/>
                  </a:lnTo>
                  <a:cubicBezTo>
                    <a:pt x="7758" y="3333"/>
                    <a:pt x="7776" y="3318"/>
                    <a:pt x="7792" y="3300"/>
                  </a:cubicBezTo>
                  <a:cubicBezTo>
                    <a:pt x="7808" y="3283"/>
                    <a:pt x="7821" y="3262"/>
                    <a:pt x="7833" y="3239"/>
                  </a:cubicBezTo>
                  <a:cubicBezTo>
                    <a:pt x="7842" y="3221"/>
                    <a:pt x="7848" y="3204"/>
                    <a:pt x="7851" y="3188"/>
                  </a:cubicBezTo>
                  <a:cubicBezTo>
                    <a:pt x="7854" y="3173"/>
                    <a:pt x="7854" y="3156"/>
                    <a:pt x="7852" y="3139"/>
                  </a:cubicBezTo>
                  <a:cubicBezTo>
                    <a:pt x="7850" y="3116"/>
                    <a:pt x="7843" y="3096"/>
                    <a:pt x="7830" y="3079"/>
                  </a:cubicBezTo>
                  <a:cubicBezTo>
                    <a:pt x="7818" y="3061"/>
                    <a:pt x="7803" y="3048"/>
                    <a:pt x="7785" y="3039"/>
                  </a:cubicBezTo>
                  <a:cubicBezTo>
                    <a:pt x="7773" y="3033"/>
                    <a:pt x="7759" y="3029"/>
                    <a:pt x="7745" y="3028"/>
                  </a:cubicBezTo>
                  <a:close/>
                  <a:moveTo>
                    <a:pt x="7962" y="2957"/>
                  </a:moveTo>
                  <a:lnTo>
                    <a:pt x="7572" y="2765"/>
                  </a:lnTo>
                  <a:lnTo>
                    <a:pt x="7549" y="2810"/>
                  </a:lnTo>
                  <a:lnTo>
                    <a:pt x="7940" y="3003"/>
                  </a:lnTo>
                  <a:lnTo>
                    <a:pt x="7962" y="2957"/>
                  </a:lnTo>
                  <a:close/>
                  <a:moveTo>
                    <a:pt x="7737" y="2428"/>
                  </a:moveTo>
                  <a:lnTo>
                    <a:pt x="7610" y="2686"/>
                  </a:lnTo>
                  <a:lnTo>
                    <a:pt x="7649" y="2706"/>
                  </a:lnTo>
                  <a:lnTo>
                    <a:pt x="7701" y="2601"/>
                  </a:lnTo>
                  <a:lnTo>
                    <a:pt x="8053" y="2774"/>
                  </a:lnTo>
                  <a:lnTo>
                    <a:pt x="8075" y="2729"/>
                  </a:lnTo>
                  <a:lnTo>
                    <a:pt x="7723" y="2556"/>
                  </a:lnTo>
                  <a:lnTo>
                    <a:pt x="7775" y="2450"/>
                  </a:lnTo>
                  <a:lnTo>
                    <a:pt x="7737" y="2428"/>
                  </a:lnTo>
                  <a:close/>
                  <a:moveTo>
                    <a:pt x="7905" y="2087"/>
                  </a:moveTo>
                  <a:lnTo>
                    <a:pt x="7879" y="2141"/>
                  </a:lnTo>
                  <a:lnTo>
                    <a:pt x="7991" y="2290"/>
                  </a:lnTo>
                  <a:cubicBezTo>
                    <a:pt x="7998" y="2300"/>
                    <a:pt x="8005" y="2309"/>
                    <a:pt x="8012" y="2317"/>
                  </a:cubicBezTo>
                  <a:cubicBezTo>
                    <a:pt x="8018" y="2325"/>
                    <a:pt x="8022" y="2330"/>
                    <a:pt x="8024" y="2332"/>
                  </a:cubicBezTo>
                  <a:cubicBezTo>
                    <a:pt x="8015" y="2332"/>
                    <a:pt x="8006" y="2332"/>
                    <a:pt x="7998" y="2331"/>
                  </a:cubicBezTo>
                  <a:cubicBezTo>
                    <a:pt x="7989" y="2331"/>
                    <a:pt x="7980" y="2331"/>
                    <a:pt x="7971" y="2331"/>
                  </a:cubicBezTo>
                  <a:lnTo>
                    <a:pt x="7785" y="2331"/>
                  </a:lnTo>
                  <a:lnTo>
                    <a:pt x="7757" y="2389"/>
                  </a:lnTo>
                  <a:lnTo>
                    <a:pt x="8054" y="2379"/>
                  </a:lnTo>
                  <a:lnTo>
                    <a:pt x="8209" y="2455"/>
                  </a:lnTo>
                  <a:lnTo>
                    <a:pt x="8233" y="2407"/>
                  </a:lnTo>
                  <a:lnTo>
                    <a:pt x="8081" y="2332"/>
                  </a:lnTo>
                  <a:lnTo>
                    <a:pt x="7905" y="2087"/>
                  </a:lnTo>
                  <a:close/>
                  <a:moveTo>
                    <a:pt x="8264" y="1658"/>
                  </a:moveTo>
                  <a:cubicBezTo>
                    <a:pt x="8238" y="1653"/>
                    <a:pt x="8213" y="1651"/>
                    <a:pt x="8189" y="1655"/>
                  </a:cubicBezTo>
                  <a:cubicBezTo>
                    <a:pt x="8180" y="1656"/>
                    <a:pt x="8169" y="1658"/>
                    <a:pt x="8158" y="1662"/>
                  </a:cubicBezTo>
                  <a:cubicBezTo>
                    <a:pt x="8147" y="1665"/>
                    <a:pt x="8136" y="1670"/>
                    <a:pt x="8125" y="1677"/>
                  </a:cubicBezTo>
                  <a:cubicBezTo>
                    <a:pt x="8114" y="1684"/>
                    <a:pt x="8103" y="1693"/>
                    <a:pt x="8093" y="1704"/>
                  </a:cubicBezTo>
                  <a:cubicBezTo>
                    <a:pt x="8082" y="1715"/>
                    <a:pt x="8073" y="1729"/>
                    <a:pt x="8064" y="1746"/>
                  </a:cubicBezTo>
                  <a:cubicBezTo>
                    <a:pt x="8053" y="1770"/>
                    <a:pt x="8047" y="1794"/>
                    <a:pt x="8046" y="1818"/>
                  </a:cubicBezTo>
                  <a:cubicBezTo>
                    <a:pt x="8046" y="1842"/>
                    <a:pt x="8051" y="1865"/>
                    <a:pt x="8062" y="1887"/>
                  </a:cubicBezTo>
                  <a:cubicBezTo>
                    <a:pt x="8073" y="1908"/>
                    <a:pt x="8089" y="1929"/>
                    <a:pt x="8110" y="1948"/>
                  </a:cubicBezTo>
                  <a:cubicBezTo>
                    <a:pt x="8131" y="1968"/>
                    <a:pt x="8157" y="1985"/>
                    <a:pt x="8188" y="2000"/>
                  </a:cubicBezTo>
                  <a:cubicBezTo>
                    <a:pt x="8256" y="2034"/>
                    <a:pt x="8315" y="2044"/>
                    <a:pt x="8366" y="2030"/>
                  </a:cubicBezTo>
                  <a:cubicBezTo>
                    <a:pt x="8388" y="2024"/>
                    <a:pt x="8408" y="2014"/>
                    <a:pt x="8426" y="2000"/>
                  </a:cubicBezTo>
                  <a:cubicBezTo>
                    <a:pt x="8444" y="1986"/>
                    <a:pt x="8459" y="1967"/>
                    <a:pt x="8471" y="1943"/>
                  </a:cubicBezTo>
                  <a:cubicBezTo>
                    <a:pt x="8481" y="1923"/>
                    <a:pt x="8487" y="1903"/>
                    <a:pt x="8488" y="1885"/>
                  </a:cubicBezTo>
                  <a:cubicBezTo>
                    <a:pt x="8490" y="1866"/>
                    <a:pt x="8488" y="1847"/>
                    <a:pt x="8482" y="1826"/>
                  </a:cubicBezTo>
                  <a:cubicBezTo>
                    <a:pt x="8473" y="1797"/>
                    <a:pt x="8459" y="1772"/>
                    <a:pt x="8438" y="1750"/>
                  </a:cubicBezTo>
                  <a:cubicBezTo>
                    <a:pt x="8417" y="1729"/>
                    <a:pt x="8388" y="1709"/>
                    <a:pt x="8351" y="1690"/>
                  </a:cubicBezTo>
                  <a:cubicBezTo>
                    <a:pt x="8319" y="1675"/>
                    <a:pt x="8290" y="1664"/>
                    <a:pt x="8264" y="1658"/>
                  </a:cubicBezTo>
                  <a:close/>
                  <a:moveTo>
                    <a:pt x="8373" y="1769"/>
                  </a:moveTo>
                  <a:cubicBezTo>
                    <a:pt x="8385" y="1776"/>
                    <a:pt x="8395" y="1783"/>
                    <a:pt x="8404" y="1790"/>
                  </a:cubicBezTo>
                  <a:cubicBezTo>
                    <a:pt x="8412" y="1797"/>
                    <a:pt x="8419" y="1804"/>
                    <a:pt x="8424" y="1811"/>
                  </a:cubicBezTo>
                  <a:cubicBezTo>
                    <a:pt x="8430" y="1818"/>
                    <a:pt x="8434" y="1826"/>
                    <a:pt x="8438" y="1834"/>
                  </a:cubicBezTo>
                  <a:cubicBezTo>
                    <a:pt x="8445" y="1848"/>
                    <a:pt x="8448" y="1862"/>
                    <a:pt x="8448" y="1877"/>
                  </a:cubicBezTo>
                  <a:cubicBezTo>
                    <a:pt x="8448" y="1892"/>
                    <a:pt x="8444" y="1907"/>
                    <a:pt x="8436" y="1923"/>
                  </a:cubicBezTo>
                  <a:cubicBezTo>
                    <a:pt x="8432" y="1931"/>
                    <a:pt x="8427" y="1939"/>
                    <a:pt x="8421" y="1946"/>
                  </a:cubicBezTo>
                  <a:cubicBezTo>
                    <a:pt x="8414" y="1954"/>
                    <a:pt x="8408" y="1960"/>
                    <a:pt x="8400" y="1966"/>
                  </a:cubicBezTo>
                  <a:cubicBezTo>
                    <a:pt x="8393" y="1971"/>
                    <a:pt x="8385" y="1976"/>
                    <a:pt x="8377" y="1979"/>
                  </a:cubicBezTo>
                  <a:cubicBezTo>
                    <a:pt x="8369" y="1983"/>
                    <a:pt x="8361" y="1985"/>
                    <a:pt x="8353" y="1986"/>
                  </a:cubicBezTo>
                  <a:cubicBezTo>
                    <a:pt x="8336" y="1987"/>
                    <a:pt x="8314" y="1984"/>
                    <a:pt x="8288" y="1976"/>
                  </a:cubicBezTo>
                  <a:cubicBezTo>
                    <a:pt x="8262" y="1969"/>
                    <a:pt x="8234" y="1958"/>
                    <a:pt x="8204" y="1944"/>
                  </a:cubicBezTo>
                  <a:cubicBezTo>
                    <a:pt x="8180" y="1932"/>
                    <a:pt x="8160" y="1920"/>
                    <a:pt x="8144" y="1908"/>
                  </a:cubicBezTo>
                  <a:cubicBezTo>
                    <a:pt x="8128" y="1897"/>
                    <a:pt x="8116" y="1884"/>
                    <a:pt x="8106" y="1871"/>
                  </a:cubicBezTo>
                  <a:cubicBezTo>
                    <a:pt x="8096" y="1856"/>
                    <a:pt x="8090" y="1840"/>
                    <a:pt x="8090" y="1821"/>
                  </a:cubicBezTo>
                  <a:cubicBezTo>
                    <a:pt x="8089" y="1802"/>
                    <a:pt x="8093" y="1783"/>
                    <a:pt x="8102" y="1765"/>
                  </a:cubicBezTo>
                  <a:cubicBezTo>
                    <a:pt x="8113" y="1742"/>
                    <a:pt x="8128" y="1726"/>
                    <a:pt x="8145" y="1717"/>
                  </a:cubicBezTo>
                  <a:cubicBezTo>
                    <a:pt x="8163" y="1708"/>
                    <a:pt x="8181" y="1704"/>
                    <a:pt x="8198" y="1704"/>
                  </a:cubicBezTo>
                  <a:cubicBezTo>
                    <a:pt x="8215" y="1704"/>
                    <a:pt x="8234" y="1708"/>
                    <a:pt x="8256" y="1715"/>
                  </a:cubicBezTo>
                  <a:cubicBezTo>
                    <a:pt x="8278" y="1721"/>
                    <a:pt x="8303" y="1732"/>
                    <a:pt x="8332" y="1746"/>
                  </a:cubicBezTo>
                  <a:cubicBezTo>
                    <a:pt x="8348" y="1754"/>
                    <a:pt x="8362" y="1762"/>
                    <a:pt x="8373" y="1769"/>
                  </a:cubicBezTo>
                  <a:close/>
                  <a:moveTo>
                    <a:pt x="8299" y="1287"/>
                  </a:moveTo>
                  <a:lnTo>
                    <a:pt x="8197" y="1493"/>
                  </a:lnTo>
                  <a:lnTo>
                    <a:pt x="8588" y="1685"/>
                  </a:lnTo>
                  <a:lnTo>
                    <a:pt x="8611" y="1638"/>
                  </a:lnTo>
                  <a:lnTo>
                    <a:pt x="8426" y="1547"/>
                  </a:lnTo>
                  <a:lnTo>
                    <a:pt x="8487" y="1421"/>
                  </a:lnTo>
                  <a:lnTo>
                    <a:pt x="8449" y="1403"/>
                  </a:lnTo>
                  <a:lnTo>
                    <a:pt x="8388" y="1528"/>
                  </a:lnTo>
                  <a:lnTo>
                    <a:pt x="8259" y="1465"/>
                  </a:lnTo>
                  <a:lnTo>
                    <a:pt x="8334" y="1314"/>
                  </a:lnTo>
                  <a:lnTo>
                    <a:pt x="8299" y="1287"/>
                  </a:lnTo>
                  <a:close/>
                  <a:moveTo>
                    <a:pt x="8964" y="921"/>
                  </a:moveTo>
                  <a:lnTo>
                    <a:pt x="8557" y="762"/>
                  </a:lnTo>
                  <a:lnTo>
                    <a:pt x="8523" y="831"/>
                  </a:lnTo>
                  <a:lnTo>
                    <a:pt x="8747" y="1032"/>
                  </a:lnTo>
                  <a:cubicBezTo>
                    <a:pt x="8760" y="1044"/>
                    <a:pt x="8773" y="1055"/>
                    <a:pt x="8784" y="1063"/>
                  </a:cubicBezTo>
                  <a:cubicBezTo>
                    <a:pt x="8795" y="1072"/>
                    <a:pt x="8802" y="1077"/>
                    <a:pt x="8803" y="1078"/>
                  </a:cubicBezTo>
                  <a:cubicBezTo>
                    <a:pt x="8801" y="1077"/>
                    <a:pt x="8793" y="1075"/>
                    <a:pt x="8779" y="1071"/>
                  </a:cubicBezTo>
                  <a:cubicBezTo>
                    <a:pt x="8765" y="1068"/>
                    <a:pt x="8748" y="1064"/>
                    <a:pt x="8728" y="1060"/>
                  </a:cubicBezTo>
                  <a:lnTo>
                    <a:pt x="8437" y="1005"/>
                  </a:lnTo>
                  <a:lnTo>
                    <a:pt x="8404" y="1074"/>
                  </a:lnTo>
                  <a:lnTo>
                    <a:pt x="8778" y="1300"/>
                  </a:lnTo>
                  <a:lnTo>
                    <a:pt x="8800" y="1255"/>
                  </a:lnTo>
                  <a:lnTo>
                    <a:pt x="8532" y="1097"/>
                  </a:lnTo>
                  <a:cubicBezTo>
                    <a:pt x="8527" y="1094"/>
                    <a:pt x="8520" y="1090"/>
                    <a:pt x="8513" y="1085"/>
                  </a:cubicBezTo>
                  <a:cubicBezTo>
                    <a:pt x="8505" y="1081"/>
                    <a:pt x="8498" y="1077"/>
                    <a:pt x="8491" y="1073"/>
                  </a:cubicBezTo>
                  <a:cubicBezTo>
                    <a:pt x="8483" y="1069"/>
                    <a:pt x="8477" y="1065"/>
                    <a:pt x="8471" y="1062"/>
                  </a:cubicBezTo>
                  <a:cubicBezTo>
                    <a:pt x="8466" y="1059"/>
                    <a:pt x="8463" y="1057"/>
                    <a:pt x="8462" y="1056"/>
                  </a:cubicBezTo>
                  <a:cubicBezTo>
                    <a:pt x="8466" y="1058"/>
                    <a:pt x="8475" y="1060"/>
                    <a:pt x="8489" y="1062"/>
                  </a:cubicBezTo>
                  <a:cubicBezTo>
                    <a:pt x="8504" y="1065"/>
                    <a:pt x="8523" y="1069"/>
                    <a:pt x="8545" y="1073"/>
                  </a:cubicBezTo>
                  <a:lnTo>
                    <a:pt x="8860" y="1132"/>
                  </a:lnTo>
                  <a:lnTo>
                    <a:pt x="8880" y="1092"/>
                  </a:lnTo>
                  <a:lnTo>
                    <a:pt x="8630" y="865"/>
                  </a:lnTo>
                  <a:cubicBezTo>
                    <a:pt x="8624" y="861"/>
                    <a:pt x="8619" y="856"/>
                    <a:pt x="8613" y="851"/>
                  </a:cubicBezTo>
                  <a:cubicBezTo>
                    <a:pt x="8607" y="846"/>
                    <a:pt x="8601" y="841"/>
                    <a:pt x="8596" y="837"/>
                  </a:cubicBezTo>
                  <a:cubicBezTo>
                    <a:pt x="8591" y="832"/>
                    <a:pt x="8586" y="828"/>
                    <a:pt x="8583" y="825"/>
                  </a:cubicBezTo>
                  <a:cubicBezTo>
                    <a:pt x="8579" y="822"/>
                    <a:pt x="8577" y="820"/>
                    <a:pt x="8576" y="820"/>
                  </a:cubicBezTo>
                  <a:cubicBezTo>
                    <a:pt x="8577" y="820"/>
                    <a:pt x="8580" y="821"/>
                    <a:pt x="8584" y="823"/>
                  </a:cubicBezTo>
                  <a:cubicBezTo>
                    <a:pt x="8589" y="825"/>
                    <a:pt x="8595" y="828"/>
                    <a:pt x="8601" y="831"/>
                  </a:cubicBezTo>
                  <a:cubicBezTo>
                    <a:pt x="8608" y="834"/>
                    <a:pt x="8615" y="837"/>
                    <a:pt x="8623" y="841"/>
                  </a:cubicBezTo>
                  <a:cubicBezTo>
                    <a:pt x="8630" y="844"/>
                    <a:pt x="8637" y="847"/>
                    <a:pt x="8644" y="849"/>
                  </a:cubicBezTo>
                  <a:lnTo>
                    <a:pt x="8941" y="968"/>
                  </a:lnTo>
                  <a:lnTo>
                    <a:pt x="8964" y="921"/>
                  </a:lnTo>
                  <a:close/>
                  <a:moveTo>
                    <a:pt x="8592" y="503"/>
                  </a:moveTo>
                  <a:cubicBezTo>
                    <a:pt x="8583" y="506"/>
                    <a:pt x="8577" y="512"/>
                    <a:pt x="8573" y="520"/>
                  </a:cubicBezTo>
                  <a:cubicBezTo>
                    <a:pt x="8569" y="528"/>
                    <a:pt x="8568" y="536"/>
                    <a:pt x="8571" y="545"/>
                  </a:cubicBezTo>
                  <a:cubicBezTo>
                    <a:pt x="8574" y="553"/>
                    <a:pt x="8580" y="559"/>
                    <a:pt x="8588" y="563"/>
                  </a:cubicBezTo>
                  <a:cubicBezTo>
                    <a:pt x="8596" y="567"/>
                    <a:pt x="8605" y="568"/>
                    <a:pt x="8613" y="565"/>
                  </a:cubicBezTo>
                  <a:cubicBezTo>
                    <a:pt x="8622" y="563"/>
                    <a:pt x="8628" y="557"/>
                    <a:pt x="8632" y="549"/>
                  </a:cubicBezTo>
                  <a:cubicBezTo>
                    <a:pt x="8637" y="540"/>
                    <a:pt x="8637" y="532"/>
                    <a:pt x="8634" y="523"/>
                  </a:cubicBezTo>
                  <a:cubicBezTo>
                    <a:pt x="8631" y="515"/>
                    <a:pt x="8625" y="509"/>
                    <a:pt x="8617" y="505"/>
                  </a:cubicBezTo>
                  <a:cubicBezTo>
                    <a:pt x="8608" y="501"/>
                    <a:pt x="8600" y="500"/>
                    <a:pt x="8592" y="503"/>
                  </a:cubicBezTo>
                  <a:close/>
                  <a:moveTo>
                    <a:pt x="8649" y="386"/>
                  </a:moveTo>
                  <a:cubicBezTo>
                    <a:pt x="8641" y="389"/>
                    <a:pt x="8634" y="395"/>
                    <a:pt x="8630" y="403"/>
                  </a:cubicBezTo>
                  <a:cubicBezTo>
                    <a:pt x="8626" y="411"/>
                    <a:pt x="8626" y="419"/>
                    <a:pt x="8629" y="428"/>
                  </a:cubicBezTo>
                  <a:cubicBezTo>
                    <a:pt x="8632" y="436"/>
                    <a:pt x="8637" y="443"/>
                    <a:pt x="8645" y="447"/>
                  </a:cubicBezTo>
                  <a:cubicBezTo>
                    <a:pt x="8653" y="451"/>
                    <a:pt x="8662" y="451"/>
                    <a:pt x="8671" y="449"/>
                  </a:cubicBezTo>
                  <a:cubicBezTo>
                    <a:pt x="8679" y="446"/>
                    <a:pt x="8686" y="440"/>
                    <a:pt x="8690" y="432"/>
                  </a:cubicBezTo>
                  <a:cubicBezTo>
                    <a:pt x="8694" y="423"/>
                    <a:pt x="8694" y="415"/>
                    <a:pt x="8691" y="407"/>
                  </a:cubicBezTo>
                  <a:cubicBezTo>
                    <a:pt x="8688" y="398"/>
                    <a:pt x="8682" y="392"/>
                    <a:pt x="8674" y="388"/>
                  </a:cubicBezTo>
                  <a:cubicBezTo>
                    <a:pt x="8666" y="384"/>
                    <a:pt x="8658" y="383"/>
                    <a:pt x="8649" y="386"/>
                  </a:cubicBezTo>
                  <a:close/>
                  <a:moveTo>
                    <a:pt x="1203" y="18049"/>
                  </a:moveTo>
                  <a:cubicBezTo>
                    <a:pt x="1188" y="18047"/>
                    <a:pt x="1174" y="18048"/>
                    <a:pt x="1161" y="18052"/>
                  </a:cubicBezTo>
                  <a:cubicBezTo>
                    <a:pt x="1148" y="18055"/>
                    <a:pt x="1136" y="18061"/>
                    <a:pt x="1125" y="18068"/>
                  </a:cubicBezTo>
                  <a:cubicBezTo>
                    <a:pt x="1114" y="18075"/>
                    <a:pt x="1102" y="18087"/>
                    <a:pt x="1088" y="18101"/>
                  </a:cubicBezTo>
                  <a:lnTo>
                    <a:pt x="1052" y="18139"/>
                  </a:lnTo>
                  <a:cubicBezTo>
                    <a:pt x="1033" y="18159"/>
                    <a:pt x="1016" y="18171"/>
                    <a:pt x="1001" y="18177"/>
                  </a:cubicBezTo>
                  <a:cubicBezTo>
                    <a:pt x="987" y="18182"/>
                    <a:pt x="972" y="18181"/>
                    <a:pt x="956" y="18173"/>
                  </a:cubicBezTo>
                  <a:cubicBezTo>
                    <a:pt x="936" y="18163"/>
                    <a:pt x="923" y="18148"/>
                    <a:pt x="919" y="18129"/>
                  </a:cubicBezTo>
                  <a:cubicBezTo>
                    <a:pt x="914" y="18110"/>
                    <a:pt x="918" y="18088"/>
                    <a:pt x="930" y="18063"/>
                  </a:cubicBezTo>
                  <a:cubicBezTo>
                    <a:pt x="934" y="18055"/>
                    <a:pt x="938" y="18047"/>
                    <a:pt x="943" y="18040"/>
                  </a:cubicBezTo>
                  <a:cubicBezTo>
                    <a:pt x="948" y="18034"/>
                    <a:pt x="954" y="18027"/>
                    <a:pt x="960" y="18021"/>
                  </a:cubicBezTo>
                  <a:cubicBezTo>
                    <a:pt x="966" y="18015"/>
                    <a:pt x="973" y="18009"/>
                    <a:pt x="981" y="18003"/>
                  </a:cubicBezTo>
                  <a:cubicBezTo>
                    <a:pt x="990" y="17997"/>
                    <a:pt x="999" y="17991"/>
                    <a:pt x="1010" y="17984"/>
                  </a:cubicBezTo>
                  <a:lnTo>
                    <a:pt x="986" y="17947"/>
                  </a:lnTo>
                  <a:cubicBezTo>
                    <a:pt x="943" y="17972"/>
                    <a:pt x="911" y="18005"/>
                    <a:pt x="891" y="18047"/>
                  </a:cubicBezTo>
                  <a:cubicBezTo>
                    <a:pt x="881" y="18066"/>
                    <a:pt x="875" y="18084"/>
                    <a:pt x="873" y="18103"/>
                  </a:cubicBezTo>
                  <a:cubicBezTo>
                    <a:pt x="871" y="18121"/>
                    <a:pt x="872" y="18138"/>
                    <a:pt x="877" y="18154"/>
                  </a:cubicBezTo>
                  <a:cubicBezTo>
                    <a:pt x="881" y="18170"/>
                    <a:pt x="889" y="18184"/>
                    <a:pt x="899" y="18197"/>
                  </a:cubicBezTo>
                  <a:cubicBezTo>
                    <a:pt x="910" y="18210"/>
                    <a:pt x="924" y="18220"/>
                    <a:pt x="941" y="18228"/>
                  </a:cubicBezTo>
                  <a:cubicBezTo>
                    <a:pt x="966" y="18241"/>
                    <a:pt x="991" y="18243"/>
                    <a:pt x="1016" y="18235"/>
                  </a:cubicBezTo>
                  <a:cubicBezTo>
                    <a:pt x="1028" y="18232"/>
                    <a:pt x="1039" y="18226"/>
                    <a:pt x="1049" y="18218"/>
                  </a:cubicBezTo>
                  <a:cubicBezTo>
                    <a:pt x="1059" y="18210"/>
                    <a:pt x="1071" y="18198"/>
                    <a:pt x="1085" y="18183"/>
                  </a:cubicBezTo>
                  <a:lnTo>
                    <a:pt x="1117" y="18150"/>
                  </a:lnTo>
                  <a:cubicBezTo>
                    <a:pt x="1154" y="18110"/>
                    <a:pt x="1190" y="18098"/>
                    <a:pt x="1224" y="18115"/>
                  </a:cubicBezTo>
                  <a:cubicBezTo>
                    <a:pt x="1247" y="18127"/>
                    <a:pt x="1261" y="18145"/>
                    <a:pt x="1266" y="18171"/>
                  </a:cubicBezTo>
                  <a:cubicBezTo>
                    <a:pt x="1269" y="18182"/>
                    <a:pt x="1269" y="18193"/>
                    <a:pt x="1267" y="18204"/>
                  </a:cubicBezTo>
                  <a:cubicBezTo>
                    <a:pt x="1265" y="18214"/>
                    <a:pt x="1260" y="18226"/>
                    <a:pt x="1253" y="18241"/>
                  </a:cubicBezTo>
                  <a:cubicBezTo>
                    <a:pt x="1251" y="18246"/>
                    <a:pt x="1248" y="18250"/>
                    <a:pt x="1246" y="18254"/>
                  </a:cubicBezTo>
                  <a:lnTo>
                    <a:pt x="1294" y="18254"/>
                  </a:lnTo>
                  <a:cubicBezTo>
                    <a:pt x="1301" y="18238"/>
                    <a:pt x="1306" y="18223"/>
                    <a:pt x="1309" y="18209"/>
                  </a:cubicBezTo>
                  <a:cubicBezTo>
                    <a:pt x="1312" y="18194"/>
                    <a:pt x="1312" y="18178"/>
                    <a:pt x="1310" y="18160"/>
                  </a:cubicBezTo>
                  <a:cubicBezTo>
                    <a:pt x="1308" y="18138"/>
                    <a:pt x="1300" y="18117"/>
                    <a:pt x="1288" y="18100"/>
                  </a:cubicBezTo>
                  <a:cubicBezTo>
                    <a:pt x="1276" y="18082"/>
                    <a:pt x="1261" y="18069"/>
                    <a:pt x="1243" y="18060"/>
                  </a:cubicBezTo>
                  <a:cubicBezTo>
                    <a:pt x="1231" y="18054"/>
                    <a:pt x="1217" y="18050"/>
                    <a:pt x="1203" y="18049"/>
                  </a:cubicBezTo>
                  <a:close/>
                  <a:moveTo>
                    <a:pt x="9002" y="2570"/>
                  </a:moveTo>
                  <a:lnTo>
                    <a:pt x="9002" y="2530"/>
                  </a:lnTo>
                  <a:lnTo>
                    <a:pt x="8690" y="2217"/>
                  </a:lnTo>
                  <a:lnTo>
                    <a:pt x="8667" y="2265"/>
                  </a:lnTo>
                  <a:lnTo>
                    <a:pt x="8883" y="2475"/>
                  </a:lnTo>
                  <a:cubicBezTo>
                    <a:pt x="8901" y="2493"/>
                    <a:pt x="8916" y="2507"/>
                    <a:pt x="8928" y="2518"/>
                  </a:cubicBezTo>
                  <a:cubicBezTo>
                    <a:pt x="8940" y="2529"/>
                    <a:pt x="8948" y="2536"/>
                    <a:pt x="8953" y="2539"/>
                  </a:cubicBezTo>
                  <a:cubicBezTo>
                    <a:pt x="8950" y="2539"/>
                    <a:pt x="8945" y="2537"/>
                    <a:pt x="8938" y="2535"/>
                  </a:cubicBezTo>
                  <a:cubicBezTo>
                    <a:pt x="8931" y="2534"/>
                    <a:pt x="8923" y="2532"/>
                    <a:pt x="8914" y="2530"/>
                  </a:cubicBezTo>
                  <a:cubicBezTo>
                    <a:pt x="8905" y="2528"/>
                    <a:pt x="8895" y="2526"/>
                    <a:pt x="8885" y="2524"/>
                  </a:cubicBezTo>
                  <a:cubicBezTo>
                    <a:pt x="8875" y="2523"/>
                    <a:pt x="8864" y="2521"/>
                    <a:pt x="8854" y="2519"/>
                  </a:cubicBezTo>
                  <a:lnTo>
                    <a:pt x="8562" y="2478"/>
                  </a:lnTo>
                  <a:lnTo>
                    <a:pt x="8537" y="2529"/>
                  </a:lnTo>
                  <a:lnTo>
                    <a:pt x="8993" y="2590"/>
                  </a:lnTo>
                  <a:lnTo>
                    <a:pt x="9002" y="2570"/>
                  </a:lnTo>
                  <a:close/>
                  <a:moveTo>
                    <a:pt x="9002" y="2277"/>
                  </a:moveTo>
                  <a:lnTo>
                    <a:pt x="9002" y="2218"/>
                  </a:lnTo>
                  <a:lnTo>
                    <a:pt x="8958" y="2196"/>
                  </a:lnTo>
                  <a:lnTo>
                    <a:pt x="9002" y="2107"/>
                  </a:lnTo>
                  <a:lnTo>
                    <a:pt x="9002" y="2052"/>
                  </a:lnTo>
                  <a:lnTo>
                    <a:pt x="8984" y="2042"/>
                  </a:lnTo>
                  <a:lnTo>
                    <a:pt x="8918" y="2176"/>
                  </a:lnTo>
                  <a:lnTo>
                    <a:pt x="8790" y="2113"/>
                  </a:lnTo>
                  <a:lnTo>
                    <a:pt x="8868" y="1953"/>
                  </a:lnTo>
                  <a:lnTo>
                    <a:pt x="8833" y="1928"/>
                  </a:lnTo>
                  <a:lnTo>
                    <a:pt x="8728" y="2142"/>
                  </a:lnTo>
                  <a:lnTo>
                    <a:pt x="9002" y="2277"/>
                  </a:lnTo>
                  <a:close/>
                  <a:moveTo>
                    <a:pt x="9002" y="1901"/>
                  </a:moveTo>
                  <a:lnTo>
                    <a:pt x="9002" y="1845"/>
                  </a:lnTo>
                  <a:lnTo>
                    <a:pt x="8938" y="1813"/>
                  </a:lnTo>
                  <a:lnTo>
                    <a:pt x="8961" y="1767"/>
                  </a:lnTo>
                  <a:cubicBezTo>
                    <a:pt x="8966" y="1756"/>
                    <a:pt x="8971" y="1747"/>
                    <a:pt x="8976" y="1740"/>
                  </a:cubicBezTo>
                  <a:cubicBezTo>
                    <a:pt x="8982" y="1733"/>
                    <a:pt x="8987" y="1727"/>
                    <a:pt x="8993" y="1721"/>
                  </a:cubicBezTo>
                  <a:cubicBezTo>
                    <a:pt x="8996" y="1719"/>
                    <a:pt x="8999" y="1717"/>
                    <a:pt x="9002" y="1715"/>
                  </a:cubicBezTo>
                  <a:lnTo>
                    <a:pt x="9002" y="1659"/>
                  </a:lnTo>
                  <a:cubicBezTo>
                    <a:pt x="8999" y="1660"/>
                    <a:pt x="8997" y="1661"/>
                    <a:pt x="8995" y="1662"/>
                  </a:cubicBezTo>
                  <a:cubicBezTo>
                    <a:pt x="8989" y="1665"/>
                    <a:pt x="8983" y="1668"/>
                    <a:pt x="8977" y="1673"/>
                  </a:cubicBezTo>
                  <a:cubicBezTo>
                    <a:pt x="8971" y="1677"/>
                    <a:pt x="8965" y="1683"/>
                    <a:pt x="8959" y="1689"/>
                  </a:cubicBezTo>
                  <a:cubicBezTo>
                    <a:pt x="8952" y="1696"/>
                    <a:pt x="8946" y="1704"/>
                    <a:pt x="8940" y="1714"/>
                  </a:cubicBezTo>
                  <a:cubicBezTo>
                    <a:pt x="8934" y="1724"/>
                    <a:pt x="8928" y="1735"/>
                    <a:pt x="8921" y="1748"/>
                  </a:cubicBezTo>
                  <a:lnTo>
                    <a:pt x="8876" y="1840"/>
                  </a:lnTo>
                  <a:lnTo>
                    <a:pt x="9002" y="1901"/>
                  </a:lnTo>
                  <a:close/>
                  <a:moveTo>
                    <a:pt x="1120" y="17602"/>
                  </a:moveTo>
                  <a:lnTo>
                    <a:pt x="993" y="17861"/>
                  </a:lnTo>
                  <a:lnTo>
                    <a:pt x="1032" y="17880"/>
                  </a:lnTo>
                  <a:lnTo>
                    <a:pt x="1084" y="17775"/>
                  </a:lnTo>
                  <a:lnTo>
                    <a:pt x="1435" y="17948"/>
                  </a:lnTo>
                  <a:lnTo>
                    <a:pt x="1457" y="17903"/>
                  </a:lnTo>
                  <a:lnTo>
                    <a:pt x="1106" y="17730"/>
                  </a:lnTo>
                  <a:lnTo>
                    <a:pt x="1158" y="17624"/>
                  </a:lnTo>
                  <a:lnTo>
                    <a:pt x="1120" y="17602"/>
                  </a:lnTo>
                  <a:close/>
                  <a:moveTo>
                    <a:pt x="1652" y="17508"/>
                  </a:moveTo>
                  <a:lnTo>
                    <a:pt x="1611" y="17488"/>
                  </a:lnTo>
                  <a:lnTo>
                    <a:pt x="1527" y="17660"/>
                  </a:lnTo>
                  <a:lnTo>
                    <a:pt x="1384" y="17590"/>
                  </a:lnTo>
                  <a:lnTo>
                    <a:pt x="1450" y="17456"/>
                  </a:lnTo>
                  <a:lnTo>
                    <a:pt x="1409" y="17436"/>
                  </a:lnTo>
                  <a:lnTo>
                    <a:pt x="1343" y="17570"/>
                  </a:lnTo>
                  <a:lnTo>
                    <a:pt x="1215" y="17507"/>
                  </a:lnTo>
                  <a:lnTo>
                    <a:pt x="1294" y="17347"/>
                  </a:lnTo>
                  <a:lnTo>
                    <a:pt x="1258" y="17321"/>
                  </a:lnTo>
                  <a:lnTo>
                    <a:pt x="1153" y="17535"/>
                  </a:lnTo>
                  <a:lnTo>
                    <a:pt x="1544" y="17727"/>
                  </a:lnTo>
                  <a:lnTo>
                    <a:pt x="1652" y="17508"/>
                  </a:lnTo>
                  <a:close/>
                  <a:moveTo>
                    <a:pt x="1815" y="17177"/>
                  </a:moveTo>
                  <a:lnTo>
                    <a:pt x="1778" y="17182"/>
                  </a:lnTo>
                  <a:cubicBezTo>
                    <a:pt x="1762" y="17184"/>
                    <a:pt x="1744" y="17186"/>
                    <a:pt x="1725" y="17189"/>
                  </a:cubicBezTo>
                  <a:cubicBezTo>
                    <a:pt x="1707" y="17191"/>
                    <a:pt x="1689" y="17194"/>
                    <a:pt x="1673" y="17196"/>
                  </a:cubicBezTo>
                  <a:cubicBezTo>
                    <a:pt x="1656" y="17198"/>
                    <a:pt x="1645" y="17200"/>
                    <a:pt x="1638" y="17201"/>
                  </a:cubicBezTo>
                  <a:cubicBezTo>
                    <a:pt x="1628" y="17203"/>
                    <a:pt x="1617" y="17206"/>
                    <a:pt x="1605" y="17209"/>
                  </a:cubicBezTo>
                  <a:cubicBezTo>
                    <a:pt x="1593" y="17212"/>
                    <a:pt x="1583" y="17215"/>
                    <a:pt x="1574" y="17219"/>
                  </a:cubicBezTo>
                  <a:lnTo>
                    <a:pt x="1577" y="17214"/>
                  </a:lnTo>
                  <a:cubicBezTo>
                    <a:pt x="1585" y="17198"/>
                    <a:pt x="1589" y="17183"/>
                    <a:pt x="1590" y="17167"/>
                  </a:cubicBezTo>
                  <a:cubicBezTo>
                    <a:pt x="1592" y="17152"/>
                    <a:pt x="1590" y="17138"/>
                    <a:pt x="1585" y="17124"/>
                  </a:cubicBezTo>
                  <a:cubicBezTo>
                    <a:pt x="1580" y="17110"/>
                    <a:pt x="1572" y="17098"/>
                    <a:pt x="1561" y="17086"/>
                  </a:cubicBezTo>
                  <a:cubicBezTo>
                    <a:pt x="1551" y="17075"/>
                    <a:pt x="1537" y="17065"/>
                    <a:pt x="1521" y="17057"/>
                  </a:cubicBezTo>
                  <a:cubicBezTo>
                    <a:pt x="1511" y="17052"/>
                    <a:pt x="1501" y="17049"/>
                    <a:pt x="1491" y="17047"/>
                  </a:cubicBezTo>
                  <a:cubicBezTo>
                    <a:pt x="1481" y="17045"/>
                    <a:pt x="1472" y="17044"/>
                    <a:pt x="1464" y="17045"/>
                  </a:cubicBezTo>
                  <a:cubicBezTo>
                    <a:pt x="1455" y="17045"/>
                    <a:pt x="1447" y="17046"/>
                    <a:pt x="1440" y="17048"/>
                  </a:cubicBezTo>
                  <a:cubicBezTo>
                    <a:pt x="1432" y="17050"/>
                    <a:pt x="1426" y="17053"/>
                    <a:pt x="1420" y="17056"/>
                  </a:cubicBezTo>
                  <a:cubicBezTo>
                    <a:pt x="1414" y="17058"/>
                    <a:pt x="1408" y="17062"/>
                    <a:pt x="1402" y="17066"/>
                  </a:cubicBezTo>
                  <a:cubicBezTo>
                    <a:pt x="1396" y="17071"/>
                    <a:pt x="1390" y="17076"/>
                    <a:pt x="1384" y="17083"/>
                  </a:cubicBezTo>
                  <a:cubicBezTo>
                    <a:pt x="1378" y="17089"/>
                    <a:pt x="1372" y="17098"/>
                    <a:pt x="1366" y="17107"/>
                  </a:cubicBezTo>
                  <a:cubicBezTo>
                    <a:pt x="1359" y="17117"/>
                    <a:pt x="1353" y="17128"/>
                    <a:pt x="1347" y="17142"/>
                  </a:cubicBezTo>
                  <a:lnTo>
                    <a:pt x="1302" y="17233"/>
                  </a:lnTo>
                  <a:lnTo>
                    <a:pt x="1692" y="17425"/>
                  </a:lnTo>
                  <a:lnTo>
                    <a:pt x="1715" y="17380"/>
                  </a:lnTo>
                  <a:lnTo>
                    <a:pt x="1538" y="17293"/>
                  </a:lnTo>
                  <a:cubicBezTo>
                    <a:pt x="1544" y="17283"/>
                    <a:pt x="1549" y="17276"/>
                    <a:pt x="1556" y="17271"/>
                  </a:cubicBezTo>
                  <a:cubicBezTo>
                    <a:pt x="1562" y="17267"/>
                    <a:pt x="1572" y="17263"/>
                    <a:pt x="1585" y="17261"/>
                  </a:cubicBezTo>
                  <a:cubicBezTo>
                    <a:pt x="1608" y="17256"/>
                    <a:pt x="1630" y="17252"/>
                    <a:pt x="1651" y="17248"/>
                  </a:cubicBezTo>
                  <a:cubicBezTo>
                    <a:pt x="1672" y="17245"/>
                    <a:pt x="1691" y="17242"/>
                    <a:pt x="1708" y="17240"/>
                  </a:cubicBezTo>
                  <a:cubicBezTo>
                    <a:pt x="1726" y="17238"/>
                    <a:pt x="1741" y="17237"/>
                    <a:pt x="1754" y="17236"/>
                  </a:cubicBezTo>
                  <a:cubicBezTo>
                    <a:pt x="1767" y="17236"/>
                    <a:pt x="1778" y="17235"/>
                    <a:pt x="1786" y="17236"/>
                  </a:cubicBezTo>
                  <a:lnTo>
                    <a:pt x="1815" y="17177"/>
                  </a:lnTo>
                  <a:close/>
                  <a:moveTo>
                    <a:pt x="1528" y="17128"/>
                  </a:moveTo>
                  <a:cubicBezTo>
                    <a:pt x="1537" y="17136"/>
                    <a:pt x="1542" y="17145"/>
                    <a:pt x="1545" y="17155"/>
                  </a:cubicBezTo>
                  <a:cubicBezTo>
                    <a:pt x="1548" y="17166"/>
                    <a:pt x="1549" y="17177"/>
                    <a:pt x="1547" y="17190"/>
                  </a:cubicBezTo>
                  <a:cubicBezTo>
                    <a:pt x="1545" y="17203"/>
                    <a:pt x="1539" y="17218"/>
                    <a:pt x="1531" y="17235"/>
                  </a:cubicBezTo>
                  <a:lnTo>
                    <a:pt x="1509" y="17278"/>
                  </a:lnTo>
                  <a:lnTo>
                    <a:pt x="1363" y="17207"/>
                  </a:lnTo>
                  <a:lnTo>
                    <a:pt x="1386" y="17160"/>
                  </a:lnTo>
                  <a:cubicBezTo>
                    <a:pt x="1392" y="17149"/>
                    <a:pt x="1397" y="17140"/>
                    <a:pt x="1402" y="17133"/>
                  </a:cubicBezTo>
                  <a:cubicBezTo>
                    <a:pt x="1407" y="17126"/>
                    <a:pt x="1413" y="17120"/>
                    <a:pt x="1418" y="17115"/>
                  </a:cubicBezTo>
                  <a:cubicBezTo>
                    <a:pt x="1428" y="17106"/>
                    <a:pt x="1441" y="17101"/>
                    <a:pt x="1455" y="17099"/>
                  </a:cubicBezTo>
                  <a:cubicBezTo>
                    <a:pt x="1470" y="17097"/>
                    <a:pt x="1484" y="17100"/>
                    <a:pt x="1497" y="17106"/>
                  </a:cubicBezTo>
                  <a:cubicBezTo>
                    <a:pt x="1509" y="17112"/>
                    <a:pt x="1520" y="17120"/>
                    <a:pt x="1528" y="17128"/>
                  </a:cubicBezTo>
                  <a:close/>
                  <a:moveTo>
                    <a:pt x="2027" y="16965"/>
                  </a:moveTo>
                  <a:lnTo>
                    <a:pt x="1477" y="16695"/>
                  </a:lnTo>
                  <a:lnTo>
                    <a:pt x="1459" y="16733"/>
                  </a:lnTo>
                  <a:lnTo>
                    <a:pt x="2008" y="17003"/>
                  </a:lnTo>
                  <a:lnTo>
                    <a:pt x="2027" y="16965"/>
                  </a:lnTo>
                  <a:close/>
                  <a:moveTo>
                    <a:pt x="1872" y="16074"/>
                  </a:moveTo>
                  <a:lnTo>
                    <a:pt x="1849" y="16121"/>
                  </a:lnTo>
                  <a:lnTo>
                    <a:pt x="2052" y="16281"/>
                  </a:lnTo>
                  <a:cubicBezTo>
                    <a:pt x="2065" y="16291"/>
                    <a:pt x="2078" y="16301"/>
                    <a:pt x="2090" y="16311"/>
                  </a:cubicBezTo>
                  <a:cubicBezTo>
                    <a:pt x="2103" y="16320"/>
                    <a:pt x="2114" y="16329"/>
                    <a:pt x="2125" y="16336"/>
                  </a:cubicBezTo>
                  <a:cubicBezTo>
                    <a:pt x="2135" y="16344"/>
                    <a:pt x="2143" y="16350"/>
                    <a:pt x="2150" y="16355"/>
                  </a:cubicBezTo>
                  <a:cubicBezTo>
                    <a:pt x="2155" y="16359"/>
                    <a:pt x="2158" y="16361"/>
                    <a:pt x="2160" y="16362"/>
                  </a:cubicBezTo>
                  <a:cubicBezTo>
                    <a:pt x="2158" y="16362"/>
                    <a:pt x="2155" y="16361"/>
                    <a:pt x="2150" y="16360"/>
                  </a:cubicBezTo>
                  <a:cubicBezTo>
                    <a:pt x="2144" y="16358"/>
                    <a:pt x="2136" y="16355"/>
                    <a:pt x="2126" y="16352"/>
                  </a:cubicBezTo>
                  <a:cubicBezTo>
                    <a:pt x="2116" y="16349"/>
                    <a:pt x="2104" y="16346"/>
                    <a:pt x="2091" y="16343"/>
                  </a:cubicBezTo>
                  <a:cubicBezTo>
                    <a:pt x="2077" y="16339"/>
                    <a:pt x="2063" y="16335"/>
                    <a:pt x="2047" y="16331"/>
                  </a:cubicBezTo>
                  <a:lnTo>
                    <a:pt x="1777" y="16266"/>
                  </a:lnTo>
                  <a:lnTo>
                    <a:pt x="1751" y="16319"/>
                  </a:lnTo>
                  <a:lnTo>
                    <a:pt x="1960" y="16486"/>
                  </a:lnTo>
                  <a:cubicBezTo>
                    <a:pt x="1970" y="16494"/>
                    <a:pt x="1981" y="16502"/>
                    <a:pt x="1992" y="16511"/>
                  </a:cubicBezTo>
                  <a:cubicBezTo>
                    <a:pt x="2004" y="16520"/>
                    <a:pt x="2015" y="16528"/>
                    <a:pt x="2025" y="16536"/>
                  </a:cubicBezTo>
                  <a:cubicBezTo>
                    <a:pt x="2035" y="16543"/>
                    <a:pt x="2043" y="16550"/>
                    <a:pt x="2050" y="16555"/>
                  </a:cubicBezTo>
                  <a:cubicBezTo>
                    <a:pt x="2057" y="16561"/>
                    <a:pt x="2061" y="16563"/>
                    <a:pt x="2062" y="16564"/>
                  </a:cubicBezTo>
                  <a:cubicBezTo>
                    <a:pt x="2060" y="16563"/>
                    <a:pt x="2055" y="16562"/>
                    <a:pt x="2047" y="16559"/>
                  </a:cubicBezTo>
                  <a:cubicBezTo>
                    <a:pt x="2038" y="16556"/>
                    <a:pt x="2028" y="16553"/>
                    <a:pt x="2015" y="16549"/>
                  </a:cubicBezTo>
                  <a:cubicBezTo>
                    <a:pt x="2003" y="16546"/>
                    <a:pt x="1989" y="16542"/>
                    <a:pt x="1975" y="16538"/>
                  </a:cubicBezTo>
                  <a:cubicBezTo>
                    <a:pt x="1960" y="16534"/>
                    <a:pt x="1946" y="16530"/>
                    <a:pt x="1933" y="16527"/>
                  </a:cubicBezTo>
                  <a:lnTo>
                    <a:pt x="1680" y="16464"/>
                  </a:lnTo>
                  <a:lnTo>
                    <a:pt x="1655" y="16514"/>
                  </a:lnTo>
                  <a:lnTo>
                    <a:pt x="2092" y="16614"/>
                  </a:lnTo>
                  <a:lnTo>
                    <a:pt x="2121" y="16554"/>
                  </a:lnTo>
                  <a:lnTo>
                    <a:pt x="1925" y="16397"/>
                  </a:lnTo>
                  <a:cubicBezTo>
                    <a:pt x="1913" y="16388"/>
                    <a:pt x="1902" y="16379"/>
                    <a:pt x="1890" y="16371"/>
                  </a:cubicBezTo>
                  <a:cubicBezTo>
                    <a:pt x="1879" y="16362"/>
                    <a:pt x="1869" y="16355"/>
                    <a:pt x="1860" y="16348"/>
                  </a:cubicBezTo>
                  <a:cubicBezTo>
                    <a:pt x="1851" y="16342"/>
                    <a:pt x="1844" y="16336"/>
                    <a:pt x="1838" y="16332"/>
                  </a:cubicBezTo>
                  <a:cubicBezTo>
                    <a:pt x="1832" y="16328"/>
                    <a:pt x="1829" y="16326"/>
                    <a:pt x="1828" y="16325"/>
                  </a:cubicBezTo>
                  <a:cubicBezTo>
                    <a:pt x="1829" y="16326"/>
                    <a:pt x="1833" y="16327"/>
                    <a:pt x="1840" y="16329"/>
                  </a:cubicBezTo>
                  <a:cubicBezTo>
                    <a:pt x="1847" y="16331"/>
                    <a:pt x="1856" y="16333"/>
                    <a:pt x="1866" y="16336"/>
                  </a:cubicBezTo>
                  <a:cubicBezTo>
                    <a:pt x="1877" y="16339"/>
                    <a:pt x="1889" y="16343"/>
                    <a:pt x="1903" y="16347"/>
                  </a:cubicBezTo>
                  <a:cubicBezTo>
                    <a:pt x="1917" y="16350"/>
                    <a:pt x="1932" y="16354"/>
                    <a:pt x="1948" y="16358"/>
                  </a:cubicBezTo>
                  <a:lnTo>
                    <a:pt x="2189" y="16417"/>
                  </a:lnTo>
                  <a:lnTo>
                    <a:pt x="2219" y="16356"/>
                  </a:lnTo>
                  <a:lnTo>
                    <a:pt x="1872" y="16074"/>
                  </a:lnTo>
                  <a:close/>
                  <a:moveTo>
                    <a:pt x="2409" y="15969"/>
                  </a:moveTo>
                  <a:lnTo>
                    <a:pt x="2369" y="15949"/>
                  </a:lnTo>
                  <a:lnTo>
                    <a:pt x="2284" y="16121"/>
                  </a:lnTo>
                  <a:lnTo>
                    <a:pt x="2141" y="16050"/>
                  </a:lnTo>
                  <a:lnTo>
                    <a:pt x="2207" y="15916"/>
                  </a:lnTo>
                  <a:lnTo>
                    <a:pt x="2167" y="15897"/>
                  </a:lnTo>
                  <a:lnTo>
                    <a:pt x="2101" y="16030"/>
                  </a:lnTo>
                  <a:lnTo>
                    <a:pt x="1973" y="15967"/>
                  </a:lnTo>
                  <a:lnTo>
                    <a:pt x="2051" y="15807"/>
                  </a:lnTo>
                  <a:lnTo>
                    <a:pt x="2016" y="15782"/>
                  </a:lnTo>
                  <a:lnTo>
                    <a:pt x="1911" y="15996"/>
                  </a:lnTo>
                  <a:lnTo>
                    <a:pt x="2301" y="16188"/>
                  </a:lnTo>
                  <a:lnTo>
                    <a:pt x="2409" y="15969"/>
                  </a:lnTo>
                  <a:close/>
                  <a:moveTo>
                    <a:pt x="2425" y="15564"/>
                  </a:moveTo>
                  <a:cubicBezTo>
                    <a:pt x="2411" y="15563"/>
                    <a:pt x="2397" y="15564"/>
                    <a:pt x="2384" y="15567"/>
                  </a:cubicBezTo>
                  <a:cubicBezTo>
                    <a:pt x="2371" y="15571"/>
                    <a:pt x="2359" y="15576"/>
                    <a:pt x="2348" y="15584"/>
                  </a:cubicBezTo>
                  <a:cubicBezTo>
                    <a:pt x="2337" y="15591"/>
                    <a:pt x="2324" y="15602"/>
                    <a:pt x="2311" y="15617"/>
                  </a:cubicBezTo>
                  <a:lnTo>
                    <a:pt x="2274" y="15655"/>
                  </a:lnTo>
                  <a:cubicBezTo>
                    <a:pt x="2255" y="15674"/>
                    <a:pt x="2238" y="15687"/>
                    <a:pt x="2224" y="15692"/>
                  </a:cubicBezTo>
                  <a:cubicBezTo>
                    <a:pt x="2210" y="15697"/>
                    <a:pt x="2194" y="15696"/>
                    <a:pt x="2178" y="15688"/>
                  </a:cubicBezTo>
                  <a:cubicBezTo>
                    <a:pt x="2158" y="15679"/>
                    <a:pt x="2146" y="15664"/>
                    <a:pt x="2141" y="15645"/>
                  </a:cubicBezTo>
                  <a:cubicBezTo>
                    <a:pt x="2137" y="15625"/>
                    <a:pt x="2140" y="15603"/>
                    <a:pt x="2152" y="15579"/>
                  </a:cubicBezTo>
                  <a:cubicBezTo>
                    <a:pt x="2157" y="15570"/>
                    <a:pt x="2161" y="15563"/>
                    <a:pt x="2166" y="15556"/>
                  </a:cubicBezTo>
                  <a:cubicBezTo>
                    <a:pt x="2171" y="15549"/>
                    <a:pt x="2176" y="15543"/>
                    <a:pt x="2182" y="15536"/>
                  </a:cubicBezTo>
                  <a:cubicBezTo>
                    <a:pt x="2189" y="15530"/>
                    <a:pt x="2196" y="15524"/>
                    <a:pt x="2204" y="15518"/>
                  </a:cubicBezTo>
                  <a:cubicBezTo>
                    <a:pt x="2212" y="15513"/>
                    <a:pt x="2222" y="15506"/>
                    <a:pt x="2232" y="15500"/>
                  </a:cubicBezTo>
                  <a:lnTo>
                    <a:pt x="2209" y="15463"/>
                  </a:lnTo>
                  <a:cubicBezTo>
                    <a:pt x="2165" y="15488"/>
                    <a:pt x="2134" y="15521"/>
                    <a:pt x="2113" y="15562"/>
                  </a:cubicBezTo>
                  <a:cubicBezTo>
                    <a:pt x="2104" y="15581"/>
                    <a:pt x="2098" y="15600"/>
                    <a:pt x="2096" y="15618"/>
                  </a:cubicBezTo>
                  <a:cubicBezTo>
                    <a:pt x="2094" y="15636"/>
                    <a:pt x="2095" y="15653"/>
                    <a:pt x="2099" y="15669"/>
                  </a:cubicBezTo>
                  <a:cubicBezTo>
                    <a:pt x="2104" y="15685"/>
                    <a:pt x="2111" y="15700"/>
                    <a:pt x="2122" y="15712"/>
                  </a:cubicBezTo>
                  <a:cubicBezTo>
                    <a:pt x="2133" y="15725"/>
                    <a:pt x="2146" y="15736"/>
                    <a:pt x="2163" y="15744"/>
                  </a:cubicBezTo>
                  <a:cubicBezTo>
                    <a:pt x="2188" y="15756"/>
                    <a:pt x="2214" y="15759"/>
                    <a:pt x="2239" y="15751"/>
                  </a:cubicBezTo>
                  <a:cubicBezTo>
                    <a:pt x="2251" y="15747"/>
                    <a:pt x="2262" y="15741"/>
                    <a:pt x="2272" y="15733"/>
                  </a:cubicBezTo>
                  <a:cubicBezTo>
                    <a:pt x="2282" y="15725"/>
                    <a:pt x="2294" y="15714"/>
                    <a:pt x="2308" y="15698"/>
                  </a:cubicBezTo>
                  <a:lnTo>
                    <a:pt x="2339" y="15665"/>
                  </a:lnTo>
                  <a:cubicBezTo>
                    <a:pt x="2376" y="15625"/>
                    <a:pt x="2412" y="15614"/>
                    <a:pt x="2447" y="15631"/>
                  </a:cubicBezTo>
                  <a:cubicBezTo>
                    <a:pt x="2470" y="15642"/>
                    <a:pt x="2484" y="15661"/>
                    <a:pt x="2489" y="15686"/>
                  </a:cubicBezTo>
                  <a:cubicBezTo>
                    <a:pt x="2491" y="15698"/>
                    <a:pt x="2491" y="15709"/>
                    <a:pt x="2489" y="15719"/>
                  </a:cubicBezTo>
                  <a:cubicBezTo>
                    <a:pt x="2487" y="15729"/>
                    <a:pt x="2483" y="15742"/>
                    <a:pt x="2475" y="15757"/>
                  </a:cubicBezTo>
                  <a:cubicBezTo>
                    <a:pt x="2466" y="15776"/>
                    <a:pt x="2454" y="15793"/>
                    <a:pt x="2440" y="15808"/>
                  </a:cubicBezTo>
                  <a:cubicBezTo>
                    <a:pt x="2427" y="15822"/>
                    <a:pt x="2410" y="15834"/>
                    <a:pt x="2390" y="15845"/>
                  </a:cubicBezTo>
                  <a:lnTo>
                    <a:pt x="2417" y="15883"/>
                  </a:lnTo>
                  <a:cubicBezTo>
                    <a:pt x="2438" y="15870"/>
                    <a:pt x="2457" y="15855"/>
                    <a:pt x="2473" y="15837"/>
                  </a:cubicBezTo>
                  <a:cubicBezTo>
                    <a:pt x="2488" y="15820"/>
                    <a:pt x="2502" y="15799"/>
                    <a:pt x="2514" y="15775"/>
                  </a:cubicBezTo>
                  <a:cubicBezTo>
                    <a:pt x="2522" y="15757"/>
                    <a:pt x="2528" y="15740"/>
                    <a:pt x="2531" y="15725"/>
                  </a:cubicBezTo>
                  <a:cubicBezTo>
                    <a:pt x="2534" y="15709"/>
                    <a:pt x="2535" y="15693"/>
                    <a:pt x="2533" y="15676"/>
                  </a:cubicBezTo>
                  <a:cubicBezTo>
                    <a:pt x="2530" y="15653"/>
                    <a:pt x="2523" y="15633"/>
                    <a:pt x="2511" y="15615"/>
                  </a:cubicBezTo>
                  <a:cubicBezTo>
                    <a:pt x="2499" y="15598"/>
                    <a:pt x="2484" y="15585"/>
                    <a:pt x="2465" y="15576"/>
                  </a:cubicBezTo>
                  <a:cubicBezTo>
                    <a:pt x="2453" y="15570"/>
                    <a:pt x="2440" y="15566"/>
                    <a:pt x="2425" y="15564"/>
                  </a:cubicBezTo>
                  <a:close/>
                  <a:moveTo>
                    <a:pt x="2343" y="15118"/>
                  </a:moveTo>
                  <a:lnTo>
                    <a:pt x="2215" y="15376"/>
                  </a:lnTo>
                  <a:lnTo>
                    <a:pt x="2255" y="15396"/>
                  </a:lnTo>
                  <a:lnTo>
                    <a:pt x="2306" y="15291"/>
                  </a:lnTo>
                  <a:lnTo>
                    <a:pt x="2658" y="15464"/>
                  </a:lnTo>
                  <a:lnTo>
                    <a:pt x="2680" y="15419"/>
                  </a:lnTo>
                  <a:lnTo>
                    <a:pt x="2328" y="15246"/>
                  </a:lnTo>
                  <a:lnTo>
                    <a:pt x="2380" y="15140"/>
                  </a:lnTo>
                  <a:lnTo>
                    <a:pt x="2343" y="15118"/>
                  </a:lnTo>
                  <a:close/>
                  <a:moveTo>
                    <a:pt x="2477" y="14845"/>
                  </a:moveTo>
                  <a:lnTo>
                    <a:pt x="2376" y="15050"/>
                  </a:lnTo>
                  <a:lnTo>
                    <a:pt x="2766" y="15243"/>
                  </a:lnTo>
                  <a:lnTo>
                    <a:pt x="2790" y="15195"/>
                  </a:lnTo>
                  <a:lnTo>
                    <a:pt x="2604" y="15104"/>
                  </a:lnTo>
                  <a:lnTo>
                    <a:pt x="2666" y="14979"/>
                  </a:lnTo>
                  <a:lnTo>
                    <a:pt x="2627" y="14960"/>
                  </a:lnTo>
                  <a:lnTo>
                    <a:pt x="2566" y="15085"/>
                  </a:lnTo>
                  <a:lnTo>
                    <a:pt x="2438" y="15022"/>
                  </a:lnTo>
                  <a:lnTo>
                    <a:pt x="2512" y="14871"/>
                  </a:lnTo>
                  <a:lnTo>
                    <a:pt x="2477" y="14845"/>
                  </a:lnTo>
                  <a:close/>
                  <a:moveTo>
                    <a:pt x="3024" y="14719"/>
                  </a:moveTo>
                  <a:lnTo>
                    <a:pt x="2569" y="14656"/>
                  </a:lnTo>
                  <a:lnTo>
                    <a:pt x="2539" y="14717"/>
                  </a:lnTo>
                  <a:lnTo>
                    <a:pt x="2866" y="15040"/>
                  </a:lnTo>
                  <a:lnTo>
                    <a:pt x="2889" y="14993"/>
                  </a:lnTo>
                  <a:lnTo>
                    <a:pt x="2788" y="14896"/>
                  </a:lnTo>
                  <a:lnTo>
                    <a:pt x="2859" y="14750"/>
                  </a:lnTo>
                  <a:lnTo>
                    <a:pt x="2998" y="14772"/>
                  </a:lnTo>
                  <a:lnTo>
                    <a:pt x="3024" y="14719"/>
                  </a:lnTo>
                  <a:close/>
                  <a:moveTo>
                    <a:pt x="2815" y="14743"/>
                  </a:moveTo>
                  <a:lnTo>
                    <a:pt x="2756" y="14865"/>
                  </a:lnTo>
                  <a:lnTo>
                    <a:pt x="2595" y="14709"/>
                  </a:lnTo>
                  <a:lnTo>
                    <a:pt x="2815" y="14743"/>
                  </a:lnTo>
                  <a:close/>
                  <a:moveTo>
                    <a:pt x="2461" y="14687"/>
                  </a:moveTo>
                  <a:cubicBezTo>
                    <a:pt x="2453" y="14690"/>
                    <a:pt x="2447" y="14696"/>
                    <a:pt x="2443" y="14704"/>
                  </a:cubicBezTo>
                  <a:cubicBezTo>
                    <a:pt x="2439" y="14712"/>
                    <a:pt x="2438" y="14721"/>
                    <a:pt x="2441" y="14729"/>
                  </a:cubicBezTo>
                  <a:cubicBezTo>
                    <a:pt x="2444" y="14738"/>
                    <a:pt x="2449" y="14744"/>
                    <a:pt x="2457" y="14748"/>
                  </a:cubicBezTo>
                  <a:cubicBezTo>
                    <a:pt x="2466" y="14752"/>
                    <a:pt x="2474" y="14752"/>
                    <a:pt x="2483" y="14750"/>
                  </a:cubicBezTo>
                  <a:cubicBezTo>
                    <a:pt x="2492" y="14747"/>
                    <a:pt x="2498" y="14741"/>
                    <a:pt x="2502" y="14733"/>
                  </a:cubicBezTo>
                  <a:cubicBezTo>
                    <a:pt x="2506" y="14725"/>
                    <a:pt x="2507" y="14716"/>
                    <a:pt x="2503" y="14708"/>
                  </a:cubicBezTo>
                  <a:cubicBezTo>
                    <a:pt x="2500" y="14699"/>
                    <a:pt x="2495" y="14693"/>
                    <a:pt x="2486" y="14689"/>
                  </a:cubicBezTo>
                  <a:cubicBezTo>
                    <a:pt x="2478" y="14685"/>
                    <a:pt x="2470" y="14685"/>
                    <a:pt x="2461" y="14687"/>
                  </a:cubicBezTo>
                  <a:close/>
                  <a:moveTo>
                    <a:pt x="2519" y="14570"/>
                  </a:moveTo>
                  <a:cubicBezTo>
                    <a:pt x="2511" y="14573"/>
                    <a:pt x="2504" y="14579"/>
                    <a:pt x="2500" y="14587"/>
                  </a:cubicBezTo>
                  <a:cubicBezTo>
                    <a:pt x="2496" y="14595"/>
                    <a:pt x="2496" y="14603"/>
                    <a:pt x="2499" y="14612"/>
                  </a:cubicBezTo>
                  <a:cubicBezTo>
                    <a:pt x="2502" y="14620"/>
                    <a:pt x="2507" y="14626"/>
                    <a:pt x="2515" y="14630"/>
                  </a:cubicBezTo>
                  <a:cubicBezTo>
                    <a:pt x="2523" y="14634"/>
                    <a:pt x="2532" y="14635"/>
                    <a:pt x="2541" y="14632"/>
                  </a:cubicBezTo>
                  <a:cubicBezTo>
                    <a:pt x="2549" y="14629"/>
                    <a:pt x="2556" y="14624"/>
                    <a:pt x="2560" y="14616"/>
                  </a:cubicBezTo>
                  <a:cubicBezTo>
                    <a:pt x="2564" y="14607"/>
                    <a:pt x="2564" y="14599"/>
                    <a:pt x="2561" y="14590"/>
                  </a:cubicBezTo>
                  <a:cubicBezTo>
                    <a:pt x="2558" y="14582"/>
                    <a:pt x="2552" y="14576"/>
                    <a:pt x="2544" y="14572"/>
                  </a:cubicBezTo>
                  <a:cubicBezTo>
                    <a:pt x="2536" y="14568"/>
                    <a:pt x="2528" y="14567"/>
                    <a:pt x="2519" y="14570"/>
                  </a:cubicBezTo>
                  <a:close/>
                  <a:moveTo>
                    <a:pt x="3120" y="14425"/>
                  </a:moveTo>
                  <a:lnTo>
                    <a:pt x="3044" y="14579"/>
                  </a:lnTo>
                  <a:lnTo>
                    <a:pt x="2692" y="14406"/>
                  </a:lnTo>
                  <a:lnTo>
                    <a:pt x="2669" y="14453"/>
                  </a:lnTo>
                  <a:lnTo>
                    <a:pt x="3060" y="14645"/>
                  </a:lnTo>
                  <a:lnTo>
                    <a:pt x="3156" y="14451"/>
                  </a:lnTo>
                  <a:lnTo>
                    <a:pt x="3120" y="14425"/>
                  </a:lnTo>
                  <a:close/>
                  <a:moveTo>
                    <a:pt x="3219" y="14323"/>
                  </a:moveTo>
                  <a:lnTo>
                    <a:pt x="2828" y="14131"/>
                  </a:lnTo>
                  <a:lnTo>
                    <a:pt x="2806" y="14177"/>
                  </a:lnTo>
                  <a:lnTo>
                    <a:pt x="3196" y="14369"/>
                  </a:lnTo>
                  <a:lnTo>
                    <a:pt x="3219" y="14323"/>
                  </a:lnTo>
                  <a:close/>
                  <a:moveTo>
                    <a:pt x="3243" y="13903"/>
                  </a:moveTo>
                  <a:cubicBezTo>
                    <a:pt x="3228" y="13901"/>
                    <a:pt x="3215" y="13902"/>
                    <a:pt x="3201" y="13906"/>
                  </a:cubicBezTo>
                  <a:cubicBezTo>
                    <a:pt x="3188" y="13909"/>
                    <a:pt x="3176" y="13914"/>
                    <a:pt x="3165" y="13922"/>
                  </a:cubicBezTo>
                  <a:cubicBezTo>
                    <a:pt x="3155" y="13929"/>
                    <a:pt x="3142" y="13940"/>
                    <a:pt x="3128" y="13955"/>
                  </a:cubicBezTo>
                  <a:lnTo>
                    <a:pt x="3092" y="13993"/>
                  </a:lnTo>
                  <a:cubicBezTo>
                    <a:pt x="3073" y="14013"/>
                    <a:pt x="3056" y="14025"/>
                    <a:pt x="3042" y="14030"/>
                  </a:cubicBezTo>
                  <a:cubicBezTo>
                    <a:pt x="3027" y="14036"/>
                    <a:pt x="3012" y="14035"/>
                    <a:pt x="2996" y="14027"/>
                  </a:cubicBezTo>
                  <a:cubicBezTo>
                    <a:pt x="2976" y="14017"/>
                    <a:pt x="2964" y="14002"/>
                    <a:pt x="2959" y="13983"/>
                  </a:cubicBezTo>
                  <a:cubicBezTo>
                    <a:pt x="2954" y="13964"/>
                    <a:pt x="2958" y="13942"/>
                    <a:pt x="2970" y="13917"/>
                  </a:cubicBezTo>
                  <a:cubicBezTo>
                    <a:pt x="2974" y="13909"/>
                    <a:pt x="2979" y="13901"/>
                    <a:pt x="2983" y="13894"/>
                  </a:cubicBezTo>
                  <a:cubicBezTo>
                    <a:pt x="2988" y="13887"/>
                    <a:pt x="2994" y="13881"/>
                    <a:pt x="3000" y="13875"/>
                  </a:cubicBezTo>
                  <a:cubicBezTo>
                    <a:pt x="3006" y="13869"/>
                    <a:pt x="3014" y="13863"/>
                    <a:pt x="3022" y="13857"/>
                  </a:cubicBezTo>
                  <a:cubicBezTo>
                    <a:pt x="3030" y="13851"/>
                    <a:pt x="3039" y="13845"/>
                    <a:pt x="3050" y="13838"/>
                  </a:cubicBezTo>
                  <a:lnTo>
                    <a:pt x="3026" y="13801"/>
                  </a:lnTo>
                  <a:cubicBezTo>
                    <a:pt x="2983" y="13826"/>
                    <a:pt x="2951" y="13859"/>
                    <a:pt x="2931" y="13900"/>
                  </a:cubicBezTo>
                  <a:cubicBezTo>
                    <a:pt x="2921" y="13919"/>
                    <a:pt x="2916" y="13938"/>
                    <a:pt x="2914" y="13956"/>
                  </a:cubicBezTo>
                  <a:cubicBezTo>
                    <a:pt x="2911" y="13975"/>
                    <a:pt x="2913" y="13992"/>
                    <a:pt x="2917" y="14008"/>
                  </a:cubicBezTo>
                  <a:cubicBezTo>
                    <a:pt x="2921" y="14024"/>
                    <a:pt x="2929" y="14038"/>
                    <a:pt x="2940" y="14051"/>
                  </a:cubicBezTo>
                  <a:cubicBezTo>
                    <a:pt x="2950" y="14063"/>
                    <a:pt x="2964" y="14074"/>
                    <a:pt x="2981" y="14082"/>
                  </a:cubicBezTo>
                  <a:cubicBezTo>
                    <a:pt x="3006" y="14095"/>
                    <a:pt x="3031" y="14097"/>
                    <a:pt x="3057" y="14089"/>
                  </a:cubicBezTo>
                  <a:cubicBezTo>
                    <a:pt x="3068" y="14085"/>
                    <a:pt x="3079" y="14080"/>
                    <a:pt x="3089" y="14072"/>
                  </a:cubicBezTo>
                  <a:cubicBezTo>
                    <a:pt x="3099" y="14064"/>
                    <a:pt x="3112" y="14052"/>
                    <a:pt x="3126" y="14037"/>
                  </a:cubicBezTo>
                  <a:lnTo>
                    <a:pt x="3157" y="14003"/>
                  </a:lnTo>
                  <a:cubicBezTo>
                    <a:pt x="3194" y="13963"/>
                    <a:pt x="3230" y="13952"/>
                    <a:pt x="3264" y="13969"/>
                  </a:cubicBezTo>
                  <a:cubicBezTo>
                    <a:pt x="3288" y="13980"/>
                    <a:pt x="3302" y="13999"/>
                    <a:pt x="3306" y="14024"/>
                  </a:cubicBezTo>
                  <a:cubicBezTo>
                    <a:pt x="3309" y="14036"/>
                    <a:pt x="3309" y="14047"/>
                    <a:pt x="3307" y="14057"/>
                  </a:cubicBezTo>
                  <a:cubicBezTo>
                    <a:pt x="3305" y="14068"/>
                    <a:pt x="3300" y="14080"/>
                    <a:pt x="3293" y="14095"/>
                  </a:cubicBezTo>
                  <a:cubicBezTo>
                    <a:pt x="3283" y="14115"/>
                    <a:pt x="3272" y="14132"/>
                    <a:pt x="3258" y="14146"/>
                  </a:cubicBezTo>
                  <a:cubicBezTo>
                    <a:pt x="3244" y="14160"/>
                    <a:pt x="3228" y="14173"/>
                    <a:pt x="3208" y="14183"/>
                  </a:cubicBezTo>
                  <a:lnTo>
                    <a:pt x="3234" y="14222"/>
                  </a:lnTo>
                  <a:cubicBezTo>
                    <a:pt x="3256" y="14208"/>
                    <a:pt x="3275" y="14193"/>
                    <a:pt x="3290" y="14175"/>
                  </a:cubicBezTo>
                  <a:cubicBezTo>
                    <a:pt x="3306" y="14158"/>
                    <a:pt x="3320" y="14137"/>
                    <a:pt x="3331" y="14114"/>
                  </a:cubicBezTo>
                  <a:cubicBezTo>
                    <a:pt x="3340" y="14096"/>
                    <a:pt x="3346" y="14079"/>
                    <a:pt x="3349" y="14063"/>
                  </a:cubicBezTo>
                  <a:cubicBezTo>
                    <a:pt x="3352" y="14048"/>
                    <a:pt x="3352" y="14031"/>
                    <a:pt x="3350" y="14014"/>
                  </a:cubicBezTo>
                  <a:cubicBezTo>
                    <a:pt x="3348" y="13991"/>
                    <a:pt x="3341" y="13971"/>
                    <a:pt x="3329" y="13954"/>
                  </a:cubicBezTo>
                  <a:cubicBezTo>
                    <a:pt x="3316" y="13936"/>
                    <a:pt x="3301" y="13923"/>
                    <a:pt x="3283" y="13914"/>
                  </a:cubicBezTo>
                  <a:cubicBezTo>
                    <a:pt x="3271" y="13908"/>
                    <a:pt x="3257" y="13904"/>
                    <a:pt x="3243" y="13903"/>
                  </a:cubicBezTo>
                  <a:close/>
                  <a:moveTo>
                    <a:pt x="3494" y="13620"/>
                  </a:moveTo>
                  <a:cubicBezTo>
                    <a:pt x="3497" y="13637"/>
                    <a:pt x="3497" y="13652"/>
                    <a:pt x="3495" y="13666"/>
                  </a:cubicBezTo>
                  <a:cubicBezTo>
                    <a:pt x="3493" y="13680"/>
                    <a:pt x="3489" y="13694"/>
                    <a:pt x="3482" y="13709"/>
                  </a:cubicBezTo>
                  <a:cubicBezTo>
                    <a:pt x="3470" y="13731"/>
                    <a:pt x="3454" y="13749"/>
                    <a:pt x="3433" y="13762"/>
                  </a:cubicBezTo>
                  <a:cubicBezTo>
                    <a:pt x="3412" y="13775"/>
                    <a:pt x="3387" y="13780"/>
                    <a:pt x="3357" y="13778"/>
                  </a:cubicBezTo>
                  <a:cubicBezTo>
                    <a:pt x="3343" y="13777"/>
                    <a:pt x="3330" y="13774"/>
                    <a:pt x="3317" y="13770"/>
                  </a:cubicBezTo>
                  <a:cubicBezTo>
                    <a:pt x="3303" y="13766"/>
                    <a:pt x="3287" y="13759"/>
                    <a:pt x="3268" y="13750"/>
                  </a:cubicBezTo>
                  <a:cubicBezTo>
                    <a:pt x="3245" y="13738"/>
                    <a:pt x="3226" y="13727"/>
                    <a:pt x="3211" y="13717"/>
                  </a:cubicBezTo>
                  <a:cubicBezTo>
                    <a:pt x="3196" y="13706"/>
                    <a:pt x="3183" y="13694"/>
                    <a:pt x="3173" y="13682"/>
                  </a:cubicBezTo>
                  <a:cubicBezTo>
                    <a:pt x="3155" y="13662"/>
                    <a:pt x="3145" y="13641"/>
                    <a:pt x="3141" y="13619"/>
                  </a:cubicBezTo>
                  <a:cubicBezTo>
                    <a:pt x="3138" y="13598"/>
                    <a:pt x="3142" y="13576"/>
                    <a:pt x="3153" y="13553"/>
                  </a:cubicBezTo>
                  <a:cubicBezTo>
                    <a:pt x="3160" y="13538"/>
                    <a:pt x="3168" y="13526"/>
                    <a:pt x="3178" y="13517"/>
                  </a:cubicBezTo>
                  <a:cubicBezTo>
                    <a:pt x="3187" y="13507"/>
                    <a:pt x="3199" y="13498"/>
                    <a:pt x="3214" y="13491"/>
                  </a:cubicBezTo>
                  <a:lnTo>
                    <a:pt x="3196" y="13451"/>
                  </a:lnTo>
                  <a:cubicBezTo>
                    <a:pt x="3179" y="13459"/>
                    <a:pt x="3164" y="13470"/>
                    <a:pt x="3150" y="13484"/>
                  </a:cubicBezTo>
                  <a:cubicBezTo>
                    <a:pt x="3136" y="13498"/>
                    <a:pt x="3125" y="13515"/>
                    <a:pt x="3115" y="13534"/>
                  </a:cubicBezTo>
                  <a:cubicBezTo>
                    <a:pt x="3104" y="13557"/>
                    <a:pt x="3098" y="13582"/>
                    <a:pt x="3098" y="13607"/>
                  </a:cubicBezTo>
                  <a:cubicBezTo>
                    <a:pt x="3098" y="13632"/>
                    <a:pt x="3104" y="13656"/>
                    <a:pt x="3115" y="13680"/>
                  </a:cubicBezTo>
                  <a:cubicBezTo>
                    <a:pt x="3126" y="13703"/>
                    <a:pt x="3141" y="13725"/>
                    <a:pt x="3162" y="13745"/>
                  </a:cubicBezTo>
                  <a:cubicBezTo>
                    <a:pt x="3183" y="13766"/>
                    <a:pt x="3208" y="13783"/>
                    <a:pt x="3236" y="13797"/>
                  </a:cubicBezTo>
                  <a:cubicBezTo>
                    <a:pt x="3266" y="13812"/>
                    <a:pt x="3295" y="13821"/>
                    <a:pt x="3324" y="13827"/>
                  </a:cubicBezTo>
                  <a:cubicBezTo>
                    <a:pt x="3353" y="13832"/>
                    <a:pt x="3381" y="13831"/>
                    <a:pt x="3408" y="13824"/>
                  </a:cubicBezTo>
                  <a:cubicBezTo>
                    <a:pt x="3433" y="13817"/>
                    <a:pt x="3454" y="13806"/>
                    <a:pt x="3473" y="13790"/>
                  </a:cubicBezTo>
                  <a:cubicBezTo>
                    <a:pt x="3491" y="13775"/>
                    <a:pt x="3506" y="13756"/>
                    <a:pt x="3516" y="13735"/>
                  </a:cubicBezTo>
                  <a:cubicBezTo>
                    <a:pt x="3526" y="13716"/>
                    <a:pt x="3532" y="13695"/>
                    <a:pt x="3536" y="13674"/>
                  </a:cubicBezTo>
                  <a:cubicBezTo>
                    <a:pt x="3539" y="13653"/>
                    <a:pt x="3540" y="13632"/>
                    <a:pt x="3538" y="13611"/>
                  </a:cubicBezTo>
                  <a:lnTo>
                    <a:pt x="3494" y="13620"/>
                  </a:lnTo>
                  <a:close/>
                  <a:moveTo>
                    <a:pt x="3730" y="13285"/>
                  </a:moveTo>
                  <a:lnTo>
                    <a:pt x="3339" y="13093"/>
                  </a:lnTo>
                  <a:lnTo>
                    <a:pt x="3316" y="13139"/>
                  </a:lnTo>
                  <a:lnTo>
                    <a:pt x="3479" y="13220"/>
                  </a:lnTo>
                  <a:lnTo>
                    <a:pt x="3398" y="13385"/>
                  </a:lnTo>
                  <a:lnTo>
                    <a:pt x="3235" y="13304"/>
                  </a:lnTo>
                  <a:lnTo>
                    <a:pt x="3212" y="13350"/>
                  </a:lnTo>
                  <a:lnTo>
                    <a:pt x="3603" y="13542"/>
                  </a:lnTo>
                  <a:lnTo>
                    <a:pt x="3626" y="13496"/>
                  </a:lnTo>
                  <a:lnTo>
                    <a:pt x="3437" y="13403"/>
                  </a:lnTo>
                  <a:lnTo>
                    <a:pt x="3518" y="13239"/>
                  </a:lnTo>
                  <a:lnTo>
                    <a:pt x="3707" y="13332"/>
                  </a:lnTo>
                  <a:lnTo>
                    <a:pt x="3730" y="13285"/>
                  </a:lnTo>
                  <a:close/>
                  <a:moveTo>
                    <a:pt x="3894" y="12951"/>
                  </a:moveTo>
                  <a:lnTo>
                    <a:pt x="3854" y="12931"/>
                  </a:lnTo>
                  <a:lnTo>
                    <a:pt x="3769" y="13103"/>
                  </a:lnTo>
                  <a:lnTo>
                    <a:pt x="3626" y="13033"/>
                  </a:lnTo>
                  <a:lnTo>
                    <a:pt x="3692" y="12899"/>
                  </a:lnTo>
                  <a:lnTo>
                    <a:pt x="3651" y="12879"/>
                  </a:lnTo>
                  <a:lnTo>
                    <a:pt x="3585" y="13013"/>
                  </a:lnTo>
                  <a:lnTo>
                    <a:pt x="3457" y="12950"/>
                  </a:lnTo>
                  <a:lnTo>
                    <a:pt x="3536" y="12790"/>
                  </a:lnTo>
                  <a:lnTo>
                    <a:pt x="3500" y="12765"/>
                  </a:lnTo>
                  <a:lnTo>
                    <a:pt x="3395" y="12978"/>
                  </a:lnTo>
                  <a:lnTo>
                    <a:pt x="3786" y="13171"/>
                  </a:lnTo>
                  <a:lnTo>
                    <a:pt x="3894" y="12951"/>
                  </a:lnTo>
                  <a:close/>
                  <a:moveTo>
                    <a:pt x="3811" y="12134"/>
                  </a:moveTo>
                  <a:lnTo>
                    <a:pt x="3788" y="12181"/>
                  </a:lnTo>
                  <a:lnTo>
                    <a:pt x="3991" y="12341"/>
                  </a:lnTo>
                  <a:cubicBezTo>
                    <a:pt x="4004" y="12351"/>
                    <a:pt x="4016" y="12361"/>
                    <a:pt x="4029" y="12370"/>
                  </a:cubicBezTo>
                  <a:cubicBezTo>
                    <a:pt x="4042" y="12380"/>
                    <a:pt x="4053" y="12389"/>
                    <a:pt x="4063" y="12396"/>
                  </a:cubicBezTo>
                  <a:cubicBezTo>
                    <a:pt x="4074" y="12404"/>
                    <a:pt x="4082" y="12410"/>
                    <a:pt x="4089" y="12415"/>
                  </a:cubicBezTo>
                  <a:cubicBezTo>
                    <a:pt x="4094" y="12418"/>
                    <a:pt x="4097" y="12421"/>
                    <a:pt x="4099" y="12422"/>
                  </a:cubicBezTo>
                  <a:cubicBezTo>
                    <a:pt x="4097" y="12422"/>
                    <a:pt x="4094" y="12421"/>
                    <a:pt x="4089" y="12419"/>
                  </a:cubicBezTo>
                  <a:cubicBezTo>
                    <a:pt x="4083" y="12417"/>
                    <a:pt x="4075" y="12415"/>
                    <a:pt x="4065" y="12412"/>
                  </a:cubicBezTo>
                  <a:cubicBezTo>
                    <a:pt x="4055" y="12409"/>
                    <a:pt x="4043" y="12406"/>
                    <a:pt x="4030" y="12403"/>
                  </a:cubicBezTo>
                  <a:cubicBezTo>
                    <a:pt x="4016" y="12399"/>
                    <a:pt x="4001" y="12395"/>
                    <a:pt x="3986" y="12391"/>
                  </a:cubicBezTo>
                  <a:lnTo>
                    <a:pt x="3716" y="12326"/>
                  </a:lnTo>
                  <a:lnTo>
                    <a:pt x="3690" y="12379"/>
                  </a:lnTo>
                  <a:lnTo>
                    <a:pt x="3899" y="12546"/>
                  </a:lnTo>
                  <a:cubicBezTo>
                    <a:pt x="3909" y="12554"/>
                    <a:pt x="3919" y="12562"/>
                    <a:pt x="3931" y="12571"/>
                  </a:cubicBezTo>
                  <a:cubicBezTo>
                    <a:pt x="3943" y="12580"/>
                    <a:pt x="3953" y="12588"/>
                    <a:pt x="3963" y="12596"/>
                  </a:cubicBezTo>
                  <a:cubicBezTo>
                    <a:pt x="3973" y="12603"/>
                    <a:pt x="3982" y="12610"/>
                    <a:pt x="3989" y="12615"/>
                  </a:cubicBezTo>
                  <a:cubicBezTo>
                    <a:pt x="3996" y="12620"/>
                    <a:pt x="4000" y="12623"/>
                    <a:pt x="4001" y="12624"/>
                  </a:cubicBezTo>
                  <a:cubicBezTo>
                    <a:pt x="3999" y="12623"/>
                    <a:pt x="3994" y="12622"/>
                    <a:pt x="3985" y="12619"/>
                  </a:cubicBezTo>
                  <a:cubicBezTo>
                    <a:pt x="3977" y="12616"/>
                    <a:pt x="3966" y="12613"/>
                    <a:pt x="3954" y="12609"/>
                  </a:cubicBezTo>
                  <a:cubicBezTo>
                    <a:pt x="3942" y="12605"/>
                    <a:pt x="3928" y="12602"/>
                    <a:pt x="3914" y="12597"/>
                  </a:cubicBezTo>
                  <a:cubicBezTo>
                    <a:pt x="3899" y="12593"/>
                    <a:pt x="3885" y="12590"/>
                    <a:pt x="3872" y="12586"/>
                  </a:cubicBezTo>
                  <a:lnTo>
                    <a:pt x="3619" y="12524"/>
                  </a:lnTo>
                  <a:lnTo>
                    <a:pt x="3594" y="12574"/>
                  </a:lnTo>
                  <a:lnTo>
                    <a:pt x="4031" y="12674"/>
                  </a:lnTo>
                  <a:lnTo>
                    <a:pt x="4060" y="12613"/>
                  </a:lnTo>
                  <a:lnTo>
                    <a:pt x="3863" y="12457"/>
                  </a:lnTo>
                  <a:cubicBezTo>
                    <a:pt x="3852" y="12448"/>
                    <a:pt x="3840" y="12439"/>
                    <a:pt x="3829" y="12431"/>
                  </a:cubicBezTo>
                  <a:cubicBezTo>
                    <a:pt x="3818" y="12422"/>
                    <a:pt x="3808" y="12415"/>
                    <a:pt x="3799" y="12408"/>
                  </a:cubicBezTo>
                  <a:cubicBezTo>
                    <a:pt x="3790" y="12401"/>
                    <a:pt x="3782" y="12396"/>
                    <a:pt x="3777" y="12392"/>
                  </a:cubicBezTo>
                  <a:cubicBezTo>
                    <a:pt x="3771" y="12388"/>
                    <a:pt x="3768" y="12386"/>
                    <a:pt x="3767" y="12385"/>
                  </a:cubicBezTo>
                  <a:cubicBezTo>
                    <a:pt x="3768" y="12385"/>
                    <a:pt x="3772" y="12387"/>
                    <a:pt x="3779" y="12389"/>
                  </a:cubicBezTo>
                  <a:cubicBezTo>
                    <a:pt x="3786" y="12391"/>
                    <a:pt x="3795" y="12393"/>
                    <a:pt x="3805" y="12396"/>
                  </a:cubicBezTo>
                  <a:cubicBezTo>
                    <a:pt x="3816" y="12399"/>
                    <a:pt x="3828" y="12403"/>
                    <a:pt x="3842" y="12406"/>
                  </a:cubicBezTo>
                  <a:cubicBezTo>
                    <a:pt x="3856" y="12410"/>
                    <a:pt x="3871" y="12414"/>
                    <a:pt x="3887" y="12418"/>
                  </a:cubicBezTo>
                  <a:lnTo>
                    <a:pt x="4128" y="12477"/>
                  </a:lnTo>
                  <a:lnTo>
                    <a:pt x="4158" y="12416"/>
                  </a:lnTo>
                  <a:lnTo>
                    <a:pt x="3811" y="12134"/>
                  </a:lnTo>
                  <a:close/>
                  <a:moveTo>
                    <a:pt x="4263" y="12202"/>
                  </a:moveTo>
                  <a:lnTo>
                    <a:pt x="3872" y="12010"/>
                  </a:lnTo>
                  <a:lnTo>
                    <a:pt x="3849" y="12055"/>
                  </a:lnTo>
                  <a:lnTo>
                    <a:pt x="4240" y="12248"/>
                  </a:lnTo>
                  <a:lnTo>
                    <a:pt x="4263" y="12202"/>
                  </a:lnTo>
                  <a:close/>
                  <a:moveTo>
                    <a:pt x="4379" y="11867"/>
                  </a:moveTo>
                  <a:lnTo>
                    <a:pt x="4303" y="12021"/>
                  </a:lnTo>
                  <a:lnTo>
                    <a:pt x="3951" y="11848"/>
                  </a:lnTo>
                  <a:lnTo>
                    <a:pt x="3928" y="11895"/>
                  </a:lnTo>
                  <a:lnTo>
                    <a:pt x="4319" y="12087"/>
                  </a:lnTo>
                  <a:lnTo>
                    <a:pt x="4415" y="11893"/>
                  </a:lnTo>
                  <a:lnTo>
                    <a:pt x="4379" y="11867"/>
                  </a:lnTo>
                  <a:close/>
                  <a:moveTo>
                    <a:pt x="4581" y="11554"/>
                  </a:moveTo>
                  <a:lnTo>
                    <a:pt x="4191" y="11362"/>
                  </a:lnTo>
                  <a:lnTo>
                    <a:pt x="4168" y="11408"/>
                  </a:lnTo>
                  <a:lnTo>
                    <a:pt x="4331" y="11489"/>
                  </a:lnTo>
                  <a:lnTo>
                    <a:pt x="4250" y="11654"/>
                  </a:lnTo>
                  <a:lnTo>
                    <a:pt x="4087" y="11573"/>
                  </a:lnTo>
                  <a:lnTo>
                    <a:pt x="4064" y="11619"/>
                  </a:lnTo>
                  <a:lnTo>
                    <a:pt x="4455" y="11811"/>
                  </a:lnTo>
                  <a:lnTo>
                    <a:pt x="4477" y="11765"/>
                  </a:lnTo>
                  <a:lnTo>
                    <a:pt x="4288" y="11672"/>
                  </a:lnTo>
                  <a:lnTo>
                    <a:pt x="4369" y="11508"/>
                  </a:lnTo>
                  <a:lnTo>
                    <a:pt x="4558" y="11601"/>
                  </a:lnTo>
                  <a:lnTo>
                    <a:pt x="4581" y="11554"/>
                  </a:lnTo>
                  <a:close/>
                  <a:moveTo>
                    <a:pt x="4746" y="11220"/>
                  </a:moveTo>
                  <a:lnTo>
                    <a:pt x="4705" y="11200"/>
                  </a:lnTo>
                  <a:lnTo>
                    <a:pt x="4621" y="11372"/>
                  </a:lnTo>
                  <a:lnTo>
                    <a:pt x="4478" y="11302"/>
                  </a:lnTo>
                  <a:lnTo>
                    <a:pt x="4544" y="11168"/>
                  </a:lnTo>
                  <a:lnTo>
                    <a:pt x="4503" y="11148"/>
                  </a:lnTo>
                  <a:lnTo>
                    <a:pt x="4437" y="11282"/>
                  </a:lnTo>
                  <a:lnTo>
                    <a:pt x="4309" y="11219"/>
                  </a:lnTo>
                  <a:lnTo>
                    <a:pt x="4388" y="11059"/>
                  </a:lnTo>
                  <a:lnTo>
                    <a:pt x="4352" y="11034"/>
                  </a:lnTo>
                  <a:lnTo>
                    <a:pt x="4247" y="11247"/>
                  </a:lnTo>
                  <a:lnTo>
                    <a:pt x="4638" y="11440"/>
                  </a:lnTo>
                  <a:lnTo>
                    <a:pt x="4746" y="11220"/>
                  </a:lnTo>
                  <a:close/>
                  <a:moveTo>
                    <a:pt x="4846" y="10917"/>
                  </a:moveTo>
                  <a:lnTo>
                    <a:pt x="4770" y="11071"/>
                  </a:lnTo>
                  <a:lnTo>
                    <a:pt x="4419" y="10899"/>
                  </a:lnTo>
                  <a:lnTo>
                    <a:pt x="4396" y="10945"/>
                  </a:lnTo>
                  <a:lnTo>
                    <a:pt x="4786" y="11138"/>
                  </a:lnTo>
                  <a:lnTo>
                    <a:pt x="4882" y="10943"/>
                  </a:lnTo>
                  <a:lnTo>
                    <a:pt x="4846" y="10917"/>
                  </a:lnTo>
                  <a:close/>
                  <a:moveTo>
                    <a:pt x="5105" y="10490"/>
                  </a:moveTo>
                  <a:lnTo>
                    <a:pt x="4698" y="10331"/>
                  </a:lnTo>
                  <a:lnTo>
                    <a:pt x="4664" y="10400"/>
                  </a:lnTo>
                  <a:lnTo>
                    <a:pt x="4887" y="10601"/>
                  </a:lnTo>
                  <a:cubicBezTo>
                    <a:pt x="4901" y="10613"/>
                    <a:pt x="4913" y="10624"/>
                    <a:pt x="4925" y="10632"/>
                  </a:cubicBezTo>
                  <a:cubicBezTo>
                    <a:pt x="4936" y="10641"/>
                    <a:pt x="4942" y="10646"/>
                    <a:pt x="4944" y="10647"/>
                  </a:cubicBezTo>
                  <a:cubicBezTo>
                    <a:pt x="4942" y="10646"/>
                    <a:pt x="4934" y="10644"/>
                    <a:pt x="4920" y="10640"/>
                  </a:cubicBezTo>
                  <a:cubicBezTo>
                    <a:pt x="4906" y="10637"/>
                    <a:pt x="4889" y="10633"/>
                    <a:pt x="4868" y="10629"/>
                  </a:cubicBezTo>
                  <a:lnTo>
                    <a:pt x="4578" y="10574"/>
                  </a:lnTo>
                  <a:lnTo>
                    <a:pt x="4544" y="10643"/>
                  </a:lnTo>
                  <a:lnTo>
                    <a:pt x="4918" y="10869"/>
                  </a:lnTo>
                  <a:lnTo>
                    <a:pt x="4941" y="10824"/>
                  </a:lnTo>
                  <a:lnTo>
                    <a:pt x="4673" y="10666"/>
                  </a:lnTo>
                  <a:cubicBezTo>
                    <a:pt x="4668" y="10663"/>
                    <a:pt x="4661" y="10659"/>
                    <a:pt x="4654" y="10654"/>
                  </a:cubicBezTo>
                  <a:cubicBezTo>
                    <a:pt x="4646" y="10650"/>
                    <a:pt x="4639" y="10646"/>
                    <a:pt x="4631" y="10642"/>
                  </a:cubicBezTo>
                  <a:cubicBezTo>
                    <a:pt x="4624" y="10638"/>
                    <a:pt x="4617" y="10634"/>
                    <a:pt x="4612" y="10631"/>
                  </a:cubicBezTo>
                  <a:cubicBezTo>
                    <a:pt x="4607" y="10628"/>
                    <a:pt x="4604" y="10626"/>
                    <a:pt x="4602" y="10625"/>
                  </a:cubicBezTo>
                  <a:cubicBezTo>
                    <a:pt x="4607" y="10627"/>
                    <a:pt x="4616" y="10629"/>
                    <a:pt x="4630" y="10631"/>
                  </a:cubicBezTo>
                  <a:cubicBezTo>
                    <a:pt x="4645" y="10634"/>
                    <a:pt x="4664" y="10638"/>
                    <a:pt x="4686" y="10642"/>
                  </a:cubicBezTo>
                  <a:lnTo>
                    <a:pt x="5001" y="10701"/>
                  </a:lnTo>
                  <a:lnTo>
                    <a:pt x="5021" y="10661"/>
                  </a:lnTo>
                  <a:lnTo>
                    <a:pt x="4770" y="10434"/>
                  </a:lnTo>
                  <a:cubicBezTo>
                    <a:pt x="4765" y="10430"/>
                    <a:pt x="4759" y="10425"/>
                    <a:pt x="4754" y="10420"/>
                  </a:cubicBezTo>
                  <a:cubicBezTo>
                    <a:pt x="4748" y="10415"/>
                    <a:pt x="4742" y="10410"/>
                    <a:pt x="4737" y="10406"/>
                  </a:cubicBezTo>
                  <a:cubicBezTo>
                    <a:pt x="4731" y="10401"/>
                    <a:pt x="4727" y="10397"/>
                    <a:pt x="4723" y="10394"/>
                  </a:cubicBezTo>
                  <a:cubicBezTo>
                    <a:pt x="4720" y="10391"/>
                    <a:pt x="4717" y="10389"/>
                    <a:pt x="4717" y="10389"/>
                  </a:cubicBezTo>
                  <a:cubicBezTo>
                    <a:pt x="4718" y="10389"/>
                    <a:pt x="4720" y="10390"/>
                    <a:pt x="4725" y="10392"/>
                  </a:cubicBezTo>
                  <a:cubicBezTo>
                    <a:pt x="4730" y="10394"/>
                    <a:pt x="4735" y="10397"/>
                    <a:pt x="4742" y="10400"/>
                  </a:cubicBezTo>
                  <a:cubicBezTo>
                    <a:pt x="4749" y="10403"/>
                    <a:pt x="4756" y="10406"/>
                    <a:pt x="4764" y="10410"/>
                  </a:cubicBezTo>
                  <a:cubicBezTo>
                    <a:pt x="4771" y="10413"/>
                    <a:pt x="4778" y="10416"/>
                    <a:pt x="4784" y="10418"/>
                  </a:cubicBezTo>
                  <a:lnTo>
                    <a:pt x="5082" y="10537"/>
                  </a:lnTo>
                  <a:lnTo>
                    <a:pt x="5105" y="10490"/>
                  </a:lnTo>
                  <a:close/>
                  <a:moveTo>
                    <a:pt x="5125" y="10078"/>
                  </a:moveTo>
                  <a:cubicBezTo>
                    <a:pt x="5110" y="10077"/>
                    <a:pt x="5096" y="10077"/>
                    <a:pt x="5083" y="10081"/>
                  </a:cubicBezTo>
                  <a:cubicBezTo>
                    <a:pt x="5070" y="10084"/>
                    <a:pt x="5058" y="10090"/>
                    <a:pt x="5047" y="10097"/>
                  </a:cubicBezTo>
                  <a:cubicBezTo>
                    <a:pt x="5037" y="10105"/>
                    <a:pt x="5024" y="10116"/>
                    <a:pt x="5010" y="10131"/>
                  </a:cubicBezTo>
                  <a:lnTo>
                    <a:pt x="4974" y="10169"/>
                  </a:lnTo>
                  <a:cubicBezTo>
                    <a:pt x="4955" y="10188"/>
                    <a:pt x="4938" y="10200"/>
                    <a:pt x="4924" y="10206"/>
                  </a:cubicBezTo>
                  <a:cubicBezTo>
                    <a:pt x="4909" y="10211"/>
                    <a:pt x="4894" y="10210"/>
                    <a:pt x="4878" y="10202"/>
                  </a:cubicBezTo>
                  <a:cubicBezTo>
                    <a:pt x="4858" y="10192"/>
                    <a:pt x="4845" y="10178"/>
                    <a:pt x="4841" y="10158"/>
                  </a:cubicBezTo>
                  <a:cubicBezTo>
                    <a:pt x="4836" y="10139"/>
                    <a:pt x="4840" y="10117"/>
                    <a:pt x="4852" y="10092"/>
                  </a:cubicBezTo>
                  <a:cubicBezTo>
                    <a:pt x="4856" y="10084"/>
                    <a:pt x="4861" y="10076"/>
                    <a:pt x="4865" y="10070"/>
                  </a:cubicBezTo>
                  <a:cubicBezTo>
                    <a:pt x="4870" y="10063"/>
                    <a:pt x="4876" y="10056"/>
                    <a:pt x="4882" y="10050"/>
                  </a:cubicBezTo>
                  <a:cubicBezTo>
                    <a:pt x="4888" y="10044"/>
                    <a:pt x="4896" y="10038"/>
                    <a:pt x="4904" y="10032"/>
                  </a:cubicBezTo>
                  <a:cubicBezTo>
                    <a:pt x="4912" y="10026"/>
                    <a:pt x="4921" y="10020"/>
                    <a:pt x="4932" y="10014"/>
                  </a:cubicBezTo>
                  <a:lnTo>
                    <a:pt x="4908" y="9976"/>
                  </a:lnTo>
                  <a:cubicBezTo>
                    <a:pt x="4865" y="10001"/>
                    <a:pt x="4833" y="10035"/>
                    <a:pt x="4813" y="10076"/>
                  </a:cubicBezTo>
                  <a:cubicBezTo>
                    <a:pt x="4803" y="10095"/>
                    <a:pt x="4798" y="10114"/>
                    <a:pt x="4795" y="10132"/>
                  </a:cubicBezTo>
                  <a:cubicBezTo>
                    <a:pt x="4793" y="10150"/>
                    <a:pt x="4794" y="10167"/>
                    <a:pt x="4799" y="10183"/>
                  </a:cubicBezTo>
                  <a:cubicBezTo>
                    <a:pt x="4803" y="10199"/>
                    <a:pt x="4811" y="10213"/>
                    <a:pt x="4822" y="10226"/>
                  </a:cubicBezTo>
                  <a:cubicBezTo>
                    <a:pt x="4832" y="10239"/>
                    <a:pt x="4846" y="10249"/>
                    <a:pt x="4863" y="10258"/>
                  </a:cubicBezTo>
                  <a:cubicBezTo>
                    <a:pt x="4888" y="10270"/>
                    <a:pt x="4913" y="10272"/>
                    <a:pt x="4939" y="10265"/>
                  </a:cubicBezTo>
                  <a:cubicBezTo>
                    <a:pt x="4950" y="10261"/>
                    <a:pt x="4961" y="10255"/>
                    <a:pt x="4971" y="10247"/>
                  </a:cubicBezTo>
                  <a:cubicBezTo>
                    <a:pt x="4981" y="10239"/>
                    <a:pt x="4993" y="10227"/>
                    <a:pt x="5008" y="10212"/>
                  </a:cubicBezTo>
                  <a:lnTo>
                    <a:pt x="5039" y="10179"/>
                  </a:lnTo>
                  <a:cubicBezTo>
                    <a:pt x="5076" y="10139"/>
                    <a:pt x="5112" y="10127"/>
                    <a:pt x="5146" y="10144"/>
                  </a:cubicBezTo>
                  <a:cubicBezTo>
                    <a:pt x="5169" y="10156"/>
                    <a:pt x="5183" y="10174"/>
                    <a:pt x="5188" y="10200"/>
                  </a:cubicBezTo>
                  <a:cubicBezTo>
                    <a:pt x="5191" y="10211"/>
                    <a:pt x="5191" y="10222"/>
                    <a:pt x="5189" y="10233"/>
                  </a:cubicBezTo>
                  <a:cubicBezTo>
                    <a:pt x="5187" y="10243"/>
                    <a:pt x="5182" y="10256"/>
                    <a:pt x="5175" y="10270"/>
                  </a:cubicBezTo>
                  <a:cubicBezTo>
                    <a:pt x="5165" y="10290"/>
                    <a:pt x="5153" y="10307"/>
                    <a:pt x="5140" y="10321"/>
                  </a:cubicBezTo>
                  <a:cubicBezTo>
                    <a:pt x="5126" y="10336"/>
                    <a:pt x="5110" y="10348"/>
                    <a:pt x="5090" y="10359"/>
                  </a:cubicBezTo>
                  <a:lnTo>
                    <a:pt x="5116" y="10397"/>
                  </a:lnTo>
                  <a:cubicBezTo>
                    <a:pt x="5138" y="10384"/>
                    <a:pt x="5156" y="10368"/>
                    <a:pt x="5172" y="10351"/>
                  </a:cubicBezTo>
                  <a:cubicBezTo>
                    <a:pt x="5188" y="10333"/>
                    <a:pt x="5201" y="10313"/>
                    <a:pt x="5213" y="10289"/>
                  </a:cubicBezTo>
                  <a:cubicBezTo>
                    <a:pt x="5222" y="10271"/>
                    <a:pt x="5228" y="10254"/>
                    <a:pt x="5231" y="10239"/>
                  </a:cubicBezTo>
                  <a:cubicBezTo>
                    <a:pt x="5234" y="10223"/>
                    <a:pt x="5234" y="10207"/>
                    <a:pt x="5232" y="10190"/>
                  </a:cubicBezTo>
                  <a:cubicBezTo>
                    <a:pt x="5230" y="10167"/>
                    <a:pt x="5223" y="10147"/>
                    <a:pt x="5211" y="10129"/>
                  </a:cubicBezTo>
                  <a:cubicBezTo>
                    <a:pt x="5198" y="10112"/>
                    <a:pt x="5183" y="10098"/>
                    <a:pt x="5165" y="10089"/>
                  </a:cubicBezTo>
                  <a:cubicBezTo>
                    <a:pt x="5153" y="10083"/>
                    <a:pt x="5139" y="10080"/>
                    <a:pt x="5125" y="10078"/>
                  </a:cubicBezTo>
                  <a:close/>
                  <a:moveTo>
                    <a:pt x="5239" y="9888"/>
                  </a:moveTo>
                  <a:lnTo>
                    <a:pt x="5196" y="9867"/>
                  </a:lnTo>
                  <a:lnTo>
                    <a:pt x="5142" y="9976"/>
                  </a:lnTo>
                  <a:lnTo>
                    <a:pt x="5186" y="9997"/>
                  </a:lnTo>
                  <a:lnTo>
                    <a:pt x="5239" y="9888"/>
                  </a:lnTo>
                  <a:close/>
                  <a:moveTo>
                    <a:pt x="5156" y="9401"/>
                  </a:moveTo>
                  <a:lnTo>
                    <a:pt x="5133" y="9447"/>
                  </a:lnTo>
                  <a:lnTo>
                    <a:pt x="5405" y="9581"/>
                  </a:lnTo>
                  <a:cubicBezTo>
                    <a:pt x="5419" y="9587"/>
                    <a:pt x="5429" y="9594"/>
                    <a:pt x="5438" y="9600"/>
                  </a:cubicBezTo>
                  <a:cubicBezTo>
                    <a:pt x="5446" y="9606"/>
                    <a:pt x="5453" y="9615"/>
                    <a:pt x="5459" y="9626"/>
                  </a:cubicBezTo>
                  <a:cubicBezTo>
                    <a:pt x="5464" y="9636"/>
                    <a:pt x="5466" y="9648"/>
                    <a:pt x="5464" y="9661"/>
                  </a:cubicBezTo>
                  <a:cubicBezTo>
                    <a:pt x="5462" y="9675"/>
                    <a:pt x="5458" y="9690"/>
                    <a:pt x="5449" y="9707"/>
                  </a:cubicBezTo>
                  <a:cubicBezTo>
                    <a:pt x="5443" y="9719"/>
                    <a:pt x="5437" y="9729"/>
                    <a:pt x="5431" y="9736"/>
                  </a:cubicBezTo>
                  <a:cubicBezTo>
                    <a:pt x="5424" y="9744"/>
                    <a:pt x="5417" y="9750"/>
                    <a:pt x="5411" y="9754"/>
                  </a:cubicBezTo>
                  <a:cubicBezTo>
                    <a:pt x="5404" y="9758"/>
                    <a:pt x="5397" y="9761"/>
                    <a:pt x="5391" y="9762"/>
                  </a:cubicBezTo>
                  <a:cubicBezTo>
                    <a:pt x="5385" y="9764"/>
                    <a:pt x="5379" y="9764"/>
                    <a:pt x="5374" y="9764"/>
                  </a:cubicBezTo>
                  <a:cubicBezTo>
                    <a:pt x="5366" y="9764"/>
                    <a:pt x="5357" y="9762"/>
                    <a:pt x="5346" y="9757"/>
                  </a:cubicBezTo>
                  <a:cubicBezTo>
                    <a:pt x="5334" y="9753"/>
                    <a:pt x="5324" y="9748"/>
                    <a:pt x="5314" y="9743"/>
                  </a:cubicBezTo>
                  <a:lnTo>
                    <a:pt x="5051" y="9614"/>
                  </a:lnTo>
                  <a:lnTo>
                    <a:pt x="5028" y="9660"/>
                  </a:lnTo>
                  <a:lnTo>
                    <a:pt x="5308" y="9798"/>
                  </a:lnTo>
                  <a:cubicBezTo>
                    <a:pt x="5317" y="9802"/>
                    <a:pt x="5327" y="9806"/>
                    <a:pt x="5339" y="9811"/>
                  </a:cubicBezTo>
                  <a:cubicBezTo>
                    <a:pt x="5351" y="9815"/>
                    <a:pt x="5363" y="9817"/>
                    <a:pt x="5375" y="9816"/>
                  </a:cubicBezTo>
                  <a:cubicBezTo>
                    <a:pt x="5400" y="9815"/>
                    <a:pt x="5421" y="9808"/>
                    <a:pt x="5439" y="9794"/>
                  </a:cubicBezTo>
                  <a:cubicBezTo>
                    <a:pt x="5457" y="9781"/>
                    <a:pt x="5473" y="9759"/>
                    <a:pt x="5488" y="9729"/>
                  </a:cubicBezTo>
                  <a:cubicBezTo>
                    <a:pt x="5500" y="9705"/>
                    <a:pt x="5507" y="9683"/>
                    <a:pt x="5510" y="9665"/>
                  </a:cubicBezTo>
                  <a:cubicBezTo>
                    <a:pt x="5513" y="9646"/>
                    <a:pt x="5513" y="9628"/>
                    <a:pt x="5508" y="9611"/>
                  </a:cubicBezTo>
                  <a:cubicBezTo>
                    <a:pt x="5504" y="9595"/>
                    <a:pt x="5497" y="9581"/>
                    <a:pt x="5486" y="9571"/>
                  </a:cubicBezTo>
                  <a:cubicBezTo>
                    <a:pt x="5475" y="9560"/>
                    <a:pt x="5457" y="9549"/>
                    <a:pt x="5434" y="9538"/>
                  </a:cubicBezTo>
                  <a:lnTo>
                    <a:pt x="5156" y="9401"/>
                  </a:lnTo>
                  <a:close/>
                  <a:moveTo>
                    <a:pt x="5730" y="9220"/>
                  </a:moveTo>
                  <a:lnTo>
                    <a:pt x="5339" y="9028"/>
                  </a:lnTo>
                  <a:lnTo>
                    <a:pt x="5316" y="9074"/>
                  </a:lnTo>
                  <a:lnTo>
                    <a:pt x="5530" y="9177"/>
                  </a:lnTo>
                  <a:cubicBezTo>
                    <a:pt x="5544" y="9184"/>
                    <a:pt x="5558" y="9191"/>
                    <a:pt x="5572" y="9197"/>
                  </a:cubicBezTo>
                  <a:cubicBezTo>
                    <a:pt x="5586" y="9203"/>
                    <a:pt x="5599" y="9209"/>
                    <a:pt x="5611" y="9214"/>
                  </a:cubicBezTo>
                  <a:cubicBezTo>
                    <a:pt x="5622" y="9219"/>
                    <a:pt x="5632" y="9223"/>
                    <a:pt x="5639" y="9226"/>
                  </a:cubicBezTo>
                  <a:cubicBezTo>
                    <a:pt x="5647" y="9229"/>
                    <a:pt x="5651" y="9230"/>
                    <a:pt x="5651" y="9231"/>
                  </a:cubicBezTo>
                  <a:cubicBezTo>
                    <a:pt x="5650" y="9230"/>
                    <a:pt x="5646" y="9230"/>
                    <a:pt x="5640" y="9230"/>
                  </a:cubicBezTo>
                  <a:cubicBezTo>
                    <a:pt x="5634" y="9229"/>
                    <a:pt x="5626" y="9229"/>
                    <a:pt x="5617" y="9228"/>
                  </a:cubicBezTo>
                  <a:cubicBezTo>
                    <a:pt x="5608" y="9228"/>
                    <a:pt x="5597" y="9227"/>
                    <a:pt x="5586" y="9227"/>
                  </a:cubicBezTo>
                  <a:cubicBezTo>
                    <a:pt x="5574" y="9226"/>
                    <a:pt x="5563" y="9226"/>
                    <a:pt x="5551" y="9227"/>
                  </a:cubicBezTo>
                  <a:lnTo>
                    <a:pt x="5238" y="9234"/>
                  </a:lnTo>
                  <a:lnTo>
                    <a:pt x="5211" y="9288"/>
                  </a:lnTo>
                  <a:lnTo>
                    <a:pt x="5602" y="9480"/>
                  </a:lnTo>
                  <a:lnTo>
                    <a:pt x="5626" y="9432"/>
                  </a:lnTo>
                  <a:lnTo>
                    <a:pt x="5398" y="9323"/>
                  </a:lnTo>
                  <a:cubicBezTo>
                    <a:pt x="5386" y="9317"/>
                    <a:pt x="5375" y="9312"/>
                    <a:pt x="5363" y="9307"/>
                  </a:cubicBezTo>
                  <a:cubicBezTo>
                    <a:pt x="5352" y="9302"/>
                    <a:pt x="5341" y="9297"/>
                    <a:pt x="5331" y="9293"/>
                  </a:cubicBezTo>
                  <a:cubicBezTo>
                    <a:pt x="5321" y="9289"/>
                    <a:pt x="5312" y="9285"/>
                    <a:pt x="5305" y="9282"/>
                  </a:cubicBezTo>
                  <a:cubicBezTo>
                    <a:pt x="5298" y="9279"/>
                    <a:pt x="5293" y="9277"/>
                    <a:pt x="5289" y="9275"/>
                  </a:cubicBezTo>
                  <a:cubicBezTo>
                    <a:pt x="5293" y="9276"/>
                    <a:pt x="5299" y="9276"/>
                    <a:pt x="5306" y="9277"/>
                  </a:cubicBezTo>
                  <a:cubicBezTo>
                    <a:pt x="5314" y="9277"/>
                    <a:pt x="5323" y="9277"/>
                    <a:pt x="5333" y="9277"/>
                  </a:cubicBezTo>
                  <a:cubicBezTo>
                    <a:pt x="5343" y="9277"/>
                    <a:pt x="5354" y="9277"/>
                    <a:pt x="5366" y="9278"/>
                  </a:cubicBezTo>
                  <a:cubicBezTo>
                    <a:pt x="5378" y="9278"/>
                    <a:pt x="5391" y="9278"/>
                    <a:pt x="5405" y="9277"/>
                  </a:cubicBezTo>
                  <a:lnTo>
                    <a:pt x="5706" y="9269"/>
                  </a:lnTo>
                  <a:lnTo>
                    <a:pt x="5730" y="9220"/>
                  </a:lnTo>
                  <a:close/>
                  <a:moveTo>
                    <a:pt x="5808" y="9060"/>
                  </a:moveTo>
                  <a:lnTo>
                    <a:pt x="5418" y="8868"/>
                  </a:lnTo>
                  <a:lnTo>
                    <a:pt x="5395" y="8914"/>
                  </a:lnTo>
                  <a:lnTo>
                    <a:pt x="5786" y="9106"/>
                  </a:lnTo>
                  <a:lnTo>
                    <a:pt x="5808" y="9060"/>
                  </a:lnTo>
                  <a:close/>
                  <a:moveTo>
                    <a:pt x="5608" y="8481"/>
                  </a:moveTo>
                  <a:lnTo>
                    <a:pt x="5585" y="8529"/>
                  </a:lnTo>
                  <a:lnTo>
                    <a:pt x="5801" y="8739"/>
                  </a:lnTo>
                  <a:cubicBezTo>
                    <a:pt x="5819" y="8757"/>
                    <a:pt x="5834" y="8771"/>
                    <a:pt x="5846" y="8782"/>
                  </a:cubicBezTo>
                  <a:cubicBezTo>
                    <a:pt x="5858" y="8792"/>
                    <a:pt x="5866" y="8800"/>
                    <a:pt x="5871" y="8803"/>
                  </a:cubicBezTo>
                  <a:cubicBezTo>
                    <a:pt x="5868" y="8802"/>
                    <a:pt x="5863" y="8801"/>
                    <a:pt x="5856" y="8799"/>
                  </a:cubicBezTo>
                  <a:cubicBezTo>
                    <a:pt x="5849" y="8797"/>
                    <a:pt x="5841" y="8796"/>
                    <a:pt x="5832" y="8794"/>
                  </a:cubicBezTo>
                  <a:cubicBezTo>
                    <a:pt x="5823" y="8792"/>
                    <a:pt x="5813" y="8790"/>
                    <a:pt x="5803" y="8788"/>
                  </a:cubicBezTo>
                  <a:cubicBezTo>
                    <a:pt x="5792" y="8786"/>
                    <a:pt x="5782" y="8785"/>
                    <a:pt x="5772" y="8783"/>
                  </a:cubicBezTo>
                  <a:lnTo>
                    <a:pt x="5480" y="8742"/>
                  </a:lnTo>
                  <a:lnTo>
                    <a:pt x="5455" y="8793"/>
                  </a:lnTo>
                  <a:lnTo>
                    <a:pt x="5910" y="8853"/>
                  </a:lnTo>
                  <a:lnTo>
                    <a:pt x="5933" y="8807"/>
                  </a:lnTo>
                  <a:lnTo>
                    <a:pt x="5608" y="8481"/>
                  </a:lnTo>
                  <a:close/>
                  <a:moveTo>
                    <a:pt x="6144" y="8378"/>
                  </a:moveTo>
                  <a:lnTo>
                    <a:pt x="6104" y="8358"/>
                  </a:lnTo>
                  <a:lnTo>
                    <a:pt x="6019" y="8530"/>
                  </a:lnTo>
                  <a:lnTo>
                    <a:pt x="5876" y="8460"/>
                  </a:lnTo>
                  <a:lnTo>
                    <a:pt x="5942" y="8326"/>
                  </a:lnTo>
                  <a:lnTo>
                    <a:pt x="5901" y="8306"/>
                  </a:lnTo>
                  <a:lnTo>
                    <a:pt x="5836" y="8440"/>
                  </a:lnTo>
                  <a:lnTo>
                    <a:pt x="5707" y="8377"/>
                  </a:lnTo>
                  <a:lnTo>
                    <a:pt x="5786" y="8217"/>
                  </a:lnTo>
                  <a:lnTo>
                    <a:pt x="5751" y="8192"/>
                  </a:lnTo>
                  <a:lnTo>
                    <a:pt x="5645" y="8405"/>
                  </a:lnTo>
                  <a:lnTo>
                    <a:pt x="6036" y="8598"/>
                  </a:lnTo>
                  <a:lnTo>
                    <a:pt x="6144" y="8378"/>
                  </a:lnTo>
                  <a:close/>
                  <a:moveTo>
                    <a:pt x="6307" y="8047"/>
                  </a:moveTo>
                  <a:lnTo>
                    <a:pt x="6271" y="8052"/>
                  </a:lnTo>
                  <a:cubicBezTo>
                    <a:pt x="6254" y="8054"/>
                    <a:pt x="6236" y="8057"/>
                    <a:pt x="6218" y="8059"/>
                  </a:cubicBezTo>
                  <a:cubicBezTo>
                    <a:pt x="6199" y="8062"/>
                    <a:pt x="6181" y="8064"/>
                    <a:pt x="6165" y="8066"/>
                  </a:cubicBezTo>
                  <a:cubicBezTo>
                    <a:pt x="6148" y="8069"/>
                    <a:pt x="6137" y="8071"/>
                    <a:pt x="6130" y="8072"/>
                  </a:cubicBezTo>
                  <a:cubicBezTo>
                    <a:pt x="6120" y="8074"/>
                    <a:pt x="6109" y="8076"/>
                    <a:pt x="6097" y="8079"/>
                  </a:cubicBezTo>
                  <a:cubicBezTo>
                    <a:pt x="6086" y="8082"/>
                    <a:pt x="6075" y="8086"/>
                    <a:pt x="6067" y="8090"/>
                  </a:cubicBezTo>
                  <a:lnTo>
                    <a:pt x="6070" y="8084"/>
                  </a:lnTo>
                  <a:cubicBezTo>
                    <a:pt x="6077" y="8068"/>
                    <a:pt x="6082" y="8053"/>
                    <a:pt x="6083" y="8038"/>
                  </a:cubicBezTo>
                  <a:cubicBezTo>
                    <a:pt x="6084" y="8022"/>
                    <a:pt x="6082" y="8008"/>
                    <a:pt x="6077" y="7994"/>
                  </a:cubicBezTo>
                  <a:cubicBezTo>
                    <a:pt x="6072" y="7981"/>
                    <a:pt x="6065" y="7968"/>
                    <a:pt x="6054" y="7956"/>
                  </a:cubicBezTo>
                  <a:cubicBezTo>
                    <a:pt x="6043" y="7945"/>
                    <a:pt x="6029" y="7935"/>
                    <a:pt x="6014" y="7927"/>
                  </a:cubicBezTo>
                  <a:cubicBezTo>
                    <a:pt x="6003" y="7922"/>
                    <a:pt x="5993" y="7919"/>
                    <a:pt x="5984" y="7917"/>
                  </a:cubicBezTo>
                  <a:cubicBezTo>
                    <a:pt x="5974" y="7916"/>
                    <a:pt x="5965" y="7915"/>
                    <a:pt x="5956" y="7915"/>
                  </a:cubicBezTo>
                  <a:cubicBezTo>
                    <a:pt x="5947" y="7915"/>
                    <a:pt x="5939" y="7916"/>
                    <a:pt x="5932" y="7918"/>
                  </a:cubicBezTo>
                  <a:cubicBezTo>
                    <a:pt x="5925" y="7921"/>
                    <a:pt x="5918" y="7923"/>
                    <a:pt x="5912" y="7926"/>
                  </a:cubicBezTo>
                  <a:cubicBezTo>
                    <a:pt x="5906" y="7929"/>
                    <a:pt x="5900" y="7932"/>
                    <a:pt x="5894" y="7936"/>
                  </a:cubicBezTo>
                  <a:cubicBezTo>
                    <a:pt x="5889" y="7941"/>
                    <a:pt x="5883" y="7946"/>
                    <a:pt x="5876" y="7953"/>
                  </a:cubicBezTo>
                  <a:cubicBezTo>
                    <a:pt x="5870" y="7960"/>
                    <a:pt x="5864" y="7968"/>
                    <a:pt x="5858" y="7978"/>
                  </a:cubicBezTo>
                  <a:cubicBezTo>
                    <a:pt x="5852" y="7987"/>
                    <a:pt x="5845" y="7999"/>
                    <a:pt x="5839" y="8012"/>
                  </a:cubicBezTo>
                  <a:lnTo>
                    <a:pt x="5794" y="8103"/>
                  </a:lnTo>
                  <a:lnTo>
                    <a:pt x="6185" y="8296"/>
                  </a:lnTo>
                  <a:lnTo>
                    <a:pt x="6207" y="8250"/>
                  </a:lnTo>
                  <a:lnTo>
                    <a:pt x="6031" y="8163"/>
                  </a:lnTo>
                  <a:cubicBezTo>
                    <a:pt x="6036" y="8153"/>
                    <a:pt x="6042" y="8146"/>
                    <a:pt x="6048" y="8142"/>
                  </a:cubicBezTo>
                  <a:cubicBezTo>
                    <a:pt x="6054" y="8137"/>
                    <a:pt x="6064" y="8134"/>
                    <a:pt x="6078" y="8131"/>
                  </a:cubicBezTo>
                  <a:cubicBezTo>
                    <a:pt x="6101" y="8126"/>
                    <a:pt x="6123" y="8122"/>
                    <a:pt x="6143" y="8119"/>
                  </a:cubicBezTo>
                  <a:cubicBezTo>
                    <a:pt x="6164" y="8115"/>
                    <a:pt x="6183" y="8113"/>
                    <a:pt x="6201" y="8110"/>
                  </a:cubicBezTo>
                  <a:cubicBezTo>
                    <a:pt x="6218" y="8108"/>
                    <a:pt x="6233" y="8107"/>
                    <a:pt x="6246" y="8106"/>
                  </a:cubicBezTo>
                  <a:cubicBezTo>
                    <a:pt x="6260" y="8106"/>
                    <a:pt x="6270" y="8106"/>
                    <a:pt x="6278" y="8106"/>
                  </a:cubicBezTo>
                  <a:lnTo>
                    <a:pt x="6307" y="8047"/>
                  </a:lnTo>
                  <a:close/>
                  <a:moveTo>
                    <a:pt x="6021" y="7998"/>
                  </a:moveTo>
                  <a:cubicBezTo>
                    <a:pt x="6029" y="8007"/>
                    <a:pt x="6035" y="8016"/>
                    <a:pt x="6038" y="8025"/>
                  </a:cubicBezTo>
                  <a:cubicBezTo>
                    <a:pt x="6041" y="8036"/>
                    <a:pt x="6041" y="8048"/>
                    <a:pt x="6039" y="8060"/>
                  </a:cubicBezTo>
                  <a:cubicBezTo>
                    <a:pt x="6037" y="8073"/>
                    <a:pt x="6031" y="8088"/>
                    <a:pt x="6023" y="8105"/>
                  </a:cubicBezTo>
                  <a:lnTo>
                    <a:pt x="6002" y="8149"/>
                  </a:lnTo>
                  <a:lnTo>
                    <a:pt x="5856" y="8077"/>
                  </a:lnTo>
                  <a:lnTo>
                    <a:pt x="5879" y="8030"/>
                  </a:lnTo>
                  <a:cubicBezTo>
                    <a:pt x="5884" y="8020"/>
                    <a:pt x="5889" y="8011"/>
                    <a:pt x="5894" y="8004"/>
                  </a:cubicBezTo>
                  <a:cubicBezTo>
                    <a:pt x="5899" y="7997"/>
                    <a:pt x="5905" y="7990"/>
                    <a:pt x="5911" y="7985"/>
                  </a:cubicBezTo>
                  <a:cubicBezTo>
                    <a:pt x="5921" y="7976"/>
                    <a:pt x="5933" y="7971"/>
                    <a:pt x="5948" y="7969"/>
                  </a:cubicBezTo>
                  <a:cubicBezTo>
                    <a:pt x="5962" y="7968"/>
                    <a:pt x="5976" y="7970"/>
                    <a:pt x="5989" y="7976"/>
                  </a:cubicBezTo>
                  <a:cubicBezTo>
                    <a:pt x="6002" y="7983"/>
                    <a:pt x="6012" y="7990"/>
                    <a:pt x="6021" y="7998"/>
                  </a:cubicBezTo>
                  <a:close/>
                  <a:moveTo>
                    <a:pt x="6318" y="7653"/>
                  </a:moveTo>
                  <a:cubicBezTo>
                    <a:pt x="6303" y="7652"/>
                    <a:pt x="6290" y="7653"/>
                    <a:pt x="6277" y="7656"/>
                  </a:cubicBezTo>
                  <a:cubicBezTo>
                    <a:pt x="6264" y="7660"/>
                    <a:pt x="6252" y="7665"/>
                    <a:pt x="6241" y="7672"/>
                  </a:cubicBezTo>
                  <a:cubicBezTo>
                    <a:pt x="6230" y="7680"/>
                    <a:pt x="6217" y="7691"/>
                    <a:pt x="6203" y="7706"/>
                  </a:cubicBezTo>
                  <a:lnTo>
                    <a:pt x="6167" y="7744"/>
                  </a:lnTo>
                  <a:cubicBezTo>
                    <a:pt x="6148" y="7763"/>
                    <a:pt x="6131" y="7776"/>
                    <a:pt x="6117" y="7781"/>
                  </a:cubicBezTo>
                  <a:cubicBezTo>
                    <a:pt x="6102" y="7786"/>
                    <a:pt x="6087" y="7785"/>
                    <a:pt x="6071" y="7777"/>
                  </a:cubicBezTo>
                  <a:cubicBezTo>
                    <a:pt x="6051" y="7767"/>
                    <a:pt x="6039" y="7753"/>
                    <a:pt x="6034" y="7734"/>
                  </a:cubicBezTo>
                  <a:cubicBezTo>
                    <a:pt x="6029" y="7714"/>
                    <a:pt x="6033" y="7692"/>
                    <a:pt x="6045" y="7668"/>
                  </a:cubicBezTo>
                  <a:cubicBezTo>
                    <a:pt x="6049" y="7659"/>
                    <a:pt x="6054" y="7652"/>
                    <a:pt x="6059" y="7645"/>
                  </a:cubicBezTo>
                  <a:cubicBezTo>
                    <a:pt x="6063" y="7638"/>
                    <a:pt x="6069" y="7631"/>
                    <a:pt x="6075" y="7625"/>
                  </a:cubicBezTo>
                  <a:cubicBezTo>
                    <a:pt x="6081" y="7619"/>
                    <a:pt x="6089" y="7613"/>
                    <a:pt x="6097" y="7607"/>
                  </a:cubicBezTo>
                  <a:cubicBezTo>
                    <a:pt x="6105" y="7601"/>
                    <a:pt x="6114" y="7595"/>
                    <a:pt x="6125" y="7589"/>
                  </a:cubicBezTo>
                  <a:lnTo>
                    <a:pt x="6102" y="7552"/>
                  </a:lnTo>
                  <a:cubicBezTo>
                    <a:pt x="6058" y="7577"/>
                    <a:pt x="6026" y="7610"/>
                    <a:pt x="6006" y="7651"/>
                  </a:cubicBezTo>
                  <a:cubicBezTo>
                    <a:pt x="5997" y="7670"/>
                    <a:pt x="5991" y="7689"/>
                    <a:pt x="5989" y="7707"/>
                  </a:cubicBezTo>
                  <a:cubicBezTo>
                    <a:pt x="5987" y="7725"/>
                    <a:pt x="5988" y="7742"/>
                    <a:pt x="5992" y="7758"/>
                  </a:cubicBezTo>
                  <a:cubicBezTo>
                    <a:pt x="5997" y="7774"/>
                    <a:pt x="6004" y="7788"/>
                    <a:pt x="6015" y="7801"/>
                  </a:cubicBezTo>
                  <a:cubicBezTo>
                    <a:pt x="6025" y="7814"/>
                    <a:pt x="6039" y="7825"/>
                    <a:pt x="6056" y="7833"/>
                  </a:cubicBezTo>
                  <a:cubicBezTo>
                    <a:pt x="6081" y="7845"/>
                    <a:pt x="6106" y="7847"/>
                    <a:pt x="6132" y="7840"/>
                  </a:cubicBezTo>
                  <a:cubicBezTo>
                    <a:pt x="6143" y="7836"/>
                    <a:pt x="6154" y="7830"/>
                    <a:pt x="6164" y="7822"/>
                  </a:cubicBezTo>
                  <a:cubicBezTo>
                    <a:pt x="6175" y="7814"/>
                    <a:pt x="6187" y="7803"/>
                    <a:pt x="6201" y="7787"/>
                  </a:cubicBezTo>
                  <a:lnTo>
                    <a:pt x="6232" y="7754"/>
                  </a:lnTo>
                  <a:cubicBezTo>
                    <a:pt x="6269" y="7714"/>
                    <a:pt x="6305" y="7703"/>
                    <a:pt x="6339" y="7720"/>
                  </a:cubicBezTo>
                  <a:cubicBezTo>
                    <a:pt x="6363" y="7731"/>
                    <a:pt x="6377" y="7750"/>
                    <a:pt x="6382" y="7775"/>
                  </a:cubicBezTo>
                  <a:cubicBezTo>
                    <a:pt x="6384" y="7787"/>
                    <a:pt x="6384" y="7797"/>
                    <a:pt x="6382" y="7808"/>
                  </a:cubicBezTo>
                  <a:cubicBezTo>
                    <a:pt x="6380" y="7818"/>
                    <a:pt x="6375" y="7831"/>
                    <a:pt x="6368" y="7846"/>
                  </a:cubicBezTo>
                  <a:cubicBezTo>
                    <a:pt x="6358" y="7865"/>
                    <a:pt x="6347" y="7882"/>
                    <a:pt x="6333" y="7897"/>
                  </a:cubicBezTo>
                  <a:cubicBezTo>
                    <a:pt x="6319" y="7911"/>
                    <a:pt x="6303" y="7923"/>
                    <a:pt x="6283" y="7934"/>
                  </a:cubicBezTo>
                  <a:lnTo>
                    <a:pt x="6309" y="7972"/>
                  </a:lnTo>
                  <a:cubicBezTo>
                    <a:pt x="6331" y="7959"/>
                    <a:pt x="6350" y="7943"/>
                    <a:pt x="6365" y="7926"/>
                  </a:cubicBezTo>
                  <a:cubicBezTo>
                    <a:pt x="6381" y="7908"/>
                    <a:pt x="6395" y="7888"/>
                    <a:pt x="6406" y="7864"/>
                  </a:cubicBezTo>
                  <a:cubicBezTo>
                    <a:pt x="6415" y="7846"/>
                    <a:pt x="6421" y="7829"/>
                    <a:pt x="6424" y="7814"/>
                  </a:cubicBezTo>
                  <a:cubicBezTo>
                    <a:pt x="6427" y="7798"/>
                    <a:pt x="6428" y="7782"/>
                    <a:pt x="6426" y="7765"/>
                  </a:cubicBezTo>
                  <a:cubicBezTo>
                    <a:pt x="6423" y="7742"/>
                    <a:pt x="6416" y="7722"/>
                    <a:pt x="6404" y="7704"/>
                  </a:cubicBezTo>
                  <a:cubicBezTo>
                    <a:pt x="6392" y="7687"/>
                    <a:pt x="6376" y="7673"/>
                    <a:pt x="6358" y="7664"/>
                  </a:cubicBezTo>
                  <a:cubicBezTo>
                    <a:pt x="6346" y="7658"/>
                    <a:pt x="6333" y="7655"/>
                    <a:pt x="6318" y="7653"/>
                  </a:cubicBezTo>
                  <a:close/>
                  <a:moveTo>
                    <a:pt x="6536" y="7583"/>
                  </a:moveTo>
                  <a:lnTo>
                    <a:pt x="6145" y="7390"/>
                  </a:lnTo>
                  <a:lnTo>
                    <a:pt x="6122" y="7436"/>
                  </a:lnTo>
                  <a:lnTo>
                    <a:pt x="6513" y="7628"/>
                  </a:lnTo>
                  <a:lnTo>
                    <a:pt x="6536" y="7583"/>
                  </a:lnTo>
                  <a:close/>
                  <a:moveTo>
                    <a:pt x="6311" y="7053"/>
                  </a:moveTo>
                  <a:lnTo>
                    <a:pt x="6183" y="7312"/>
                  </a:lnTo>
                  <a:lnTo>
                    <a:pt x="6223" y="7331"/>
                  </a:lnTo>
                  <a:lnTo>
                    <a:pt x="6274" y="7226"/>
                  </a:lnTo>
                  <a:lnTo>
                    <a:pt x="6626" y="7399"/>
                  </a:lnTo>
                  <a:lnTo>
                    <a:pt x="6648" y="7354"/>
                  </a:lnTo>
                  <a:lnTo>
                    <a:pt x="6296" y="7181"/>
                  </a:lnTo>
                  <a:lnTo>
                    <a:pt x="6349" y="7076"/>
                  </a:lnTo>
                  <a:lnTo>
                    <a:pt x="6311" y="7053"/>
                  </a:lnTo>
                  <a:close/>
                  <a:moveTo>
                    <a:pt x="6854" y="6937"/>
                  </a:moveTo>
                  <a:lnTo>
                    <a:pt x="6399" y="6874"/>
                  </a:lnTo>
                  <a:lnTo>
                    <a:pt x="6369" y="6935"/>
                  </a:lnTo>
                  <a:lnTo>
                    <a:pt x="6696" y="7257"/>
                  </a:lnTo>
                  <a:lnTo>
                    <a:pt x="6719" y="7210"/>
                  </a:lnTo>
                  <a:lnTo>
                    <a:pt x="6617" y="7113"/>
                  </a:lnTo>
                  <a:lnTo>
                    <a:pt x="6689" y="6968"/>
                  </a:lnTo>
                  <a:lnTo>
                    <a:pt x="6827" y="6990"/>
                  </a:lnTo>
                  <a:lnTo>
                    <a:pt x="6854" y="6937"/>
                  </a:lnTo>
                  <a:close/>
                  <a:moveTo>
                    <a:pt x="6645" y="6961"/>
                  </a:moveTo>
                  <a:lnTo>
                    <a:pt x="6585" y="7082"/>
                  </a:lnTo>
                  <a:lnTo>
                    <a:pt x="6424" y="6926"/>
                  </a:lnTo>
                  <a:lnTo>
                    <a:pt x="6645" y="6961"/>
                  </a:lnTo>
                  <a:close/>
                  <a:moveTo>
                    <a:pt x="6291" y="6905"/>
                  </a:moveTo>
                  <a:cubicBezTo>
                    <a:pt x="6283" y="6908"/>
                    <a:pt x="6276" y="6913"/>
                    <a:pt x="6272" y="6922"/>
                  </a:cubicBezTo>
                  <a:cubicBezTo>
                    <a:pt x="6268" y="6930"/>
                    <a:pt x="6268" y="6938"/>
                    <a:pt x="6271" y="6946"/>
                  </a:cubicBezTo>
                  <a:cubicBezTo>
                    <a:pt x="6273" y="6955"/>
                    <a:pt x="6279" y="6961"/>
                    <a:pt x="6287" y="6965"/>
                  </a:cubicBezTo>
                  <a:cubicBezTo>
                    <a:pt x="6295" y="6969"/>
                    <a:pt x="6304" y="6970"/>
                    <a:pt x="6312" y="6967"/>
                  </a:cubicBezTo>
                  <a:cubicBezTo>
                    <a:pt x="6321" y="6964"/>
                    <a:pt x="6328" y="6959"/>
                    <a:pt x="6332" y="6950"/>
                  </a:cubicBezTo>
                  <a:cubicBezTo>
                    <a:pt x="6336" y="6942"/>
                    <a:pt x="6336" y="6933"/>
                    <a:pt x="6333" y="6925"/>
                  </a:cubicBezTo>
                  <a:cubicBezTo>
                    <a:pt x="6330" y="6917"/>
                    <a:pt x="6324" y="6910"/>
                    <a:pt x="6316" y="6906"/>
                  </a:cubicBezTo>
                  <a:cubicBezTo>
                    <a:pt x="6308" y="6902"/>
                    <a:pt x="6300" y="6902"/>
                    <a:pt x="6291" y="6905"/>
                  </a:cubicBezTo>
                  <a:close/>
                  <a:moveTo>
                    <a:pt x="6349" y="6787"/>
                  </a:moveTo>
                  <a:cubicBezTo>
                    <a:pt x="6340" y="6790"/>
                    <a:pt x="6334" y="6796"/>
                    <a:pt x="6330" y="6804"/>
                  </a:cubicBezTo>
                  <a:cubicBezTo>
                    <a:pt x="6326" y="6812"/>
                    <a:pt x="6325" y="6820"/>
                    <a:pt x="6328" y="6829"/>
                  </a:cubicBezTo>
                  <a:cubicBezTo>
                    <a:pt x="6331" y="6837"/>
                    <a:pt x="6337" y="6844"/>
                    <a:pt x="6345" y="6848"/>
                  </a:cubicBezTo>
                  <a:cubicBezTo>
                    <a:pt x="6353" y="6852"/>
                    <a:pt x="6362" y="6852"/>
                    <a:pt x="6370" y="6850"/>
                  </a:cubicBezTo>
                  <a:cubicBezTo>
                    <a:pt x="6379" y="6847"/>
                    <a:pt x="6385" y="6841"/>
                    <a:pt x="6389" y="6833"/>
                  </a:cubicBezTo>
                  <a:cubicBezTo>
                    <a:pt x="6394" y="6824"/>
                    <a:pt x="6394" y="6816"/>
                    <a:pt x="6391" y="6808"/>
                  </a:cubicBezTo>
                  <a:cubicBezTo>
                    <a:pt x="6388" y="6799"/>
                    <a:pt x="6382" y="6793"/>
                    <a:pt x="6374" y="6789"/>
                  </a:cubicBezTo>
                  <a:cubicBezTo>
                    <a:pt x="6366" y="6785"/>
                    <a:pt x="6357" y="6784"/>
                    <a:pt x="6349" y="6787"/>
                  </a:cubicBezTo>
                  <a:close/>
                  <a:moveTo>
                    <a:pt x="6591" y="6484"/>
                  </a:moveTo>
                  <a:lnTo>
                    <a:pt x="6463" y="6743"/>
                  </a:lnTo>
                  <a:lnTo>
                    <a:pt x="6503" y="6762"/>
                  </a:lnTo>
                  <a:lnTo>
                    <a:pt x="6554" y="6658"/>
                  </a:lnTo>
                  <a:lnTo>
                    <a:pt x="6906" y="6831"/>
                  </a:lnTo>
                  <a:lnTo>
                    <a:pt x="6928" y="6786"/>
                  </a:lnTo>
                  <a:lnTo>
                    <a:pt x="6576" y="6613"/>
                  </a:lnTo>
                  <a:lnTo>
                    <a:pt x="6628" y="6507"/>
                  </a:lnTo>
                  <a:lnTo>
                    <a:pt x="6591" y="6484"/>
                  </a:lnTo>
                  <a:close/>
                  <a:moveTo>
                    <a:pt x="7256" y="6118"/>
                  </a:moveTo>
                  <a:lnTo>
                    <a:pt x="6849" y="5959"/>
                  </a:lnTo>
                  <a:lnTo>
                    <a:pt x="6815" y="6028"/>
                  </a:lnTo>
                  <a:lnTo>
                    <a:pt x="7039" y="6229"/>
                  </a:lnTo>
                  <a:cubicBezTo>
                    <a:pt x="7052" y="6241"/>
                    <a:pt x="7065" y="6251"/>
                    <a:pt x="7076" y="6260"/>
                  </a:cubicBezTo>
                  <a:cubicBezTo>
                    <a:pt x="7087" y="6269"/>
                    <a:pt x="7094" y="6274"/>
                    <a:pt x="7095" y="6275"/>
                  </a:cubicBezTo>
                  <a:cubicBezTo>
                    <a:pt x="7093" y="6274"/>
                    <a:pt x="7085" y="6272"/>
                    <a:pt x="7071" y="6268"/>
                  </a:cubicBezTo>
                  <a:cubicBezTo>
                    <a:pt x="7058" y="6265"/>
                    <a:pt x="7040" y="6261"/>
                    <a:pt x="7020" y="6257"/>
                  </a:cubicBezTo>
                  <a:lnTo>
                    <a:pt x="6729" y="6202"/>
                  </a:lnTo>
                  <a:lnTo>
                    <a:pt x="6696" y="6271"/>
                  </a:lnTo>
                  <a:lnTo>
                    <a:pt x="7070" y="6497"/>
                  </a:lnTo>
                  <a:lnTo>
                    <a:pt x="7092" y="6452"/>
                  </a:lnTo>
                  <a:lnTo>
                    <a:pt x="6824" y="6294"/>
                  </a:lnTo>
                  <a:cubicBezTo>
                    <a:pt x="6819" y="6291"/>
                    <a:pt x="6812" y="6287"/>
                    <a:pt x="6805" y="6282"/>
                  </a:cubicBezTo>
                  <a:cubicBezTo>
                    <a:pt x="6797" y="6278"/>
                    <a:pt x="6790" y="6274"/>
                    <a:pt x="6783" y="6270"/>
                  </a:cubicBezTo>
                  <a:cubicBezTo>
                    <a:pt x="6775" y="6266"/>
                    <a:pt x="6769" y="6262"/>
                    <a:pt x="6763" y="6259"/>
                  </a:cubicBezTo>
                  <a:cubicBezTo>
                    <a:pt x="6758" y="6256"/>
                    <a:pt x="6755" y="6254"/>
                    <a:pt x="6754" y="6253"/>
                  </a:cubicBezTo>
                  <a:cubicBezTo>
                    <a:pt x="6758" y="6255"/>
                    <a:pt x="6768" y="6257"/>
                    <a:pt x="6781" y="6259"/>
                  </a:cubicBezTo>
                  <a:cubicBezTo>
                    <a:pt x="6796" y="6262"/>
                    <a:pt x="6815" y="6266"/>
                    <a:pt x="6837" y="6270"/>
                  </a:cubicBezTo>
                  <a:lnTo>
                    <a:pt x="7152" y="6329"/>
                  </a:lnTo>
                  <a:lnTo>
                    <a:pt x="7172" y="6289"/>
                  </a:lnTo>
                  <a:lnTo>
                    <a:pt x="6922" y="6062"/>
                  </a:lnTo>
                  <a:cubicBezTo>
                    <a:pt x="6916" y="6058"/>
                    <a:pt x="6911" y="6053"/>
                    <a:pt x="6905" y="6048"/>
                  </a:cubicBezTo>
                  <a:cubicBezTo>
                    <a:pt x="6899" y="6043"/>
                    <a:pt x="6893" y="6038"/>
                    <a:pt x="6888" y="6034"/>
                  </a:cubicBezTo>
                  <a:cubicBezTo>
                    <a:pt x="6883" y="6029"/>
                    <a:pt x="6878" y="6025"/>
                    <a:pt x="6875" y="6022"/>
                  </a:cubicBezTo>
                  <a:cubicBezTo>
                    <a:pt x="6871" y="6019"/>
                    <a:pt x="6869" y="6017"/>
                    <a:pt x="6868" y="6017"/>
                  </a:cubicBezTo>
                  <a:cubicBezTo>
                    <a:pt x="6869" y="6017"/>
                    <a:pt x="6872" y="6018"/>
                    <a:pt x="6876" y="6020"/>
                  </a:cubicBezTo>
                  <a:cubicBezTo>
                    <a:pt x="6881" y="6022"/>
                    <a:pt x="6887" y="6025"/>
                    <a:pt x="6893" y="6028"/>
                  </a:cubicBezTo>
                  <a:cubicBezTo>
                    <a:pt x="6900" y="6031"/>
                    <a:pt x="6907" y="6034"/>
                    <a:pt x="6915" y="6037"/>
                  </a:cubicBezTo>
                  <a:cubicBezTo>
                    <a:pt x="6922" y="6041"/>
                    <a:pt x="6929" y="6044"/>
                    <a:pt x="6936" y="6046"/>
                  </a:cubicBezTo>
                  <a:lnTo>
                    <a:pt x="7233" y="6165"/>
                  </a:lnTo>
                  <a:lnTo>
                    <a:pt x="7256" y="6118"/>
                  </a:lnTo>
                  <a:close/>
                  <a:moveTo>
                    <a:pt x="7041" y="5569"/>
                  </a:moveTo>
                  <a:lnTo>
                    <a:pt x="7018" y="5615"/>
                  </a:lnTo>
                  <a:lnTo>
                    <a:pt x="7291" y="5749"/>
                  </a:lnTo>
                  <a:cubicBezTo>
                    <a:pt x="7304" y="5756"/>
                    <a:pt x="7315" y="5762"/>
                    <a:pt x="7323" y="5769"/>
                  </a:cubicBezTo>
                  <a:cubicBezTo>
                    <a:pt x="7332" y="5775"/>
                    <a:pt x="7339" y="5783"/>
                    <a:pt x="7344" y="5794"/>
                  </a:cubicBezTo>
                  <a:cubicBezTo>
                    <a:pt x="7349" y="5804"/>
                    <a:pt x="7351" y="5816"/>
                    <a:pt x="7349" y="5830"/>
                  </a:cubicBezTo>
                  <a:cubicBezTo>
                    <a:pt x="7348" y="5844"/>
                    <a:pt x="7343" y="5859"/>
                    <a:pt x="7335" y="5875"/>
                  </a:cubicBezTo>
                  <a:cubicBezTo>
                    <a:pt x="7329" y="5887"/>
                    <a:pt x="7323" y="5897"/>
                    <a:pt x="7316" y="5905"/>
                  </a:cubicBezTo>
                  <a:cubicBezTo>
                    <a:pt x="7309" y="5913"/>
                    <a:pt x="7303" y="5918"/>
                    <a:pt x="7296" y="5923"/>
                  </a:cubicBezTo>
                  <a:cubicBezTo>
                    <a:pt x="7289" y="5927"/>
                    <a:pt x="7283" y="5930"/>
                    <a:pt x="7276" y="5931"/>
                  </a:cubicBezTo>
                  <a:cubicBezTo>
                    <a:pt x="7270" y="5932"/>
                    <a:pt x="7264" y="5933"/>
                    <a:pt x="7259" y="5933"/>
                  </a:cubicBezTo>
                  <a:cubicBezTo>
                    <a:pt x="7252" y="5932"/>
                    <a:pt x="7242" y="5930"/>
                    <a:pt x="7231" y="5926"/>
                  </a:cubicBezTo>
                  <a:cubicBezTo>
                    <a:pt x="7220" y="5921"/>
                    <a:pt x="7209" y="5917"/>
                    <a:pt x="7199" y="5912"/>
                  </a:cubicBezTo>
                  <a:lnTo>
                    <a:pt x="6936" y="5782"/>
                  </a:lnTo>
                  <a:lnTo>
                    <a:pt x="6913" y="5829"/>
                  </a:lnTo>
                  <a:lnTo>
                    <a:pt x="7194" y="5966"/>
                  </a:lnTo>
                  <a:cubicBezTo>
                    <a:pt x="7202" y="5971"/>
                    <a:pt x="7213" y="5975"/>
                    <a:pt x="7224" y="5979"/>
                  </a:cubicBezTo>
                  <a:cubicBezTo>
                    <a:pt x="7236" y="5984"/>
                    <a:pt x="7248" y="5986"/>
                    <a:pt x="7260" y="5985"/>
                  </a:cubicBezTo>
                  <a:cubicBezTo>
                    <a:pt x="7285" y="5984"/>
                    <a:pt x="7306" y="5977"/>
                    <a:pt x="7324" y="5963"/>
                  </a:cubicBezTo>
                  <a:cubicBezTo>
                    <a:pt x="7342" y="5950"/>
                    <a:pt x="7359" y="5928"/>
                    <a:pt x="7374" y="5897"/>
                  </a:cubicBezTo>
                  <a:cubicBezTo>
                    <a:pt x="7385" y="5873"/>
                    <a:pt x="7393" y="5852"/>
                    <a:pt x="7396" y="5833"/>
                  </a:cubicBezTo>
                  <a:cubicBezTo>
                    <a:pt x="7399" y="5815"/>
                    <a:pt x="7398" y="5797"/>
                    <a:pt x="7394" y="5780"/>
                  </a:cubicBezTo>
                  <a:cubicBezTo>
                    <a:pt x="7390" y="5763"/>
                    <a:pt x="7382" y="5750"/>
                    <a:pt x="7371" y="5739"/>
                  </a:cubicBezTo>
                  <a:cubicBezTo>
                    <a:pt x="7360" y="5729"/>
                    <a:pt x="7342" y="5718"/>
                    <a:pt x="7319" y="5706"/>
                  </a:cubicBezTo>
                  <a:lnTo>
                    <a:pt x="7041" y="5569"/>
                  </a:lnTo>
                  <a:close/>
                  <a:moveTo>
                    <a:pt x="6884" y="5700"/>
                  </a:moveTo>
                  <a:cubicBezTo>
                    <a:pt x="6875" y="5703"/>
                    <a:pt x="6869" y="5709"/>
                    <a:pt x="6865" y="5717"/>
                  </a:cubicBezTo>
                  <a:cubicBezTo>
                    <a:pt x="6861" y="5725"/>
                    <a:pt x="6860" y="5733"/>
                    <a:pt x="6863" y="5742"/>
                  </a:cubicBezTo>
                  <a:cubicBezTo>
                    <a:pt x="6866" y="5750"/>
                    <a:pt x="6872" y="5756"/>
                    <a:pt x="6880" y="5760"/>
                  </a:cubicBezTo>
                  <a:cubicBezTo>
                    <a:pt x="6888" y="5764"/>
                    <a:pt x="6897" y="5765"/>
                    <a:pt x="6905" y="5762"/>
                  </a:cubicBezTo>
                  <a:cubicBezTo>
                    <a:pt x="6914" y="5759"/>
                    <a:pt x="6920" y="5754"/>
                    <a:pt x="6924" y="5746"/>
                  </a:cubicBezTo>
                  <a:cubicBezTo>
                    <a:pt x="6929" y="5737"/>
                    <a:pt x="6929" y="5729"/>
                    <a:pt x="6926" y="5720"/>
                  </a:cubicBezTo>
                  <a:cubicBezTo>
                    <a:pt x="6923" y="5712"/>
                    <a:pt x="6917" y="5706"/>
                    <a:pt x="6909" y="5702"/>
                  </a:cubicBezTo>
                  <a:cubicBezTo>
                    <a:pt x="6901" y="5698"/>
                    <a:pt x="6892" y="5697"/>
                    <a:pt x="6884" y="5700"/>
                  </a:cubicBezTo>
                  <a:close/>
                  <a:moveTo>
                    <a:pt x="6941" y="5583"/>
                  </a:moveTo>
                  <a:cubicBezTo>
                    <a:pt x="6933" y="5586"/>
                    <a:pt x="6926" y="5592"/>
                    <a:pt x="6922" y="5600"/>
                  </a:cubicBezTo>
                  <a:cubicBezTo>
                    <a:pt x="6918" y="5608"/>
                    <a:pt x="6918" y="5616"/>
                    <a:pt x="6921" y="5625"/>
                  </a:cubicBezTo>
                  <a:cubicBezTo>
                    <a:pt x="6924" y="5633"/>
                    <a:pt x="6929" y="5640"/>
                    <a:pt x="6937" y="5644"/>
                  </a:cubicBezTo>
                  <a:cubicBezTo>
                    <a:pt x="6945" y="5648"/>
                    <a:pt x="6954" y="5648"/>
                    <a:pt x="6963" y="5645"/>
                  </a:cubicBezTo>
                  <a:cubicBezTo>
                    <a:pt x="6971" y="5643"/>
                    <a:pt x="6978" y="5637"/>
                    <a:pt x="6982" y="5629"/>
                  </a:cubicBezTo>
                  <a:cubicBezTo>
                    <a:pt x="6986" y="5620"/>
                    <a:pt x="6986" y="5612"/>
                    <a:pt x="6983" y="5604"/>
                  </a:cubicBezTo>
                  <a:cubicBezTo>
                    <a:pt x="6980" y="5595"/>
                    <a:pt x="6974" y="5589"/>
                    <a:pt x="6966" y="5585"/>
                  </a:cubicBezTo>
                  <a:cubicBezTo>
                    <a:pt x="6958" y="5581"/>
                    <a:pt x="6950" y="5580"/>
                    <a:pt x="6941" y="5583"/>
                  </a:cubicBezTo>
                  <a:close/>
                  <a:moveTo>
                    <a:pt x="7615" y="5389"/>
                  </a:moveTo>
                  <a:lnTo>
                    <a:pt x="7224" y="5197"/>
                  </a:lnTo>
                  <a:lnTo>
                    <a:pt x="7201" y="5243"/>
                  </a:lnTo>
                  <a:lnTo>
                    <a:pt x="7415" y="5346"/>
                  </a:lnTo>
                  <a:cubicBezTo>
                    <a:pt x="7429" y="5353"/>
                    <a:pt x="7443" y="5359"/>
                    <a:pt x="7457" y="5366"/>
                  </a:cubicBezTo>
                  <a:cubicBezTo>
                    <a:pt x="7472" y="5372"/>
                    <a:pt x="7485" y="5378"/>
                    <a:pt x="7496" y="5383"/>
                  </a:cubicBezTo>
                  <a:cubicBezTo>
                    <a:pt x="7508" y="5387"/>
                    <a:pt x="7517" y="5391"/>
                    <a:pt x="7525" y="5394"/>
                  </a:cubicBezTo>
                  <a:cubicBezTo>
                    <a:pt x="7532" y="5397"/>
                    <a:pt x="7536" y="5399"/>
                    <a:pt x="7536" y="5399"/>
                  </a:cubicBezTo>
                  <a:cubicBezTo>
                    <a:pt x="7535" y="5399"/>
                    <a:pt x="7531" y="5399"/>
                    <a:pt x="7525" y="5398"/>
                  </a:cubicBezTo>
                  <a:cubicBezTo>
                    <a:pt x="7519" y="5398"/>
                    <a:pt x="7511" y="5397"/>
                    <a:pt x="7502" y="5397"/>
                  </a:cubicBezTo>
                  <a:cubicBezTo>
                    <a:pt x="7493" y="5396"/>
                    <a:pt x="7483" y="5396"/>
                    <a:pt x="7471" y="5395"/>
                  </a:cubicBezTo>
                  <a:cubicBezTo>
                    <a:pt x="7460" y="5395"/>
                    <a:pt x="7448" y="5395"/>
                    <a:pt x="7436" y="5395"/>
                  </a:cubicBezTo>
                  <a:lnTo>
                    <a:pt x="7123" y="5402"/>
                  </a:lnTo>
                  <a:lnTo>
                    <a:pt x="7096" y="5457"/>
                  </a:lnTo>
                  <a:lnTo>
                    <a:pt x="7487" y="5649"/>
                  </a:lnTo>
                  <a:lnTo>
                    <a:pt x="7511" y="5600"/>
                  </a:lnTo>
                  <a:lnTo>
                    <a:pt x="7283" y="5491"/>
                  </a:lnTo>
                  <a:cubicBezTo>
                    <a:pt x="7272" y="5485"/>
                    <a:pt x="7260" y="5480"/>
                    <a:pt x="7249" y="5475"/>
                  </a:cubicBezTo>
                  <a:cubicBezTo>
                    <a:pt x="7237" y="5470"/>
                    <a:pt x="7226" y="5465"/>
                    <a:pt x="7216" y="5461"/>
                  </a:cubicBezTo>
                  <a:cubicBezTo>
                    <a:pt x="7206" y="5457"/>
                    <a:pt x="7197" y="5453"/>
                    <a:pt x="7190" y="5450"/>
                  </a:cubicBezTo>
                  <a:cubicBezTo>
                    <a:pt x="7183" y="5447"/>
                    <a:pt x="7178" y="5445"/>
                    <a:pt x="7175" y="5444"/>
                  </a:cubicBezTo>
                  <a:cubicBezTo>
                    <a:pt x="7179" y="5445"/>
                    <a:pt x="7184" y="5445"/>
                    <a:pt x="7192" y="5445"/>
                  </a:cubicBezTo>
                  <a:cubicBezTo>
                    <a:pt x="7199" y="5446"/>
                    <a:pt x="7208" y="5446"/>
                    <a:pt x="7218" y="5446"/>
                  </a:cubicBezTo>
                  <a:cubicBezTo>
                    <a:pt x="7228" y="5446"/>
                    <a:pt x="7239" y="5446"/>
                    <a:pt x="7251" y="5446"/>
                  </a:cubicBezTo>
                  <a:cubicBezTo>
                    <a:pt x="7264" y="5446"/>
                    <a:pt x="7277" y="5446"/>
                    <a:pt x="7290" y="5446"/>
                  </a:cubicBezTo>
                  <a:lnTo>
                    <a:pt x="7591" y="5438"/>
                  </a:lnTo>
                  <a:lnTo>
                    <a:pt x="7615" y="5389"/>
                  </a:lnTo>
                  <a:close/>
                  <a:moveTo>
                    <a:pt x="7639" y="4968"/>
                  </a:moveTo>
                  <a:cubicBezTo>
                    <a:pt x="7625" y="4967"/>
                    <a:pt x="7611" y="4968"/>
                    <a:pt x="7598" y="4971"/>
                  </a:cubicBezTo>
                  <a:cubicBezTo>
                    <a:pt x="7585" y="4975"/>
                    <a:pt x="7573" y="4980"/>
                    <a:pt x="7562" y="4987"/>
                  </a:cubicBezTo>
                  <a:cubicBezTo>
                    <a:pt x="7551" y="4995"/>
                    <a:pt x="7538" y="5006"/>
                    <a:pt x="7525" y="5021"/>
                  </a:cubicBezTo>
                  <a:lnTo>
                    <a:pt x="7488" y="5059"/>
                  </a:lnTo>
                  <a:cubicBezTo>
                    <a:pt x="7469" y="5078"/>
                    <a:pt x="7452" y="5091"/>
                    <a:pt x="7438" y="5096"/>
                  </a:cubicBezTo>
                  <a:cubicBezTo>
                    <a:pt x="7423" y="5101"/>
                    <a:pt x="7408" y="5100"/>
                    <a:pt x="7392" y="5092"/>
                  </a:cubicBezTo>
                  <a:cubicBezTo>
                    <a:pt x="7372" y="5082"/>
                    <a:pt x="7360" y="5068"/>
                    <a:pt x="7355" y="5049"/>
                  </a:cubicBezTo>
                  <a:cubicBezTo>
                    <a:pt x="7350" y="5029"/>
                    <a:pt x="7354" y="5007"/>
                    <a:pt x="7366" y="4983"/>
                  </a:cubicBezTo>
                  <a:cubicBezTo>
                    <a:pt x="7370" y="4974"/>
                    <a:pt x="7375" y="4967"/>
                    <a:pt x="7380" y="4960"/>
                  </a:cubicBezTo>
                  <a:cubicBezTo>
                    <a:pt x="7384" y="4953"/>
                    <a:pt x="7390" y="4946"/>
                    <a:pt x="7396" y="4940"/>
                  </a:cubicBezTo>
                  <a:cubicBezTo>
                    <a:pt x="7403" y="4934"/>
                    <a:pt x="7410" y="4928"/>
                    <a:pt x="7418" y="4922"/>
                  </a:cubicBezTo>
                  <a:cubicBezTo>
                    <a:pt x="7426" y="4916"/>
                    <a:pt x="7435" y="4910"/>
                    <a:pt x="7446" y="4904"/>
                  </a:cubicBezTo>
                  <a:lnTo>
                    <a:pt x="7423" y="4867"/>
                  </a:lnTo>
                  <a:cubicBezTo>
                    <a:pt x="7379" y="4892"/>
                    <a:pt x="7347" y="4925"/>
                    <a:pt x="7327" y="4966"/>
                  </a:cubicBezTo>
                  <a:cubicBezTo>
                    <a:pt x="7318" y="4985"/>
                    <a:pt x="7312" y="5004"/>
                    <a:pt x="7310" y="5022"/>
                  </a:cubicBezTo>
                  <a:cubicBezTo>
                    <a:pt x="7308" y="5040"/>
                    <a:pt x="7309" y="5057"/>
                    <a:pt x="7313" y="5073"/>
                  </a:cubicBezTo>
                  <a:cubicBezTo>
                    <a:pt x="7318" y="5089"/>
                    <a:pt x="7325" y="5103"/>
                    <a:pt x="7336" y="5116"/>
                  </a:cubicBezTo>
                  <a:cubicBezTo>
                    <a:pt x="7347" y="5129"/>
                    <a:pt x="7360" y="5140"/>
                    <a:pt x="7377" y="5148"/>
                  </a:cubicBezTo>
                  <a:cubicBezTo>
                    <a:pt x="7402" y="5160"/>
                    <a:pt x="7427" y="5162"/>
                    <a:pt x="7453" y="5155"/>
                  </a:cubicBezTo>
                  <a:cubicBezTo>
                    <a:pt x="7465" y="5151"/>
                    <a:pt x="7476" y="5145"/>
                    <a:pt x="7486" y="5137"/>
                  </a:cubicBezTo>
                  <a:cubicBezTo>
                    <a:pt x="7496" y="5129"/>
                    <a:pt x="7508" y="5118"/>
                    <a:pt x="7522" y="5102"/>
                  </a:cubicBezTo>
                  <a:lnTo>
                    <a:pt x="7553" y="5069"/>
                  </a:lnTo>
                  <a:cubicBezTo>
                    <a:pt x="7590" y="5029"/>
                    <a:pt x="7626" y="5018"/>
                    <a:pt x="7661" y="5035"/>
                  </a:cubicBezTo>
                  <a:cubicBezTo>
                    <a:pt x="7684" y="5046"/>
                    <a:pt x="7698" y="5065"/>
                    <a:pt x="7703" y="5090"/>
                  </a:cubicBezTo>
                  <a:cubicBezTo>
                    <a:pt x="7705" y="5102"/>
                    <a:pt x="7705" y="5113"/>
                    <a:pt x="7703" y="5123"/>
                  </a:cubicBezTo>
                  <a:cubicBezTo>
                    <a:pt x="7701" y="5133"/>
                    <a:pt x="7697" y="5146"/>
                    <a:pt x="7689" y="5161"/>
                  </a:cubicBezTo>
                  <a:cubicBezTo>
                    <a:pt x="7680" y="5180"/>
                    <a:pt x="7668" y="5197"/>
                    <a:pt x="7654" y="5212"/>
                  </a:cubicBezTo>
                  <a:cubicBezTo>
                    <a:pt x="7641" y="5226"/>
                    <a:pt x="7624" y="5238"/>
                    <a:pt x="7604" y="5249"/>
                  </a:cubicBezTo>
                  <a:lnTo>
                    <a:pt x="7630" y="5287"/>
                  </a:lnTo>
                  <a:cubicBezTo>
                    <a:pt x="7652" y="5274"/>
                    <a:pt x="7671" y="5258"/>
                    <a:pt x="7687" y="5241"/>
                  </a:cubicBezTo>
                  <a:cubicBezTo>
                    <a:pt x="7702" y="5223"/>
                    <a:pt x="7716" y="5203"/>
                    <a:pt x="7727" y="5179"/>
                  </a:cubicBezTo>
                  <a:cubicBezTo>
                    <a:pt x="7736" y="5161"/>
                    <a:pt x="7742" y="5144"/>
                    <a:pt x="7745" y="5129"/>
                  </a:cubicBezTo>
                  <a:cubicBezTo>
                    <a:pt x="7748" y="5113"/>
                    <a:pt x="7749" y="5097"/>
                    <a:pt x="7747" y="5080"/>
                  </a:cubicBezTo>
                  <a:cubicBezTo>
                    <a:pt x="7744" y="5057"/>
                    <a:pt x="7737" y="5037"/>
                    <a:pt x="7725" y="5019"/>
                  </a:cubicBezTo>
                  <a:cubicBezTo>
                    <a:pt x="7713" y="5002"/>
                    <a:pt x="7698" y="4988"/>
                    <a:pt x="7679" y="4979"/>
                  </a:cubicBezTo>
                  <a:cubicBezTo>
                    <a:pt x="7667" y="4973"/>
                    <a:pt x="7654" y="4970"/>
                    <a:pt x="7639" y="4968"/>
                  </a:cubicBezTo>
                  <a:close/>
                  <a:moveTo>
                    <a:pt x="7556" y="4521"/>
                  </a:moveTo>
                  <a:lnTo>
                    <a:pt x="7429" y="4780"/>
                  </a:lnTo>
                  <a:lnTo>
                    <a:pt x="7468" y="4799"/>
                  </a:lnTo>
                  <a:lnTo>
                    <a:pt x="7520" y="4695"/>
                  </a:lnTo>
                  <a:lnTo>
                    <a:pt x="7872" y="4868"/>
                  </a:lnTo>
                  <a:lnTo>
                    <a:pt x="7894" y="4823"/>
                  </a:lnTo>
                  <a:lnTo>
                    <a:pt x="7542" y="4650"/>
                  </a:lnTo>
                  <a:lnTo>
                    <a:pt x="7594" y="4544"/>
                  </a:lnTo>
                  <a:lnTo>
                    <a:pt x="7556" y="4521"/>
                  </a:lnTo>
                  <a:close/>
                  <a:moveTo>
                    <a:pt x="8088" y="4427"/>
                  </a:moveTo>
                  <a:lnTo>
                    <a:pt x="8048" y="4407"/>
                  </a:lnTo>
                  <a:lnTo>
                    <a:pt x="7963" y="4579"/>
                  </a:lnTo>
                  <a:lnTo>
                    <a:pt x="7820" y="4509"/>
                  </a:lnTo>
                  <a:lnTo>
                    <a:pt x="7886" y="4375"/>
                  </a:lnTo>
                  <a:lnTo>
                    <a:pt x="7846" y="4355"/>
                  </a:lnTo>
                  <a:lnTo>
                    <a:pt x="7780" y="4489"/>
                  </a:lnTo>
                  <a:lnTo>
                    <a:pt x="7652" y="4426"/>
                  </a:lnTo>
                  <a:lnTo>
                    <a:pt x="7730" y="4266"/>
                  </a:lnTo>
                  <a:lnTo>
                    <a:pt x="7695" y="4241"/>
                  </a:lnTo>
                  <a:lnTo>
                    <a:pt x="7590" y="4454"/>
                  </a:lnTo>
                  <a:lnTo>
                    <a:pt x="7980" y="4647"/>
                  </a:lnTo>
                  <a:lnTo>
                    <a:pt x="8088" y="4427"/>
                  </a:lnTo>
                  <a:close/>
                  <a:moveTo>
                    <a:pt x="8251" y="4096"/>
                  </a:moveTo>
                  <a:lnTo>
                    <a:pt x="8215" y="4101"/>
                  </a:lnTo>
                  <a:cubicBezTo>
                    <a:pt x="8198" y="4103"/>
                    <a:pt x="8181" y="4106"/>
                    <a:pt x="8162" y="4108"/>
                  </a:cubicBezTo>
                  <a:cubicBezTo>
                    <a:pt x="8143" y="4111"/>
                    <a:pt x="8126" y="4113"/>
                    <a:pt x="8109" y="4115"/>
                  </a:cubicBezTo>
                  <a:cubicBezTo>
                    <a:pt x="8093" y="4118"/>
                    <a:pt x="8081" y="4120"/>
                    <a:pt x="8074" y="4121"/>
                  </a:cubicBezTo>
                  <a:cubicBezTo>
                    <a:pt x="8064" y="4123"/>
                    <a:pt x="8053" y="4125"/>
                    <a:pt x="8042" y="4128"/>
                  </a:cubicBezTo>
                  <a:cubicBezTo>
                    <a:pt x="8030" y="4131"/>
                    <a:pt x="8019" y="4135"/>
                    <a:pt x="8011" y="4139"/>
                  </a:cubicBezTo>
                  <a:lnTo>
                    <a:pt x="8014" y="4133"/>
                  </a:lnTo>
                  <a:cubicBezTo>
                    <a:pt x="8021" y="4117"/>
                    <a:pt x="8026" y="4102"/>
                    <a:pt x="8027" y="4087"/>
                  </a:cubicBezTo>
                  <a:cubicBezTo>
                    <a:pt x="8028" y="4071"/>
                    <a:pt x="8026" y="4057"/>
                    <a:pt x="8021" y="4043"/>
                  </a:cubicBezTo>
                  <a:cubicBezTo>
                    <a:pt x="8017" y="4030"/>
                    <a:pt x="8009" y="4017"/>
                    <a:pt x="7998" y="4005"/>
                  </a:cubicBezTo>
                  <a:cubicBezTo>
                    <a:pt x="7987" y="3994"/>
                    <a:pt x="7974" y="3984"/>
                    <a:pt x="7958" y="3976"/>
                  </a:cubicBezTo>
                  <a:cubicBezTo>
                    <a:pt x="7947" y="3971"/>
                    <a:pt x="7937" y="3968"/>
                    <a:pt x="7928" y="3966"/>
                  </a:cubicBezTo>
                  <a:cubicBezTo>
                    <a:pt x="7918" y="3965"/>
                    <a:pt x="7909" y="3964"/>
                    <a:pt x="7900" y="3964"/>
                  </a:cubicBezTo>
                  <a:cubicBezTo>
                    <a:pt x="7891" y="3964"/>
                    <a:pt x="7883" y="3965"/>
                    <a:pt x="7876" y="3967"/>
                  </a:cubicBezTo>
                  <a:cubicBezTo>
                    <a:pt x="7869" y="3970"/>
                    <a:pt x="7862" y="3972"/>
                    <a:pt x="7857" y="3975"/>
                  </a:cubicBezTo>
                  <a:cubicBezTo>
                    <a:pt x="7851" y="3978"/>
                    <a:pt x="7845" y="3981"/>
                    <a:pt x="7839" y="3985"/>
                  </a:cubicBezTo>
                  <a:cubicBezTo>
                    <a:pt x="7833" y="3990"/>
                    <a:pt x="7827" y="3995"/>
                    <a:pt x="7821" y="4002"/>
                  </a:cubicBezTo>
                  <a:cubicBezTo>
                    <a:pt x="7814" y="4009"/>
                    <a:pt x="7808" y="4017"/>
                    <a:pt x="7802" y="4027"/>
                  </a:cubicBezTo>
                  <a:cubicBezTo>
                    <a:pt x="7796" y="4036"/>
                    <a:pt x="7790" y="4048"/>
                    <a:pt x="7783" y="4061"/>
                  </a:cubicBezTo>
                  <a:lnTo>
                    <a:pt x="7738" y="4152"/>
                  </a:lnTo>
                  <a:lnTo>
                    <a:pt x="8129" y="4345"/>
                  </a:lnTo>
                  <a:lnTo>
                    <a:pt x="8151" y="4299"/>
                  </a:lnTo>
                  <a:lnTo>
                    <a:pt x="7975" y="4212"/>
                  </a:lnTo>
                  <a:cubicBezTo>
                    <a:pt x="7980" y="4202"/>
                    <a:pt x="7986" y="4195"/>
                    <a:pt x="7992" y="4191"/>
                  </a:cubicBezTo>
                  <a:cubicBezTo>
                    <a:pt x="7998" y="4186"/>
                    <a:pt x="8008" y="4183"/>
                    <a:pt x="8022" y="4180"/>
                  </a:cubicBezTo>
                  <a:cubicBezTo>
                    <a:pt x="8045" y="4175"/>
                    <a:pt x="8067" y="4171"/>
                    <a:pt x="8088" y="4168"/>
                  </a:cubicBezTo>
                  <a:cubicBezTo>
                    <a:pt x="8108" y="4164"/>
                    <a:pt x="8127" y="4162"/>
                    <a:pt x="8145" y="4159"/>
                  </a:cubicBezTo>
                  <a:cubicBezTo>
                    <a:pt x="8162" y="4157"/>
                    <a:pt x="8177" y="4156"/>
                    <a:pt x="8191" y="4155"/>
                  </a:cubicBezTo>
                  <a:cubicBezTo>
                    <a:pt x="8204" y="4155"/>
                    <a:pt x="8214" y="4155"/>
                    <a:pt x="8222" y="4155"/>
                  </a:cubicBezTo>
                  <a:lnTo>
                    <a:pt x="8251" y="4096"/>
                  </a:lnTo>
                  <a:close/>
                  <a:moveTo>
                    <a:pt x="7965" y="4047"/>
                  </a:moveTo>
                  <a:cubicBezTo>
                    <a:pt x="7973" y="4056"/>
                    <a:pt x="7979" y="4065"/>
                    <a:pt x="7982" y="4074"/>
                  </a:cubicBezTo>
                  <a:cubicBezTo>
                    <a:pt x="7985" y="4085"/>
                    <a:pt x="7985" y="4097"/>
                    <a:pt x="7983" y="4109"/>
                  </a:cubicBezTo>
                  <a:cubicBezTo>
                    <a:pt x="7981" y="4122"/>
                    <a:pt x="7976" y="4137"/>
                    <a:pt x="7967" y="4154"/>
                  </a:cubicBezTo>
                  <a:lnTo>
                    <a:pt x="7946" y="4198"/>
                  </a:lnTo>
                  <a:lnTo>
                    <a:pt x="7800" y="4126"/>
                  </a:lnTo>
                  <a:lnTo>
                    <a:pt x="7823" y="4079"/>
                  </a:lnTo>
                  <a:cubicBezTo>
                    <a:pt x="7828" y="4069"/>
                    <a:pt x="7833" y="4060"/>
                    <a:pt x="7838" y="4053"/>
                  </a:cubicBezTo>
                  <a:cubicBezTo>
                    <a:pt x="7844" y="4046"/>
                    <a:pt x="7849" y="4039"/>
                    <a:pt x="7855" y="4034"/>
                  </a:cubicBezTo>
                  <a:cubicBezTo>
                    <a:pt x="7865" y="4025"/>
                    <a:pt x="7877" y="4020"/>
                    <a:pt x="7892" y="4018"/>
                  </a:cubicBezTo>
                  <a:cubicBezTo>
                    <a:pt x="7906" y="4017"/>
                    <a:pt x="7920" y="4019"/>
                    <a:pt x="7933" y="4025"/>
                  </a:cubicBezTo>
                  <a:cubicBezTo>
                    <a:pt x="7946" y="4032"/>
                    <a:pt x="7957" y="4039"/>
                    <a:pt x="7965" y="4047"/>
                  </a:cubicBezTo>
                  <a:close/>
                  <a:moveTo>
                    <a:pt x="8463" y="3885"/>
                  </a:moveTo>
                  <a:lnTo>
                    <a:pt x="7914" y="3615"/>
                  </a:lnTo>
                  <a:lnTo>
                    <a:pt x="7895" y="3652"/>
                  </a:lnTo>
                  <a:lnTo>
                    <a:pt x="8445" y="3922"/>
                  </a:lnTo>
                  <a:lnTo>
                    <a:pt x="8463" y="3885"/>
                  </a:lnTo>
                  <a:close/>
                  <a:moveTo>
                    <a:pt x="8238" y="3137"/>
                  </a:moveTo>
                  <a:lnTo>
                    <a:pt x="8215" y="3183"/>
                  </a:lnTo>
                  <a:lnTo>
                    <a:pt x="8487" y="3317"/>
                  </a:lnTo>
                  <a:cubicBezTo>
                    <a:pt x="8501" y="3324"/>
                    <a:pt x="8512" y="3330"/>
                    <a:pt x="8520" y="3336"/>
                  </a:cubicBezTo>
                  <a:cubicBezTo>
                    <a:pt x="8528" y="3343"/>
                    <a:pt x="8535" y="3351"/>
                    <a:pt x="8541" y="3362"/>
                  </a:cubicBezTo>
                  <a:cubicBezTo>
                    <a:pt x="8546" y="3372"/>
                    <a:pt x="8548" y="3384"/>
                    <a:pt x="8546" y="3398"/>
                  </a:cubicBezTo>
                  <a:cubicBezTo>
                    <a:pt x="8544" y="3412"/>
                    <a:pt x="8540" y="3427"/>
                    <a:pt x="8532" y="3443"/>
                  </a:cubicBezTo>
                  <a:cubicBezTo>
                    <a:pt x="8526" y="3455"/>
                    <a:pt x="8519" y="3465"/>
                    <a:pt x="8513" y="3473"/>
                  </a:cubicBezTo>
                  <a:cubicBezTo>
                    <a:pt x="8506" y="3480"/>
                    <a:pt x="8500" y="3486"/>
                    <a:pt x="8493" y="3490"/>
                  </a:cubicBezTo>
                  <a:cubicBezTo>
                    <a:pt x="8486" y="3495"/>
                    <a:pt x="8479" y="3497"/>
                    <a:pt x="8473" y="3499"/>
                  </a:cubicBezTo>
                  <a:cubicBezTo>
                    <a:pt x="8467" y="3500"/>
                    <a:pt x="8461" y="3501"/>
                    <a:pt x="8456" y="3500"/>
                  </a:cubicBezTo>
                  <a:cubicBezTo>
                    <a:pt x="8449" y="3500"/>
                    <a:pt x="8439" y="3498"/>
                    <a:pt x="8428" y="3493"/>
                  </a:cubicBezTo>
                  <a:cubicBezTo>
                    <a:pt x="8417" y="3489"/>
                    <a:pt x="8406" y="3484"/>
                    <a:pt x="8396" y="3480"/>
                  </a:cubicBezTo>
                  <a:lnTo>
                    <a:pt x="8133" y="3350"/>
                  </a:lnTo>
                  <a:lnTo>
                    <a:pt x="8110" y="3396"/>
                  </a:lnTo>
                  <a:lnTo>
                    <a:pt x="8390" y="3534"/>
                  </a:lnTo>
                  <a:cubicBezTo>
                    <a:pt x="8399" y="3538"/>
                    <a:pt x="8409" y="3543"/>
                    <a:pt x="8421" y="3547"/>
                  </a:cubicBezTo>
                  <a:cubicBezTo>
                    <a:pt x="8433" y="3551"/>
                    <a:pt x="8445" y="3553"/>
                    <a:pt x="8457" y="3553"/>
                  </a:cubicBezTo>
                  <a:cubicBezTo>
                    <a:pt x="8482" y="3552"/>
                    <a:pt x="8503" y="3544"/>
                    <a:pt x="8521" y="3531"/>
                  </a:cubicBezTo>
                  <a:cubicBezTo>
                    <a:pt x="8539" y="3517"/>
                    <a:pt x="8555" y="3495"/>
                    <a:pt x="8570" y="3465"/>
                  </a:cubicBezTo>
                  <a:cubicBezTo>
                    <a:pt x="8582" y="3441"/>
                    <a:pt x="8590" y="3420"/>
                    <a:pt x="8593" y="3401"/>
                  </a:cubicBezTo>
                  <a:cubicBezTo>
                    <a:pt x="8596" y="3382"/>
                    <a:pt x="8595" y="3365"/>
                    <a:pt x="8591" y="3347"/>
                  </a:cubicBezTo>
                  <a:cubicBezTo>
                    <a:pt x="8587" y="3331"/>
                    <a:pt x="8579" y="3317"/>
                    <a:pt x="8568" y="3307"/>
                  </a:cubicBezTo>
                  <a:cubicBezTo>
                    <a:pt x="8557" y="3296"/>
                    <a:pt x="8539" y="3285"/>
                    <a:pt x="8516" y="3274"/>
                  </a:cubicBezTo>
                  <a:lnTo>
                    <a:pt x="8238" y="3137"/>
                  </a:lnTo>
                  <a:close/>
                  <a:moveTo>
                    <a:pt x="8812" y="2957"/>
                  </a:moveTo>
                  <a:lnTo>
                    <a:pt x="8421" y="2764"/>
                  </a:lnTo>
                  <a:lnTo>
                    <a:pt x="8398" y="2811"/>
                  </a:lnTo>
                  <a:lnTo>
                    <a:pt x="8612" y="2913"/>
                  </a:lnTo>
                  <a:cubicBezTo>
                    <a:pt x="8626" y="2920"/>
                    <a:pt x="8640" y="2927"/>
                    <a:pt x="8654" y="2933"/>
                  </a:cubicBezTo>
                  <a:cubicBezTo>
                    <a:pt x="8669" y="2940"/>
                    <a:pt x="8682" y="2945"/>
                    <a:pt x="8693" y="2950"/>
                  </a:cubicBezTo>
                  <a:cubicBezTo>
                    <a:pt x="8705" y="2955"/>
                    <a:pt x="8714" y="2959"/>
                    <a:pt x="8721" y="2962"/>
                  </a:cubicBezTo>
                  <a:cubicBezTo>
                    <a:pt x="8729" y="2965"/>
                    <a:pt x="8733" y="2967"/>
                    <a:pt x="8733" y="2967"/>
                  </a:cubicBezTo>
                  <a:cubicBezTo>
                    <a:pt x="8732" y="2967"/>
                    <a:pt x="8728" y="2966"/>
                    <a:pt x="8722" y="2966"/>
                  </a:cubicBezTo>
                  <a:cubicBezTo>
                    <a:pt x="8716" y="2965"/>
                    <a:pt x="8708" y="2965"/>
                    <a:pt x="8699" y="2965"/>
                  </a:cubicBezTo>
                  <a:cubicBezTo>
                    <a:pt x="8690" y="2964"/>
                    <a:pt x="8680" y="2964"/>
                    <a:pt x="8668" y="2963"/>
                  </a:cubicBezTo>
                  <a:cubicBezTo>
                    <a:pt x="8656" y="2963"/>
                    <a:pt x="8645" y="2963"/>
                    <a:pt x="8633" y="2963"/>
                  </a:cubicBezTo>
                  <a:lnTo>
                    <a:pt x="8320" y="2970"/>
                  </a:lnTo>
                  <a:lnTo>
                    <a:pt x="8293" y="3024"/>
                  </a:lnTo>
                  <a:lnTo>
                    <a:pt x="8684" y="3217"/>
                  </a:lnTo>
                  <a:lnTo>
                    <a:pt x="8708" y="3168"/>
                  </a:lnTo>
                  <a:lnTo>
                    <a:pt x="8480" y="3059"/>
                  </a:lnTo>
                  <a:cubicBezTo>
                    <a:pt x="8469" y="3053"/>
                    <a:pt x="8457" y="3048"/>
                    <a:pt x="8445" y="3043"/>
                  </a:cubicBezTo>
                  <a:cubicBezTo>
                    <a:pt x="8434" y="3038"/>
                    <a:pt x="8423" y="3033"/>
                    <a:pt x="8413" y="3029"/>
                  </a:cubicBezTo>
                  <a:cubicBezTo>
                    <a:pt x="8403" y="3025"/>
                    <a:pt x="8394" y="3021"/>
                    <a:pt x="8387" y="3018"/>
                  </a:cubicBezTo>
                  <a:cubicBezTo>
                    <a:pt x="8380" y="3015"/>
                    <a:pt x="8375" y="3013"/>
                    <a:pt x="8371" y="3012"/>
                  </a:cubicBezTo>
                  <a:cubicBezTo>
                    <a:pt x="8375" y="3012"/>
                    <a:pt x="8381" y="3013"/>
                    <a:pt x="8389" y="3013"/>
                  </a:cubicBezTo>
                  <a:cubicBezTo>
                    <a:pt x="8396" y="3013"/>
                    <a:pt x="8405" y="3014"/>
                    <a:pt x="8415" y="3014"/>
                  </a:cubicBezTo>
                  <a:cubicBezTo>
                    <a:pt x="8425" y="3014"/>
                    <a:pt x="8436" y="3014"/>
                    <a:pt x="8448" y="3014"/>
                  </a:cubicBezTo>
                  <a:cubicBezTo>
                    <a:pt x="8461" y="3014"/>
                    <a:pt x="8473" y="3014"/>
                    <a:pt x="8487" y="3013"/>
                  </a:cubicBezTo>
                  <a:lnTo>
                    <a:pt x="8788" y="3006"/>
                  </a:lnTo>
                  <a:lnTo>
                    <a:pt x="8812" y="2957"/>
                  </a:lnTo>
                  <a:close/>
                  <a:moveTo>
                    <a:pt x="8891" y="2797"/>
                  </a:moveTo>
                  <a:lnTo>
                    <a:pt x="8500" y="2604"/>
                  </a:lnTo>
                  <a:lnTo>
                    <a:pt x="8477" y="2650"/>
                  </a:lnTo>
                  <a:lnTo>
                    <a:pt x="8868" y="2842"/>
                  </a:lnTo>
                  <a:lnTo>
                    <a:pt x="8891" y="2797"/>
                  </a:lnTo>
                  <a:close/>
                  <a:moveTo>
                    <a:pt x="2039" y="18075"/>
                  </a:moveTo>
                  <a:cubicBezTo>
                    <a:pt x="2025" y="18073"/>
                    <a:pt x="2011" y="18074"/>
                    <a:pt x="1998" y="18078"/>
                  </a:cubicBezTo>
                  <a:cubicBezTo>
                    <a:pt x="1985" y="18081"/>
                    <a:pt x="1973" y="18087"/>
                    <a:pt x="1962" y="18094"/>
                  </a:cubicBezTo>
                  <a:cubicBezTo>
                    <a:pt x="1951" y="18101"/>
                    <a:pt x="1938" y="18112"/>
                    <a:pt x="1925" y="18127"/>
                  </a:cubicBezTo>
                  <a:lnTo>
                    <a:pt x="1888" y="18165"/>
                  </a:lnTo>
                  <a:cubicBezTo>
                    <a:pt x="1869" y="18185"/>
                    <a:pt x="1852" y="18197"/>
                    <a:pt x="1838" y="18203"/>
                  </a:cubicBezTo>
                  <a:cubicBezTo>
                    <a:pt x="1824" y="18208"/>
                    <a:pt x="1808" y="18207"/>
                    <a:pt x="1792" y="18199"/>
                  </a:cubicBezTo>
                  <a:cubicBezTo>
                    <a:pt x="1772" y="18189"/>
                    <a:pt x="1760" y="18174"/>
                    <a:pt x="1755" y="18155"/>
                  </a:cubicBezTo>
                  <a:cubicBezTo>
                    <a:pt x="1750" y="18136"/>
                    <a:pt x="1754" y="18114"/>
                    <a:pt x="1766" y="18089"/>
                  </a:cubicBezTo>
                  <a:cubicBezTo>
                    <a:pt x="1770" y="18081"/>
                    <a:pt x="1775" y="18073"/>
                    <a:pt x="1780" y="18066"/>
                  </a:cubicBezTo>
                  <a:cubicBezTo>
                    <a:pt x="1784" y="18060"/>
                    <a:pt x="1790" y="18053"/>
                    <a:pt x="1796" y="18047"/>
                  </a:cubicBezTo>
                  <a:cubicBezTo>
                    <a:pt x="1803" y="18041"/>
                    <a:pt x="1810" y="18035"/>
                    <a:pt x="1818" y="18029"/>
                  </a:cubicBezTo>
                  <a:cubicBezTo>
                    <a:pt x="1826" y="18023"/>
                    <a:pt x="1836" y="18017"/>
                    <a:pt x="1846" y="18010"/>
                  </a:cubicBezTo>
                  <a:lnTo>
                    <a:pt x="1823" y="17973"/>
                  </a:lnTo>
                  <a:cubicBezTo>
                    <a:pt x="1779" y="17998"/>
                    <a:pt x="1747" y="18031"/>
                    <a:pt x="1727" y="18073"/>
                  </a:cubicBezTo>
                  <a:cubicBezTo>
                    <a:pt x="1718" y="18092"/>
                    <a:pt x="1712" y="18110"/>
                    <a:pt x="1710" y="18129"/>
                  </a:cubicBezTo>
                  <a:cubicBezTo>
                    <a:pt x="1708" y="18147"/>
                    <a:pt x="1709" y="18164"/>
                    <a:pt x="1713" y="18180"/>
                  </a:cubicBezTo>
                  <a:cubicBezTo>
                    <a:pt x="1718" y="18196"/>
                    <a:pt x="1725" y="18210"/>
                    <a:pt x="1736" y="18223"/>
                  </a:cubicBezTo>
                  <a:cubicBezTo>
                    <a:pt x="1747" y="18235"/>
                    <a:pt x="1760" y="18246"/>
                    <a:pt x="1776" y="18254"/>
                  </a:cubicBezTo>
                  <a:lnTo>
                    <a:pt x="1870" y="18254"/>
                  </a:lnTo>
                  <a:cubicBezTo>
                    <a:pt x="1876" y="18251"/>
                    <a:pt x="1881" y="18248"/>
                    <a:pt x="1886" y="18244"/>
                  </a:cubicBezTo>
                  <a:cubicBezTo>
                    <a:pt x="1896" y="18236"/>
                    <a:pt x="1908" y="18224"/>
                    <a:pt x="1922" y="18209"/>
                  </a:cubicBezTo>
                  <a:lnTo>
                    <a:pt x="1953" y="18175"/>
                  </a:lnTo>
                  <a:cubicBezTo>
                    <a:pt x="1990" y="18136"/>
                    <a:pt x="2026" y="18124"/>
                    <a:pt x="2061" y="18141"/>
                  </a:cubicBezTo>
                  <a:cubicBezTo>
                    <a:pt x="2084" y="18153"/>
                    <a:pt x="2098" y="18171"/>
                    <a:pt x="2103" y="18197"/>
                  </a:cubicBezTo>
                  <a:cubicBezTo>
                    <a:pt x="2105" y="18208"/>
                    <a:pt x="2105" y="18219"/>
                    <a:pt x="2103" y="18229"/>
                  </a:cubicBezTo>
                  <a:cubicBezTo>
                    <a:pt x="2102" y="18237"/>
                    <a:pt x="2099" y="18245"/>
                    <a:pt x="2095" y="18254"/>
                  </a:cubicBezTo>
                  <a:lnTo>
                    <a:pt x="2141" y="18254"/>
                  </a:lnTo>
                  <a:cubicBezTo>
                    <a:pt x="2143" y="18248"/>
                    <a:pt x="2144" y="18241"/>
                    <a:pt x="2145" y="18235"/>
                  </a:cubicBezTo>
                  <a:cubicBezTo>
                    <a:pt x="2148" y="18220"/>
                    <a:pt x="2149" y="18203"/>
                    <a:pt x="2147" y="18186"/>
                  </a:cubicBezTo>
                  <a:cubicBezTo>
                    <a:pt x="2144" y="18164"/>
                    <a:pt x="2137" y="18143"/>
                    <a:pt x="2125" y="18126"/>
                  </a:cubicBezTo>
                  <a:cubicBezTo>
                    <a:pt x="2113" y="18108"/>
                    <a:pt x="2098" y="18095"/>
                    <a:pt x="2079" y="18086"/>
                  </a:cubicBezTo>
                  <a:cubicBezTo>
                    <a:pt x="2067" y="18080"/>
                    <a:pt x="2054" y="18076"/>
                    <a:pt x="2039" y="18075"/>
                  </a:cubicBezTo>
                  <a:close/>
                  <a:moveTo>
                    <a:pt x="9002" y="4138"/>
                  </a:moveTo>
                  <a:lnTo>
                    <a:pt x="9002" y="4082"/>
                  </a:lnTo>
                  <a:lnTo>
                    <a:pt x="8735" y="3951"/>
                  </a:lnTo>
                  <a:lnTo>
                    <a:pt x="8787" y="3845"/>
                  </a:lnTo>
                  <a:lnTo>
                    <a:pt x="8749" y="3823"/>
                  </a:lnTo>
                  <a:lnTo>
                    <a:pt x="8622" y="4082"/>
                  </a:lnTo>
                  <a:lnTo>
                    <a:pt x="8662" y="4101"/>
                  </a:lnTo>
                  <a:lnTo>
                    <a:pt x="8713" y="3996"/>
                  </a:lnTo>
                  <a:lnTo>
                    <a:pt x="9002" y="4138"/>
                  </a:lnTo>
                  <a:close/>
                  <a:moveTo>
                    <a:pt x="9002" y="3896"/>
                  </a:moveTo>
                  <a:lnTo>
                    <a:pt x="9002" y="3830"/>
                  </a:lnTo>
                  <a:lnTo>
                    <a:pt x="8863" y="3696"/>
                  </a:lnTo>
                  <a:lnTo>
                    <a:pt x="9002" y="3718"/>
                  </a:lnTo>
                  <a:lnTo>
                    <a:pt x="9002" y="3666"/>
                  </a:lnTo>
                  <a:lnTo>
                    <a:pt x="8838" y="3643"/>
                  </a:lnTo>
                  <a:lnTo>
                    <a:pt x="8808" y="3704"/>
                  </a:lnTo>
                  <a:lnTo>
                    <a:pt x="9002" y="3896"/>
                  </a:lnTo>
                  <a:close/>
                  <a:moveTo>
                    <a:pt x="9002" y="3432"/>
                  </a:moveTo>
                  <a:lnTo>
                    <a:pt x="9002" y="3310"/>
                  </a:lnTo>
                  <a:lnTo>
                    <a:pt x="8902" y="3513"/>
                  </a:lnTo>
                  <a:lnTo>
                    <a:pt x="8941" y="3532"/>
                  </a:lnTo>
                  <a:lnTo>
                    <a:pt x="8993" y="3427"/>
                  </a:lnTo>
                  <a:lnTo>
                    <a:pt x="9002" y="3432"/>
                  </a:lnTo>
                  <a:close/>
                  <a:moveTo>
                    <a:pt x="2257" y="18004"/>
                  </a:moveTo>
                  <a:lnTo>
                    <a:pt x="1866" y="17812"/>
                  </a:lnTo>
                  <a:lnTo>
                    <a:pt x="1844" y="17858"/>
                  </a:lnTo>
                  <a:lnTo>
                    <a:pt x="2234" y="18050"/>
                  </a:lnTo>
                  <a:lnTo>
                    <a:pt x="2257" y="18004"/>
                  </a:lnTo>
                  <a:close/>
                  <a:moveTo>
                    <a:pt x="2032" y="17475"/>
                  </a:moveTo>
                  <a:lnTo>
                    <a:pt x="1905" y="17734"/>
                  </a:lnTo>
                  <a:lnTo>
                    <a:pt x="1944" y="17753"/>
                  </a:lnTo>
                  <a:lnTo>
                    <a:pt x="1995" y="17648"/>
                  </a:lnTo>
                  <a:lnTo>
                    <a:pt x="2347" y="17821"/>
                  </a:lnTo>
                  <a:lnTo>
                    <a:pt x="2369" y="17776"/>
                  </a:lnTo>
                  <a:lnTo>
                    <a:pt x="2018" y="17603"/>
                  </a:lnTo>
                  <a:lnTo>
                    <a:pt x="2070" y="17497"/>
                  </a:lnTo>
                  <a:lnTo>
                    <a:pt x="2032" y="17475"/>
                  </a:lnTo>
                  <a:close/>
                  <a:moveTo>
                    <a:pt x="2199" y="17135"/>
                  </a:moveTo>
                  <a:lnTo>
                    <a:pt x="2173" y="17188"/>
                  </a:lnTo>
                  <a:lnTo>
                    <a:pt x="2285" y="17337"/>
                  </a:lnTo>
                  <a:cubicBezTo>
                    <a:pt x="2292" y="17347"/>
                    <a:pt x="2299" y="17356"/>
                    <a:pt x="2306" y="17364"/>
                  </a:cubicBezTo>
                  <a:cubicBezTo>
                    <a:pt x="2313" y="17373"/>
                    <a:pt x="2317" y="17378"/>
                    <a:pt x="2319" y="17379"/>
                  </a:cubicBezTo>
                  <a:cubicBezTo>
                    <a:pt x="2309" y="17379"/>
                    <a:pt x="2301" y="17379"/>
                    <a:pt x="2292" y="17378"/>
                  </a:cubicBezTo>
                  <a:cubicBezTo>
                    <a:pt x="2284" y="17378"/>
                    <a:pt x="2275" y="17378"/>
                    <a:pt x="2265" y="17378"/>
                  </a:cubicBezTo>
                  <a:lnTo>
                    <a:pt x="2079" y="17378"/>
                  </a:lnTo>
                  <a:lnTo>
                    <a:pt x="2051" y="17436"/>
                  </a:lnTo>
                  <a:lnTo>
                    <a:pt x="2349" y="17426"/>
                  </a:lnTo>
                  <a:lnTo>
                    <a:pt x="2504" y="17502"/>
                  </a:lnTo>
                  <a:lnTo>
                    <a:pt x="2528" y="17454"/>
                  </a:lnTo>
                  <a:lnTo>
                    <a:pt x="2376" y="17379"/>
                  </a:lnTo>
                  <a:lnTo>
                    <a:pt x="2199" y="17135"/>
                  </a:lnTo>
                  <a:close/>
                  <a:moveTo>
                    <a:pt x="2559" y="16706"/>
                  </a:moveTo>
                  <a:cubicBezTo>
                    <a:pt x="2532" y="16700"/>
                    <a:pt x="2507" y="16698"/>
                    <a:pt x="2483" y="16702"/>
                  </a:cubicBezTo>
                  <a:cubicBezTo>
                    <a:pt x="2474" y="16703"/>
                    <a:pt x="2464" y="16705"/>
                    <a:pt x="2453" y="16709"/>
                  </a:cubicBezTo>
                  <a:cubicBezTo>
                    <a:pt x="2442" y="16712"/>
                    <a:pt x="2430" y="16717"/>
                    <a:pt x="2419" y="16724"/>
                  </a:cubicBezTo>
                  <a:cubicBezTo>
                    <a:pt x="2408" y="16731"/>
                    <a:pt x="2397" y="16740"/>
                    <a:pt x="2387" y="16751"/>
                  </a:cubicBezTo>
                  <a:cubicBezTo>
                    <a:pt x="2377" y="16762"/>
                    <a:pt x="2367" y="16776"/>
                    <a:pt x="2359" y="16793"/>
                  </a:cubicBezTo>
                  <a:cubicBezTo>
                    <a:pt x="2347" y="16817"/>
                    <a:pt x="2341" y="16841"/>
                    <a:pt x="2341" y="16865"/>
                  </a:cubicBezTo>
                  <a:cubicBezTo>
                    <a:pt x="2341" y="16889"/>
                    <a:pt x="2346" y="16912"/>
                    <a:pt x="2356" y="16934"/>
                  </a:cubicBezTo>
                  <a:cubicBezTo>
                    <a:pt x="2367" y="16956"/>
                    <a:pt x="2383" y="16976"/>
                    <a:pt x="2404" y="16996"/>
                  </a:cubicBezTo>
                  <a:cubicBezTo>
                    <a:pt x="2425" y="17015"/>
                    <a:pt x="2452" y="17032"/>
                    <a:pt x="2483" y="17048"/>
                  </a:cubicBezTo>
                  <a:cubicBezTo>
                    <a:pt x="2550" y="17081"/>
                    <a:pt x="2610" y="17091"/>
                    <a:pt x="2661" y="17077"/>
                  </a:cubicBezTo>
                  <a:cubicBezTo>
                    <a:pt x="2682" y="17071"/>
                    <a:pt x="2702" y="17061"/>
                    <a:pt x="2720" y="17047"/>
                  </a:cubicBezTo>
                  <a:cubicBezTo>
                    <a:pt x="2738" y="17033"/>
                    <a:pt x="2753" y="17014"/>
                    <a:pt x="2765" y="16990"/>
                  </a:cubicBezTo>
                  <a:cubicBezTo>
                    <a:pt x="2775" y="16970"/>
                    <a:pt x="2781" y="16950"/>
                    <a:pt x="2783" y="16932"/>
                  </a:cubicBezTo>
                  <a:cubicBezTo>
                    <a:pt x="2785" y="16913"/>
                    <a:pt x="2782" y="16894"/>
                    <a:pt x="2776" y="16873"/>
                  </a:cubicBezTo>
                  <a:cubicBezTo>
                    <a:pt x="2768" y="16844"/>
                    <a:pt x="2753" y="16819"/>
                    <a:pt x="2732" y="16797"/>
                  </a:cubicBezTo>
                  <a:cubicBezTo>
                    <a:pt x="2712" y="16776"/>
                    <a:pt x="2683" y="16756"/>
                    <a:pt x="2645" y="16738"/>
                  </a:cubicBezTo>
                  <a:cubicBezTo>
                    <a:pt x="2614" y="16722"/>
                    <a:pt x="2585" y="16711"/>
                    <a:pt x="2559" y="16706"/>
                  </a:cubicBezTo>
                  <a:close/>
                  <a:moveTo>
                    <a:pt x="2668" y="16816"/>
                  </a:moveTo>
                  <a:cubicBezTo>
                    <a:pt x="2680" y="16823"/>
                    <a:pt x="2690" y="16830"/>
                    <a:pt x="2698" y="16837"/>
                  </a:cubicBezTo>
                  <a:cubicBezTo>
                    <a:pt x="2706" y="16844"/>
                    <a:pt x="2713" y="16851"/>
                    <a:pt x="2719" y="16858"/>
                  </a:cubicBezTo>
                  <a:cubicBezTo>
                    <a:pt x="2724" y="16866"/>
                    <a:pt x="2729" y="16873"/>
                    <a:pt x="2732" y="16881"/>
                  </a:cubicBezTo>
                  <a:cubicBezTo>
                    <a:pt x="2739" y="16895"/>
                    <a:pt x="2742" y="16910"/>
                    <a:pt x="2742" y="16924"/>
                  </a:cubicBezTo>
                  <a:cubicBezTo>
                    <a:pt x="2742" y="16939"/>
                    <a:pt x="2738" y="16954"/>
                    <a:pt x="2730" y="16970"/>
                  </a:cubicBezTo>
                  <a:cubicBezTo>
                    <a:pt x="2726" y="16978"/>
                    <a:pt x="2721" y="16986"/>
                    <a:pt x="2715" y="16993"/>
                  </a:cubicBezTo>
                  <a:cubicBezTo>
                    <a:pt x="2709" y="17001"/>
                    <a:pt x="2702" y="17007"/>
                    <a:pt x="2695" y="17013"/>
                  </a:cubicBezTo>
                  <a:cubicBezTo>
                    <a:pt x="2688" y="17018"/>
                    <a:pt x="2680" y="17023"/>
                    <a:pt x="2672" y="17027"/>
                  </a:cubicBezTo>
                  <a:cubicBezTo>
                    <a:pt x="2664" y="17030"/>
                    <a:pt x="2655" y="17032"/>
                    <a:pt x="2647" y="17033"/>
                  </a:cubicBezTo>
                  <a:cubicBezTo>
                    <a:pt x="2630" y="17034"/>
                    <a:pt x="2608" y="17031"/>
                    <a:pt x="2582" y="17024"/>
                  </a:cubicBezTo>
                  <a:cubicBezTo>
                    <a:pt x="2556" y="17016"/>
                    <a:pt x="2528" y="17006"/>
                    <a:pt x="2499" y="16991"/>
                  </a:cubicBezTo>
                  <a:cubicBezTo>
                    <a:pt x="2474" y="16979"/>
                    <a:pt x="2454" y="16967"/>
                    <a:pt x="2439" y="16955"/>
                  </a:cubicBezTo>
                  <a:cubicBezTo>
                    <a:pt x="2423" y="16944"/>
                    <a:pt x="2410" y="16931"/>
                    <a:pt x="2401" y="16918"/>
                  </a:cubicBezTo>
                  <a:cubicBezTo>
                    <a:pt x="2390" y="16904"/>
                    <a:pt x="2385" y="16887"/>
                    <a:pt x="2384" y="16868"/>
                  </a:cubicBezTo>
                  <a:cubicBezTo>
                    <a:pt x="2383" y="16849"/>
                    <a:pt x="2387" y="16830"/>
                    <a:pt x="2396" y="16812"/>
                  </a:cubicBezTo>
                  <a:cubicBezTo>
                    <a:pt x="2408" y="16789"/>
                    <a:pt x="2422" y="16773"/>
                    <a:pt x="2440" y="16764"/>
                  </a:cubicBezTo>
                  <a:cubicBezTo>
                    <a:pt x="2457" y="16755"/>
                    <a:pt x="2475" y="16751"/>
                    <a:pt x="2493" y="16751"/>
                  </a:cubicBezTo>
                  <a:cubicBezTo>
                    <a:pt x="2510" y="16751"/>
                    <a:pt x="2529" y="16755"/>
                    <a:pt x="2550" y="16762"/>
                  </a:cubicBezTo>
                  <a:cubicBezTo>
                    <a:pt x="2572" y="16769"/>
                    <a:pt x="2597" y="16779"/>
                    <a:pt x="2626" y="16793"/>
                  </a:cubicBezTo>
                  <a:cubicBezTo>
                    <a:pt x="2642" y="16801"/>
                    <a:pt x="2656" y="16809"/>
                    <a:pt x="2668" y="16816"/>
                  </a:cubicBezTo>
                  <a:close/>
                  <a:moveTo>
                    <a:pt x="2593" y="16335"/>
                  </a:moveTo>
                  <a:lnTo>
                    <a:pt x="2492" y="16540"/>
                  </a:lnTo>
                  <a:lnTo>
                    <a:pt x="2883" y="16733"/>
                  </a:lnTo>
                  <a:lnTo>
                    <a:pt x="2906" y="16685"/>
                  </a:lnTo>
                  <a:lnTo>
                    <a:pt x="2720" y="16594"/>
                  </a:lnTo>
                  <a:lnTo>
                    <a:pt x="2782" y="16469"/>
                  </a:lnTo>
                  <a:lnTo>
                    <a:pt x="2744" y="16450"/>
                  </a:lnTo>
                  <a:lnTo>
                    <a:pt x="2682" y="16575"/>
                  </a:lnTo>
                  <a:lnTo>
                    <a:pt x="2554" y="16512"/>
                  </a:lnTo>
                  <a:lnTo>
                    <a:pt x="2628" y="16361"/>
                  </a:lnTo>
                  <a:lnTo>
                    <a:pt x="2593" y="16335"/>
                  </a:lnTo>
                  <a:close/>
                  <a:moveTo>
                    <a:pt x="3259" y="15968"/>
                  </a:moveTo>
                  <a:lnTo>
                    <a:pt x="2851" y="15809"/>
                  </a:lnTo>
                  <a:lnTo>
                    <a:pt x="2818" y="15878"/>
                  </a:lnTo>
                  <a:lnTo>
                    <a:pt x="3041" y="16080"/>
                  </a:lnTo>
                  <a:cubicBezTo>
                    <a:pt x="3055" y="16091"/>
                    <a:pt x="3067" y="16102"/>
                    <a:pt x="3078" y="16110"/>
                  </a:cubicBezTo>
                  <a:cubicBezTo>
                    <a:pt x="3090" y="16119"/>
                    <a:pt x="3096" y="16124"/>
                    <a:pt x="3097" y="16125"/>
                  </a:cubicBezTo>
                  <a:cubicBezTo>
                    <a:pt x="3095" y="16124"/>
                    <a:pt x="3087" y="16122"/>
                    <a:pt x="3074" y="16119"/>
                  </a:cubicBezTo>
                  <a:cubicBezTo>
                    <a:pt x="3060" y="16115"/>
                    <a:pt x="3043" y="16111"/>
                    <a:pt x="3022" y="16107"/>
                  </a:cubicBezTo>
                  <a:lnTo>
                    <a:pt x="2732" y="16053"/>
                  </a:lnTo>
                  <a:lnTo>
                    <a:pt x="2698" y="16121"/>
                  </a:lnTo>
                  <a:lnTo>
                    <a:pt x="3072" y="16347"/>
                  </a:lnTo>
                  <a:lnTo>
                    <a:pt x="3094" y="16302"/>
                  </a:lnTo>
                  <a:lnTo>
                    <a:pt x="2827" y="16144"/>
                  </a:lnTo>
                  <a:cubicBezTo>
                    <a:pt x="2821" y="16141"/>
                    <a:pt x="2815" y="16137"/>
                    <a:pt x="2807" y="16133"/>
                  </a:cubicBezTo>
                  <a:cubicBezTo>
                    <a:pt x="2800" y="16128"/>
                    <a:pt x="2792" y="16124"/>
                    <a:pt x="2785" y="16120"/>
                  </a:cubicBezTo>
                  <a:cubicBezTo>
                    <a:pt x="2778" y="16116"/>
                    <a:pt x="2771" y="16112"/>
                    <a:pt x="2766" y="16109"/>
                  </a:cubicBezTo>
                  <a:cubicBezTo>
                    <a:pt x="2761" y="16106"/>
                    <a:pt x="2758" y="16104"/>
                    <a:pt x="2756" y="16104"/>
                  </a:cubicBezTo>
                  <a:cubicBezTo>
                    <a:pt x="2761" y="16105"/>
                    <a:pt x="2770" y="16107"/>
                    <a:pt x="2784" y="16109"/>
                  </a:cubicBezTo>
                  <a:cubicBezTo>
                    <a:pt x="2799" y="16112"/>
                    <a:pt x="2817" y="16116"/>
                    <a:pt x="2839" y="16120"/>
                  </a:cubicBezTo>
                  <a:lnTo>
                    <a:pt x="3155" y="16179"/>
                  </a:lnTo>
                  <a:lnTo>
                    <a:pt x="3174" y="16139"/>
                  </a:lnTo>
                  <a:lnTo>
                    <a:pt x="2924" y="15912"/>
                  </a:lnTo>
                  <a:cubicBezTo>
                    <a:pt x="2919" y="15908"/>
                    <a:pt x="2913" y="15903"/>
                    <a:pt x="2907" y="15898"/>
                  </a:cubicBezTo>
                  <a:cubicBezTo>
                    <a:pt x="2901" y="15893"/>
                    <a:pt x="2896" y="15888"/>
                    <a:pt x="2890" y="15884"/>
                  </a:cubicBezTo>
                  <a:cubicBezTo>
                    <a:pt x="2885" y="15879"/>
                    <a:pt x="2881" y="15875"/>
                    <a:pt x="2877" y="15872"/>
                  </a:cubicBezTo>
                  <a:cubicBezTo>
                    <a:pt x="2873" y="15869"/>
                    <a:pt x="2871" y="15868"/>
                    <a:pt x="2871" y="15867"/>
                  </a:cubicBezTo>
                  <a:cubicBezTo>
                    <a:pt x="2871" y="15867"/>
                    <a:pt x="2874" y="15868"/>
                    <a:pt x="2879" y="15870"/>
                  </a:cubicBezTo>
                  <a:cubicBezTo>
                    <a:pt x="2883" y="15873"/>
                    <a:pt x="2889" y="15875"/>
                    <a:pt x="2896" y="15878"/>
                  </a:cubicBezTo>
                  <a:cubicBezTo>
                    <a:pt x="2902" y="15881"/>
                    <a:pt x="2910" y="15884"/>
                    <a:pt x="2917" y="15888"/>
                  </a:cubicBezTo>
                  <a:cubicBezTo>
                    <a:pt x="2925" y="15891"/>
                    <a:pt x="2932" y="15894"/>
                    <a:pt x="2938" y="15896"/>
                  </a:cubicBezTo>
                  <a:lnTo>
                    <a:pt x="3236" y="16015"/>
                  </a:lnTo>
                  <a:lnTo>
                    <a:pt x="3259" y="15968"/>
                  </a:lnTo>
                  <a:close/>
                  <a:moveTo>
                    <a:pt x="3043" y="15419"/>
                  </a:moveTo>
                  <a:lnTo>
                    <a:pt x="3021" y="15466"/>
                  </a:lnTo>
                  <a:lnTo>
                    <a:pt x="3293" y="15600"/>
                  </a:lnTo>
                  <a:cubicBezTo>
                    <a:pt x="3306" y="15606"/>
                    <a:pt x="3317" y="15613"/>
                    <a:pt x="3326" y="15619"/>
                  </a:cubicBezTo>
                  <a:cubicBezTo>
                    <a:pt x="3334" y="15625"/>
                    <a:pt x="3341" y="15634"/>
                    <a:pt x="3347" y="15644"/>
                  </a:cubicBezTo>
                  <a:cubicBezTo>
                    <a:pt x="3352" y="15654"/>
                    <a:pt x="3353" y="15666"/>
                    <a:pt x="3352" y="15680"/>
                  </a:cubicBezTo>
                  <a:cubicBezTo>
                    <a:pt x="3350" y="15694"/>
                    <a:pt x="3345" y="15709"/>
                    <a:pt x="3337" y="15725"/>
                  </a:cubicBezTo>
                  <a:cubicBezTo>
                    <a:pt x="3331" y="15738"/>
                    <a:pt x="3325" y="15747"/>
                    <a:pt x="3318" y="15755"/>
                  </a:cubicBezTo>
                  <a:cubicBezTo>
                    <a:pt x="3312" y="15763"/>
                    <a:pt x="3305" y="15769"/>
                    <a:pt x="3298" y="15773"/>
                  </a:cubicBezTo>
                  <a:cubicBezTo>
                    <a:pt x="3291" y="15777"/>
                    <a:pt x="3285" y="15780"/>
                    <a:pt x="3279" y="15781"/>
                  </a:cubicBezTo>
                  <a:cubicBezTo>
                    <a:pt x="3272" y="15783"/>
                    <a:pt x="3266" y="15783"/>
                    <a:pt x="3261" y="15783"/>
                  </a:cubicBezTo>
                  <a:cubicBezTo>
                    <a:pt x="3254" y="15783"/>
                    <a:pt x="3245" y="15780"/>
                    <a:pt x="3233" y="15776"/>
                  </a:cubicBezTo>
                  <a:cubicBezTo>
                    <a:pt x="3222" y="15772"/>
                    <a:pt x="3211" y="15767"/>
                    <a:pt x="3202" y="15762"/>
                  </a:cubicBezTo>
                  <a:lnTo>
                    <a:pt x="2938" y="15633"/>
                  </a:lnTo>
                  <a:lnTo>
                    <a:pt x="2916" y="15679"/>
                  </a:lnTo>
                  <a:lnTo>
                    <a:pt x="3196" y="15817"/>
                  </a:lnTo>
                  <a:cubicBezTo>
                    <a:pt x="3205" y="15821"/>
                    <a:pt x="3215" y="15825"/>
                    <a:pt x="3227" y="15830"/>
                  </a:cubicBezTo>
                  <a:cubicBezTo>
                    <a:pt x="3239" y="15834"/>
                    <a:pt x="3250" y="15836"/>
                    <a:pt x="3263" y="15835"/>
                  </a:cubicBezTo>
                  <a:cubicBezTo>
                    <a:pt x="3287" y="15834"/>
                    <a:pt x="3308" y="15827"/>
                    <a:pt x="3326" y="15813"/>
                  </a:cubicBezTo>
                  <a:cubicBezTo>
                    <a:pt x="3344" y="15800"/>
                    <a:pt x="3361" y="15778"/>
                    <a:pt x="3376" y="15747"/>
                  </a:cubicBezTo>
                  <a:cubicBezTo>
                    <a:pt x="3388" y="15723"/>
                    <a:pt x="3395" y="15702"/>
                    <a:pt x="3398" y="15684"/>
                  </a:cubicBezTo>
                  <a:cubicBezTo>
                    <a:pt x="3401" y="15665"/>
                    <a:pt x="3400" y="15647"/>
                    <a:pt x="3396" y="15630"/>
                  </a:cubicBezTo>
                  <a:cubicBezTo>
                    <a:pt x="3392" y="15613"/>
                    <a:pt x="3384" y="15600"/>
                    <a:pt x="3373" y="15589"/>
                  </a:cubicBezTo>
                  <a:cubicBezTo>
                    <a:pt x="3362" y="15579"/>
                    <a:pt x="3345" y="15568"/>
                    <a:pt x="3321" y="15556"/>
                  </a:cubicBezTo>
                  <a:lnTo>
                    <a:pt x="3043" y="15419"/>
                  </a:lnTo>
                  <a:close/>
                  <a:moveTo>
                    <a:pt x="2886" y="15550"/>
                  </a:moveTo>
                  <a:cubicBezTo>
                    <a:pt x="2878" y="15553"/>
                    <a:pt x="2871" y="15559"/>
                    <a:pt x="2867" y="15567"/>
                  </a:cubicBezTo>
                  <a:cubicBezTo>
                    <a:pt x="2863" y="15575"/>
                    <a:pt x="2863" y="15583"/>
                    <a:pt x="2866" y="15592"/>
                  </a:cubicBezTo>
                  <a:cubicBezTo>
                    <a:pt x="2869" y="15600"/>
                    <a:pt x="2874" y="15607"/>
                    <a:pt x="2882" y="15610"/>
                  </a:cubicBezTo>
                  <a:cubicBezTo>
                    <a:pt x="2890" y="15615"/>
                    <a:pt x="2899" y="15615"/>
                    <a:pt x="2908" y="15612"/>
                  </a:cubicBezTo>
                  <a:cubicBezTo>
                    <a:pt x="2916" y="15610"/>
                    <a:pt x="2923" y="15604"/>
                    <a:pt x="2927" y="15596"/>
                  </a:cubicBezTo>
                  <a:cubicBezTo>
                    <a:pt x="2931" y="15587"/>
                    <a:pt x="2931" y="15579"/>
                    <a:pt x="2928" y="15571"/>
                  </a:cubicBezTo>
                  <a:cubicBezTo>
                    <a:pt x="2925" y="15562"/>
                    <a:pt x="2919" y="15556"/>
                    <a:pt x="2911" y="15552"/>
                  </a:cubicBezTo>
                  <a:cubicBezTo>
                    <a:pt x="2903" y="15548"/>
                    <a:pt x="2895" y="15547"/>
                    <a:pt x="2886" y="15550"/>
                  </a:cubicBezTo>
                  <a:close/>
                  <a:moveTo>
                    <a:pt x="2944" y="15433"/>
                  </a:moveTo>
                  <a:cubicBezTo>
                    <a:pt x="2935" y="15436"/>
                    <a:pt x="2929" y="15442"/>
                    <a:pt x="2925" y="15450"/>
                  </a:cubicBezTo>
                  <a:cubicBezTo>
                    <a:pt x="2921" y="15458"/>
                    <a:pt x="2920" y="15467"/>
                    <a:pt x="2923" y="15475"/>
                  </a:cubicBezTo>
                  <a:cubicBezTo>
                    <a:pt x="2926" y="15484"/>
                    <a:pt x="2931" y="15490"/>
                    <a:pt x="2939" y="15494"/>
                  </a:cubicBezTo>
                  <a:cubicBezTo>
                    <a:pt x="2948" y="15498"/>
                    <a:pt x="2956" y="15498"/>
                    <a:pt x="2965" y="15496"/>
                  </a:cubicBezTo>
                  <a:cubicBezTo>
                    <a:pt x="2974" y="15493"/>
                    <a:pt x="2980" y="15487"/>
                    <a:pt x="2984" y="15479"/>
                  </a:cubicBezTo>
                  <a:cubicBezTo>
                    <a:pt x="2988" y="15471"/>
                    <a:pt x="2989" y="15462"/>
                    <a:pt x="2986" y="15454"/>
                  </a:cubicBezTo>
                  <a:cubicBezTo>
                    <a:pt x="2982" y="15445"/>
                    <a:pt x="2977" y="15439"/>
                    <a:pt x="2968" y="15435"/>
                  </a:cubicBezTo>
                  <a:cubicBezTo>
                    <a:pt x="2960" y="15431"/>
                    <a:pt x="2952" y="15431"/>
                    <a:pt x="2944" y="15433"/>
                  </a:cubicBezTo>
                  <a:close/>
                  <a:moveTo>
                    <a:pt x="3617" y="15239"/>
                  </a:moveTo>
                  <a:lnTo>
                    <a:pt x="3227" y="15047"/>
                  </a:lnTo>
                  <a:lnTo>
                    <a:pt x="3204" y="15093"/>
                  </a:lnTo>
                  <a:lnTo>
                    <a:pt x="3417" y="15196"/>
                  </a:lnTo>
                  <a:cubicBezTo>
                    <a:pt x="3431" y="15203"/>
                    <a:pt x="3445" y="15209"/>
                    <a:pt x="3460" y="15216"/>
                  </a:cubicBezTo>
                  <a:cubicBezTo>
                    <a:pt x="3474" y="15222"/>
                    <a:pt x="3487" y="15228"/>
                    <a:pt x="3499" y="15233"/>
                  </a:cubicBezTo>
                  <a:cubicBezTo>
                    <a:pt x="3510" y="15238"/>
                    <a:pt x="3519" y="15242"/>
                    <a:pt x="3527" y="15245"/>
                  </a:cubicBezTo>
                  <a:cubicBezTo>
                    <a:pt x="3534" y="15248"/>
                    <a:pt x="3538" y="15249"/>
                    <a:pt x="3539" y="15249"/>
                  </a:cubicBezTo>
                  <a:cubicBezTo>
                    <a:pt x="3537" y="15249"/>
                    <a:pt x="3534" y="15249"/>
                    <a:pt x="3528" y="15248"/>
                  </a:cubicBezTo>
                  <a:cubicBezTo>
                    <a:pt x="3521" y="15248"/>
                    <a:pt x="3514" y="15248"/>
                    <a:pt x="3505" y="15247"/>
                  </a:cubicBezTo>
                  <a:cubicBezTo>
                    <a:pt x="3495" y="15247"/>
                    <a:pt x="3485" y="15246"/>
                    <a:pt x="3473" y="15246"/>
                  </a:cubicBezTo>
                  <a:cubicBezTo>
                    <a:pt x="3462" y="15245"/>
                    <a:pt x="3450" y="15245"/>
                    <a:pt x="3439" y="15245"/>
                  </a:cubicBezTo>
                  <a:lnTo>
                    <a:pt x="3125" y="15253"/>
                  </a:lnTo>
                  <a:lnTo>
                    <a:pt x="3099" y="15307"/>
                  </a:lnTo>
                  <a:lnTo>
                    <a:pt x="3490" y="15499"/>
                  </a:lnTo>
                  <a:lnTo>
                    <a:pt x="3513" y="15451"/>
                  </a:lnTo>
                  <a:lnTo>
                    <a:pt x="3285" y="15341"/>
                  </a:lnTo>
                  <a:cubicBezTo>
                    <a:pt x="3274" y="15336"/>
                    <a:pt x="3263" y="15330"/>
                    <a:pt x="3251" y="15325"/>
                  </a:cubicBezTo>
                  <a:cubicBezTo>
                    <a:pt x="3239" y="15320"/>
                    <a:pt x="3228" y="15316"/>
                    <a:pt x="3218" y="15311"/>
                  </a:cubicBezTo>
                  <a:cubicBezTo>
                    <a:pt x="3208" y="15307"/>
                    <a:pt x="3200" y="15304"/>
                    <a:pt x="3192" y="15300"/>
                  </a:cubicBezTo>
                  <a:cubicBezTo>
                    <a:pt x="3185" y="15297"/>
                    <a:pt x="3180" y="15295"/>
                    <a:pt x="3177" y="15294"/>
                  </a:cubicBezTo>
                  <a:cubicBezTo>
                    <a:pt x="3181" y="15295"/>
                    <a:pt x="3187" y="15295"/>
                    <a:pt x="3194" y="15296"/>
                  </a:cubicBezTo>
                  <a:cubicBezTo>
                    <a:pt x="3201" y="15296"/>
                    <a:pt x="3210" y="15296"/>
                    <a:pt x="3220" y="15296"/>
                  </a:cubicBezTo>
                  <a:cubicBezTo>
                    <a:pt x="3230" y="15296"/>
                    <a:pt x="3242" y="15296"/>
                    <a:pt x="3254" y="15296"/>
                  </a:cubicBezTo>
                  <a:cubicBezTo>
                    <a:pt x="3266" y="15296"/>
                    <a:pt x="3279" y="15296"/>
                    <a:pt x="3292" y="15296"/>
                  </a:cubicBezTo>
                  <a:lnTo>
                    <a:pt x="3593" y="15288"/>
                  </a:lnTo>
                  <a:lnTo>
                    <a:pt x="3617" y="15239"/>
                  </a:lnTo>
                  <a:close/>
                  <a:moveTo>
                    <a:pt x="3642" y="14818"/>
                  </a:moveTo>
                  <a:cubicBezTo>
                    <a:pt x="3627" y="14817"/>
                    <a:pt x="3613" y="14818"/>
                    <a:pt x="3600" y="14821"/>
                  </a:cubicBezTo>
                  <a:cubicBezTo>
                    <a:pt x="3587" y="14825"/>
                    <a:pt x="3575" y="14830"/>
                    <a:pt x="3564" y="14838"/>
                  </a:cubicBezTo>
                  <a:cubicBezTo>
                    <a:pt x="3553" y="14845"/>
                    <a:pt x="3541" y="14856"/>
                    <a:pt x="3527" y="14871"/>
                  </a:cubicBezTo>
                  <a:lnTo>
                    <a:pt x="3490" y="14909"/>
                  </a:lnTo>
                  <a:cubicBezTo>
                    <a:pt x="3471" y="14928"/>
                    <a:pt x="3455" y="14941"/>
                    <a:pt x="3440" y="14946"/>
                  </a:cubicBezTo>
                  <a:cubicBezTo>
                    <a:pt x="3426" y="14952"/>
                    <a:pt x="3411" y="14950"/>
                    <a:pt x="3395" y="14943"/>
                  </a:cubicBezTo>
                  <a:cubicBezTo>
                    <a:pt x="3375" y="14933"/>
                    <a:pt x="3362" y="14918"/>
                    <a:pt x="3358" y="14899"/>
                  </a:cubicBezTo>
                  <a:cubicBezTo>
                    <a:pt x="3353" y="14879"/>
                    <a:pt x="3357" y="14857"/>
                    <a:pt x="3369" y="14833"/>
                  </a:cubicBezTo>
                  <a:cubicBezTo>
                    <a:pt x="3373" y="14824"/>
                    <a:pt x="3377" y="14817"/>
                    <a:pt x="3382" y="14810"/>
                  </a:cubicBezTo>
                  <a:cubicBezTo>
                    <a:pt x="3387" y="14803"/>
                    <a:pt x="3392" y="14797"/>
                    <a:pt x="3399" y="14791"/>
                  </a:cubicBezTo>
                  <a:cubicBezTo>
                    <a:pt x="3405" y="14784"/>
                    <a:pt x="3412" y="14778"/>
                    <a:pt x="3420" y="14773"/>
                  </a:cubicBezTo>
                  <a:cubicBezTo>
                    <a:pt x="3428" y="14767"/>
                    <a:pt x="3438" y="14760"/>
                    <a:pt x="3449" y="14754"/>
                  </a:cubicBezTo>
                  <a:lnTo>
                    <a:pt x="3425" y="14717"/>
                  </a:lnTo>
                  <a:cubicBezTo>
                    <a:pt x="3382" y="14742"/>
                    <a:pt x="3350" y="14775"/>
                    <a:pt x="3329" y="14816"/>
                  </a:cubicBezTo>
                  <a:cubicBezTo>
                    <a:pt x="3320" y="14835"/>
                    <a:pt x="3314" y="14854"/>
                    <a:pt x="3312" y="14872"/>
                  </a:cubicBezTo>
                  <a:cubicBezTo>
                    <a:pt x="3310" y="14890"/>
                    <a:pt x="3311" y="14908"/>
                    <a:pt x="3316" y="14923"/>
                  </a:cubicBezTo>
                  <a:cubicBezTo>
                    <a:pt x="3320" y="14939"/>
                    <a:pt x="3328" y="14954"/>
                    <a:pt x="3338" y="14966"/>
                  </a:cubicBezTo>
                  <a:cubicBezTo>
                    <a:pt x="3349" y="14979"/>
                    <a:pt x="3363" y="14990"/>
                    <a:pt x="3379" y="14998"/>
                  </a:cubicBezTo>
                  <a:cubicBezTo>
                    <a:pt x="3404" y="15010"/>
                    <a:pt x="3430" y="15013"/>
                    <a:pt x="3455" y="15005"/>
                  </a:cubicBezTo>
                  <a:cubicBezTo>
                    <a:pt x="3467" y="15001"/>
                    <a:pt x="3478" y="14995"/>
                    <a:pt x="3488" y="14987"/>
                  </a:cubicBezTo>
                  <a:cubicBezTo>
                    <a:pt x="3498" y="14979"/>
                    <a:pt x="3510" y="14968"/>
                    <a:pt x="3524" y="14953"/>
                  </a:cubicBezTo>
                  <a:lnTo>
                    <a:pt x="3556" y="14919"/>
                  </a:lnTo>
                  <a:cubicBezTo>
                    <a:pt x="3593" y="14879"/>
                    <a:pt x="3628" y="14868"/>
                    <a:pt x="3663" y="14885"/>
                  </a:cubicBezTo>
                  <a:cubicBezTo>
                    <a:pt x="3686" y="14896"/>
                    <a:pt x="3700" y="14915"/>
                    <a:pt x="3705" y="14940"/>
                  </a:cubicBezTo>
                  <a:cubicBezTo>
                    <a:pt x="3707" y="14952"/>
                    <a:pt x="3708" y="14963"/>
                    <a:pt x="3706" y="14973"/>
                  </a:cubicBezTo>
                  <a:cubicBezTo>
                    <a:pt x="3704" y="14983"/>
                    <a:pt x="3699" y="14996"/>
                    <a:pt x="3692" y="15011"/>
                  </a:cubicBezTo>
                  <a:cubicBezTo>
                    <a:pt x="3682" y="15031"/>
                    <a:pt x="3670" y="15048"/>
                    <a:pt x="3657" y="15062"/>
                  </a:cubicBezTo>
                  <a:cubicBezTo>
                    <a:pt x="3643" y="15076"/>
                    <a:pt x="3626" y="15089"/>
                    <a:pt x="3606" y="15099"/>
                  </a:cubicBezTo>
                  <a:lnTo>
                    <a:pt x="3633" y="15138"/>
                  </a:lnTo>
                  <a:cubicBezTo>
                    <a:pt x="3654" y="15124"/>
                    <a:pt x="3673" y="15109"/>
                    <a:pt x="3689" y="15091"/>
                  </a:cubicBezTo>
                  <a:cubicBezTo>
                    <a:pt x="3705" y="15074"/>
                    <a:pt x="3718" y="15053"/>
                    <a:pt x="3730" y="15030"/>
                  </a:cubicBezTo>
                  <a:cubicBezTo>
                    <a:pt x="3739" y="15011"/>
                    <a:pt x="3745" y="14994"/>
                    <a:pt x="3748" y="14979"/>
                  </a:cubicBezTo>
                  <a:cubicBezTo>
                    <a:pt x="3751" y="14963"/>
                    <a:pt x="3751" y="14947"/>
                    <a:pt x="3749" y="14930"/>
                  </a:cubicBezTo>
                  <a:cubicBezTo>
                    <a:pt x="3747" y="14907"/>
                    <a:pt x="3739" y="14887"/>
                    <a:pt x="3727" y="14869"/>
                  </a:cubicBezTo>
                  <a:cubicBezTo>
                    <a:pt x="3715" y="14852"/>
                    <a:pt x="3700" y="14839"/>
                    <a:pt x="3682" y="14830"/>
                  </a:cubicBezTo>
                  <a:cubicBezTo>
                    <a:pt x="3669" y="14824"/>
                    <a:pt x="3656" y="14820"/>
                    <a:pt x="3642" y="14818"/>
                  </a:cubicBezTo>
                  <a:close/>
                  <a:moveTo>
                    <a:pt x="3559" y="14372"/>
                  </a:moveTo>
                  <a:lnTo>
                    <a:pt x="3432" y="14630"/>
                  </a:lnTo>
                  <a:lnTo>
                    <a:pt x="3471" y="14650"/>
                  </a:lnTo>
                  <a:lnTo>
                    <a:pt x="3522" y="14545"/>
                  </a:lnTo>
                  <a:lnTo>
                    <a:pt x="3874" y="14718"/>
                  </a:lnTo>
                  <a:lnTo>
                    <a:pt x="3896" y="14673"/>
                  </a:lnTo>
                  <a:lnTo>
                    <a:pt x="3545" y="14500"/>
                  </a:lnTo>
                  <a:lnTo>
                    <a:pt x="3597" y="14394"/>
                  </a:lnTo>
                  <a:lnTo>
                    <a:pt x="3559" y="14372"/>
                  </a:lnTo>
                  <a:close/>
                  <a:moveTo>
                    <a:pt x="4091" y="14277"/>
                  </a:moveTo>
                  <a:lnTo>
                    <a:pt x="4050" y="14258"/>
                  </a:lnTo>
                  <a:lnTo>
                    <a:pt x="3966" y="14430"/>
                  </a:lnTo>
                  <a:lnTo>
                    <a:pt x="3823" y="14359"/>
                  </a:lnTo>
                  <a:lnTo>
                    <a:pt x="3888" y="14225"/>
                  </a:lnTo>
                  <a:lnTo>
                    <a:pt x="3848" y="14205"/>
                  </a:lnTo>
                  <a:lnTo>
                    <a:pt x="3782" y="14339"/>
                  </a:lnTo>
                  <a:lnTo>
                    <a:pt x="3654" y="14276"/>
                  </a:lnTo>
                  <a:lnTo>
                    <a:pt x="3733" y="14116"/>
                  </a:lnTo>
                  <a:lnTo>
                    <a:pt x="3697" y="14091"/>
                  </a:lnTo>
                  <a:lnTo>
                    <a:pt x="3592" y="14304"/>
                  </a:lnTo>
                  <a:lnTo>
                    <a:pt x="3983" y="14497"/>
                  </a:lnTo>
                  <a:lnTo>
                    <a:pt x="4091" y="14277"/>
                  </a:lnTo>
                  <a:close/>
                  <a:moveTo>
                    <a:pt x="4254" y="13946"/>
                  </a:moveTo>
                  <a:lnTo>
                    <a:pt x="4217" y="13951"/>
                  </a:lnTo>
                  <a:cubicBezTo>
                    <a:pt x="4201" y="13953"/>
                    <a:pt x="4183" y="13956"/>
                    <a:pt x="4164" y="13958"/>
                  </a:cubicBezTo>
                  <a:cubicBezTo>
                    <a:pt x="4145" y="13961"/>
                    <a:pt x="4128" y="13963"/>
                    <a:pt x="4111" y="13966"/>
                  </a:cubicBezTo>
                  <a:cubicBezTo>
                    <a:pt x="4095" y="13968"/>
                    <a:pt x="4083" y="13970"/>
                    <a:pt x="4077" y="13971"/>
                  </a:cubicBezTo>
                  <a:cubicBezTo>
                    <a:pt x="4067" y="13973"/>
                    <a:pt x="4056" y="13975"/>
                    <a:pt x="4044" y="13978"/>
                  </a:cubicBezTo>
                  <a:cubicBezTo>
                    <a:pt x="4032" y="13981"/>
                    <a:pt x="4022" y="13985"/>
                    <a:pt x="4013" y="13989"/>
                  </a:cubicBezTo>
                  <a:lnTo>
                    <a:pt x="4016" y="13983"/>
                  </a:lnTo>
                  <a:cubicBezTo>
                    <a:pt x="4024" y="13968"/>
                    <a:pt x="4028" y="13952"/>
                    <a:pt x="4029" y="13937"/>
                  </a:cubicBezTo>
                  <a:cubicBezTo>
                    <a:pt x="4030" y="13922"/>
                    <a:pt x="4029" y="13907"/>
                    <a:pt x="4024" y="13893"/>
                  </a:cubicBezTo>
                  <a:cubicBezTo>
                    <a:pt x="4019" y="13880"/>
                    <a:pt x="4011" y="13867"/>
                    <a:pt x="4000" y="13856"/>
                  </a:cubicBezTo>
                  <a:cubicBezTo>
                    <a:pt x="3989" y="13844"/>
                    <a:pt x="3976" y="13835"/>
                    <a:pt x="3960" y="13827"/>
                  </a:cubicBezTo>
                  <a:cubicBezTo>
                    <a:pt x="3950" y="13822"/>
                    <a:pt x="3940" y="13818"/>
                    <a:pt x="3930" y="13816"/>
                  </a:cubicBezTo>
                  <a:cubicBezTo>
                    <a:pt x="3920" y="13815"/>
                    <a:pt x="3911" y="13814"/>
                    <a:pt x="3902" y="13814"/>
                  </a:cubicBezTo>
                  <a:cubicBezTo>
                    <a:pt x="3894" y="13815"/>
                    <a:pt x="3886" y="13816"/>
                    <a:pt x="3878" y="13818"/>
                  </a:cubicBezTo>
                  <a:cubicBezTo>
                    <a:pt x="3871" y="13820"/>
                    <a:pt x="3865" y="13822"/>
                    <a:pt x="3859" y="13825"/>
                  </a:cubicBezTo>
                  <a:cubicBezTo>
                    <a:pt x="3853" y="13828"/>
                    <a:pt x="3847" y="13831"/>
                    <a:pt x="3841" y="13836"/>
                  </a:cubicBezTo>
                  <a:cubicBezTo>
                    <a:pt x="3835" y="13840"/>
                    <a:pt x="3829" y="13846"/>
                    <a:pt x="3823" y="13852"/>
                  </a:cubicBezTo>
                  <a:cubicBezTo>
                    <a:pt x="3817" y="13859"/>
                    <a:pt x="3811" y="13867"/>
                    <a:pt x="3804" y="13877"/>
                  </a:cubicBezTo>
                  <a:cubicBezTo>
                    <a:pt x="3798" y="13886"/>
                    <a:pt x="3792" y="13898"/>
                    <a:pt x="3785" y="13911"/>
                  </a:cubicBezTo>
                  <a:lnTo>
                    <a:pt x="3740" y="14002"/>
                  </a:lnTo>
                  <a:lnTo>
                    <a:pt x="4131" y="14195"/>
                  </a:lnTo>
                  <a:lnTo>
                    <a:pt x="4154" y="14149"/>
                  </a:lnTo>
                  <a:lnTo>
                    <a:pt x="3977" y="14062"/>
                  </a:lnTo>
                  <a:cubicBezTo>
                    <a:pt x="3982" y="14053"/>
                    <a:pt x="3988" y="14046"/>
                    <a:pt x="3994" y="14041"/>
                  </a:cubicBezTo>
                  <a:cubicBezTo>
                    <a:pt x="4001" y="14037"/>
                    <a:pt x="4010" y="14033"/>
                    <a:pt x="4024" y="14030"/>
                  </a:cubicBezTo>
                  <a:cubicBezTo>
                    <a:pt x="4047" y="14025"/>
                    <a:pt x="4069" y="14021"/>
                    <a:pt x="4090" y="14018"/>
                  </a:cubicBezTo>
                  <a:cubicBezTo>
                    <a:pt x="4111" y="14015"/>
                    <a:pt x="4130" y="14012"/>
                    <a:pt x="4147" y="14010"/>
                  </a:cubicBezTo>
                  <a:cubicBezTo>
                    <a:pt x="4164" y="14008"/>
                    <a:pt x="4180" y="14006"/>
                    <a:pt x="4193" y="14006"/>
                  </a:cubicBezTo>
                  <a:cubicBezTo>
                    <a:pt x="4206" y="14005"/>
                    <a:pt x="4217" y="14005"/>
                    <a:pt x="4225" y="14005"/>
                  </a:cubicBezTo>
                  <a:lnTo>
                    <a:pt x="4254" y="13946"/>
                  </a:lnTo>
                  <a:close/>
                  <a:moveTo>
                    <a:pt x="3967" y="13897"/>
                  </a:moveTo>
                  <a:cubicBezTo>
                    <a:pt x="3976" y="13906"/>
                    <a:pt x="3981" y="13915"/>
                    <a:pt x="3984" y="13924"/>
                  </a:cubicBezTo>
                  <a:cubicBezTo>
                    <a:pt x="3987" y="13935"/>
                    <a:pt x="3988" y="13947"/>
                    <a:pt x="3986" y="13960"/>
                  </a:cubicBezTo>
                  <a:cubicBezTo>
                    <a:pt x="3983" y="13972"/>
                    <a:pt x="3978" y="13987"/>
                    <a:pt x="3969" y="14005"/>
                  </a:cubicBezTo>
                  <a:lnTo>
                    <a:pt x="3948" y="14048"/>
                  </a:lnTo>
                  <a:lnTo>
                    <a:pt x="3802" y="13976"/>
                  </a:lnTo>
                  <a:lnTo>
                    <a:pt x="3825" y="13929"/>
                  </a:lnTo>
                  <a:cubicBezTo>
                    <a:pt x="3830" y="13919"/>
                    <a:pt x="3836" y="13910"/>
                    <a:pt x="3841" y="13903"/>
                  </a:cubicBezTo>
                  <a:cubicBezTo>
                    <a:pt x="3846" y="13896"/>
                    <a:pt x="3851" y="13890"/>
                    <a:pt x="3857" y="13884"/>
                  </a:cubicBezTo>
                  <a:cubicBezTo>
                    <a:pt x="3867" y="13876"/>
                    <a:pt x="3880" y="13870"/>
                    <a:pt x="3894" y="13869"/>
                  </a:cubicBezTo>
                  <a:cubicBezTo>
                    <a:pt x="3909" y="13867"/>
                    <a:pt x="3922" y="13869"/>
                    <a:pt x="3935" y="13875"/>
                  </a:cubicBezTo>
                  <a:cubicBezTo>
                    <a:pt x="3948" y="13882"/>
                    <a:pt x="3959" y="13889"/>
                    <a:pt x="3967" y="13897"/>
                  </a:cubicBezTo>
                  <a:close/>
                  <a:moveTo>
                    <a:pt x="4465" y="13735"/>
                  </a:moveTo>
                  <a:lnTo>
                    <a:pt x="3916" y="13465"/>
                  </a:lnTo>
                  <a:lnTo>
                    <a:pt x="3898" y="13502"/>
                  </a:lnTo>
                  <a:lnTo>
                    <a:pt x="4447" y="13773"/>
                  </a:lnTo>
                  <a:lnTo>
                    <a:pt x="4465" y="13735"/>
                  </a:lnTo>
                  <a:close/>
                  <a:moveTo>
                    <a:pt x="4311" y="12844"/>
                  </a:moveTo>
                  <a:lnTo>
                    <a:pt x="4288" y="12890"/>
                  </a:lnTo>
                  <a:lnTo>
                    <a:pt x="4491" y="13050"/>
                  </a:lnTo>
                  <a:cubicBezTo>
                    <a:pt x="4504" y="13060"/>
                    <a:pt x="4516" y="13070"/>
                    <a:pt x="4529" y="13080"/>
                  </a:cubicBezTo>
                  <a:cubicBezTo>
                    <a:pt x="4542" y="13090"/>
                    <a:pt x="4553" y="13099"/>
                    <a:pt x="4563" y="13106"/>
                  </a:cubicBezTo>
                  <a:cubicBezTo>
                    <a:pt x="4574" y="13113"/>
                    <a:pt x="4582" y="13120"/>
                    <a:pt x="4589" y="13125"/>
                  </a:cubicBezTo>
                  <a:cubicBezTo>
                    <a:pt x="4594" y="13128"/>
                    <a:pt x="4597" y="13131"/>
                    <a:pt x="4599" y="13132"/>
                  </a:cubicBezTo>
                  <a:cubicBezTo>
                    <a:pt x="4597" y="13131"/>
                    <a:pt x="4594" y="13130"/>
                    <a:pt x="4589" y="13129"/>
                  </a:cubicBezTo>
                  <a:cubicBezTo>
                    <a:pt x="4583" y="13127"/>
                    <a:pt x="4575" y="13125"/>
                    <a:pt x="4565" y="13122"/>
                  </a:cubicBezTo>
                  <a:cubicBezTo>
                    <a:pt x="4555" y="13119"/>
                    <a:pt x="4543" y="13116"/>
                    <a:pt x="4530" y="13112"/>
                  </a:cubicBezTo>
                  <a:cubicBezTo>
                    <a:pt x="4516" y="13109"/>
                    <a:pt x="4502" y="13105"/>
                    <a:pt x="4486" y="13101"/>
                  </a:cubicBezTo>
                  <a:lnTo>
                    <a:pt x="4216" y="13036"/>
                  </a:lnTo>
                  <a:lnTo>
                    <a:pt x="4190" y="13089"/>
                  </a:lnTo>
                  <a:lnTo>
                    <a:pt x="4399" y="13256"/>
                  </a:lnTo>
                  <a:cubicBezTo>
                    <a:pt x="4409" y="13263"/>
                    <a:pt x="4420" y="13272"/>
                    <a:pt x="4431" y="13281"/>
                  </a:cubicBezTo>
                  <a:cubicBezTo>
                    <a:pt x="4443" y="13290"/>
                    <a:pt x="4454" y="13298"/>
                    <a:pt x="4463" y="13305"/>
                  </a:cubicBezTo>
                  <a:cubicBezTo>
                    <a:pt x="4473" y="13313"/>
                    <a:pt x="4482" y="13319"/>
                    <a:pt x="4489" y="13325"/>
                  </a:cubicBezTo>
                  <a:cubicBezTo>
                    <a:pt x="4496" y="13330"/>
                    <a:pt x="4500" y="13333"/>
                    <a:pt x="4501" y="13333"/>
                  </a:cubicBezTo>
                  <a:cubicBezTo>
                    <a:pt x="4499" y="13333"/>
                    <a:pt x="4494" y="13331"/>
                    <a:pt x="4485" y="13329"/>
                  </a:cubicBezTo>
                  <a:cubicBezTo>
                    <a:pt x="4477" y="13326"/>
                    <a:pt x="4466" y="13323"/>
                    <a:pt x="4454" y="13319"/>
                  </a:cubicBezTo>
                  <a:cubicBezTo>
                    <a:pt x="4442" y="13315"/>
                    <a:pt x="4428" y="13311"/>
                    <a:pt x="4414" y="13307"/>
                  </a:cubicBezTo>
                  <a:cubicBezTo>
                    <a:pt x="4399" y="13303"/>
                    <a:pt x="4385" y="13299"/>
                    <a:pt x="4372" y="13296"/>
                  </a:cubicBezTo>
                  <a:lnTo>
                    <a:pt x="4119" y="13233"/>
                  </a:lnTo>
                  <a:lnTo>
                    <a:pt x="4094" y="13283"/>
                  </a:lnTo>
                  <a:lnTo>
                    <a:pt x="4531" y="13383"/>
                  </a:lnTo>
                  <a:lnTo>
                    <a:pt x="4560" y="13323"/>
                  </a:lnTo>
                  <a:lnTo>
                    <a:pt x="4363" y="13167"/>
                  </a:lnTo>
                  <a:cubicBezTo>
                    <a:pt x="4352" y="13158"/>
                    <a:pt x="4340" y="13149"/>
                    <a:pt x="4329" y="13140"/>
                  </a:cubicBezTo>
                  <a:cubicBezTo>
                    <a:pt x="4318" y="13132"/>
                    <a:pt x="4308" y="13124"/>
                    <a:pt x="4299" y="13118"/>
                  </a:cubicBezTo>
                  <a:cubicBezTo>
                    <a:pt x="4290" y="13111"/>
                    <a:pt x="4283" y="13106"/>
                    <a:pt x="4277" y="13102"/>
                  </a:cubicBezTo>
                  <a:cubicBezTo>
                    <a:pt x="4271" y="13098"/>
                    <a:pt x="4268" y="13095"/>
                    <a:pt x="4267" y="13094"/>
                  </a:cubicBezTo>
                  <a:cubicBezTo>
                    <a:pt x="4268" y="13095"/>
                    <a:pt x="4272" y="13096"/>
                    <a:pt x="4279" y="13098"/>
                  </a:cubicBezTo>
                  <a:cubicBezTo>
                    <a:pt x="4286" y="13100"/>
                    <a:pt x="4295" y="13103"/>
                    <a:pt x="4305" y="13106"/>
                  </a:cubicBezTo>
                  <a:cubicBezTo>
                    <a:pt x="4316" y="13109"/>
                    <a:pt x="4328" y="13112"/>
                    <a:pt x="4342" y="13116"/>
                  </a:cubicBezTo>
                  <a:cubicBezTo>
                    <a:pt x="4356" y="13120"/>
                    <a:pt x="4371" y="13124"/>
                    <a:pt x="4387" y="13128"/>
                  </a:cubicBezTo>
                  <a:lnTo>
                    <a:pt x="4628" y="13186"/>
                  </a:lnTo>
                  <a:lnTo>
                    <a:pt x="4658" y="13125"/>
                  </a:lnTo>
                  <a:lnTo>
                    <a:pt x="4311" y="12844"/>
                  </a:lnTo>
                  <a:close/>
                  <a:moveTo>
                    <a:pt x="4848" y="12738"/>
                  </a:moveTo>
                  <a:lnTo>
                    <a:pt x="4808" y="12718"/>
                  </a:lnTo>
                  <a:lnTo>
                    <a:pt x="4723" y="12890"/>
                  </a:lnTo>
                  <a:lnTo>
                    <a:pt x="4580" y="12820"/>
                  </a:lnTo>
                  <a:lnTo>
                    <a:pt x="4646" y="12686"/>
                  </a:lnTo>
                  <a:lnTo>
                    <a:pt x="4605" y="12666"/>
                  </a:lnTo>
                  <a:lnTo>
                    <a:pt x="4540" y="12800"/>
                  </a:lnTo>
                  <a:lnTo>
                    <a:pt x="4411" y="12737"/>
                  </a:lnTo>
                  <a:lnTo>
                    <a:pt x="4490" y="12577"/>
                  </a:lnTo>
                  <a:lnTo>
                    <a:pt x="4454" y="12551"/>
                  </a:lnTo>
                  <a:lnTo>
                    <a:pt x="4349" y="12765"/>
                  </a:lnTo>
                  <a:lnTo>
                    <a:pt x="4740" y="12957"/>
                  </a:lnTo>
                  <a:lnTo>
                    <a:pt x="4848" y="12738"/>
                  </a:lnTo>
                  <a:close/>
                  <a:moveTo>
                    <a:pt x="4864" y="12334"/>
                  </a:moveTo>
                  <a:cubicBezTo>
                    <a:pt x="4850" y="12332"/>
                    <a:pt x="4836" y="12333"/>
                    <a:pt x="4823" y="12337"/>
                  </a:cubicBezTo>
                  <a:cubicBezTo>
                    <a:pt x="4810" y="12340"/>
                    <a:pt x="4798" y="12346"/>
                    <a:pt x="4787" y="12353"/>
                  </a:cubicBezTo>
                  <a:cubicBezTo>
                    <a:pt x="4776" y="12360"/>
                    <a:pt x="4763" y="12372"/>
                    <a:pt x="4749" y="12386"/>
                  </a:cubicBezTo>
                  <a:lnTo>
                    <a:pt x="4713" y="12424"/>
                  </a:lnTo>
                  <a:cubicBezTo>
                    <a:pt x="4694" y="12444"/>
                    <a:pt x="4677" y="12456"/>
                    <a:pt x="4663" y="12462"/>
                  </a:cubicBezTo>
                  <a:cubicBezTo>
                    <a:pt x="4648" y="12467"/>
                    <a:pt x="4633" y="12466"/>
                    <a:pt x="4617" y="12458"/>
                  </a:cubicBezTo>
                  <a:cubicBezTo>
                    <a:pt x="4597" y="12448"/>
                    <a:pt x="4585" y="12433"/>
                    <a:pt x="4580" y="12414"/>
                  </a:cubicBezTo>
                  <a:cubicBezTo>
                    <a:pt x="4575" y="12395"/>
                    <a:pt x="4579" y="12373"/>
                    <a:pt x="4591" y="12348"/>
                  </a:cubicBezTo>
                  <a:cubicBezTo>
                    <a:pt x="4595" y="12340"/>
                    <a:pt x="4600" y="12332"/>
                    <a:pt x="4605" y="12325"/>
                  </a:cubicBezTo>
                  <a:cubicBezTo>
                    <a:pt x="4609" y="12319"/>
                    <a:pt x="4615" y="12312"/>
                    <a:pt x="4621" y="12306"/>
                  </a:cubicBezTo>
                  <a:cubicBezTo>
                    <a:pt x="4628" y="12300"/>
                    <a:pt x="4635" y="12294"/>
                    <a:pt x="4643" y="12288"/>
                  </a:cubicBezTo>
                  <a:cubicBezTo>
                    <a:pt x="4651" y="12282"/>
                    <a:pt x="4660" y="12276"/>
                    <a:pt x="4671" y="12269"/>
                  </a:cubicBezTo>
                  <a:lnTo>
                    <a:pt x="4648" y="12232"/>
                  </a:lnTo>
                  <a:cubicBezTo>
                    <a:pt x="4604" y="12257"/>
                    <a:pt x="4572" y="12290"/>
                    <a:pt x="4552" y="12332"/>
                  </a:cubicBezTo>
                  <a:cubicBezTo>
                    <a:pt x="4543" y="12351"/>
                    <a:pt x="4537" y="12369"/>
                    <a:pt x="4535" y="12388"/>
                  </a:cubicBezTo>
                  <a:cubicBezTo>
                    <a:pt x="4533" y="12406"/>
                    <a:pt x="4534" y="12423"/>
                    <a:pt x="4538" y="12439"/>
                  </a:cubicBezTo>
                  <a:cubicBezTo>
                    <a:pt x="4543" y="12455"/>
                    <a:pt x="4550" y="12469"/>
                    <a:pt x="4561" y="12482"/>
                  </a:cubicBezTo>
                  <a:cubicBezTo>
                    <a:pt x="4572" y="12495"/>
                    <a:pt x="4585" y="12505"/>
                    <a:pt x="4602" y="12513"/>
                  </a:cubicBezTo>
                  <a:cubicBezTo>
                    <a:pt x="4627" y="12526"/>
                    <a:pt x="4652" y="12528"/>
                    <a:pt x="4678" y="12520"/>
                  </a:cubicBezTo>
                  <a:cubicBezTo>
                    <a:pt x="4690" y="12517"/>
                    <a:pt x="4700" y="12511"/>
                    <a:pt x="4711" y="12503"/>
                  </a:cubicBezTo>
                  <a:cubicBezTo>
                    <a:pt x="4721" y="12495"/>
                    <a:pt x="4733" y="12483"/>
                    <a:pt x="4747" y="12468"/>
                  </a:cubicBezTo>
                  <a:lnTo>
                    <a:pt x="4778" y="12434"/>
                  </a:lnTo>
                  <a:cubicBezTo>
                    <a:pt x="4815" y="12395"/>
                    <a:pt x="4851" y="12383"/>
                    <a:pt x="4886" y="12400"/>
                  </a:cubicBezTo>
                  <a:cubicBezTo>
                    <a:pt x="4909" y="12412"/>
                    <a:pt x="4923" y="12430"/>
                    <a:pt x="4928" y="12456"/>
                  </a:cubicBezTo>
                  <a:cubicBezTo>
                    <a:pt x="4930" y="12467"/>
                    <a:pt x="4930" y="12478"/>
                    <a:pt x="4928" y="12488"/>
                  </a:cubicBezTo>
                  <a:cubicBezTo>
                    <a:pt x="4926" y="12499"/>
                    <a:pt x="4921" y="12511"/>
                    <a:pt x="4914" y="12526"/>
                  </a:cubicBezTo>
                  <a:cubicBezTo>
                    <a:pt x="4904" y="12546"/>
                    <a:pt x="4893" y="12563"/>
                    <a:pt x="4879" y="12577"/>
                  </a:cubicBezTo>
                  <a:cubicBezTo>
                    <a:pt x="4865" y="12592"/>
                    <a:pt x="4849" y="12604"/>
                    <a:pt x="4829" y="12615"/>
                  </a:cubicBezTo>
                  <a:lnTo>
                    <a:pt x="4855" y="12653"/>
                  </a:lnTo>
                  <a:cubicBezTo>
                    <a:pt x="4877" y="12640"/>
                    <a:pt x="4896" y="12624"/>
                    <a:pt x="4911" y="12607"/>
                  </a:cubicBezTo>
                  <a:cubicBezTo>
                    <a:pt x="4927" y="12589"/>
                    <a:pt x="4941" y="12569"/>
                    <a:pt x="4952" y="12545"/>
                  </a:cubicBezTo>
                  <a:cubicBezTo>
                    <a:pt x="4961" y="12527"/>
                    <a:pt x="4967" y="12510"/>
                    <a:pt x="4970" y="12494"/>
                  </a:cubicBezTo>
                  <a:cubicBezTo>
                    <a:pt x="4973" y="12479"/>
                    <a:pt x="4974" y="12462"/>
                    <a:pt x="4972" y="12445"/>
                  </a:cubicBezTo>
                  <a:cubicBezTo>
                    <a:pt x="4969" y="12423"/>
                    <a:pt x="4962" y="12402"/>
                    <a:pt x="4950" y="12385"/>
                  </a:cubicBezTo>
                  <a:cubicBezTo>
                    <a:pt x="4938" y="12367"/>
                    <a:pt x="4922" y="12354"/>
                    <a:pt x="4904" y="12345"/>
                  </a:cubicBezTo>
                  <a:cubicBezTo>
                    <a:pt x="4892" y="12339"/>
                    <a:pt x="4879" y="12335"/>
                    <a:pt x="4864" y="12334"/>
                  </a:cubicBezTo>
                  <a:close/>
                  <a:moveTo>
                    <a:pt x="4781" y="11887"/>
                  </a:moveTo>
                  <a:lnTo>
                    <a:pt x="4654" y="12146"/>
                  </a:lnTo>
                  <a:lnTo>
                    <a:pt x="4693" y="12165"/>
                  </a:lnTo>
                  <a:lnTo>
                    <a:pt x="4745" y="12060"/>
                  </a:lnTo>
                  <a:lnTo>
                    <a:pt x="5097" y="12233"/>
                  </a:lnTo>
                  <a:lnTo>
                    <a:pt x="5119" y="12188"/>
                  </a:lnTo>
                  <a:lnTo>
                    <a:pt x="4767" y="12015"/>
                  </a:lnTo>
                  <a:lnTo>
                    <a:pt x="4819" y="11909"/>
                  </a:lnTo>
                  <a:lnTo>
                    <a:pt x="4781" y="11887"/>
                  </a:lnTo>
                  <a:close/>
                  <a:moveTo>
                    <a:pt x="4916" y="11614"/>
                  </a:moveTo>
                  <a:lnTo>
                    <a:pt x="4814" y="11820"/>
                  </a:lnTo>
                  <a:lnTo>
                    <a:pt x="5205" y="12012"/>
                  </a:lnTo>
                  <a:lnTo>
                    <a:pt x="5229" y="11965"/>
                  </a:lnTo>
                  <a:lnTo>
                    <a:pt x="5043" y="11874"/>
                  </a:lnTo>
                  <a:lnTo>
                    <a:pt x="5104" y="11748"/>
                  </a:lnTo>
                  <a:lnTo>
                    <a:pt x="5066" y="11729"/>
                  </a:lnTo>
                  <a:lnTo>
                    <a:pt x="5005" y="11855"/>
                  </a:lnTo>
                  <a:lnTo>
                    <a:pt x="4876" y="11792"/>
                  </a:lnTo>
                  <a:lnTo>
                    <a:pt x="4951" y="11641"/>
                  </a:lnTo>
                  <a:lnTo>
                    <a:pt x="4916" y="11614"/>
                  </a:lnTo>
                  <a:close/>
                  <a:moveTo>
                    <a:pt x="5463" y="11489"/>
                  </a:moveTo>
                  <a:lnTo>
                    <a:pt x="5008" y="11426"/>
                  </a:lnTo>
                  <a:lnTo>
                    <a:pt x="4978" y="11487"/>
                  </a:lnTo>
                  <a:lnTo>
                    <a:pt x="5305" y="11810"/>
                  </a:lnTo>
                  <a:lnTo>
                    <a:pt x="5328" y="11762"/>
                  </a:lnTo>
                  <a:lnTo>
                    <a:pt x="5227" y="11666"/>
                  </a:lnTo>
                  <a:lnTo>
                    <a:pt x="5298" y="11520"/>
                  </a:lnTo>
                  <a:lnTo>
                    <a:pt x="5437" y="11542"/>
                  </a:lnTo>
                  <a:lnTo>
                    <a:pt x="5463" y="11489"/>
                  </a:lnTo>
                  <a:close/>
                  <a:moveTo>
                    <a:pt x="5254" y="11513"/>
                  </a:moveTo>
                  <a:lnTo>
                    <a:pt x="5195" y="11634"/>
                  </a:lnTo>
                  <a:lnTo>
                    <a:pt x="5033" y="11479"/>
                  </a:lnTo>
                  <a:lnTo>
                    <a:pt x="5254" y="11513"/>
                  </a:lnTo>
                  <a:close/>
                  <a:moveTo>
                    <a:pt x="4900" y="11457"/>
                  </a:moveTo>
                  <a:cubicBezTo>
                    <a:pt x="4892" y="11460"/>
                    <a:pt x="4885" y="11466"/>
                    <a:pt x="4881" y="11474"/>
                  </a:cubicBezTo>
                  <a:cubicBezTo>
                    <a:pt x="4877" y="11482"/>
                    <a:pt x="4877" y="11490"/>
                    <a:pt x="4880" y="11499"/>
                  </a:cubicBezTo>
                  <a:cubicBezTo>
                    <a:pt x="4883" y="11507"/>
                    <a:pt x="4888" y="11513"/>
                    <a:pt x="4896" y="11517"/>
                  </a:cubicBezTo>
                  <a:cubicBezTo>
                    <a:pt x="4905" y="11521"/>
                    <a:pt x="4913" y="11522"/>
                    <a:pt x="4922" y="11519"/>
                  </a:cubicBezTo>
                  <a:cubicBezTo>
                    <a:pt x="4930" y="11516"/>
                    <a:pt x="4937" y="11511"/>
                    <a:pt x="4941" y="11502"/>
                  </a:cubicBezTo>
                  <a:cubicBezTo>
                    <a:pt x="4945" y="11494"/>
                    <a:pt x="4945" y="11486"/>
                    <a:pt x="4942" y="11477"/>
                  </a:cubicBezTo>
                  <a:cubicBezTo>
                    <a:pt x="4939" y="11469"/>
                    <a:pt x="4933" y="11463"/>
                    <a:pt x="4925" y="11459"/>
                  </a:cubicBezTo>
                  <a:cubicBezTo>
                    <a:pt x="4917" y="11455"/>
                    <a:pt x="4909" y="11454"/>
                    <a:pt x="4900" y="11457"/>
                  </a:cubicBezTo>
                  <a:close/>
                  <a:moveTo>
                    <a:pt x="4958" y="11340"/>
                  </a:moveTo>
                  <a:cubicBezTo>
                    <a:pt x="4950" y="11342"/>
                    <a:pt x="4943" y="11348"/>
                    <a:pt x="4939" y="11356"/>
                  </a:cubicBezTo>
                  <a:cubicBezTo>
                    <a:pt x="4935" y="11364"/>
                    <a:pt x="4935" y="11373"/>
                    <a:pt x="4938" y="11381"/>
                  </a:cubicBezTo>
                  <a:cubicBezTo>
                    <a:pt x="4940" y="11390"/>
                    <a:pt x="4946" y="11396"/>
                    <a:pt x="4954" y="11400"/>
                  </a:cubicBezTo>
                  <a:cubicBezTo>
                    <a:pt x="4962" y="11404"/>
                    <a:pt x="4971" y="11405"/>
                    <a:pt x="4979" y="11402"/>
                  </a:cubicBezTo>
                  <a:cubicBezTo>
                    <a:pt x="4988" y="11399"/>
                    <a:pt x="4995" y="11393"/>
                    <a:pt x="4999" y="11385"/>
                  </a:cubicBezTo>
                  <a:cubicBezTo>
                    <a:pt x="5003" y="11377"/>
                    <a:pt x="5003" y="11368"/>
                    <a:pt x="5000" y="11360"/>
                  </a:cubicBezTo>
                  <a:cubicBezTo>
                    <a:pt x="4997" y="11352"/>
                    <a:pt x="4991" y="11345"/>
                    <a:pt x="4983" y="11341"/>
                  </a:cubicBezTo>
                  <a:cubicBezTo>
                    <a:pt x="4975" y="11337"/>
                    <a:pt x="4967" y="11337"/>
                    <a:pt x="4958" y="11340"/>
                  </a:cubicBezTo>
                  <a:close/>
                  <a:moveTo>
                    <a:pt x="5559" y="11195"/>
                  </a:moveTo>
                  <a:lnTo>
                    <a:pt x="5483" y="11349"/>
                  </a:lnTo>
                  <a:lnTo>
                    <a:pt x="5131" y="11176"/>
                  </a:lnTo>
                  <a:lnTo>
                    <a:pt x="5108" y="11223"/>
                  </a:lnTo>
                  <a:lnTo>
                    <a:pt x="5499" y="11415"/>
                  </a:lnTo>
                  <a:lnTo>
                    <a:pt x="5595" y="11220"/>
                  </a:lnTo>
                  <a:lnTo>
                    <a:pt x="5559" y="11195"/>
                  </a:lnTo>
                  <a:close/>
                  <a:moveTo>
                    <a:pt x="5658" y="11093"/>
                  </a:moveTo>
                  <a:lnTo>
                    <a:pt x="5267" y="10901"/>
                  </a:lnTo>
                  <a:lnTo>
                    <a:pt x="5244" y="10946"/>
                  </a:lnTo>
                  <a:lnTo>
                    <a:pt x="5635" y="11139"/>
                  </a:lnTo>
                  <a:lnTo>
                    <a:pt x="5658" y="11093"/>
                  </a:lnTo>
                  <a:close/>
                  <a:moveTo>
                    <a:pt x="5682" y="10672"/>
                  </a:moveTo>
                  <a:cubicBezTo>
                    <a:pt x="5667" y="10671"/>
                    <a:pt x="5653" y="10672"/>
                    <a:pt x="5640" y="10675"/>
                  </a:cubicBezTo>
                  <a:cubicBezTo>
                    <a:pt x="5627" y="10679"/>
                    <a:pt x="5615" y="10684"/>
                    <a:pt x="5604" y="10691"/>
                  </a:cubicBezTo>
                  <a:cubicBezTo>
                    <a:pt x="5593" y="10699"/>
                    <a:pt x="5581" y="10710"/>
                    <a:pt x="5567" y="10725"/>
                  </a:cubicBezTo>
                  <a:lnTo>
                    <a:pt x="5531" y="10763"/>
                  </a:lnTo>
                  <a:cubicBezTo>
                    <a:pt x="5512" y="10782"/>
                    <a:pt x="5495" y="10795"/>
                    <a:pt x="5480" y="10800"/>
                  </a:cubicBezTo>
                  <a:cubicBezTo>
                    <a:pt x="5466" y="10805"/>
                    <a:pt x="5451" y="10804"/>
                    <a:pt x="5435" y="10796"/>
                  </a:cubicBezTo>
                  <a:cubicBezTo>
                    <a:pt x="5415" y="10786"/>
                    <a:pt x="5402" y="10772"/>
                    <a:pt x="5398" y="10753"/>
                  </a:cubicBezTo>
                  <a:cubicBezTo>
                    <a:pt x="5393" y="10733"/>
                    <a:pt x="5397" y="10711"/>
                    <a:pt x="5409" y="10687"/>
                  </a:cubicBezTo>
                  <a:cubicBezTo>
                    <a:pt x="5413" y="10678"/>
                    <a:pt x="5417" y="10671"/>
                    <a:pt x="5422" y="10664"/>
                  </a:cubicBezTo>
                  <a:cubicBezTo>
                    <a:pt x="5427" y="10657"/>
                    <a:pt x="5433" y="10650"/>
                    <a:pt x="5439" y="10644"/>
                  </a:cubicBezTo>
                  <a:cubicBezTo>
                    <a:pt x="5445" y="10638"/>
                    <a:pt x="5452" y="10632"/>
                    <a:pt x="5461" y="10626"/>
                  </a:cubicBezTo>
                  <a:cubicBezTo>
                    <a:pt x="5469" y="10620"/>
                    <a:pt x="5478" y="10614"/>
                    <a:pt x="5489" y="10608"/>
                  </a:cubicBezTo>
                  <a:lnTo>
                    <a:pt x="5465" y="10571"/>
                  </a:lnTo>
                  <a:cubicBezTo>
                    <a:pt x="5422" y="10595"/>
                    <a:pt x="5390" y="10629"/>
                    <a:pt x="5370" y="10670"/>
                  </a:cubicBezTo>
                  <a:cubicBezTo>
                    <a:pt x="5360" y="10689"/>
                    <a:pt x="5355" y="10708"/>
                    <a:pt x="5352" y="10726"/>
                  </a:cubicBezTo>
                  <a:cubicBezTo>
                    <a:pt x="5350" y="10744"/>
                    <a:pt x="5351" y="10761"/>
                    <a:pt x="5356" y="10777"/>
                  </a:cubicBezTo>
                  <a:cubicBezTo>
                    <a:pt x="5360" y="10793"/>
                    <a:pt x="5368" y="10807"/>
                    <a:pt x="5379" y="10820"/>
                  </a:cubicBezTo>
                  <a:cubicBezTo>
                    <a:pt x="5389" y="10833"/>
                    <a:pt x="5403" y="10844"/>
                    <a:pt x="5420" y="10852"/>
                  </a:cubicBezTo>
                  <a:cubicBezTo>
                    <a:pt x="5445" y="10864"/>
                    <a:pt x="5470" y="10866"/>
                    <a:pt x="5496" y="10859"/>
                  </a:cubicBezTo>
                  <a:cubicBezTo>
                    <a:pt x="5507" y="10855"/>
                    <a:pt x="5518" y="10849"/>
                    <a:pt x="5528" y="10841"/>
                  </a:cubicBezTo>
                  <a:cubicBezTo>
                    <a:pt x="5538" y="10833"/>
                    <a:pt x="5550" y="10821"/>
                    <a:pt x="5564" y="10806"/>
                  </a:cubicBezTo>
                  <a:lnTo>
                    <a:pt x="5596" y="10773"/>
                  </a:lnTo>
                  <a:cubicBezTo>
                    <a:pt x="5633" y="10733"/>
                    <a:pt x="5669" y="10722"/>
                    <a:pt x="5703" y="10739"/>
                  </a:cubicBezTo>
                  <a:cubicBezTo>
                    <a:pt x="5726" y="10750"/>
                    <a:pt x="5740" y="10768"/>
                    <a:pt x="5745" y="10794"/>
                  </a:cubicBezTo>
                  <a:cubicBezTo>
                    <a:pt x="5748" y="10806"/>
                    <a:pt x="5748" y="10816"/>
                    <a:pt x="5746" y="10827"/>
                  </a:cubicBezTo>
                  <a:cubicBezTo>
                    <a:pt x="5744" y="10837"/>
                    <a:pt x="5739" y="10850"/>
                    <a:pt x="5732" y="10865"/>
                  </a:cubicBezTo>
                  <a:cubicBezTo>
                    <a:pt x="5722" y="10884"/>
                    <a:pt x="5710" y="10901"/>
                    <a:pt x="5697" y="10916"/>
                  </a:cubicBezTo>
                  <a:cubicBezTo>
                    <a:pt x="5683" y="10930"/>
                    <a:pt x="5666" y="10942"/>
                    <a:pt x="5647" y="10953"/>
                  </a:cubicBezTo>
                  <a:lnTo>
                    <a:pt x="5673" y="10991"/>
                  </a:lnTo>
                  <a:cubicBezTo>
                    <a:pt x="5695" y="10978"/>
                    <a:pt x="5713" y="10962"/>
                    <a:pt x="5729" y="10945"/>
                  </a:cubicBezTo>
                  <a:cubicBezTo>
                    <a:pt x="5745" y="10927"/>
                    <a:pt x="5758" y="10907"/>
                    <a:pt x="5770" y="10883"/>
                  </a:cubicBezTo>
                  <a:cubicBezTo>
                    <a:pt x="5779" y="10865"/>
                    <a:pt x="5785" y="10848"/>
                    <a:pt x="5788" y="10833"/>
                  </a:cubicBezTo>
                  <a:cubicBezTo>
                    <a:pt x="5791" y="10817"/>
                    <a:pt x="5791" y="10801"/>
                    <a:pt x="5789" y="10784"/>
                  </a:cubicBezTo>
                  <a:cubicBezTo>
                    <a:pt x="5787" y="10761"/>
                    <a:pt x="5780" y="10741"/>
                    <a:pt x="5767" y="10723"/>
                  </a:cubicBezTo>
                  <a:cubicBezTo>
                    <a:pt x="5755" y="10706"/>
                    <a:pt x="5740" y="10692"/>
                    <a:pt x="5722" y="10683"/>
                  </a:cubicBezTo>
                  <a:cubicBezTo>
                    <a:pt x="5710" y="10677"/>
                    <a:pt x="5696" y="10674"/>
                    <a:pt x="5682" y="10672"/>
                  </a:cubicBezTo>
                  <a:close/>
                  <a:moveTo>
                    <a:pt x="5933" y="10390"/>
                  </a:moveTo>
                  <a:cubicBezTo>
                    <a:pt x="5935" y="10407"/>
                    <a:pt x="5936" y="10422"/>
                    <a:pt x="5934" y="10436"/>
                  </a:cubicBezTo>
                  <a:cubicBezTo>
                    <a:pt x="5932" y="10450"/>
                    <a:pt x="5927" y="10464"/>
                    <a:pt x="5920" y="10478"/>
                  </a:cubicBezTo>
                  <a:cubicBezTo>
                    <a:pt x="5909" y="10501"/>
                    <a:pt x="5893" y="10519"/>
                    <a:pt x="5872" y="10531"/>
                  </a:cubicBezTo>
                  <a:cubicBezTo>
                    <a:pt x="5851" y="10544"/>
                    <a:pt x="5825" y="10550"/>
                    <a:pt x="5796" y="10547"/>
                  </a:cubicBezTo>
                  <a:cubicBezTo>
                    <a:pt x="5782" y="10546"/>
                    <a:pt x="5769" y="10544"/>
                    <a:pt x="5755" y="10540"/>
                  </a:cubicBezTo>
                  <a:cubicBezTo>
                    <a:pt x="5742" y="10535"/>
                    <a:pt x="5726" y="10529"/>
                    <a:pt x="5707" y="10519"/>
                  </a:cubicBezTo>
                  <a:cubicBezTo>
                    <a:pt x="5684" y="10508"/>
                    <a:pt x="5665" y="10497"/>
                    <a:pt x="5650" y="10486"/>
                  </a:cubicBezTo>
                  <a:cubicBezTo>
                    <a:pt x="5635" y="10475"/>
                    <a:pt x="5622" y="10464"/>
                    <a:pt x="5612" y="10452"/>
                  </a:cubicBezTo>
                  <a:cubicBezTo>
                    <a:pt x="5594" y="10431"/>
                    <a:pt x="5584" y="10410"/>
                    <a:pt x="5580" y="10389"/>
                  </a:cubicBezTo>
                  <a:cubicBezTo>
                    <a:pt x="5577" y="10367"/>
                    <a:pt x="5580" y="10345"/>
                    <a:pt x="5592" y="10322"/>
                  </a:cubicBezTo>
                  <a:cubicBezTo>
                    <a:pt x="5599" y="10308"/>
                    <a:pt x="5607" y="10296"/>
                    <a:pt x="5617" y="10286"/>
                  </a:cubicBezTo>
                  <a:cubicBezTo>
                    <a:pt x="5626" y="10276"/>
                    <a:pt x="5638" y="10268"/>
                    <a:pt x="5653" y="10260"/>
                  </a:cubicBezTo>
                  <a:lnTo>
                    <a:pt x="5635" y="10220"/>
                  </a:lnTo>
                  <a:cubicBezTo>
                    <a:pt x="5618" y="10229"/>
                    <a:pt x="5603" y="10240"/>
                    <a:pt x="5589" y="10254"/>
                  </a:cubicBezTo>
                  <a:cubicBezTo>
                    <a:pt x="5575" y="10268"/>
                    <a:pt x="5564" y="10284"/>
                    <a:pt x="5554" y="10303"/>
                  </a:cubicBezTo>
                  <a:cubicBezTo>
                    <a:pt x="5543" y="10327"/>
                    <a:pt x="5537" y="10351"/>
                    <a:pt x="5537" y="10376"/>
                  </a:cubicBezTo>
                  <a:cubicBezTo>
                    <a:pt x="5537" y="10401"/>
                    <a:pt x="5543" y="10426"/>
                    <a:pt x="5554" y="10449"/>
                  </a:cubicBezTo>
                  <a:cubicBezTo>
                    <a:pt x="5565" y="10473"/>
                    <a:pt x="5580" y="10495"/>
                    <a:pt x="5601" y="10515"/>
                  </a:cubicBezTo>
                  <a:cubicBezTo>
                    <a:pt x="5622" y="10535"/>
                    <a:pt x="5646" y="10552"/>
                    <a:pt x="5675" y="10567"/>
                  </a:cubicBezTo>
                  <a:cubicBezTo>
                    <a:pt x="5705" y="10581"/>
                    <a:pt x="5734" y="10591"/>
                    <a:pt x="5763" y="10596"/>
                  </a:cubicBezTo>
                  <a:cubicBezTo>
                    <a:pt x="5792" y="10602"/>
                    <a:pt x="5820" y="10600"/>
                    <a:pt x="5847" y="10593"/>
                  </a:cubicBezTo>
                  <a:cubicBezTo>
                    <a:pt x="5872" y="10586"/>
                    <a:pt x="5893" y="10575"/>
                    <a:pt x="5912" y="10560"/>
                  </a:cubicBezTo>
                  <a:cubicBezTo>
                    <a:pt x="5930" y="10544"/>
                    <a:pt x="5944" y="10526"/>
                    <a:pt x="5955" y="10505"/>
                  </a:cubicBezTo>
                  <a:cubicBezTo>
                    <a:pt x="5964" y="10485"/>
                    <a:pt x="5971" y="10465"/>
                    <a:pt x="5975" y="10444"/>
                  </a:cubicBezTo>
                  <a:cubicBezTo>
                    <a:pt x="5978" y="10422"/>
                    <a:pt x="5979" y="10401"/>
                    <a:pt x="5977" y="10380"/>
                  </a:cubicBezTo>
                  <a:lnTo>
                    <a:pt x="5933" y="10390"/>
                  </a:lnTo>
                  <a:close/>
                  <a:moveTo>
                    <a:pt x="6169" y="10055"/>
                  </a:moveTo>
                  <a:lnTo>
                    <a:pt x="5778" y="9862"/>
                  </a:lnTo>
                  <a:lnTo>
                    <a:pt x="5755" y="9909"/>
                  </a:lnTo>
                  <a:lnTo>
                    <a:pt x="5918" y="9989"/>
                  </a:lnTo>
                  <a:lnTo>
                    <a:pt x="5837" y="10154"/>
                  </a:lnTo>
                  <a:lnTo>
                    <a:pt x="5674" y="10074"/>
                  </a:lnTo>
                  <a:lnTo>
                    <a:pt x="5651" y="10119"/>
                  </a:lnTo>
                  <a:lnTo>
                    <a:pt x="6042" y="10311"/>
                  </a:lnTo>
                  <a:lnTo>
                    <a:pt x="6065" y="10266"/>
                  </a:lnTo>
                  <a:lnTo>
                    <a:pt x="5875" y="10173"/>
                  </a:lnTo>
                  <a:lnTo>
                    <a:pt x="5956" y="10008"/>
                  </a:lnTo>
                  <a:lnTo>
                    <a:pt x="6146" y="10101"/>
                  </a:lnTo>
                  <a:lnTo>
                    <a:pt x="6169" y="10055"/>
                  </a:lnTo>
                  <a:close/>
                  <a:moveTo>
                    <a:pt x="6333" y="9721"/>
                  </a:moveTo>
                  <a:lnTo>
                    <a:pt x="6292" y="9701"/>
                  </a:lnTo>
                  <a:lnTo>
                    <a:pt x="6208" y="9873"/>
                  </a:lnTo>
                  <a:lnTo>
                    <a:pt x="6065" y="9803"/>
                  </a:lnTo>
                  <a:lnTo>
                    <a:pt x="6131" y="9669"/>
                  </a:lnTo>
                  <a:lnTo>
                    <a:pt x="6090" y="9649"/>
                  </a:lnTo>
                  <a:lnTo>
                    <a:pt x="6024" y="9783"/>
                  </a:lnTo>
                  <a:lnTo>
                    <a:pt x="5896" y="9720"/>
                  </a:lnTo>
                  <a:lnTo>
                    <a:pt x="5975" y="9559"/>
                  </a:lnTo>
                  <a:lnTo>
                    <a:pt x="5939" y="9534"/>
                  </a:lnTo>
                  <a:lnTo>
                    <a:pt x="5834" y="9748"/>
                  </a:lnTo>
                  <a:lnTo>
                    <a:pt x="6225" y="9940"/>
                  </a:lnTo>
                  <a:lnTo>
                    <a:pt x="6333" y="9721"/>
                  </a:lnTo>
                  <a:close/>
                  <a:moveTo>
                    <a:pt x="6250" y="8903"/>
                  </a:moveTo>
                  <a:lnTo>
                    <a:pt x="6227" y="8950"/>
                  </a:lnTo>
                  <a:lnTo>
                    <a:pt x="6429" y="9110"/>
                  </a:lnTo>
                  <a:cubicBezTo>
                    <a:pt x="6442" y="9120"/>
                    <a:pt x="6455" y="9130"/>
                    <a:pt x="6468" y="9140"/>
                  </a:cubicBezTo>
                  <a:cubicBezTo>
                    <a:pt x="6481" y="9150"/>
                    <a:pt x="6492" y="9158"/>
                    <a:pt x="6502" y="9166"/>
                  </a:cubicBezTo>
                  <a:cubicBezTo>
                    <a:pt x="6513" y="9173"/>
                    <a:pt x="6521" y="9179"/>
                    <a:pt x="6527" y="9184"/>
                  </a:cubicBezTo>
                  <a:cubicBezTo>
                    <a:pt x="6533" y="9188"/>
                    <a:pt x="6536" y="9190"/>
                    <a:pt x="6537" y="9191"/>
                  </a:cubicBezTo>
                  <a:cubicBezTo>
                    <a:pt x="6536" y="9191"/>
                    <a:pt x="6533" y="9190"/>
                    <a:pt x="6528" y="9189"/>
                  </a:cubicBezTo>
                  <a:cubicBezTo>
                    <a:pt x="6522" y="9187"/>
                    <a:pt x="6514" y="9185"/>
                    <a:pt x="6504" y="9182"/>
                  </a:cubicBezTo>
                  <a:cubicBezTo>
                    <a:pt x="6493" y="9179"/>
                    <a:pt x="6482" y="9176"/>
                    <a:pt x="6468" y="9172"/>
                  </a:cubicBezTo>
                  <a:cubicBezTo>
                    <a:pt x="6455" y="9169"/>
                    <a:pt x="6440" y="9165"/>
                    <a:pt x="6424" y="9161"/>
                  </a:cubicBezTo>
                  <a:lnTo>
                    <a:pt x="6155" y="9095"/>
                  </a:lnTo>
                  <a:lnTo>
                    <a:pt x="6129" y="9148"/>
                  </a:lnTo>
                  <a:lnTo>
                    <a:pt x="6338" y="9315"/>
                  </a:lnTo>
                  <a:cubicBezTo>
                    <a:pt x="6348" y="9323"/>
                    <a:pt x="6358" y="9332"/>
                    <a:pt x="6370" y="9341"/>
                  </a:cubicBezTo>
                  <a:cubicBezTo>
                    <a:pt x="6382" y="9350"/>
                    <a:pt x="6392" y="9358"/>
                    <a:pt x="6402" y="9365"/>
                  </a:cubicBezTo>
                  <a:cubicBezTo>
                    <a:pt x="6412" y="9373"/>
                    <a:pt x="6421" y="9379"/>
                    <a:pt x="6428" y="9385"/>
                  </a:cubicBezTo>
                  <a:cubicBezTo>
                    <a:pt x="6435" y="9390"/>
                    <a:pt x="6439" y="9393"/>
                    <a:pt x="6440" y="9393"/>
                  </a:cubicBezTo>
                  <a:cubicBezTo>
                    <a:pt x="6438" y="9393"/>
                    <a:pt x="6433" y="9391"/>
                    <a:pt x="6424" y="9388"/>
                  </a:cubicBezTo>
                  <a:cubicBezTo>
                    <a:pt x="6416" y="9386"/>
                    <a:pt x="6405" y="9382"/>
                    <a:pt x="6393" y="9379"/>
                  </a:cubicBezTo>
                  <a:cubicBezTo>
                    <a:pt x="6381" y="9375"/>
                    <a:pt x="6367" y="9371"/>
                    <a:pt x="6353" y="9367"/>
                  </a:cubicBezTo>
                  <a:cubicBezTo>
                    <a:pt x="6338" y="9363"/>
                    <a:pt x="6324" y="9359"/>
                    <a:pt x="6311" y="9356"/>
                  </a:cubicBezTo>
                  <a:lnTo>
                    <a:pt x="6058" y="9293"/>
                  </a:lnTo>
                  <a:lnTo>
                    <a:pt x="6033" y="9343"/>
                  </a:lnTo>
                  <a:lnTo>
                    <a:pt x="6469" y="9443"/>
                  </a:lnTo>
                  <a:lnTo>
                    <a:pt x="6499" y="9383"/>
                  </a:lnTo>
                  <a:lnTo>
                    <a:pt x="6302" y="9226"/>
                  </a:lnTo>
                  <a:cubicBezTo>
                    <a:pt x="6291" y="9217"/>
                    <a:pt x="6279" y="9209"/>
                    <a:pt x="6268" y="9200"/>
                  </a:cubicBezTo>
                  <a:cubicBezTo>
                    <a:pt x="6257" y="9192"/>
                    <a:pt x="6247" y="9184"/>
                    <a:pt x="6238" y="9177"/>
                  </a:cubicBezTo>
                  <a:cubicBezTo>
                    <a:pt x="6229" y="9171"/>
                    <a:pt x="6221" y="9166"/>
                    <a:pt x="6216" y="9162"/>
                  </a:cubicBezTo>
                  <a:cubicBezTo>
                    <a:pt x="6210" y="9158"/>
                    <a:pt x="6206" y="9155"/>
                    <a:pt x="6205" y="9154"/>
                  </a:cubicBezTo>
                  <a:cubicBezTo>
                    <a:pt x="6207" y="9155"/>
                    <a:pt x="6211" y="9156"/>
                    <a:pt x="6218" y="9158"/>
                  </a:cubicBezTo>
                  <a:cubicBezTo>
                    <a:pt x="6225" y="9160"/>
                    <a:pt x="6233" y="9163"/>
                    <a:pt x="6244" y="9166"/>
                  </a:cubicBezTo>
                  <a:cubicBezTo>
                    <a:pt x="6255" y="9169"/>
                    <a:pt x="6267" y="9172"/>
                    <a:pt x="6281" y="9176"/>
                  </a:cubicBezTo>
                  <a:cubicBezTo>
                    <a:pt x="6295" y="9180"/>
                    <a:pt x="6310" y="9184"/>
                    <a:pt x="6325" y="9188"/>
                  </a:cubicBezTo>
                  <a:lnTo>
                    <a:pt x="6566" y="9246"/>
                  </a:lnTo>
                  <a:lnTo>
                    <a:pt x="6596" y="9185"/>
                  </a:lnTo>
                  <a:lnTo>
                    <a:pt x="6250" y="8903"/>
                  </a:lnTo>
                  <a:close/>
                  <a:moveTo>
                    <a:pt x="6701" y="8972"/>
                  </a:moveTo>
                  <a:lnTo>
                    <a:pt x="6311" y="8779"/>
                  </a:lnTo>
                  <a:lnTo>
                    <a:pt x="6288" y="8825"/>
                  </a:lnTo>
                  <a:lnTo>
                    <a:pt x="6679" y="9017"/>
                  </a:lnTo>
                  <a:lnTo>
                    <a:pt x="6701" y="8972"/>
                  </a:lnTo>
                  <a:close/>
                  <a:moveTo>
                    <a:pt x="6818" y="8637"/>
                  </a:moveTo>
                  <a:lnTo>
                    <a:pt x="6742" y="8791"/>
                  </a:lnTo>
                  <a:lnTo>
                    <a:pt x="6390" y="8618"/>
                  </a:lnTo>
                  <a:lnTo>
                    <a:pt x="6367" y="8665"/>
                  </a:lnTo>
                  <a:lnTo>
                    <a:pt x="6758" y="8857"/>
                  </a:lnTo>
                  <a:lnTo>
                    <a:pt x="6854" y="8662"/>
                  </a:lnTo>
                  <a:lnTo>
                    <a:pt x="6818" y="8637"/>
                  </a:lnTo>
                  <a:close/>
                  <a:moveTo>
                    <a:pt x="7020" y="8324"/>
                  </a:moveTo>
                  <a:lnTo>
                    <a:pt x="6629" y="8131"/>
                  </a:lnTo>
                  <a:lnTo>
                    <a:pt x="6606" y="8178"/>
                  </a:lnTo>
                  <a:lnTo>
                    <a:pt x="6770" y="8258"/>
                  </a:lnTo>
                  <a:lnTo>
                    <a:pt x="6689" y="8423"/>
                  </a:lnTo>
                  <a:lnTo>
                    <a:pt x="6525" y="8343"/>
                  </a:lnTo>
                  <a:lnTo>
                    <a:pt x="6503" y="8388"/>
                  </a:lnTo>
                  <a:lnTo>
                    <a:pt x="6894" y="8581"/>
                  </a:lnTo>
                  <a:lnTo>
                    <a:pt x="6916" y="8535"/>
                  </a:lnTo>
                  <a:lnTo>
                    <a:pt x="6727" y="8442"/>
                  </a:lnTo>
                  <a:lnTo>
                    <a:pt x="6808" y="8277"/>
                  </a:lnTo>
                  <a:lnTo>
                    <a:pt x="6997" y="8370"/>
                  </a:lnTo>
                  <a:lnTo>
                    <a:pt x="7020" y="8324"/>
                  </a:lnTo>
                  <a:close/>
                  <a:moveTo>
                    <a:pt x="7185" y="7990"/>
                  </a:moveTo>
                  <a:lnTo>
                    <a:pt x="7144" y="7970"/>
                  </a:lnTo>
                  <a:lnTo>
                    <a:pt x="7059" y="8142"/>
                  </a:lnTo>
                  <a:lnTo>
                    <a:pt x="6916" y="8072"/>
                  </a:lnTo>
                  <a:lnTo>
                    <a:pt x="6982" y="7938"/>
                  </a:lnTo>
                  <a:lnTo>
                    <a:pt x="6942" y="7918"/>
                  </a:lnTo>
                  <a:lnTo>
                    <a:pt x="6876" y="8052"/>
                  </a:lnTo>
                  <a:lnTo>
                    <a:pt x="6748" y="7989"/>
                  </a:lnTo>
                  <a:lnTo>
                    <a:pt x="6827" y="7828"/>
                  </a:lnTo>
                  <a:lnTo>
                    <a:pt x="6791" y="7803"/>
                  </a:lnTo>
                  <a:lnTo>
                    <a:pt x="6686" y="8017"/>
                  </a:lnTo>
                  <a:lnTo>
                    <a:pt x="7077" y="8209"/>
                  </a:lnTo>
                  <a:lnTo>
                    <a:pt x="7185" y="7990"/>
                  </a:lnTo>
                  <a:close/>
                  <a:moveTo>
                    <a:pt x="7285" y="7687"/>
                  </a:moveTo>
                  <a:lnTo>
                    <a:pt x="7209" y="7841"/>
                  </a:lnTo>
                  <a:lnTo>
                    <a:pt x="6857" y="7668"/>
                  </a:lnTo>
                  <a:lnTo>
                    <a:pt x="6834" y="7715"/>
                  </a:lnTo>
                  <a:lnTo>
                    <a:pt x="7225" y="7907"/>
                  </a:lnTo>
                  <a:lnTo>
                    <a:pt x="7321" y="7712"/>
                  </a:lnTo>
                  <a:lnTo>
                    <a:pt x="7285" y="7687"/>
                  </a:lnTo>
                  <a:close/>
                  <a:moveTo>
                    <a:pt x="7544" y="7259"/>
                  </a:moveTo>
                  <a:lnTo>
                    <a:pt x="7137" y="7101"/>
                  </a:lnTo>
                  <a:lnTo>
                    <a:pt x="7103" y="7170"/>
                  </a:lnTo>
                  <a:lnTo>
                    <a:pt x="7326" y="7371"/>
                  </a:lnTo>
                  <a:cubicBezTo>
                    <a:pt x="7340" y="7383"/>
                    <a:pt x="7352" y="7393"/>
                    <a:pt x="7364" y="7402"/>
                  </a:cubicBezTo>
                  <a:cubicBezTo>
                    <a:pt x="7375" y="7410"/>
                    <a:pt x="7381" y="7415"/>
                    <a:pt x="7383" y="7416"/>
                  </a:cubicBezTo>
                  <a:cubicBezTo>
                    <a:pt x="7380" y="7416"/>
                    <a:pt x="7373" y="7414"/>
                    <a:pt x="7359" y="7410"/>
                  </a:cubicBezTo>
                  <a:cubicBezTo>
                    <a:pt x="7345" y="7406"/>
                    <a:pt x="7328" y="7402"/>
                    <a:pt x="7307" y="7398"/>
                  </a:cubicBezTo>
                  <a:lnTo>
                    <a:pt x="7017" y="7344"/>
                  </a:lnTo>
                  <a:lnTo>
                    <a:pt x="6983" y="7412"/>
                  </a:lnTo>
                  <a:lnTo>
                    <a:pt x="7357" y="7639"/>
                  </a:lnTo>
                  <a:lnTo>
                    <a:pt x="7379" y="7594"/>
                  </a:lnTo>
                  <a:lnTo>
                    <a:pt x="7112" y="7435"/>
                  </a:lnTo>
                  <a:cubicBezTo>
                    <a:pt x="7107" y="7432"/>
                    <a:pt x="7100" y="7428"/>
                    <a:pt x="7093" y="7424"/>
                  </a:cubicBezTo>
                  <a:cubicBezTo>
                    <a:pt x="7085" y="7420"/>
                    <a:pt x="7078" y="7415"/>
                    <a:pt x="7070" y="7411"/>
                  </a:cubicBezTo>
                  <a:cubicBezTo>
                    <a:pt x="7063" y="7407"/>
                    <a:pt x="7056" y="7403"/>
                    <a:pt x="7051" y="7400"/>
                  </a:cubicBezTo>
                  <a:cubicBezTo>
                    <a:pt x="7046" y="7397"/>
                    <a:pt x="7043" y="7396"/>
                    <a:pt x="7041" y="7395"/>
                  </a:cubicBezTo>
                  <a:cubicBezTo>
                    <a:pt x="7046" y="7396"/>
                    <a:pt x="7055" y="7398"/>
                    <a:pt x="7069" y="7401"/>
                  </a:cubicBezTo>
                  <a:cubicBezTo>
                    <a:pt x="7084" y="7404"/>
                    <a:pt x="7102" y="7408"/>
                    <a:pt x="7124" y="7412"/>
                  </a:cubicBezTo>
                  <a:lnTo>
                    <a:pt x="7440" y="7471"/>
                  </a:lnTo>
                  <a:lnTo>
                    <a:pt x="7460" y="7431"/>
                  </a:lnTo>
                  <a:lnTo>
                    <a:pt x="7209" y="7204"/>
                  </a:lnTo>
                  <a:cubicBezTo>
                    <a:pt x="7204" y="7199"/>
                    <a:pt x="7198" y="7194"/>
                    <a:pt x="7192" y="7189"/>
                  </a:cubicBezTo>
                  <a:cubicBezTo>
                    <a:pt x="7187" y="7184"/>
                    <a:pt x="7181" y="7180"/>
                    <a:pt x="7176" y="7175"/>
                  </a:cubicBezTo>
                  <a:cubicBezTo>
                    <a:pt x="7170" y="7171"/>
                    <a:pt x="7166" y="7167"/>
                    <a:pt x="7162" y="7164"/>
                  </a:cubicBezTo>
                  <a:cubicBezTo>
                    <a:pt x="7158" y="7161"/>
                    <a:pt x="7156" y="7159"/>
                    <a:pt x="7156" y="7158"/>
                  </a:cubicBezTo>
                  <a:cubicBezTo>
                    <a:pt x="7156" y="7159"/>
                    <a:pt x="7159" y="7160"/>
                    <a:pt x="7164" y="7162"/>
                  </a:cubicBezTo>
                  <a:cubicBezTo>
                    <a:pt x="7168" y="7164"/>
                    <a:pt x="7174" y="7166"/>
                    <a:pt x="7181" y="7170"/>
                  </a:cubicBezTo>
                  <a:cubicBezTo>
                    <a:pt x="7188" y="7173"/>
                    <a:pt x="7195" y="7176"/>
                    <a:pt x="7202" y="7179"/>
                  </a:cubicBezTo>
                  <a:cubicBezTo>
                    <a:pt x="7210" y="7182"/>
                    <a:pt x="7217" y="7185"/>
                    <a:pt x="7223" y="7188"/>
                  </a:cubicBezTo>
                  <a:lnTo>
                    <a:pt x="7521" y="7306"/>
                  </a:lnTo>
                  <a:lnTo>
                    <a:pt x="7544" y="7259"/>
                  </a:lnTo>
                  <a:close/>
                  <a:moveTo>
                    <a:pt x="7564" y="6848"/>
                  </a:moveTo>
                  <a:cubicBezTo>
                    <a:pt x="7549" y="6846"/>
                    <a:pt x="7535" y="6847"/>
                    <a:pt x="7522" y="6851"/>
                  </a:cubicBezTo>
                  <a:cubicBezTo>
                    <a:pt x="7509" y="6854"/>
                    <a:pt x="7497" y="6859"/>
                    <a:pt x="7486" y="6867"/>
                  </a:cubicBezTo>
                  <a:cubicBezTo>
                    <a:pt x="7475" y="6874"/>
                    <a:pt x="7463" y="6885"/>
                    <a:pt x="7449" y="6900"/>
                  </a:cubicBezTo>
                  <a:lnTo>
                    <a:pt x="7413" y="6938"/>
                  </a:lnTo>
                  <a:cubicBezTo>
                    <a:pt x="7394" y="6958"/>
                    <a:pt x="7377" y="6970"/>
                    <a:pt x="7362" y="6975"/>
                  </a:cubicBezTo>
                  <a:cubicBezTo>
                    <a:pt x="7348" y="6981"/>
                    <a:pt x="7333" y="6980"/>
                    <a:pt x="7317" y="6972"/>
                  </a:cubicBezTo>
                  <a:cubicBezTo>
                    <a:pt x="7297" y="6962"/>
                    <a:pt x="7284" y="6947"/>
                    <a:pt x="7280" y="6928"/>
                  </a:cubicBezTo>
                  <a:cubicBezTo>
                    <a:pt x="7275" y="6909"/>
                    <a:pt x="7279" y="6887"/>
                    <a:pt x="7291" y="6862"/>
                  </a:cubicBezTo>
                  <a:cubicBezTo>
                    <a:pt x="7295" y="6854"/>
                    <a:pt x="7299" y="6846"/>
                    <a:pt x="7304" y="6839"/>
                  </a:cubicBezTo>
                  <a:cubicBezTo>
                    <a:pt x="7309" y="6832"/>
                    <a:pt x="7315" y="6826"/>
                    <a:pt x="7321" y="6820"/>
                  </a:cubicBezTo>
                  <a:cubicBezTo>
                    <a:pt x="7327" y="6814"/>
                    <a:pt x="7334" y="6808"/>
                    <a:pt x="7342" y="6802"/>
                  </a:cubicBezTo>
                  <a:cubicBezTo>
                    <a:pt x="7351" y="6796"/>
                    <a:pt x="7360" y="6790"/>
                    <a:pt x="7371" y="6783"/>
                  </a:cubicBezTo>
                  <a:lnTo>
                    <a:pt x="7347" y="6746"/>
                  </a:lnTo>
                  <a:cubicBezTo>
                    <a:pt x="7304" y="6771"/>
                    <a:pt x="7272" y="6804"/>
                    <a:pt x="7252" y="6845"/>
                  </a:cubicBezTo>
                  <a:cubicBezTo>
                    <a:pt x="7242" y="6864"/>
                    <a:pt x="7236" y="6883"/>
                    <a:pt x="7234" y="6901"/>
                  </a:cubicBezTo>
                  <a:cubicBezTo>
                    <a:pt x="7232" y="6920"/>
                    <a:pt x="7233" y="6937"/>
                    <a:pt x="7238" y="6953"/>
                  </a:cubicBezTo>
                  <a:cubicBezTo>
                    <a:pt x="7242" y="6968"/>
                    <a:pt x="7250" y="6983"/>
                    <a:pt x="7260" y="6996"/>
                  </a:cubicBezTo>
                  <a:cubicBezTo>
                    <a:pt x="7271" y="7008"/>
                    <a:pt x="7285" y="7019"/>
                    <a:pt x="7302" y="7027"/>
                  </a:cubicBezTo>
                  <a:cubicBezTo>
                    <a:pt x="7327" y="7040"/>
                    <a:pt x="7352" y="7042"/>
                    <a:pt x="7377" y="7034"/>
                  </a:cubicBezTo>
                  <a:cubicBezTo>
                    <a:pt x="7389" y="7030"/>
                    <a:pt x="7400" y="7025"/>
                    <a:pt x="7410" y="7017"/>
                  </a:cubicBezTo>
                  <a:cubicBezTo>
                    <a:pt x="7420" y="7009"/>
                    <a:pt x="7432" y="6997"/>
                    <a:pt x="7446" y="6982"/>
                  </a:cubicBezTo>
                  <a:lnTo>
                    <a:pt x="7478" y="6948"/>
                  </a:lnTo>
                  <a:cubicBezTo>
                    <a:pt x="7515" y="6908"/>
                    <a:pt x="7551" y="6897"/>
                    <a:pt x="7585" y="6914"/>
                  </a:cubicBezTo>
                  <a:cubicBezTo>
                    <a:pt x="7608" y="6925"/>
                    <a:pt x="7622" y="6944"/>
                    <a:pt x="7627" y="6969"/>
                  </a:cubicBezTo>
                  <a:cubicBezTo>
                    <a:pt x="7630" y="6981"/>
                    <a:pt x="7630" y="6992"/>
                    <a:pt x="7628" y="7002"/>
                  </a:cubicBezTo>
                  <a:cubicBezTo>
                    <a:pt x="7626" y="7013"/>
                    <a:pt x="7621" y="7025"/>
                    <a:pt x="7614" y="7040"/>
                  </a:cubicBezTo>
                  <a:cubicBezTo>
                    <a:pt x="7604" y="7060"/>
                    <a:pt x="7592" y="7077"/>
                    <a:pt x="7579" y="7091"/>
                  </a:cubicBezTo>
                  <a:cubicBezTo>
                    <a:pt x="7565" y="7105"/>
                    <a:pt x="7548" y="7118"/>
                    <a:pt x="7529" y="7128"/>
                  </a:cubicBezTo>
                  <a:lnTo>
                    <a:pt x="7555" y="7167"/>
                  </a:lnTo>
                  <a:cubicBezTo>
                    <a:pt x="7577" y="7153"/>
                    <a:pt x="7595" y="7138"/>
                    <a:pt x="7611" y="7120"/>
                  </a:cubicBezTo>
                  <a:cubicBezTo>
                    <a:pt x="7627" y="7103"/>
                    <a:pt x="7640" y="7082"/>
                    <a:pt x="7652" y="7059"/>
                  </a:cubicBezTo>
                  <a:cubicBezTo>
                    <a:pt x="7661" y="7041"/>
                    <a:pt x="7667" y="7024"/>
                    <a:pt x="7670" y="7008"/>
                  </a:cubicBezTo>
                  <a:cubicBezTo>
                    <a:pt x="7673" y="6993"/>
                    <a:pt x="7673" y="6976"/>
                    <a:pt x="7671" y="6959"/>
                  </a:cubicBezTo>
                  <a:cubicBezTo>
                    <a:pt x="7669" y="6936"/>
                    <a:pt x="7661" y="6916"/>
                    <a:pt x="7649" y="6899"/>
                  </a:cubicBezTo>
                  <a:cubicBezTo>
                    <a:pt x="7637" y="6881"/>
                    <a:pt x="7622" y="6868"/>
                    <a:pt x="7604" y="6859"/>
                  </a:cubicBezTo>
                  <a:cubicBezTo>
                    <a:pt x="7592" y="6853"/>
                    <a:pt x="7578" y="6849"/>
                    <a:pt x="7564" y="6848"/>
                  </a:cubicBezTo>
                  <a:close/>
                  <a:moveTo>
                    <a:pt x="7678" y="6658"/>
                  </a:moveTo>
                  <a:lnTo>
                    <a:pt x="7635" y="6636"/>
                  </a:lnTo>
                  <a:lnTo>
                    <a:pt x="7581" y="6745"/>
                  </a:lnTo>
                  <a:lnTo>
                    <a:pt x="7624" y="6766"/>
                  </a:lnTo>
                  <a:lnTo>
                    <a:pt x="7678" y="6658"/>
                  </a:lnTo>
                  <a:close/>
                  <a:moveTo>
                    <a:pt x="7594" y="6170"/>
                  </a:moveTo>
                  <a:lnTo>
                    <a:pt x="7572" y="6216"/>
                  </a:lnTo>
                  <a:lnTo>
                    <a:pt x="7844" y="6350"/>
                  </a:lnTo>
                  <a:cubicBezTo>
                    <a:pt x="7857" y="6357"/>
                    <a:pt x="7868" y="6363"/>
                    <a:pt x="7877" y="6370"/>
                  </a:cubicBezTo>
                  <a:cubicBezTo>
                    <a:pt x="7885" y="6376"/>
                    <a:pt x="7892" y="6384"/>
                    <a:pt x="7898" y="6395"/>
                  </a:cubicBezTo>
                  <a:cubicBezTo>
                    <a:pt x="7903" y="6405"/>
                    <a:pt x="7904" y="6417"/>
                    <a:pt x="7903" y="6431"/>
                  </a:cubicBezTo>
                  <a:cubicBezTo>
                    <a:pt x="7901" y="6445"/>
                    <a:pt x="7896" y="6460"/>
                    <a:pt x="7888" y="6476"/>
                  </a:cubicBezTo>
                  <a:cubicBezTo>
                    <a:pt x="7882" y="6488"/>
                    <a:pt x="7876" y="6498"/>
                    <a:pt x="7869" y="6506"/>
                  </a:cubicBezTo>
                  <a:cubicBezTo>
                    <a:pt x="7863" y="6513"/>
                    <a:pt x="7856" y="6519"/>
                    <a:pt x="7849" y="6524"/>
                  </a:cubicBezTo>
                  <a:cubicBezTo>
                    <a:pt x="7843" y="6528"/>
                    <a:pt x="7836" y="6531"/>
                    <a:pt x="7830" y="6532"/>
                  </a:cubicBezTo>
                  <a:cubicBezTo>
                    <a:pt x="7823" y="6533"/>
                    <a:pt x="7818" y="6534"/>
                    <a:pt x="7813" y="6534"/>
                  </a:cubicBezTo>
                  <a:cubicBezTo>
                    <a:pt x="7805" y="6533"/>
                    <a:pt x="7796" y="6531"/>
                    <a:pt x="7785" y="6527"/>
                  </a:cubicBezTo>
                  <a:cubicBezTo>
                    <a:pt x="7773" y="6522"/>
                    <a:pt x="7763" y="6518"/>
                    <a:pt x="7753" y="6513"/>
                  </a:cubicBezTo>
                  <a:lnTo>
                    <a:pt x="7490" y="6383"/>
                  </a:lnTo>
                  <a:lnTo>
                    <a:pt x="7467" y="6429"/>
                  </a:lnTo>
                  <a:lnTo>
                    <a:pt x="7747" y="6567"/>
                  </a:lnTo>
                  <a:cubicBezTo>
                    <a:pt x="7756" y="6572"/>
                    <a:pt x="7766" y="6576"/>
                    <a:pt x="7778" y="6580"/>
                  </a:cubicBezTo>
                  <a:cubicBezTo>
                    <a:pt x="7790" y="6585"/>
                    <a:pt x="7802" y="6587"/>
                    <a:pt x="7814" y="6586"/>
                  </a:cubicBezTo>
                  <a:cubicBezTo>
                    <a:pt x="7838" y="6585"/>
                    <a:pt x="7860" y="6578"/>
                    <a:pt x="7878" y="6564"/>
                  </a:cubicBezTo>
                  <a:cubicBezTo>
                    <a:pt x="7896" y="6550"/>
                    <a:pt x="7912" y="6528"/>
                    <a:pt x="7927" y="6498"/>
                  </a:cubicBezTo>
                  <a:cubicBezTo>
                    <a:pt x="7939" y="6474"/>
                    <a:pt x="7946" y="6453"/>
                    <a:pt x="7949" y="6434"/>
                  </a:cubicBezTo>
                  <a:cubicBezTo>
                    <a:pt x="7952" y="6416"/>
                    <a:pt x="7952" y="6398"/>
                    <a:pt x="7947" y="6381"/>
                  </a:cubicBezTo>
                  <a:cubicBezTo>
                    <a:pt x="7943" y="6364"/>
                    <a:pt x="7936" y="6351"/>
                    <a:pt x="7924" y="6340"/>
                  </a:cubicBezTo>
                  <a:cubicBezTo>
                    <a:pt x="7913" y="6330"/>
                    <a:pt x="7896" y="6319"/>
                    <a:pt x="7872" y="6307"/>
                  </a:cubicBezTo>
                  <a:lnTo>
                    <a:pt x="7594" y="6170"/>
                  </a:lnTo>
                  <a:close/>
                  <a:moveTo>
                    <a:pt x="8169" y="5990"/>
                  </a:moveTo>
                  <a:lnTo>
                    <a:pt x="7778" y="5798"/>
                  </a:lnTo>
                  <a:lnTo>
                    <a:pt x="7755" y="5844"/>
                  </a:lnTo>
                  <a:lnTo>
                    <a:pt x="7968" y="5947"/>
                  </a:lnTo>
                  <a:cubicBezTo>
                    <a:pt x="7982" y="5954"/>
                    <a:pt x="7997" y="5960"/>
                    <a:pt x="8011" y="5967"/>
                  </a:cubicBezTo>
                  <a:cubicBezTo>
                    <a:pt x="8025" y="5973"/>
                    <a:pt x="8038" y="5979"/>
                    <a:pt x="8050" y="5984"/>
                  </a:cubicBezTo>
                  <a:cubicBezTo>
                    <a:pt x="8061" y="5988"/>
                    <a:pt x="8071" y="5992"/>
                    <a:pt x="8078" y="5995"/>
                  </a:cubicBezTo>
                  <a:cubicBezTo>
                    <a:pt x="8086" y="5998"/>
                    <a:pt x="8090" y="6000"/>
                    <a:pt x="8090" y="6000"/>
                  </a:cubicBezTo>
                  <a:cubicBezTo>
                    <a:pt x="8089" y="6000"/>
                    <a:pt x="8085" y="6000"/>
                    <a:pt x="8079" y="5999"/>
                  </a:cubicBezTo>
                  <a:cubicBezTo>
                    <a:pt x="8073" y="5999"/>
                    <a:pt x="8065" y="5998"/>
                    <a:pt x="8056" y="5998"/>
                  </a:cubicBezTo>
                  <a:cubicBezTo>
                    <a:pt x="8047" y="5997"/>
                    <a:pt x="8036" y="5997"/>
                    <a:pt x="8025" y="5996"/>
                  </a:cubicBezTo>
                  <a:cubicBezTo>
                    <a:pt x="8013" y="5996"/>
                    <a:pt x="8002" y="5996"/>
                    <a:pt x="7990" y="5996"/>
                  </a:cubicBezTo>
                  <a:lnTo>
                    <a:pt x="7677" y="6003"/>
                  </a:lnTo>
                  <a:lnTo>
                    <a:pt x="7650" y="6057"/>
                  </a:lnTo>
                  <a:lnTo>
                    <a:pt x="8041" y="6250"/>
                  </a:lnTo>
                  <a:lnTo>
                    <a:pt x="8065" y="6201"/>
                  </a:lnTo>
                  <a:lnTo>
                    <a:pt x="7837" y="6092"/>
                  </a:lnTo>
                  <a:cubicBezTo>
                    <a:pt x="7825" y="6086"/>
                    <a:pt x="7814" y="6081"/>
                    <a:pt x="7802" y="6076"/>
                  </a:cubicBezTo>
                  <a:cubicBezTo>
                    <a:pt x="7790" y="6071"/>
                    <a:pt x="7780" y="6066"/>
                    <a:pt x="7770" y="6062"/>
                  </a:cubicBezTo>
                  <a:cubicBezTo>
                    <a:pt x="7760" y="6058"/>
                    <a:pt x="7751" y="6054"/>
                    <a:pt x="7744" y="6051"/>
                  </a:cubicBezTo>
                  <a:cubicBezTo>
                    <a:pt x="7737" y="6048"/>
                    <a:pt x="7731" y="6046"/>
                    <a:pt x="7728" y="6045"/>
                  </a:cubicBezTo>
                  <a:cubicBezTo>
                    <a:pt x="7732" y="6046"/>
                    <a:pt x="7738" y="6046"/>
                    <a:pt x="7745" y="6046"/>
                  </a:cubicBezTo>
                  <a:cubicBezTo>
                    <a:pt x="7753" y="6047"/>
                    <a:pt x="7761" y="6047"/>
                    <a:pt x="7772" y="6047"/>
                  </a:cubicBezTo>
                  <a:cubicBezTo>
                    <a:pt x="7782" y="6047"/>
                    <a:pt x="7793" y="6047"/>
                    <a:pt x="7805" y="6047"/>
                  </a:cubicBezTo>
                  <a:cubicBezTo>
                    <a:pt x="7817" y="6047"/>
                    <a:pt x="7830" y="6047"/>
                    <a:pt x="7844" y="6047"/>
                  </a:cubicBezTo>
                  <a:lnTo>
                    <a:pt x="8144" y="6039"/>
                  </a:lnTo>
                  <a:lnTo>
                    <a:pt x="8169" y="5990"/>
                  </a:lnTo>
                  <a:close/>
                  <a:moveTo>
                    <a:pt x="8247" y="5830"/>
                  </a:moveTo>
                  <a:lnTo>
                    <a:pt x="7856" y="5638"/>
                  </a:lnTo>
                  <a:lnTo>
                    <a:pt x="7834" y="5683"/>
                  </a:lnTo>
                  <a:lnTo>
                    <a:pt x="8225" y="5876"/>
                  </a:lnTo>
                  <a:lnTo>
                    <a:pt x="8247" y="5830"/>
                  </a:lnTo>
                  <a:close/>
                  <a:moveTo>
                    <a:pt x="8047" y="5250"/>
                  </a:moveTo>
                  <a:lnTo>
                    <a:pt x="8023" y="5298"/>
                  </a:lnTo>
                  <a:lnTo>
                    <a:pt x="8240" y="5509"/>
                  </a:lnTo>
                  <a:cubicBezTo>
                    <a:pt x="8258" y="5526"/>
                    <a:pt x="8273" y="5540"/>
                    <a:pt x="8285" y="5551"/>
                  </a:cubicBezTo>
                  <a:cubicBezTo>
                    <a:pt x="8297" y="5562"/>
                    <a:pt x="8305" y="5569"/>
                    <a:pt x="8309" y="5573"/>
                  </a:cubicBezTo>
                  <a:cubicBezTo>
                    <a:pt x="8307" y="5572"/>
                    <a:pt x="8302" y="5571"/>
                    <a:pt x="8295" y="5569"/>
                  </a:cubicBezTo>
                  <a:cubicBezTo>
                    <a:pt x="8288" y="5567"/>
                    <a:pt x="8280" y="5565"/>
                    <a:pt x="8271" y="5563"/>
                  </a:cubicBezTo>
                  <a:cubicBezTo>
                    <a:pt x="8261" y="5561"/>
                    <a:pt x="8252" y="5559"/>
                    <a:pt x="8242" y="5558"/>
                  </a:cubicBezTo>
                  <a:cubicBezTo>
                    <a:pt x="8231" y="5556"/>
                    <a:pt x="8221" y="5554"/>
                    <a:pt x="8211" y="5553"/>
                  </a:cubicBezTo>
                  <a:lnTo>
                    <a:pt x="7919" y="5511"/>
                  </a:lnTo>
                  <a:lnTo>
                    <a:pt x="7894" y="5562"/>
                  </a:lnTo>
                  <a:lnTo>
                    <a:pt x="8349" y="5623"/>
                  </a:lnTo>
                  <a:lnTo>
                    <a:pt x="8372" y="5577"/>
                  </a:lnTo>
                  <a:lnTo>
                    <a:pt x="8047" y="5250"/>
                  </a:lnTo>
                  <a:close/>
                  <a:moveTo>
                    <a:pt x="8583" y="5148"/>
                  </a:moveTo>
                  <a:lnTo>
                    <a:pt x="8543" y="5128"/>
                  </a:lnTo>
                  <a:lnTo>
                    <a:pt x="8458" y="5300"/>
                  </a:lnTo>
                  <a:lnTo>
                    <a:pt x="8315" y="5230"/>
                  </a:lnTo>
                  <a:lnTo>
                    <a:pt x="8381" y="5096"/>
                  </a:lnTo>
                  <a:lnTo>
                    <a:pt x="8340" y="5076"/>
                  </a:lnTo>
                  <a:lnTo>
                    <a:pt x="8274" y="5210"/>
                  </a:lnTo>
                  <a:lnTo>
                    <a:pt x="8146" y="5147"/>
                  </a:lnTo>
                  <a:lnTo>
                    <a:pt x="8225" y="4986"/>
                  </a:lnTo>
                  <a:lnTo>
                    <a:pt x="8189" y="4961"/>
                  </a:lnTo>
                  <a:lnTo>
                    <a:pt x="8084" y="5175"/>
                  </a:lnTo>
                  <a:lnTo>
                    <a:pt x="8475" y="5367"/>
                  </a:lnTo>
                  <a:lnTo>
                    <a:pt x="8583" y="5148"/>
                  </a:lnTo>
                  <a:close/>
                  <a:moveTo>
                    <a:pt x="8746" y="4817"/>
                  </a:moveTo>
                  <a:lnTo>
                    <a:pt x="8710" y="4821"/>
                  </a:lnTo>
                  <a:cubicBezTo>
                    <a:pt x="8693" y="4824"/>
                    <a:pt x="8675" y="4826"/>
                    <a:pt x="8657" y="4829"/>
                  </a:cubicBezTo>
                  <a:cubicBezTo>
                    <a:pt x="8638" y="4831"/>
                    <a:pt x="8620" y="4834"/>
                    <a:pt x="8604" y="4836"/>
                  </a:cubicBezTo>
                  <a:cubicBezTo>
                    <a:pt x="8587" y="4838"/>
                    <a:pt x="8576" y="4840"/>
                    <a:pt x="8569" y="4841"/>
                  </a:cubicBezTo>
                  <a:cubicBezTo>
                    <a:pt x="8559" y="4843"/>
                    <a:pt x="8548" y="4846"/>
                    <a:pt x="8536" y="4849"/>
                  </a:cubicBezTo>
                  <a:cubicBezTo>
                    <a:pt x="8524" y="4852"/>
                    <a:pt x="8514" y="4855"/>
                    <a:pt x="8506" y="4859"/>
                  </a:cubicBezTo>
                  <a:lnTo>
                    <a:pt x="8508" y="4853"/>
                  </a:lnTo>
                  <a:cubicBezTo>
                    <a:pt x="8516" y="4838"/>
                    <a:pt x="8521" y="4822"/>
                    <a:pt x="8522" y="4807"/>
                  </a:cubicBezTo>
                  <a:cubicBezTo>
                    <a:pt x="8523" y="4792"/>
                    <a:pt x="8521" y="4777"/>
                    <a:pt x="8516" y="4764"/>
                  </a:cubicBezTo>
                  <a:cubicBezTo>
                    <a:pt x="8511" y="4750"/>
                    <a:pt x="8503" y="4738"/>
                    <a:pt x="8493" y="4726"/>
                  </a:cubicBezTo>
                  <a:cubicBezTo>
                    <a:pt x="8482" y="4715"/>
                    <a:pt x="8468" y="4705"/>
                    <a:pt x="8452" y="4697"/>
                  </a:cubicBezTo>
                  <a:cubicBezTo>
                    <a:pt x="8442" y="4692"/>
                    <a:pt x="8432" y="4689"/>
                    <a:pt x="8422" y="4687"/>
                  </a:cubicBezTo>
                  <a:cubicBezTo>
                    <a:pt x="8413" y="4685"/>
                    <a:pt x="8403" y="4684"/>
                    <a:pt x="8395" y="4685"/>
                  </a:cubicBezTo>
                  <a:cubicBezTo>
                    <a:pt x="8386" y="4685"/>
                    <a:pt x="8378" y="4686"/>
                    <a:pt x="8371" y="4688"/>
                  </a:cubicBezTo>
                  <a:cubicBezTo>
                    <a:pt x="8363" y="4690"/>
                    <a:pt x="8357" y="4693"/>
                    <a:pt x="8351" y="4695"/>
                  </a:cubicBezTo>
                  <a:cubicBezTo>
                    <a:pt x="8345" y="4698"/>
                    <a:pt x="8339" y="4702"/>
                    <a:pt x="8333" y="4706"/>
                  </a:cubicBezTo>
                  <a:cubicBezTo>
                    <a:pt x="8327" y="4710"/>
                    <a:pt x="8321" y="4716"/>
                    <a:pt x="8315" y="4723"/>
                  </a:cubicBezTo>
                  <a:cubicBezTo>
                    <a:pt x="8309" y="4729"/>
                    <a:pt x="8303" y="4737"/>
                    <a:pt x="8297" y="4747"/>
                  </a:cubicBezTo>
                  <a:cubicBezTo>
                    <a:pt x="8291" y="4757"/>
                    <a:pt x="8284" y="4768"/>
                    <a:pt x="8278" y="4782"/>
                  </a:cubicBezTo>
                  <a:lnTo>
                    <a:pt x="8233" y="4873"/>
                  </a:lnTo>
                  <a:lnTo>
                    <a:pt x="8624" y="5065"/>
                  </a:lnTo>
                  <a:lnTo>
                    <a:pt x="8646" y="5020"/>
                  </a:lnTo>
                  <a:lnTo>
                    <a:pt x="8469" y="4933"/>
                  </a:lnTo>
                  <a:cubicBezTo>
                    <a:pt x="8475" y="4923"/>
                    <a:pt x="8480" y="4916"/>
                    <a:pt x="8487" y="4911"/>
                  </a:cubicBezTo>
                  <a:cubicBezTo>
                    <a:pt x="8493" y="4907"/>
                    <a:pt x="8503" y="4903"/>
                    <a:pt x="8516" y="4901"/>
                  </a:cubicBezTo>
                  <a:cubicBezTo>
                    <a:pt x="8539" y="4896"/>
                    <a:pt x="8561" y="4892"/>
                    <a:pt x="8582" y="4888"/>
                  </a:cubicBezTo>
                  <a:cubicBezTo>
                    <a:pt x="8603" y="4885"/>
                    <a:pt x="8622" y="4882"/>
                    <a:pt x="8639" y="4880"/>
                  </a:cubicBezTo>
                  <a:cubicBezTo>
                    <a:pt x="8657" y="4878"/>
                    <a:pt x="8672" y="4877"/>
                    <a:pt x="8685" y="4876"/>
                  </a:cubicBezTo>
                  <a:cubicBezTo>
                    <a:pt x="8699" y="4875"/>
                    <a:pt x="8709" y="4875"/>
                    <a:pt x="8717" y="4875"/>
                  </a:cubicBezTo>
                  <a:lnTo>
                    <a:pt x="8746" y="4817"/>
                  </a:lnTo>
                  <a:close/>
                  <a:moveTo>
                    <a:pt x="8460" y="4768"/>
                  </a:moveTo>
                  <a:cubicBezTo>
                    <a:pt x="8468" y="4776"/>
                    <a:pt x="8474" y="4785"/>
                    <a:pt x="8477" y="4795"/>
                  </a:cubicBezTo>
                  <a:cubicBezTo>
                    <a:pt x="8480" y="4806"/>
                    <a:pt x="8480" y="4817"/>
                    <a:pt x="8478" y="4830"/>
                  </a:cubicBezTo>
                  <a:cubicBezTo>
                    <a:pt x="8476" y="4843"/>
                    <a:pt x="8470" y="4858"/>
                    <a:pt x="8462" y="4875"/>
                  </a:cubicBezTo>
                  <a:lnTo>
                    <a:pt x="8440" y="4918"/>
                  </a:lnTo>
                  <a:lnTo>
                    <a:pt x="8295" y="4847"/>
                  </a:lnTo>
                  <a:lnTo>
                    <a:pt x="8318" y="4800"/>
                  </a:lnTo>
                  <a:cubicBezTo>
                    <a:pt x="8323" y="4789"/>
                    <a:pt x="8328" y="4780"/>
                    <a:pt x="8333" y="4773"/>
                  </a:cubicBezTo>
                  <a:cubicBezTo>
                    <a:pt x="8338" y="4766"/>
                    <a:pt x="8344" y="4760"/>
                    <a:pt x="8350" y="4755"/>
                  </a:cubicBezTo>
                  <a:cubicBezTo>
                    <a:pt x="8360" y="4746"/>
                    <a:pt x="8372" y="4741"/>
                    <a:pt x="8386" y="4739"/>
                  </a:cubicBezTo>
                  <a:cubicBezTo>
                    <a:pt x="8401" y="4737"/>
                    <a:pt x="8415" y="4739"/>
                    <a:pt x="8428" y="4746"/>
                  </a:cubicBezTo>
                  <a:cubicBezTo>
                    <a:pt x="8441" y="4752"/>
                    <a:pt x="8451" y="4759"/>
                    <a:pt x="8460" y="4768"/>
                  </a:cubicBezTo>
                  <a:close/>
                  <a:moveTo>
                    <a:pt x="8757" y="4423"/>
                  </a:moveTo>
                  <a:cubicBezTo>
                    <a:pt x="8742" y="4421"/>
                    <a:pt x="8728" y="4422"/>
                    <a:pt x="8715" y="4426"/>
                  </a:cubicBezTo>
                  <a:cubicBezTo>
                    <a:pt x="8702" y="4429"/>
                    <a:pt x="8690" y="4435"/>
                    <a:pt x="8679" y="4442"/>
                  </a:cubicBezTo>
                  <a:cubicBezTo>
                    <a:pt x="8668" y="4449"/>
                    <a:pt x="8656" y="4460"/>
                    <a:pt x="8642" y="4475"/>
                  </a:cubicBezTo>
                  <a:lnTo>
                    <a:pt x="8606" y="4513"/>
                  </a:lnTo>
                  <a:cubicBezTo>
                    <a:pt x="8587" y="4533"/>
                    <a:pt x="8570" y="4545"/>
                    <a:pt x="8556" y="4550"/>
                  </a:cubicBezTo>
                  <a:cubicBezTo>
                    <a:pt x="8541" y="4556"/>
                    <a:pt x="8526" y="4555"/>
                    <a:pt x="8510" y="4547"/>
                  </a:cubicBezTo>
                  <a:cubicBezTo>
                    <a:pt x="8490" y="4537"/>
                    <a:pt x="8477" y="4522"/>
                    <a:pt x="8473" y="4503"/>
                  </a:cubicBezTo>
                  <a:cubicBezTo>
                    <a:pt x="8468" y="4484"/>
                    <a:pt x="8472" y="4462"/>
                    <a:pt x="8484" y="4437"/>
                  </a:cubicBezTo>
                  <a:cubicBezTo>
                    <a:pt x="8488" y="4429"/>
                    <a:pt x="8493" y="4421"/>
                    <a:pt x="8497" y="4414"/>
                  </a:cubicBezTo>
                  <a:cubicBezTo>
                    <a:pt x="8502" y="4407"/>
                    <a:pt x="8508" y="4401"/>
                    <a:pt x="8514" y="4395"/>
                  </a:cubicBezTo>
                  <a:cubicBezTo>
                    <a:pt x="8520" y="4389"/>
                    <a:pt x="8528" y="4383"/>
                    <a:pt x="8536" y="4377"/>
                  </a:cubicBezTo>
                  <a:cubicBezTo>
                    <a:pt x="8544" y="4371"/>
                    <a:pt x="8553" y="4365"/>
                    <a:pt x="8564" y="4358"/>
                  </a:cubicBezTo>
                  <a:lnTo>
                    <a:pt x="8540" y="4321"/>
                  </a:lnTo>
                  <a:cubicBezTo>
                    <a:pt x="8497" y="4346"/>
                    <a:pt x="8465" y="4379"/>
                    <a:pt x="8445" y="4421"/>
                  </a:cubicBezTo>
                  <a:cubicBezTo>
                    <a:pt x="8435" y="4440"/>
                    <a:pt x="8430" y="4458"/>
                    <a:pt x="8427" y="4476"/>
                  </a:cubicBezTo>
                  <a:cubicBezTo>
                    <a:pt x="8425" y="4495"/>
                    <a:pt x="8426" y="4512"/>
                    <a:pt x="8431" y="4528"/>
                  </a:cubicBezTo>
                  <a:cubicBezTo>
                    <a:pt x="8435" y="4544"/>
                    <a:pt x="8443" y="4558"/>
                    <a:pt x="8454" y="4571"/>
                  </a:cubicBezTo>
                  <a:cubicBezTo>
                    <a:pt x="8464" y="4584"/>
                    <a:pt x="8478" y="4594"/>
                    <a:pt x="8495" y="4602"/>
                  </a:cubicBezTo>
                  <a:cubicBezTo>
                    <a:pt x="8520" y="4615"/>
                    <a:pt x="8545" y="4617"/>
                    <a:pt x="8571" y="4609"/>
                  </a:cubicBezTo>
                  <a:cubicBezTo>
                    <a:pt x="8582" y="4606"/>
                    <a:pt x="8593" y="4600"/>
                    <a:pt x="8603" y="4592"/>
                  </a:cubicBezTo>
                  <a:cubicBezTo>
                    <a:pt x="8613" y="4584"/>
                    <a:pt x="8625" y="4572"/>
                    <a:pt x="8640" y="4557"/>
                  </a:cubicBezTo>
                  <a:lnTo>
                    <a:pt x="8671" y="4523"/>
                  </a:lnTo>
                  <a:cubicBezTo>
                    <a:pt x="8708" y="4484"/>
                    <a:pt x="8744" y="4472"/>
                    <a:pt x="8778" y="4489"/>
                  </a:cubicBezTo>
                  <a:cubicBezTo>
                    <a:pt x="8801" y="4501"/>
                    <a:pt x="8816" y="4519"/>
                    <a:pt x="8820" y="4545"/>
                  </a:cubicBezTo>
                  <a:cubicBezTo>
                    <a:pt x="8823" y="4556"/>
                    <a:pt x="8823" y="4567"/>
                    <a:pt x="8821" y="4577"/>
                  </a:cubicBezTo>
                  <a:cubicBezTo>
                    <a:pt x="8819" y="4588"/>
                    <a:pt x="8814" y="4600"/>
                    <a:pt x="8807" y="4615"/>
                  </a:cubicBezTo>
                  <a:cubicBezTo>
                    <a:pt x="8797" y="4635"/>
                    <a:pt x="8786" y="4652"/>
                    <a:pt x="8772" y="4666"/>
                  </a:cubicBezTo>
                  <a:cubicBezTo>
                    <a:pt x="8758" y="4680"/>
                    <a:pt x="8742" y="4693"/>
                    <a:pt x="8722" y="4703"/>
                  </a:cubicBezTo>
                  <a:lnTo>
                    <a:pt x="8748" y="4742"/>
                  </a:lnTo>
                  <a:cubicBezTo>
                    <a:pt x="8770" y="4728"/>
                    <a:pt x="8788" y="4713"/>
                    <a:pt x="8804" y="4695"/>
                  </a:cubicBezTo>
                  <a:cubicBezTo>
                    <a:pt x="8820" y="4678"/>
                    <a:pt x="8833" y="4657"/>
                    <a:pt x="8845" y="4634"/>
                  </a:cubicBezTo>
                  <a:cubicBezTo>
                    <a:pt x="8854" y="4616"/>
                    <a:pt x="8860" y="4599"/>
                    <a:pt x="8863" y="4583"/>
                  </a:cubicBezTo>
                  <a:cubicBezTo>
                    <a:pt x="8866" y="4568"/>
                    <a:pt x="8866" y="4551"/>
                    <a:pt x="8864" y="4534"/>
                  </a:cubicBezTo>
                  <a:cubicBezTo>
                    <a:pt x="8862" y="4511"/>
                    <a:pt x="8855" y="4491"/>
                    <a:pt x="8843" y="4474"/>
                  </a:cubicBezTo>
                  <a:cubicBezTo>
                    <a:pt x="8830" y="4456"/>
                    <a:pt x="8815" y="4443"/>
                    <a:pt x="8797" y="4434"/>
                  </a:cubicBezTo>
                  <a:cubicBezTo>
                    <a:pt x="8785" y="4428"/>
                    <a:pt x="8771" y="4424"/>
                    <a:pt x="8757" y="4423"/>
                  </a:cubicBezTo>
                  <a:close/>
                  <a:moveTo>
                    <a:pt x="8974" y="4352"/>
                  </a:moveTo>
                  <a:lnTo>
                    <a:pt x="8584" y="4160"/>
                  </a:lnTo>
                  <a:lnTo>
                    <a:pt x="8561" y="4206"/>
                  </a:lnTo>
                  <a:lnTo>
                    <a:pt x="8952" y="4398"/>
                  </a:lnTo>
                  <a:lnTo>
                    <a:pt x="8974" y="4352"/>
                  </a:lnTo>
                  <a:close/>
                  <a:moveTo>
                    <a:pt x="8730" y="3674"/>
                  </a:moveTo>
                  <a:cubicBezTo>
                    <a:pt x="8721" y="3677"/>
                    <a:pt x="8715" y="3683"/>
                    <a:pt x="8711" y="3691"/>
                  </a:cubicBezTo>
                  <a:cubicBezTo>
                    <a:pt x="8707" y="3699"/>
                    <a:pt x="8706" y="3707"/>
                    <a:pt x="8709" y="3716"/>
                  </a:cubicBezTo>
                  <a:cubicBezTo>
                    <a:pt x="8712" y="3724"/>
                    <a:pt x="8718" y="3731"/>
                    <a:pt x="8726" y="3735"/>
                  </a:cubicBezTo>
                  <a:cubicBezTo>
                    <a:pt x="8734" y="3739"/>
                    <a:pt x="8743" y="3739"/>
                    <a:pt x="8751" y="3736"/>
                  </a:cubicBezTo>
                  <a:cubicBezTo>
                    <a:pt x="8760" y="3734"/>
                    <a:pt x="8766" y="3728"/>
                    <a:pt x="8770" y="3720"/>
                  </a:cubicBezTo>
                  <a:cubicBezTo>
                    <a:pt x="8775" y="3711"/>
                    <a:pt x="8775" y="3703"/>
                    <a:pt x="8772" y="3695"/>
                  </a:cubicBezTo>
                  <a:cubicBezTo>
                    <a:pt x="8769" y="3686"/>
                    <a:pt x="8763" y="3680"/>
                    <a:pt x="8755" y="3676"/>
                  </a:cubicBezTo>
                  <a:cubicBezTo>
                    <a:pt x="8747" y="3672"/>
                    <a:pt x="8738" y="3671"/>
                    <a:pt x="8730" y="3674"/>
                  </a:cubicBezTo>
                  <a:close/>
                  <a:moveTo>
                    <a:pt x="8788" y="3557"/>
                  </a:moveTo>
                  <a:cubicBezTo>
                    <a:pt x="8779" y="3560"/>
                    <a:pt x="8773" y="3565"/>
                    <a:pt x="8769" y="3574"/>
                  </a:cubicBezTo>
                  <a:cubicBezTo>
                    <a:pt x="8765" y="3582"/>
                    <a:pt x="8764" y="3590"/>
                    <a:pt x="8767" y="3598"/>
                  </a:cubicBezTo>
                  <a:cubicBezTo>
                    <a:pt x="8770" y="3607"/>
                    <a:pt x="8775" y="3613"/>
                    <a:pt x="8783" y="3617"/>
                  </a:cubicBezTo>
                  <a:cubicBezTo>
                    <a:pt x="8792" y="3621"/>
                    <a:pt x="8800" y="3622"/>
                    <a:pt x="8809" y="3619"/>
                  </a:cubicBezTo>
                  <a:cubicBezTo>
                    <a:pt x="8818" y="3616"/>
                    <a:pt x="8824" y="3611"/>
                    <a:pt x="8828" y="3602"/>
                  </a:cubicBezTo>
                  <a:cubicBezTo>
                    <a:pt x="8832" y="3594"/>
                    <a:pt x="8833" y="3586"/>
                    <a:pt x="8830" y="3577"/>
                  </a:cubicBezTo>
                  <a:cubicBezTo>
                    <a:pt x="8826" y="3569"/>
                    <a:pt x="8821" y="3563"/>
                    <a:pt x="8812" y="3558"/>
                  </a:cubicBezTo>
                  <a:cubicBezTo>
                    <a:pt x="8804" y="3555"/>
                    <a:pt x="8796" y="3554"/>
                    <a:pt x="8788" y="3557"/>
                  </a:cubicBezTo>
                  <a:close/>
                  <a:moveTo>
                    <a:pt x="3128" y="17960"/>
                  </a:moveTo>
                  <a:lnTo>
                    <a:pt x="2720" y="17801"/>
                  </a:lnTo>
                  <a:lnTo>
                    <a:pt x="2687" y="17870"/>
                  </a:lnTo>
                  <a:lnTo>
                    <a:pt x="2910" y="18072"/>
                  </a:lnTo>
                  <a:cubicBezTo>
                    <a:pt x="2924" y="18084"/>
                    <a:pt x="2936" y="18094"/>
                    <a:pt x="2947" y="18102"/>
                  </a:cubicBezTo>
                  <a:cubicBezTo>
                    <a:pt x="2959" y="18111"/>
                    <a:pt x="2965" y="18116"/>
                    <a:pt x="2966" y="18117"/>
                  </a:cubicBezTo>
                  <a:cubicBezTo>
                    <a:pt x="2964" y="18116"/>
                    <a:pt x="2956" y="18114"/>
                    <a:pt x="2943" y="18111"/>
                  </a:cubicBezTo>
                  <a:cubicBezTo>
                    <a:pt x="2929" y="18107"/>
                    <a:pt x="2912" y="18103"/>
                    <a:pt x="2891" y="18099"/>
                  </a:cubicBezTo>
                  <a:lnTo>
                    <a:pt x="2601" y="18045"/>
                  </a:lnTo>
                  <a:lnTo>
                    <a:pt x="2567" y="18113"/>
                  </a:lnTo>
                  <a:lnTo>
                    <a:pt x="2800" y="18254"/>
                  </a:lnTo>
                  <a:lnTo>
                    <a:pt x="2895" y="18254"/>
                  </a:lnTo>
                  <a:lnTo>
                    <a:pt x="2696" y="18136"/>
                  </a:lnTo>
                  <a:cubicBezTo>
                    <a:pt x="2690" y="18133"/>
                    <a:pt x="2684" y="18129"/>
                    <a:pt x="2676" y="18125"/>
                  </a:cubicBezTo>
                  <a:cubicBezTo>
                    <a:pt x="2669" y="18120"/>
                    <a:pt x="2661" y="18116"/>
                    <a:pt x="2654" y="18112"/>
                  </a:cubicBezTo>
                  <a:cubicBezTo>
                    <a:pt x="2647" y="18108"/>
                    <a:pt x="2640" y="18104"/>
                    <a:pt x="2635" y="18101"/>
                  </a:cubicBezTo>
                  <a:cubicBezTo>
                    <a:pt x="2630" y="18098"/>
                    <a:pt x="2627" y="18096"/>
                    <a:pt x="2625" y="18096"/>
                  </a:cubicBezTo>
                  <a:cubicBezTo>
                    <a:pt x="2630" y="18097"/>
                    <a:pt x="2639" y="18099"/>
                    <a:pt x="2653" y="18101"/>
                  </a:cubicBezTo>
                  <a:cubicBezTo>
                    <a:pt x="2668" y="18105"/>
                    <a:pt x="2686" y="18108"/>
                    <a:pt x="2708" y="18112"/>
                  </a:cubicBezTo>
                  <a:lnTo>
                    <a:pt x="3024" y="18171"/>
                  </a:lnTo>
                  <a:lnTo>
                    <a:pt x="3043" y="18132"/>
                  </a:lnTo>
                  <a:lnTo>
                    <a:pt x="2793" y="17904"/>
                  </a:lnTo>
                  <a:cubicBezTo>
                    <a:pt x="2788" y="17900"/>
                    <a:pt x="2782" y="17895"/>
                    <a:pt x="2776" y="17890"/>
                  </a:cubicBezTo>
                  <a:cubicBezTo>
                    <a:pt x="2770" y="17885"/>
                    <a:pt x="2765" y="17880"/>
                    <a:pt x="2760" y="17876"/>
                  </a:cubicBezTo>
                  <a:cubicBezTo>
                    <a:pt x="2754" y="17871"/>
                    <a:pt x="2750" y="17868"/>
                    <a:pt x="2746" y="17865"/>
                  </a:cubicBezTo>
                  <a:cubicBezTo>
                    <a:pt x="2742" y="17862"/>
                    <a:pt x="2740" y="17860"/>
                    <a:pt x="2740" y="17859"/>
                  </a:cubicBezTo>
                  <a:cubicBezTo>
                    <a:pt x="2740" y="17859"/>
                    <a:pt x="2743" y="17860"/>
                    <a:pt x="2748" y="17863"/>
                  </a:cubicBezTo>
                  <a:cubicBezTo>
                    <a:pt x="2752" y="17865"/>
                    <a:pt x="2758" y="17867"/>
                    <a:pt x="2765" y="17870"/>
                  </a:cubicBezTo>
                  <a:cubicBezTo>
                    <a:pt x="2772" y="17873"/>
                    <a:pt x="2779" y="17876"/>
                    <a:pt x="2786" y="17880"/>
                  </a:cubicBezTo>
                  <a:cubicBezTo>
                    <a:pt x="2794" y="17883"/>
                    <a:pt x="2801" y="17886"/>
                    <a:pt x="2807" y="17889"/>
                  </a:cubicBezTo>
                  <a:lnTo>
                    <a:pt x="3105" y="18007"/>
                  </a:lnTo>
                  <a:lnTo>
                    <a:pt x="3128" y="17960"/>
                  </a:lnTo>
                  <a:close/>
                  <a:moveTo>
                    <a:pt x="9002" y="6041"/>
                  </a:moveTo>
                  <a:lnTo>
                    <a:pt x="9002" y="5883"/>
                  </a:lnTo>
                  <a:lnTo>
                    <a:pt x="9000" y="5880"/>
                  </a:lnTo>
                  <a:cubicBezTo>
                    <a:pt x="8988" y="5863"/>
                    <a:pt x="8972" y="5849"/>
                    <a:pt x="8954" y="5840"/>
                  </a:cubicBezTo>
                  <a:cubicBezTo>
                    <a:pt x="8942" y="5834"/>
                    <a:pt x="8929" y="5831"/>
                    <a:pt x="8914" y="5829"/>
                  </a:cubicBezTo>
                  <a:cubicBezTo>
                    <a:pt x="8899" y="5828"/>
                    <a:pt x="8886" y="5829"/>
                    <a:pt x="8873" y="5832"/>
                  </a:cubicBezTo>
                  <a:cubicBezTo>
                    <a:pt x="8860" y="5836"/>
                    <a:pt x="8848" y="5841"/>
                    <a:pt x="8837" y="5848"/>
                  </a:cubicBezTo>
                  <a:cubicBezTo>
                    <a:pt x="8826" y="5856"/>
                    <a:pt x="8813" y="5867"/>
                    <a:pt x="8799" y="5882"/>
                  </a:cubicBezTo>
                  <a:lnTo>
                    <a:pt x="8763" y="5920"/>
                  </a:lnTo>
                  <a:cubicBezTo>
                    <a:pt x="8744" y="5939"/>
                    <a:pt x="8727" y="5951"/>
                    <a:pt x="8713" y="5957"/>
                  </a:cubicBezTo>
                  <a:cubicBezTo>
                    <a:pt x="8698" y="5962"/>
                    <a:pt x="8683" y="5961"/>
                    <a:pt x="8667" y="5953"/>
                  </a:cubicBezTo>
                  <a:cubicBezTo>
                    <a:pt x="8647" y="5943"/>
                    <a:pt x="8635" y="5929"/>
                    <a:pt x="8630" y="5909"/>
                  </a:cubicBezTo>
                  <a:cubicBezTo>
                    <a:pt x="8625" y="5890"/>
                    <a:pt x="8629" y="5868"/>
                    <a:pt x="8641" y="5843"/>
                  </a:cubicBezTo>
                  <a:cubicBezTo>
                    <a:pt x="8645" y="5835"/>
                    <a:pt x="8650" y="5827"/>
                    <a:pt x="8655" y="5821"/>
                  </a:cubicBezTo>
                  <a:cubicBezTo>
                    <a:pt x="8659" y="5814"/>
                    <a:pt x="8665" y="5807"/>
                    <a:pt x="8671" y="5801"/>
                  </a:cubicBezTo>
                  <a:cubicBezTo>
                    <a:pt x="8678" y="5795"/>
                    <a:pt x="8685" y="5789"/>
                    <a:pt x="8693" y="5783"/>
                  </a:cubicBezTo>
                  <a:cubicBezTo>
                    <a:pt x="8701" y="5777"/>
                    <a:pt x="8710" y="5771"/>
                    <a:pt x="8721" y="5765"/>
                  </a:cubicBezTo>
                  <a:lnTo>
                    <a:pt x="8698" y="5728"/>
                  </a:lnTo>
                  <a:cubicBezTo>
                    <a:pt x="8654" y="5752"/>
                    <a:pt x="8622" y="5786"/>
                    <a:pt x="8602" y="5827"/>
                  </a:cubicBezTo>
                  <a:cubicBezTo>
                    <a:pt x="8593" y="5846"/>
                    <a:pt x="8587" y="5865"/>
                    <a:pt x="8585" y="5883"/>
                  </a:cubicBezTo>
                  <a:cubicBezTo>
                    <a:pt x="8583" y="5901"/>
                    <a:pt x="8584" y="5918"/>
                    <a:pt x="8588" y="5934"/>
                  </a:cubicBezTo>
                  <a:cubicBezTo>
                    <a:pt x="8593" y="5950"/>
                    <a:pt x="8600" y="5964"/>
                    <a:pt x="8611" y="5977"/>
                  </a:cubicBezTo>
                  <a:cubicBezTo>
                    <a:pt x="8622" y="5990"/>
                    <a:pt x="8635" y="6000"/>
                    <a:pt x="8652" y="6009"/>
                  </a:cubicBezTo>
                  <a:cubicBezTo>
                    <a:pt x="8677" y="6021"/>
                    <a:pt x="8702" y="6023"/>
                    <a:pt x="8728" y="6016"/>
                  </a:cubicBezTo>
                  <a:cubicBezTo>
                    <a:pt x="8740" y="6012"/>
                    <a:pt x="8750" y="6006"/>
                    <a:pt x="8761" y="5998"/>
                  </a:cubicBezTo>
                  <a:cubicBezTo>
                    <a:pt x="8771" y="5990"/>
                    <a:pt x="8783" y="5978"/>
                    <a:pt x="8797" y="5963"/>
                  </a:cubicBezTo>
                  <a:lnTo>
                    <a:pt x="8828" y="5930"/>
                  </a:lnTo>
                  <a:cubicBezTo>
                    <a:pt x="8865" y="5890"/>
                    <a:pt x="8901" y="5879"/>
                    <a:pt x="8936" y="5896"/>
                  </a:cubicBezTo>
                  <a:cubicBezTo>
                    <a:pt x="8959" y="5907"/>
                    <a:pt x="8973" y="5925"/>
                    <a:pt x="8978" y="5951"/>
                  </a:cubicBezTo>
                  <a:cubicBezTo>
                    <a:pt x="8980" y="5962"/>
                    <a:pt x="8980" y="5973"/>
                    <a:pt x="8978" y="5984"/>
                  </a:cubicBezTo>
                  <a:cubicBezTo>
                    <a:pt x="8976" y="5994"/>
                    <a:pt x="8971" y="6007"/>
                    <a:pt x="8964" y="6021"/>
                  </a:cubicBezTo>
                  <a:cubicBezTo>
                    <a:pt x="8954" y="6041"/>
                    <a:pt x="8943" y="6058"/>
                    <a:pt x="8929" y="6072"/>
                  </a:cubicBezTo>
                  <a:cubicBezTo>
                    <a:pt x="8915" y="6087"/>
                    <a:pt x="8899" y="6099"/>
                    <a:pt x="8879" y="6110"/>
                  </a:cubicBezTo>
                  <a:lnTo>
                    <a:pt x="8905" y="6148"/>
                  </a:lnTo>
                  <a:cubicBezTo>
                    <a:pt x="8927" y="6135"/>
                    <a:pt x="8946" y="6119"/>
                    <a:pt x="8961" y="6102"/>
                  </a:cubicBezTo>
                  <a:cubicBezTo>
                    <a:pt x="8977" y="6084"/>
                    <a:pt x="8990" y="6064"/>
                    <a:pt x="9002" y="6041"/>
                  </a:cubicBezTo>
                  <a:close/>
                  <a:moveTo>
                    <a:pt x="9002" y="5754"/>
                  </a:moveTo>
                  <a:lnTo>
                    <a:pt x="9002" y="5700"/>
                  </a:lnTo>
                  <a:cubicBezTo>
                    <a:pt x="8997" y="5699"/>
                    <a:pt x="8993" y="5698"/>
                    <a:pt x="8988" y="5696"/>
                  </a:cubicBezTo>
                  <a:cubicBezTo>
                    <a:pt x="8975" y="5692"/>
                    <a:pt x="8958" y="5686"/>
                    <a:pt x="8939" y="5676"/>
                  </a:cubicBezTo>
                  <a:cubicBezTo>
                    <a:pt x="8916" y="5665"/>
                    <a:pt x="8897" y="5654"/>
                    <a:pt x="8882" y="5643"/>
                  </a:cubicBezTo>
                  <a:cubicBezTo>
                    <a:pt x="8867" y="5632"/>
                    <a:pt x="8854" y="5621"/>
                    <a:pt x="8844" y="5609"/>
                  </a:cubicBezTo>
                  <a:cubicBezTo>
                    <a:pt x="8826" y="5588"/>
                    <a:pt x="8816" y="5567"/>
                    <a:pt x="8813" y="5546"/>
                  </a:cubicBezTo>
                  <a:cubicBezTo>
                    <a:pt x="8809" y="5524"/>
                    <a:pt x="8813" y="5502"/>
                    <a:pt x="8824" y="5479"/>
                  </a:cubicBezTo>
                  <a:cubicBezTo>
                    <a:pt x="8831" y="5465"/>
                    <a:pt x="8839" y="5453"/>
                    <a:pt x="8849" y="5443"/>
                  </a:cubicBezTo>
                  <a:cubicBezTo>
                    <a:pt x="8858" y="5433"/>
                    <a:pt x="8870" y="5425"/>
                    <a:pt x="8885" y="5417"/>
                  </a:cubicBezTo>
                  <a:lnTo>
                    <a:pt x="8867" y="5377"/>
                  </a:lnTo>
                  <a:cubicBezTo>
                    <a:pt x="8850" y="5386"/>
                    <a:pt x="8835" y="5397"/>
                    <a:pt x="8821" y="5411"/>
                  </a:cubicBezTo>
                  <a:cubicBezTo>
                    <a:pt x="8808" y="5425"/>
                    <a:pt x="8796" y="5441"/>
                    <a:pt x="8787" y="5460"/>
                  </a:cubicBezTo>
                  <a:cubicBezTo>
                    <a:pt x="8775" y="5484"/>
                    <a:pt x="8769" y="5508"/>
                    <a:pt x="8770" y="5533"/>
                  </a:cubicBezTo>
                  <a:cubicBezTo>
                    <a:pt x="8770" y="5558"/>
                    <a:pt x="8775" y="5583"/>
                    <a:pt x="8786" y="5606"/>
                  </a:cubicBezTo>
                  <a:cubicBezTo>
                    <a:pt x="8797" y="5630"/>
                    <a:pt x="8813" y="5651"/>
                    <a:pt x="8833" y="5672"/>
                  </a:cubicBezTo>
                  <a:cubicBezTo>
                    <a:pt x="8854" y="5692"/>
                    <a:pt x="8879" y="5709"/>
                    <a:pt x="8908" y="5724"/>
                  </a:cubicBezTo>
                  <a:cubicBezTo>
                    <a:pt x="8937" y="5738"/>
                    <a:pt x="8966" y="5748"/>
                    <a:pt x="8995" y="5753"/>
                  </a:cubicBezTo>
                  <a:cubicBezTo>
                    <a:pt x="8997" y="5754"/>
                    <a:pt x="9000" y="5754"/>
                    <a:pt x="9002" y="5754"/>
                  </a:cubicBezTo>
                  <a:close/>
                  <a:moveTo>
                    <a:pt x="2912" y="17412"/>
                  </a:moveTo>
                  <a:lnTo>
                    <a:pt x="2890" y="17458"/>
                  </a:lnTo>
                  <a:lnTo>
                    <a:pt x="3162" y="17592"/>
                  </a:lnTo>
                  <a:cubicBezTo>
                    <a:pt x="3175" y="17598"/>
                    <a:pt x="3186" y="17605"/>
                    <a:pt x="3195" y="17611"/>
                  </a:cubicBezTo>
                  <a:cubicBezTo>
                    <a:pt x="3203" y="17617"/>
                    <a:pt x="3210" y="17626"/>
                    <a:pt x="3216" y="17637"/>
                  </a:cubicBezTo>
                  <a:cubicBezTo>
                    <a:pt x="3221" y="17647"/>
                    <a:pt x="3222" y="17658"/>
                    <a:pt x="3221" y="17672"/>
                  </a:cubicBezTo>
                  <a:cubicBezTo>
                    <a:pt x="3219" y="17686"/>
                    <a:pt x="3214" y="17701"/>
                    <a:pt x="3206" y="17718"/>
                  </a:cubicBezTo>
                  <a:cubicBezTo>
                    <a:pt x="3200" y="17730"/>
                    <a:pt x="3194" y="17740"/>
                    <a:pt x="3187" y="17747"/>
                  </a:cubicBezTo>
                  <a:cubicBezTo>
                    <a:pt x="3181" y="17755"/>
                    <a:pt x="3174" y="17761"/>
                    <a:pt x="3167" y="17765"/>
                  </a:cubicBezTo>
                  <a:cubicBezTo>
                    <a:pt x="3160" y="17769"/>
                    <a:pt x="3154" y="17772"/>
                    <a:pt x="3148" y="17773"/>
                  </a:cubicBezTo>
                  <a:cubicBezTo>
                    <a:pt x="3141" y="17775"/>
                    <a:pt x="3136" y="17775"/>
                    <a:pt x="3130" y="17775"/>
                  </a:cubicBezTo>
                  <a:cubicBezTo>
                    <a:pt x="3123" y="17775"/>
                    <a:pt x="3114" y="17772"/>
                    <a:pt x="3102" y="17768"/>
                  </a:cubicBezTo>
                  <a:cubicBezTo>
                    <a:pt x="3091" y="17764"/>
                    <a:pt x="3081" y="17759"/>
                    <a:pt x="3071" y="17754"/>
                  </a:cubicBezTo>
                  <a:lnTo>
                    <a:pt x="2807" y="17625"/>
                  </a:lnTo>
                  <a:lnTo>
                    <a:pt x="2785" y="17671"/>
                  </a:lnTo>
                  <a:lnTo>
                    <a:pt x="3065" y="17809"/>
                  </a:lnTo>
                  <a:cubicBezTo>
                    <a:pt x="3074" y="17813"/>
                    <a:pt x="3084" y="17817"/>
                    <a:pt x="3096" y="17822"/>
                  </a:cubicBezTo>
                  <a:cubicBezTo>
                    <a:pt x="3108" y="17826"/>
                    <a:pt x="3119" y="17828"/>
                    <a:pt x="3132" y="17827"/>
                  </a:cubicBezTo>
                  <a:cubicBezTo>
                    <a:pt x="3156" y="17826"/>
                    <a:pt x="3177" y="17819"/>
                    <a:pt x="3196" y="17805"/>
                  </a:cubicBezTo>
                  <a:cubicBezTo>
                    <a:pt x="3213" y="17792"/>
                    <a:pt x="3230" y="17770"/>
                    <a:pt x="3245" y="17739"/>
                  </a:cubicBezTo>
                  <a:cubicBezTo>
                    <a:pt x="3257" y="17715"/>
                    <a:pt x="3264" y="17694"/>
                    <a:pt x="3267" y="17676"/>
                  </a:cubicBezTo>
                  <a:cubicBezTo>
                    <a:pt x="3270" y="17657"/>
                    <a:pt x="3269" y="17639"/>
                    <a:pt x="3265" y="17622"/>
                  </a:cubicBezTo>
                  <a:cubicBezTo>
                    <a:pt x="3261" y="17605"/>
                    <a:pt x="3254" y="17592"/>
                    <a:pt x="3242" y="17581"/>
                  </a:cubicBezTo>
                  <a:cubicBezTo>
                    <a:pt x="3231" y="17571"/>
                    <a:pt x="3214" y="17560"/>
                    <a:pt x="3190" y="17548"/>
                  </a:cubicBezTo>
                  <a:lnTo>
                    <a:pt x="2912" y="17412"/>
                  </a:lnTo>
                  <a:close/>
                  <a:moveTo>
                    <a:pt x="2755" y="17542"/>
                  </a:moveTo>
                  <a:cubicBezTo>
                    <a:pt x="2747" y="17545"/>
                    <a:pt x="2740" y="17551"/>
                    <a:pt x="2736" y="17559"/>
                  </a:cubicBezTo>
                  <a:cubicBezTo>
                    <a:pt x="2732" y="17567"/>
                    <a:pt x="2732" y="17575"/>
                    <a:pt x="2735" y="17584"/>
                  </a:cubicBezTo>
                  <a:cubicBezTo>
                    <a:pt x="2738" y="17592"/>
                    <a:pt x="2743" y="17599"/>
                    <a:pt x="2751" y="17603"/>
                  </a:cubicBezTo>
                  <a:cubicBezTo>
                    <a:pt x="2759" y="17607"/>
                    <a:pt x="2768" y="17607"/>
                    <a:pt x="2777" y="17605"/>
                  </a:cubicBezTo>
                  <a:cubicBezTo>
                    <a:pt x="2785" y="17602"/>
                    <a:pt x="2792" y="17596"/>
                    <a:pt x="2796" y="17588"/>
                  </a:cubicBezTo>
                  <a:cubicBezTo>
                    <a:pt x="2800" y="17579"/>
                    <a:pt x="2800" y="17571"/>
                    <a:pt x="2797" y="17563"/>
                  </a:cubicBezTo>
                  <a:cubicBezTo>
                    <a:pt x="2794" y="17554"/>
                    <a:pt x="2788" y="17548"/>
                    <a:pt x="2780" y="17544"/>
                  </a:cubicBezTo>
                  <a:cubicBezTo>
                    <a:pt x="2772" y="17540"/>
                    <a:pt x="2764" y="17539"/>
                    <a:pt x="2755" y="17542"/>
                  </a:cubicBezTo>
                  <a:close/>
                  <a:moveTo>
                    <a:pt x="2813" y="17426"/>
                  </a:moveTo>
                  <a:cubicBezTo>
                    <a:pt x="2804" y="17428"/>
                    <a:pt x="2798" y="17434"/>
                    <a:pt x="2794" y="17442"/>
                  </a:cubicBezTo>
                  <a:cubicBezTo>
                    <a:pt x="2790" y="17450"/>
                    <a:pt x="2789" y="17459"/>
                    <a:pt x="2792" y="17467"/>
                  </a:cubicBezTo>
                  <a:cubicBezTo>
                    <a:pt x="2795" y="17476"/>
                    <a:pt x="2801" y="17482"/>
                    <a:pt x="2809" y="17486"/>
                  </a:cubicBezTo>
                  <a:cubicBezTo>
                    <a:pt x="2817" y="17490"/>
                    <a:pt x="2825" y="17491"/>
                    <a:pt x="2834" y="17488"/>
                  </a:cubicBezTo>
                  <a:cubicBezTo>
                    <a:pt x="2843" y="17485"/>
                    <a:pt x="2849" y="17479"/>
                    <a:pt x="2853" y="17471"/>
                  </a:cubicBezTo>
                  <a:cubicBezTo>
                    <a:pt x="2857" y="17463"/>
                    <a:pt x="2858" y="17454"/>
                    <a:pt x="2855" y="17446"/>
                  </a:cubicBezTo>
                  <a:cubicBezTo>
                    <a:pt x="2852" y="17437"/>
                    <a:pt x="2846" y="17431"/>
                    <a:pt x="2837" y="17427"/>
                  </a:cubicBezTo>
                  <a:cubicBezTo>
                    <a:pt x="2829" y="17423"/>
                    <a:pt x="2821" y="17423"/>
                    <a:pt x="2813" y="17426"/>
                  </a:cubicBezTo>
                  <a:close/>
                  <a:moveTo>
                    <a:pt x="3486" y="17231"/>
                  </a:moveTo>
                  <a:lnTo>
                    <a:pt x="3096" y="17039"/>
                  </a:lnTo>
                  <a:lnTo>
                    <a:pt x="3073" y="17085"/>
                  </a:lnTo>
                  <a:lnTo>
                    <a:pt x="3286" y="17188"/>
                  </a:lnTo>
                  <a:cubicBezTo>
                    <a:pt x="3300" y="17195"/>
                    <a:pt x="3314" y="17202"/>
                    <a:pt x="3329" y="17208"/>
                  </a:cubicBezTo>
                  <a:cubicBezTo>
                    <a:pt x="3343" y="17214"/>
                    <a:pt x="3356" y="17220"/>
                    <a:pt x="3368" y="17225"/>
                  </a:cubicBezTo>
                  <a:cubicBezTo>
                    <a:pt x="3379" y="17230"/>
                    <a:pt x="3389" y="17234"/>
                    <a:pt x="3396" y="17237"/>
                  </a:cubicBezTo>
                  <a:cubicBezTo>
                    <a:pt x="3404" y="17240"/>
                    <a:pt x="3407" y="17241"/>
                    <a:pt x="3408" y="17241"/>
                  </a:cubicBezTo>
                  <a:cubicBezTo>
                    <a:pt x="3407" y="17241"/>
                    <a:pt x="3403" y="17241"/>
                    <a:pt x="3397" y="17241"/>
                  </a:cubicBezTo>
                  <a:cubicBezTo>
                    <a:pt x="3390" y="17240"/>
                    <a:pt x="3383" y="17240"/>
                    <a:pt x="3374" y="17239"/>
                  </a:cubicBezTo>
                  <a:cubicBezTo>
                    <a:pt x="3364" y="17239"/>
                    <a:pt x="3354" y="17238"/>
                    <a:pt x="3343" y="17238"/>
                  </a:cubicBezTo>
                  <a:cubicBezTo>
                    <a:pt x="3331" y="17237"/>
                    <a:pt x="3319" y="17237"/>
                    <a:pt x="3308" y="17238"/>
                  </a:cubicBezTo>
                  <a:lnTo>
                    <a:pt x="2994" y="17245"/>
                  </a:lnTo>
                  <a:lnTo>
                    <a:pt x="2968" y="17299"/>
                  </a:lnTo>
                  <a:lnTo>
                    <a:pt x="3359" y="17491"/>
                  </a:lnTo>
                  <a:lnTo>
                    <a:pt x="3382" y="17443"/>
                  </a:lnTo>
                  <a:lnTo>
                    <a:pt x="3155" y="17333"/>
                  </a:lnTo>
                  <a:cubicBezTo>
                    <a:pt x="3143" y="17328"/>
                    <a:pt x="3132" y="17322"/>
                    <a:pt x="3120" y="17317"/>
                  </a:cubicBezTo>
                  <a:cubicBezTo>
                    <a:pt x="3108" y="17312"/>
                    <a:pt x="3097" y="17308"/>
                    <a:pt x="3087" y="17304"/>
                  </a:cubicBezTo>
                  <a:cubicBezTo>
                    <a:pt x="3078" y="17299"/>
                    <a:pt x="3069" y="17296"/>
                    <a:pt x="3061" y="17293"/>
                  </a:cubicBezTo>
                  <a:cubicBezTo>
                    <a:pt x="3054" y="17290"/>
                    <a:pt x="3049" y="17288"/>
                    <a:pt x="3046" y="17286"/>
                  </a:cubicBezTo>
                  <a:cubicBezTo>
                    <a:pt x="3050" y="17287"/>
                    <a:pt x="3056" y="17287"/>
                    <a:pt x="3063" y="17288"/>
                  </a:cubicBezTo>
                  <a:cubicBezTo>
                    <a:pt x="3070" y="17288"/>
                    <a:pt x="3079" y="17288"/>
                    <a:pt x="3089" y="17288"/>
                  </a:cubicBezTo>
                  <a:cubicBezTo>
                    <a:pt x="3100" y="17288"/>
                    <a:pt x="3111" y="17288"/>
                    <a:pt x="3123" y="17288"/>
                  </a:cubicBezTo>
                  <a:cubicBezTo>
                    <a:pt x="3135" y="17289"/>
                    <a:pt x="3148" y="17288"/>
                    <a:pt x="3161" y="17288"/>
                  </a:cubicBezTo>
                  <a:lnTo>
                    <a:pt x="3462" y="17280"/>
                  </a:lnTo>
                  <a:lnTo>
                    <a:pt x="3486" y="17231"/>
                  </a:lnTo>
                  <a:close/>
                  <a:moveTo>
                    <a:pt x="3511" y="16810"/>
                  </a:moveTo>
                  <a:cubicBezTo>
                    <a:pt x="3496" y="16809"/>
                    <a:pt x="3482" y="16810"/>
                    <a:pt x="3469" y="16813"/>
                  </a:cubicBezTo>
                  <a:cubicBezTo>
                    <a:pt x="3456" y="16817"/>
                    <a:pt x="3444" y="16822"/>
                    <a:pt x="3433" y="16830"/>
                  </a:cubicBezTo>
                  <a:cubicBezTo>
                    <a:pt x="3422" y="16837"/>
                    <a:pt x="3410" y="16848"/>
                    <a:pt x="3396" y="16863"/>
                  </a:cubicBezTo>
                  <a:lnTo>
                    <a:pt x="3360" y="16901"/>
                  </a:lnTo>
                  <a:cubicBezTo>
                    <a:pt x="3340" y="16920"/>
                    <a:pt x="3324" y="16933"/>
                    <a:pt x="3309" y="16938"/>
                  </a:cubicBezTo>
                  <a:cubicBezTo>
                    <a:pt x="3295" y="16944"/>
                    <a:pt x="3280" y="16942"/>
                    <a:pt x="3264" y="16935"/>
                  </a:cubicBezTo>
                  <a:cubicBezTo>
                    <a:pt x="3244" y="16925"/>
                    <a:pt x="3231" y="16910"/>
                    <a:pt x="3227" y="16891"/>
                  </a:cubicBezTo>
                  <a:cubicBezTo>
                    <a:pt x="3222" y="16872"/>
                    <a:pt x="3226" y="16850"/>
                    <a:pt x="3238" y="16825"/>
                  </a:cubicBezTo>
                  <a:cubicBezTo>
                    <a:pt x="3242" y="16817"/>
                    <a:pt x="3246" y="16809"/>
                    <a:pt x="3251" y="16802"/>
                  </a:cubicBezTo>
                  <a:cubicBezTo>
                    <a:pt x="3256" y="16795"/>
                    <a:pt x="3261" y="16789"/>
                    <a:pt x="3268" y="16783"/>
                  </a:cubicBezTo>
                  <a:cubicBezTo>
                    <a:pt x="3274" y="16777"/>
                    <a:pt x="3281" y="16771"/>
                    <a:pt x="3289" y="16765"/>
                  </a:cubicBezTo>
                  <a:cubicBezTo>
                    <a:pt x="3297" y="16759"/>
                    <a:pt x="3307" y="16752"/>
                    <a:pt x="3318" y="16746"/>
                  </a:cubicBezTo>
                  <a:lnTo>
                    <a:pt x="3294" y="16709"/>
                  </a:lnTo>
                  <a:cubicBezTo>
                    <a:pt x="3251" y="16734"/>
                    <a:pt x="3219" y="16767"/>
                    <a:pt x="3198" y="16808"/>
                  </a:cubicBezTo>
                  <a:cubicBezTo>
                    <a:pt x="3189" y="16827"/>
                    <a:pt x="3183" y="16846"/>
                    <a:pt x="3181" y="16864"/>
                  </a:cubicBezTo>
                  <a:cubicBezTo>
                    <a:pt x="3179" y="16883"/>
                    <a:pt x="3180" y="16900"/>
                    <a:pt x="3185" y="16915"/>
                  </a:cubicBezTo>
                  <a:cubicBezTo>
                    <a:pt x="3189" y="16931"/>
                    <a:pt x="3197" y="16946"/>
                    <a:pt x="3207" y="16959"/>
                  </a:cubicBezTo>
                  <a:cubicBezTo>
                    <a:pt x="3218" y="16971"/>
                    <a:pt x="3232" y="16982"/>
                    <a:pt x="3248" y="16990"/>
                  </a:cubicBezTo>
                  <a:cubicBezTo>
                    <a:pt x="3274" y="17002"/>
                    <a:pt x="3299" y="17005"/>
                    <a:pt x="3324" y="16997"/>
                  </a:cubicBezTo>
                  <a:cubicBezTo>
                    <a:pt x="3336" y="16993"/>
                    <a:pt x="3347" y="16987"/>
                    <a:pt x="3357" y="16979"/>
                  </a:cubicBezTo>
                  <a:cubicBezTo>
                    <a:pt x="3367" y="16971"/>
                    <a:pt x="3379" y="16960"/>
                    <a:pt x="3393" y="16945"/>
                  </a:cubicBezTo>
                  <a:lnTo>
                    <a:pt x="3425" y="16911"/>
                  </a:lnTo>
                  <a:cubicBezTo>
                    <a:pt x="3462" y="16871"/>
                    <a:pt x="3497" y="16860"/>
                    <a:pt x="3532" y="16877"/>
                  </a:cubicBezTo>
                  <a:cubicBezTo>
                    <a:pt x="3555" y="16888"/>
                    <a:pt x="3569" y="16907"/>
                    <a:pt x="3574" y="16932"/>
                  </a:cubicBezTo>
                  <a:cubicBezTo>
                    <a:pt x="3576" y="16944"/>
                    <a:pt x="3577" y="16955"/>
                    <a:pt x="3575" y="16965"/>
                  </a:cubicBezTo>
                  <a:cubicBezTo>
                    <a:pt x="3573" y="16975"/>
                    <a:pt x="3568" y="16988"/>
                    <a:pt x="3561" y="17003"/>
                  </a:cubicBezTo>
                  <a:cubicBezTo>
                    <a:pt x="3551" y="17023"/>
                    <a:pt x="3539" y="17040"/>
                    <a:pt x="3526" y="17054"/>
                  </a:cubicBezTo>
                  <a:cubicBezTo>
                    <a:pt x="3512" y="17068"/>
                    <a:pt x="3495" y="17081"/>
                    <a:pt x="3475" y="17091"/>
                  </a:cubicBezTo>
                  <a:lnTo>
                    <a:pt x="3502" y="17130"/>
                  </a:lnTo>
                  <a:cubicBezTo>
                    <a:pt x="3524" y="17116"/>
                    <a:pt x="3542" y="17101"/>
                    <a:pt x="3558" y="17083"/>
                  </a:cubicBezTo>
                  <a:cubicBezTo>
                    <a:pt x="3574" y="17066"/>
                    <a:pt x="3587" y="17045"/>
                    <a:pt x="3599" y="17022"/>
                  </a:cubicBezTo>
                  <a:cubicBezTo>
                    <a:pt x="3608" y="17003"/>
                    <a:pt x="3614" y="16987"/>
                    <a:pt x="3617" y="16971"/>
                  </a:cubicBezTo>
                  <a:cubicBezTo>
                    <a:pt x="3620" y="16955"/>
                    <a:pt x="3620" y="16939"/>
                    <a:pt x="3618" y="16922"/>
                  </a:cubicBezTo>
                  <a:cubicBezTo>
                    <a:pt x="3616" y="16899"/>
                    <a:pt x="3608" y="16879"/>
                    <a:pt x="3596" y="16861"/>
                  </a:cubicBezTo>
                  <a:cubicBezTo>
                    <a:pt x="3584" y="16844"/>
                    <a:pt x="3569" y="16831"/>
                    <a:pt x="3551" y="16822"/>
                  </a:cubicBezTo>
                  <a:cubicBezTo>
                    <a:pt x="3539" y="16816"/>
                    <a:pt x="3525" y="16812"/>
                    <a:pt x="3511" y="16810"/>
                  </a:cubicBezTo>
                  <a:close/>
                  <a:moveTo>
                    <a:pt x="3428" y="16364"/>
                  </a:moveTo>
                  <a:lnTo>
                    <a:pt x="3301" y="16622"/>
                  </a:lnTo>
                  <a:lnTo>
                    <a:pt x="3340" y="16642"/>
                  </a:lnTo>
                  <a:lnTo>
                    <a:pt x="3391" y="16537"/>
                  </a:lnTo>
                  <a:lnTo>
                    <a:pt x="3743" y="16710"/>
                  </a:lnTo>
                  <a:lnTo>
                    <a:pt x="3765" y="16665"/>
                  </a:lnTo>
                  <a:lnTo>
                    <a:pt x="3414" y="16492"/>
                  </a:lnTo>
                  <a:lnTo>
                    <a:pt x="3466" y="16386"/>
                  </a:lnTo>
                  <a:lnTo>
                    <a:pt x="3428" y="16364"/>
                  </a:lnTo>
                  <a:close/>
                  <a:moveTo>
                    <a:pt x="3960" y="16269"/>
                  </a:moveTo>
                  <a:lnTo>
                    <a:pt x="3919" y="16250"/>
                  </a:lnTo>
                  <a:lnTo>
                    <a:pt x="3835" y="16422"/>
                  </a:lnTo>
                  <a:lnTo>
                    <a:pt x="3692" y="16351"/>
                  </a:lnTo>
                  <a:lnTo>
                    <a:pt x="3757" y="16217"/>
                  </a:lnTo>
                  <a:lnTo>
                    <a:pt x="3717" y="16197"/>
                  </a:lnTo>
                  <a:lnTo>
                    <a:pt x="3651" y="16331"/>
                  </a:lnTo>
                  <a:lnTo>
                    <a:pt x="3523" y="16268"/>
                  </a:lnTo>
                  <a:lnTo>
                    <a:pt x="3602" y="16108"/>
                  </a:lnTo>
                  <a:lnTo>
                    <a:pt x="3566" y="16083"/>
                  </a:lnTo>
                  <a:lnTo>
                    <a:pt x="3461" y="16297"/>
                  </a:lnTo>
                  <a:lnTo>
                    <a:pt x="3852" y="16489"/>
                  </a:lnTo>
                  <a:lnTo>
                    <a:pt x="3960" y="16269"/>
                  </a:lnTo>
                  <a:close/>
                  <a:moveTo>
                    <a:pt x="4123" y="15938"/>
                  </a:moveTo>
                  <a:lnTo>
                    <a:pt x="4086" y="15943"/>
                  </a:lnTo>
                  <a:cubicBezTo>
                    <a:pt x="4070" y="15945"/>
                    <a:pt x="4052" y="15948"/>
                    <a:pt x="4033" y="15950"/>
                  </a:cubicBezTo>
                  <a:cubicBezTo>
                    <a:pt x="4015" y="15953"/>
                    <a:pt x="3997" y="15955"/>
                    <a:pt x="3980" y="15958"/>
                  </a:cubicBezTo>
                  <a:cubicBezTo>
                    <a:pt x="3964" y="15960"/>
                    <a:pt x="3952" y="15962"/>
                    <a:pt x="3946" y="15963"/>
                  </a:cubicBezTo>
                  <a:cubicBezTo>
                    <a:pt x="3936" y="15965"/>
                    <a:pt x="3925" y="15967"/>
                    <a:pt x="3913" y="15970"/>
                  </a:cubicBezTo>
                  <a:cubicBezTo>
                    <a:pt x="3901" y="15974"/>
                    <a:pt x="3891" y="15977"/>
                    <a:pt x="3882" y="15981"/>
                  </a:cubicBezTo>
                  <a:lnTo>
                    <a:pt x="3885" y="15975"/>
                  </a:lnTo>
                  <a:cubicBezTo>
                    <a:pt x="3893" y="15960"/>
                    <a:pt x="3897" y="15944"/>
                    <a:pt x="3898" y="15929"/>
                  </a:cubicBezTo>
                  <a:cubicBezTo>
                    <a:pt x="3899" y="15914"/>
                    <a:pt x="3898" y="15899"/>
                    <a:pt x="3893" y="15885"/>
                  </a:cubicBezTo>
                  <a:cubicBezTo>
                    <a:pt x="3888" y="15872"/>
                    <a:pt x="3880" y="15859"/>
                    <a:pt x="3869" y="15848"/>
                  </a:cubicBezTo>
                  <a:cubicBezTo>
                    <a:pt x="3858" y="15836"/>
                    <a:pt x="3845" y="15827"/>
                    <a:pt x="3829" y="15819"/>
                  </a:cubicBezTo>
                  <a:cubicBezTo>
                    <a:pt x="3819" y="15814"/>
                    <a:pt x="3809" y="15810"/>
                    <a:pt x="3799" y="15809"/>
                  </a:cubicBezTo>
                  <a:cubicBezTo>
                    <a:pt x="3789" y="15807"/>
                    <a:pt x="3780" y="15806"/>
                    <a:pt x="3771" y="15806"/>
                  </a:cubicBezTo>
                  <a:cubicBezTo>
                    <a:pt x="3763" y="15807"/>
                    <a:pt x="3755" y="15808"/>
                    <a:pt x="3747" y="15810"/>
                  </a:cubicBezTo>
                  <a:cubicBezTo>
                    <a:pt x="3740" y="15812"/>
                    <a:pt x="3734" y="15814"/>
                    <a:pt x="3728" y="15817"/>
                  </a:cubicBezTo>
                  <a:cubicBezTo>
                    <a:pt x="3722" y="15820"/>
                    <a:pt x="3716" y="15823"/>
                    <a:pt x="3710" y="15828"/>
                  </a:cubicBezTo>
                  <a:cubicBezTo>
                    <a:pt x="3704" y="15832"/>
                    <a:pt x="3698" y="15838"/>
                    <a:pt x="3692" y="15844"/>
                  </a:cubicBezTo>
                  <a:cubicBezTo>
                    <a:pt x="3686" y="15851"/>
                    <a:pt x="3680" y="15859"/>
                    <a:pt x="3673" y="15869"/>
                  </a:cubicBezTo>
                  <a:cubicBezTo>
                    <a:pt x="3667" y="15879"/>
                    <a:pt x="3661" y="15890"/>
                    <a:pt x="3654" y="15903"/>
                  </a:cubicBezTo>
                  <a:lnTo>
                    <a:pt x="3610" y="15995"/>
                  </a:lnTo>
                  <a:lnTo>
                    <a:pt x="4000" y="16187"/>
                  </a:lnTo>
                  <a:lnTo>
                    <a:pt x="4023" y="16141"/>
                  </a:lnTo>
                  <a:lnTo>
                    <a:pt x="3846" y="16054"/>
                  </a:lnTo>
                  <a:cubicBezTo>
                    <a:pt x="3851" y="16045"/>
                    <a:pt x="3857" y="16038"/>
                    <a:pt x="3863" y="16033"/>
                  </a:cubicBezTo>
                  <a:cubicBezTo>
                    <a:pt x="3870" y="16029"/>
                    <a:pt x="3880" y="16025"/>
                    <a:pt x="3893" y="16022"/>
                  </a:cubicBezTo>
                  <a:cubicBezTo>
                    <a:pt x="3916" y="16018"/>
                    <a:pt x="3938" y="16013"/>
                    <a:pt x="3959" y="16010"/>
                  </a:cubicBezTo>
                  <a:cubicBezTo>
                    <a:pt x="3980" y="16007"/>
                    <a:pt x="3999" y="16004"/>
                    <a:pt x="4016" y="16002"/>
                  </a:cubicBezTo>
                  <a:cubicBezTo>
                    <a:pt x="4033" y="16000"/>
                    <a:pt x="4049" y="15998"/>
                    <a:pt x="4062" y="15998"/>
                  </a:cubicBezTo>
                  <a:cubicBezTo>
                    <a:pt x="4075" y="15997"/>
                    <a:pt x="4086" y="15997"/>
                    <a:pt x="4094" y="15997"/>
                  </a:cubicBezTo>
                  <a:lnTo>
                    <a:pt x="4123" y="15938"/>
                  </a:lnTo>
                  <a:close/>
                  <a:moveTo>
                    <a:pt x="3836" y="15890"/>
                  </a:moveTo>
                  <a:cubicBezTo>
                    <a:pt x="3845" y="15898"/>
                    <a:pt x="3850" y="15907"/>
                    <a:pt x="3853" y="15916"/>
                  </a:cubicBezTo>
                  <a:cubicBezTo>
                    <a:pt x="3856" y="15927"/>
                    <a:pt x="3857" y="15939"/>
                    <a:pt x="3855" y="15952"/>
                  </a:cubicBezTo>
                  <a:cubicBezTo>
                    <a:pt x="3852" y="15964"/>
                    <a:pt x="3847" y="15979"/>
                    <a:pt x="3838" y="15997"/>
                  </a:cubicBezTo>
                  <a:lnTo>
                    <a:pt x="3817" y="16040"/>
                  </a:lnTo>
                  <a:lnTo>
                    <a:pt x="3671" y="15968"/>
                  </a:lnTo>
                  <a:lnTo>
                    <a:pt x="3694" y="15922"/>
                  </a:lnTo>
                  <a:cubicBezTo>
                    <a:pt x="3699" y="15911"/>
                    <a:pt x="3705" y="15902"/>
                    <a:pt x="3710" y="15895"/>
                  </a:cubicBezTo>
                  <a:cubicBezTo>
                    <a:pt x="3715" y="15888"/>
                    <a:pt x="3721" y="15882"/>
                    <a:pt x="3726" y="15876"/>
                  </a:cubicBezTo>
                  <a:cubicBezTo>
                    <a:pt x="3736" y="15868"/>
                    <a:pt x="3749" y="15862"/>
                    <a:pt x="3763" y="15861"/>
                  </a:cubicBezTo>
                  <a:cubicBezTo>
                    <a:pt x="3778" y="15859"/>
                    <a:pt x="3791" y="15861"/>
                    <a:pt x="3804" y="15867"/>
                  </a:cubicBezTo>
                  <a:cubicBezTo>
                    <a:pt x="3817" y="15874"/>
                    <a:pt x="3828" y="15881"/>
                    <a:pt x="3836" y="15890"/>
                  </a:cubicBezTo>
                  <a:close/>
                  <a:moveTo>
                    <a:pt x="4335" y="15727"/>
                  </a:moveTo>
                  <a:lnTo>
                    <a:pt x="3785" y="15457"/>
                  </a:lnTo>
                  <a:lnTo>
                    <a:pt x="3767" y="15494"/>
                  </a:lnTo>
                  <a:lnTo>
                    <a:pt x="4316" y="15765"/>
                  </a:lnTo>
                  <a:lnTo>
                    <a:pt x="4335" y="15727"/>
                  </a:lnTo>
                  <a:close/>
                  <a:moveTo>
                    <a:pt x="4109" y="14979"/>
                  </a:moveTo>
                  <a:lnTo>
                    <a:pt x="4086" y="15025"/>
                  </a:lnTo>
                  <a:lnTo>
                    <a:pt x="4359" y="15159"/>
                  </a:lnTo>
                  <a:cubicBezTo>
                    <a:pt x="4372" y="15166"/>
                    <a:pt x="4383" y="15172"/>
                    <a:pt x="4391" y="15179"/>
                  </a:cubicBezTo>
                  <a:cubicBezTo>
                    <a:pt x="4400" y="15185"/>
                    <a:pt x="4407" y="15193"/>
                    <a:pt x="4412" y="15204"/>
                  </a:cubicBezTo>
                  <a:cubicBezTo>
                    <a:pt x="4417" y="15214"/>
                    <a:pt x="4419" y="15226"/>
                    <a:pt x="4417" y="15240"/>
                  </a:cubicBezTo>
                  <a:cubicBezTo>
                    <a:pt x="4416" y="15254"/>
                    <a:pt x="4411" y="15269"/>
                    <a:pt x="4403" y="15285"/>
                  </a:cubicBezTo>
                  <a:cubicBezTo>
                    <a:pt x="4397" y="15297"/>
                    <a:pt x="4391" y="15307"/>
                    <a:pt x="4384" y="15315"/>
                  </a:cubicBezTo>
                  <a:cubicBezTo>
                    <a:pt x="4378" y="15322"/>
                    <a:pt x="4371" y="15328"/>
                    <a:pt x="4364" y="15333"/>
                  </a:cubicBezTo>
                  <a:cubicBezTo>
                    <a:pt x="4357" y="15337"/>
                    <a:pt x="4351" y="15340"/>
                    <a:pt x="4344" y="15341"/>
                  </a:cubicBezTo>
                  <a:cubicBezTo>
                    <a:pt x="4338" y="15342"/>
                    <a:pt x="4332" y="15343"/>
                    <a:pt x="4327" y="15343"/>
                  </a:cubicBezTo>
                  <a:cubicBezTo>
                    <a:pt x="4320" y="15342"/>
                    <a:pt x="4311" y="15340"/>
                    <a:pt x="4299" y="15336"/>
                  </a:cubicBezTo>
                  <a:cubicBezTo>
                    <a:pt x="4288" y="15331"/>
                    <a:pt x="4277" y="15327"/>
                    <a:pt x="4267" y="15322"/>
                  </a:cubicBezTo>
                  <a:lnTo>
                    <a:pt x="4004" y="15192"/>
                  </a:lnTo>
                  <a:lnTo>
                    <a:pt x="3982" y="15238"/>
                  </a:lnTo>
                  <a:lnTo>
                    <a:pt x="4262" y="15376"/>
                  </a:lnTo>
                  <a:cubicBezTo>
                    <a:pt x="4271" y="15381"/>
                    <a:pt x="4281" y="15385"/>
                    <a:pt x="4293" y="15389"/>
                  </a:cubicBezTo>
                  <a:cubicBezTo>
                    <a:pt x="4304" y="15394"/>
                    <a:pt x="4316" y="15396"/>
                    <a:pt x="4328" y="15395"/>
                  </a:cubicBezTo>
                  <a:cubicBezTo>
                    <a:pt x="4353" y="15394"/>
                    <a:pt x="4374" y="15387"/>
                    <a:pt x="4392" y="15373"/>
                  </a:cubicBezTo>
                  <a:cubicBezTo>
                    <a:pt x="4410" y="15359"/>
                    <a:pt x="4427" y="15337"/>
                    <a:pt x="4442" y="15307"/>
                  </a:cubicBezTo>
                  <a:cubicBezTo>
                    <a:pt x="4454" y="15283"/>
                    <a:pt x="4461" y="15262"/>
                    <a:pt x="4464" y="15243"/>
                  </a:cubicBezTo>
                  <a:cubicBezTo>
                    <a:pt x="4467" y="15225"/>
                    <a:pt x="4466" y="15207"/>
                    <a:pt x="4462" y="15190"/>
                  </a:cubicBezTo>
                  <a:cubicBezTo>
                    <a:pt x="4458" y="15173"/>
                    <a:pt x="4450" y="15160"/>
                    <a:pt x="4439" y="15149"/>
                  </a:cubicBezTo>
                  <a:cubicBezTo>
                    <a:pt x="4428" y="15139"/>
                    <a:pt x="4411" y="15128"/>
                    <a:pt x="4387" y="15116"/>
                  </a:cubicBezTo>
                  <a:lnTo>
                    <a:pt x="4109" y="14979"/>
                  </a:lnTo>
                  <a:close/>
                  <a:moveTo>
                    <a:pt x="4683" y="14799"/>
                  </a:moveTo>
                  <a:lnTo>
                    <a:pt x="4292" y="14607"/>
                  </a:lnTo>
                  <a:lnTo>
                    <a:pt x="4270" y="14653"/>
                  </a:lnTo>
                  <a:lnTo>
                    <a:pt x="4483" y="14756"/>
                  </a:lnTo>
                  <a:cubicBezTo>
                    <a:pt x="4497" y="14763"/>
                    <a:pt x="4511" y="14769"/>
                    <a:pt x="4526" y="14776"/>
                  </a:cubicBezTo>
                  <a:cubicBezTo>
                    <a:pt x="4540" y="14782"/>
                    <a:pt x="4553" y="14788"/>
                    <a:pt x="4564" y="14792"/>
                  </a:cubicBezTo>
                  <a:cubicBezTo>
                    <a:pt x="4576" y="14797"/>
                    <a:pt x="4585" y="14801"/>
                    <a:pt x="4593" y="14804"/>
                  </a:cubicBezTo>
                  <a:cubicBezTo>
                    <a:pt x="4600" y="14807"/>
                    <a:pt x="4604" y="14809"/>
                    <a:pt x="4605" y="14809"/>
                  </a:cubicBezTo>
                  <a:cubicBezTo>
                    <a:pt x="4603" y="14809"/>
                    <a:pt x="4600" y="14809"/>
                    <a:pt x="4593" y="14808"/>
                  </a:cubicBezTo>
                  <a:cubicBezTo>
                    <a:pt x="4587" y="14808"/>
                    <a:pt x="4580" y="14807"/>
                    <a:pt x="4570" y="14807"/>
                  </a:cubicBezTo>
                  <a:cubicBezTo>
                    <a:pt x="4561" y="14806"/>
                    <a:pt x="4551" y="14806"/>
                    <a:pt x="4539" y="14805"/>
                  </a:cubicBezTo>
                  <a:cubicBezTo>
                    <a:pt x="4528" y="14805"/>
                    <a:pt x="4516" y="14805"/>
                    <a:pt x="4505" y="14805"/>
                  </a:cubicBezTo>
                  <a:lnTo>
                    <a:pt x="4191" y="14812"/>
                  </a:lnTo>
                  <a:lnTo>
                    <a:pt x="4165" y="14866"/>
                  </a:lnTo>
                  <a:lnTo>
                    <a:pt x="4555" y="15059"/>
                  </a:lnTo>
                  <a:lnTo>
                    <a:pt x="4579" y="15010"/>
                  </a:lnTo>
                  <a:lnTo>
                    <a:pt x="4351" y="14901"/>
                  </a:lnTo>
                  <a:cubicBezTo>
                    <a:pt x="4340" y="14895"/>
                    <a:pt x="4328" y="14890"/>
                    <a:pt x="4317" y="14885"/>
                  </a:cubicBezTo>
                  <a:cubicBezTo>
                    <a:pt x="4305" y="14880"/>
                    <a:pt x="4294" y="14875"/>
                    <a:pt x="4284" y="14871"/>
                  </a:cubicBezTo>
                  <a:cubicBezTo>
                    <a:pt x="4274" y="14867"/>
                    <a:pt x="4266" y="14863"/>
                    <a:pt x="4258" y="14860"/>
                  </a:cubicBezTo>
                  <a:cubicBezTo>
                    <a:pt x="4251" y="14857"/>
                    <a:pt x="4246" y="14855"/>
                    <a:pt x="4243" y="14854"/>
                  </a:cubicBezTo>
                  <a:cubicBezTo>
                    <a:pt x="4247" y="14855"/>
                    <a:pt x="4253" y="14855"/>
                    <a:pt x="4260" y="14855"/>
                  </a:cubicBezTo>
                  <a:cubicBezTo>
                    <a:pt x="4267" y="14856"/>
                    <a:pt x="4276" y="14856"/>
                    <a:pt x="4286" y="14856"/>
                  </a:cubicBezTo>
                  <a:cubicBezTo>
                    <a:pt x="4296" y="14856"/>
                    <a:pt x="4308" y="14856"/>
                    <a:pt x="4320" y="14856"/>
                  </a:cubicBezTo>
                  <a:cubicBezTo>
                    <a:pt x="4332" y="14856"/>
                    <a:pt x="4345" y="14856"/>
                    <a:pt x="4358" y="14856"/>
                  </a:cubicBezTo>
                  <a:lnTo>
                    <a:pt x="4659" y="14848"/>
                  </a:lnTo>
                  <a:lnTo>
                    <a:pt x="4683" y="14799"/>
                  </a:lnTo>
                  <a:close/>
                  <a:moveTo>
                    <a:pt x="4762" y="14639"/>
                  </a:moveTo>
                  <a:lnTo>
                    <a:pt x="4371" y="14447"/>
                  </a:lnTo>
                  <a:lnTo>
                    <a:pt x="4349" y="14492"/>
                  </a:lnTo>
                  <a:lnTo>
                    <a:pt x="4740" y="14685"/>
                  </a:lnTo>
                  <a:lnTo>
                    <a:pt x="4762" y="14639"/>
                  </a:lnTo>
                  <a:close/>
                  <a:moveTo>
                    <a:pt x="4562" y="14059"/>
                  </a:moveTo>
                  <a:lnTo>
                    <a:pt x="4538" y="14107"/>
                  </a:lnTo>
                  <a:lnTo>
                    <a:pt x="4755" y="14318"/>
                  </a:lnTo>
                  <a:cubicBezTo>
                    <a:pt x="4772" y="14335"/>
                    <a:pt x="4787" y="14349"/>
                    <a:pt x="4799" y="14360"/>
                  </a:cubicBezTo>
                  <a:cubicBezTo>
                    <a:pt x="4812" y="14371"/>
                    <a:pt x="4820" y="14378"/>
                    <a:pt x="4824" y="14382"/>
                  </a:cubicBezTo>
                  <a:cubicBezTo>
                    <a:pt x="4821" y="14381"/>
                    <a:pt x="4816" y="14379"/>
                    <a:pt x="4810" y="14378"/>
                  </a:cubicBezTo>
                  <a:cubicBezTo>
                    <a:pt x="4803" y="14376"/>
                    <a:pt x="4795" y="14374"/>
                    <a:pt x="4785" y="14372"/>
                  </a:cubicBezTo>
                  <a:cubicBezTo>
                    <a:pt x="4776" y="14370"/>
                    <a:pt x="4766" y="14368"/>
                    <a:pt x="4756" y="14367"/>
                  </a:cubicBezTo>
                  <a:cubicBezTo>
                    <a:pt x="4746" y="14365"/>
                    <a:pt x="4736" y="14363"/>
                    <a:pt x="4726" y="14362"/>
                  </a:cubicBezTo>
                  <a:lnTo>
                    <a:pt x="4433" y="14320"/>
                  </a:lnTo>
                  <a:lnTo>
                    <a:pt x="4408" y="14371"/>
                  </a:lnTo>
                  <a:lnTo>
                    <a:pt x="4864" y="14432"/>
                  </a:lnTo>
                  <a:lnTo>
                    <a:pt x="4887" y="14386"/>
                  </a:lnTo>
                  <a:lnTo>
                    <a:pt x="4562" y="14059"/>
                  </a:lnTo>
                  <a:close/>
                  <a:moveTo>
                    <a:pt x="5098" y="13957"/>
                  </a:moveTo>
                  <a:lnTo>
                    <a:pt x="5057" y="13937"/>
                  </a:lnTo>
                  <a:lnTo>
                    <a:pt x="4973" y="14109"/>
                  </a:lnTo>
                  <a:lnTo>
                    <a:pt x="4830" y="14039"/>
                  </a:lnTo>
                  <a:lnTo>
                    <a:pt x="4895" y="13905"/>
                  </a:lnTo>
                  <a:lnTo>
                    <a:pt x="4855" y="13885"/>
                  </a:lnTo>
                  <a:lnTo>
                    <a:pt x="4789" y="14019"/>
                  </a:lnTo>
                  <a:lnTo>
                    <a:pt x="4661" y="13956"/>
                  </a:lnTo>
                  <a:lnTo>
                    <a:pt x="4740" y="13795"/>
                  </a:lnTo>
                  <a:lnTo>
                    <a:pt x="4704" y="13770"/>
                  </a:lnTo>
                  <a:lnTo>
                    <a:pt x="4599" y="13984"/>
                  </a:lnTo>
                  <a:lnTo>
                    <a:pt x="4990" y="14176"/>
                  </a:lnTo>
                  <a:lnTo>
                    <a:pt x="5098" y="13957"/>
                  </a:lnTo>
                  <a:close/>
                  <a:moveTo>
                    <a:pt x="5261" y="13626"/>
                  </a:moveTo>
                  <a:lnTo>
                    <a:pt x="5224" y="13630"/>
                  </a:lnTo>
                  <a:cubicBezTo>
                    <a:pt x="5208" y="13633"/>
                    <a:pt x="5190" y="13635"/>
                    <a:pt x="5171" y="13638"/>
                  </a:cubicBezTo>
                  <a:cubicBezTo>
                    <a:pt x="5153" y="13640"/>
                    <a:pt x="5135" y="13643"/>
                    <a:pt x="5118" y="13645"/>
                  </a:cubicBezTo>
                  <a:cubicBezTo>
                    <a:pt x="5102" y="13647"/>
                    <a:pt x="5090" y="13649"/>
                    <a:pt x="5084" y="13650"/>
                  </a:cubicBezTo>
                  <a:cubicBezTo>
                    <a:pt x="5074" y="13652"/>
                    <a:pt x="5063" y="13655"/>
                    <a:pt x="5051" y="13658"/>
                  </a:cubicBezTo>
                  <a:cubicBezTo>
                    <a:pt x="5039" y="13661"/>
                    <a:pt x="5029" y="13664"/>
                    <a:pt x="5020" y="13668"/>
                  </a:cubicBezTo>
                  <a:lnTo>
                    <a:pt x="5023" y="13662"/>
                  </a:lnTo>
                  <a:cubicBezTo>
                    <a:pt x="5031" y="13647"/>
                    <a:pt x="5035" y="13631"/>
                    <a:pt x="5036" y="13616"/>
                  </a:cubicBezTo>
                  <a:cubicBezTo>
                    <a:pt x="5037" y="13601"/>
                    <a:pt x="5036" y="13586"/>
                    <a:pt x="5031" y="13573"/>
                  </a:cubicBezTo>
                  <a:cubicBezTo>
                    <a:pt x="5026" y="13559"/>
                    <a:pt x="5018" y="13546"/>
                    <a:pt x="5007" y="13535"/>
                  </a:cubicBezTo>
                  <a:cubicBezTo>
                    <a:pt x="4996" y="13524"/>
                    <a:pt x="4983" y="13514"/>
                    <a:pt x="4967" y="13506"/>
                  </a:cubicBezTo>
                  <a:cubicBezTo>
                    <a:pt x="4957" y="13501"/>
                    <a:pt x="4947" y="13498"/>
                    <a:pt x="4937" y="13496"/>
                  </a:cubicBezTo>
                  <a:cubicBezTo>
                    <a:pt x="4927" y="13494"/>
                    <a:pt x="4918" y="13493"/>
                    <a:pt x="4909" y="13494"/>
                  </a:cubicBezTo>
                  <a:cubicBezTo>
                    <a:pt x="4901" y="13494"/>
                    <a:pt x="4893" y="13495"/>
                    <a:pt x="4886" y="13497"/>
                  </a:cubicBezTo>
                  <a:cubicBezTo>
                    <a:pt x="4878" y="13499"/>
                    <a:pt x="4872" y="13501"/>
                    <a:pt x="4866" y="13504"/>
                  </a:cubicBezTo>
                  <a:cubicBezTo>
                    <a:pt x="4860" y="13507"/>
                    <a:pt x="4854" y="13511"/>
                    <a:pt x="4848" y="13515"/>
                  </a:cubicBezTo>
                  <a:cubicBezTo>
                    <a:pt x="4842" y="13519"/>
                    <a:pt x="4836" y="13525"/>
                    <a:pt x="4830" y="13532"/>
                  </a:cubicBezTo>
                  <a:cubicBezTo>
                    <a:pt x="4824" y="13538"/>
                    <a:pt x="4818" y="13546"/>
                    <a:pt x="4811" y="13556"/>
                  </a:cubicBezTo>
                  <a:cubicBezTo>
                    <a:pt x="4805" y="13566"/>
                    <a:pt x="4799" y="13577"/>
                    <a:pt x="4792" y="13591"/>
                  </a:cubicBezTo>
                  <a:lnTo>
                    <a:pt x="4748" y="13682"/>
                  </a:lnTo>
                  <a:lnTo>
                    <a:pt x="5138" y="13874"/>
                  </a:lnTo>
                  <a:lnTo>
                    <a:pt x="5161" y="13829"/>
                  </a:lnTo>
                  <a:lnTo>
                    <a:pt x="4984" y="13742"/>
                  </a:lnTo>
                  <a:cubicBezTo>
                    <a:pt x="4989" y="13732"/>
                    <a:pt x="4995" y="13725"/>
                    <a:pt x="5001" y="13720"/>
                  </a:cubicBezTo>
                  <a:cubicBezTo>
                    <a:pt x="5008" y="13716"/>
                    <a:pt x="5018" y="13712"/>
                    <a:pt x="5031" y="13709"/>
                  </a:cubicBezTo>
                  <a:cubicBezTo>
                    <a:pt x="5054" y="13705"/>
                    <a:pt x="5076" y="13701"/>
                    <a:pt x="5097" y="13697"/>
                  </a:cubicBezTo>
                  <a:cubicBezTo>
                    <a:pt x="5118" y="13694"/>
                    <a:pt x="5137" y="13691"/>
                    <a:pt x="5154" y="13689"/>
                  </a:cubicBezTo>
                  <a:cubicBezTo>
                    <a:pt x="5171" y="13687"/>
                    <a:pt x="5187" y="13686"/>
                    <a:pt x="5200" y="13685"/>
                  </a:cubicBezTo>
                  <a:cubicBezTo>
                    <a:pt x="5213" y="13684"/>
                    <a:pt x="5224" y="13684"/>
                    <a:pt x="5232" y="13684"/>
                  </a:cubicBezTo>
                  <a:lnTo>
                    <a:pt x="5261" y="13626"/>
                  </a:lnTo>
                  <a:close/>
                  <a:moveTo>
                    <a:pt x="4974" y="13577"/>
                  </a:moveTo>
                  <a:cubicBezTo>
                    <a:pt x="4983" y="13585"/>
                    <a:pt x="4988" y="13594"/>
                    <a:pt x="4991" y="13604"/>
                  </a:cubicBezTo>
                  <a:cubicBezTo>
                    <a:pt x="4994" y="13615"/>
                    <a:pt x="4995" y="13626"/>
                    <a:pt x="4993" y="13639"/>
                  </a:cubicBezTo>
                  <a:cubicBezTo>
                    <a:pt x="4990" y="13651"/>
                    <a:pt x="4985" y="13667"/>
                    <a:pt x="4976" y="13684"/>
                  </a:cubicBezTo>
                  <a:lnTo>
                    <a:pt x="4955" y="13727"/>
                  </a:lnTo>
                  <a:lnTo>
                    <a:pt x="4809" y="13656"/>
                  </a:lnTo>
                  <a:lnTo>
                    <a:pt x="4832" y="13609"/>
                  </a:lnTo>
                  <a:cubicBezTo>
                    <a:pt x="4838" y="13598"/>
                    <a:pt x="4843" y="13589"/>
                    <a:pt x="4848" y="13582"/>
                  </a:cubicBezTo>
                  <a:cubicBezTo>
                    <a:pt x="4853" y="13575"/>
                    <a:pt x="4859" y="13569"/>
                    <a:pt x="4864" y="13564"/>
                  </a:cubicBezTo>
                  <a:cubicBezTo>
                    <a:pt x="4874" y="13555"/>
                    <a:pt x="4887" y="13550"/>
                    <a:pt x="4901" y="13548"/>
                  </a:cubicBezTo>
                  <a:cubicBezTo>
                    <a:pt x="4916" y="13546"/>
                    <a:pt x="4929" y="13548"/>
                    <a:pt x="4942" y="13555"/>
                  </a:cubicBezTo>
                  <a:cubicBezTo>
                    <a:pt x="4955" y="13561"/>
                    <a:pt x="4966" y="13568"/>
                    <a:pt x="4974" y="13577"/>
                  </a:cubicBezTo>
                  <a:close/>
                  <a:moveTo>
                    <a:pt x="5272" y="13232"/>
                  </a:moveTo>
                  <a:cubicBezTo>
                    <a:pt x="5257" y="13230"/>
                    <a:pt x="5243" y="13231"/>
                    <a:pt x="5230" y="13235"/>
                  </a:cubicBezTo>
                  <a:cubicBezTo>
                    <a:pt x="5217" y="13238"/>
                    <a:pt x="5205" y="13244"/>
                    <a:pt x="5194" y="13251"/>
                  </a:cubicBezTo>
                  <a:cubicBezTo>
                    <a:pt x="5183" y="13258"/>
                    <a:pt x="5171" y="13269"/>
                    <a:pt x="5157" y="13284"/>
                  </a:cubicBezTo>
                  <a:lnTo>
                    <a:pt x="5120" y="13322"/>
                  </a:lnTo>
                  <a:cubicBezTo>
                    <a:pt x="5101" y="13342"/>
                    <a:pt x="5085" y="13354"/>
                    <a:pt x="5070" y="13359"/>
                  </a:cubicBezTo>
                  <a:cubicBezTo>
                    <a:pt x="5056" y="13365"/>
                    <a:pt x="5041" y="13364"/>
                    <a:pt x="5025" y="13356"/>
                  </a:cubicBezTo>
                  <a:cubicBezTo>
                    <a:pt x="5005" y="13346"/>
                    <a:pt x="4992" y="13331"/>
                    <a:pt x="4988" y="13312"/>
                  </a:cubicBezTo>
                  <a:cubicBezTo>
                    <a:pt x="4983" y="13293"/>
                    <a:pt x="4987" y="13271"/>
                    <a:pt x="4999" y="13246"/>
                  </a:cubicBezTo>
                  <a:cubicBezTo>
                    <a:pt x="5003" y="13238"/>
                    <a:pt x="5007" y="13230"/>
                    <a:pt x="5012" y="13223"/>
                  </a:cubicBezTo>
                  <a:cubicBezTo>
                    <a:pt x="5017" y="13216"/>
                    <a:pt x="5022" y="13210"/>
                    <a:pt x="5029" y="13204"/>
                  </a:cubicBezTo>
                  <a:cubicBezTo>
                    <a:pt x="5035" y="13198"/>
                    <a:pt x="5042" y="13192"/>
                    <a:pt x="5050" y="13186"/>
                  </a:cubicBezTo>
                  <a:cubicBezTo>
                    <a:pt x="5058" y="13180"/>
                    <a:pt x="5068" y="13174"/>
                    <a:pt x="5079" y="13167"/>
                  </a:cubicBezTo>
                  <a:lnTo>
                    <a:pt x="5055" y="13130"/>
                  </a:lnTo>
                  <a:cubicBezTo>
                    <a:pt x="5012" y="13155"/>
                    <a:pt x="4980" y="13188"/>
                    <a:pt x="4959" y="13230"/>
                  </a:cubicBezTo>
                  <a:cubicBezTo>
                    <a:pt x="4950" y="13249"/>
                    <a:pt x="4944" y="13267"/>
                    <a:pt x="4942" y="13285"/>
                  </a:cubicBezTo>
                  <a:cubicBezTo>
                    <a:pt x="4940" y="13304"/>
                    <a:pt x="4941" y="13321"/>
                    <a:pt x="4946" y="13337"/>
                  </a:cubicBezTo>
                  <a:cubicBezTo>
                    <a:pt x="4950" y="13353"/>
                    <a:pt x="4958" y="13367"/>
                    <a:pt x="4968" y="13380"/>
                  </a:cubicBezTo>
                  <a:cubicBezTo>
                    <a:pt x="4979" y="13393"/>
                    <a:pt x="4993" y="13403"/>
                    <a:pt x="5009" y="13411"/>
                  </a:cubicBezTo>
                  <a:cubicBezTo>
                    <a:pt x="5035" y="13424"/>
                    <a:pt x="5060" y="13426"/>
                    <a:pt x="5085" y="13418"/>
                  </a:cubicBezTo>
                  <a:cubicBezTo>
                    <a:pt x="5097" y="13415"/>
                    <a:pt x="5108" y="13409"/>
                    <a:pt x="5118" y="13401"/>
                  </a:cubicBezTo>
                  <a:cubicBezTo>
                    <a:pt x="5128" y="13393"/>
                    <a:pt x="5140" y="13381"/>
                    <a:pt x="5154" y="13366"/>
                  </a:cubicBezTo>
                  <a:lnTo>
                    <a:pt x="5186" y="13332"/>
                  </a:lnTo>
                  <a:cubicBezTo>
                    <a:pt x="5223" y="13293"/>
                    <a:pt x="5258" y="13281"/>
                    <a:pt x="5293" y="13298"/>
                  </a:cubicBezTo>
                  <a:cubicBezTo>
                    <a:pt x="5316" y="13310"/>
                    <a:pt x="5330" y="13328"/>
                    <a:pt x="5335" y="13354"/>
                  </a:cubicBezTo>
                  <a:cubicBezTo>
                    <a:pt x="5337" y="13365"/>
                    <a:pt x="5338" y="13376"/>
                    <a:pt x="5336" y="13386"/>
                  </a:cubicBezTo>
                  <a:cubicBezTo>
                    <a:pt x="5334" y="13397"/>
                    <a:pt x="5329" y="13409"/>
                    <a:pt x="5322" y="13424"/>
                  </a:cubicBezTo>
                  <a:cubicBezTo>
                    <a:pt x="5312" y="13444"/>
                    <a:pt x="5300" y="13461"/>
                    <a:pt x="5287" y="13475"/>
                  </a:cubicBezTo>
                  <a:cubicBezTo>
                    <a:pt x="5273" y="13489"/>
                    <a:pt x="5256" y="13502"/>
                    <a:pt x="5236" y="13512"/>
                  </a:cubicBezTo>
                  <a:lnTo>
                    <a:pt x="5263" y="13551"/>
                  </a:lnTo>
                  <a:cubicBezTo>
                    <a:pt x="5284" y="13537"/>
                    <a:pt x="5303" y="13522"/>
                    <a:pt x="5319" y="13504"/>
                  </a:cubicBezTo>
                  <a:cubicBezTo>
                    <a:pt x="5335" y="13487"/>
                    <a:pt x="5348" y="13466"/>
                    <a:pt x="5360" y="13443"/>
                  </a:cubicBezTo>
                  <a:cubicBezTo>
                    <a:pt x="5369" y="13425"/>
                    <a:pt x="5375" y="13408"/>
                    <a:pt x="5378" y="13392"/>
                  </a:cubicBezTo>
                  <a:cubicBezTo>
                    <a:pt x="5381" y="13377"/>
                    <a:pt x="5381" y="13360"/>
                    <a:pt x="5379" y="13343"/>
                  </a:cubicBezTo>
                  <a:cubicBezTo>
                    <a:pt x="5377" y="13320"/>
                    <a:pt x="5369" y="13300"/>
                    <a:pt x="5357" y="13283"/>
                  </a:cubicBezTo>
                  <a:cubicBezTo>
                    <a:pt x="5345" y="13265"/>
                    <a:pt x="5330" y="13252"/>
                    <a:pt x="5312" y="13243"/>
                  </a:cubicBezTo>
                  <a:cubicBezTo>
                    <a:pt x="5300" y="13237"/>
                    <a:pt x="5286" y="13233"/>
                    <a:pt x="5272" y="13232"/>
                  </a:cubicBezTo>
                  <a:close/>
                  <a:moveTo>
                    <a:pt x="5489" y="13161"/>
                  </a:moveTo>
                  <a:lnTo>
                    <a:pt x="5098" y="12969"/>
                  </a:lnTo>
                  <a:lnTo>
                    <a:pt x="5076" y="13015"/>
                  </a:lnTo>
                  <a:lnTo>
                    <a:pt x="5467" y="13207"/>
                  </a:lnTo>
                  <a:lnTo>
                    <a:pt x="5489" y="13161"/>
                  </a:lnTo>
                  <a:close/>
                  <a:moveTo>
                    <a:pt x="5264" y="12632"/>
                  </a:moveTo>
                  <a:lnTo>
                    <a:pt x="5137" y="12891"/>
                  </a:lnTo>
                  <a:lnTo>
                    <a:pt x="5176" y="12910"/>
                  </a:lnTo>
                  <a:lnTo>
                    <a:pt x="5228" y="12805"/>
                  </a:lnTo>
                  <a:lnTo>
                    <a:pt x="5579" y="12978"/>
                  </a:lnTo>
                  <a:lnTo>
                    <a:pt x="5601" y="12933"/>
                  </a:lnTo>
                  <a:lnTo>
                    <a:pt x="5250" y="12760"/>
                  </a:lnTo>
                  <a:lnTo>
                    <a:pt x="5302" y="12654"/>
                  </a:lnTo>
                  <a:lnTo>
                    <a:pt x="5264" y="12632"/>
                  </a:lnTo>
                  <a:close/>
                  <a:moveTo>
                    <a:pt x="5432" y="12291"/>
                  </a:moveTo>
                  <a:lnTo>
                    <a:pt x="5405" y="12345"/>
                  </a:lnTo>
                  <a:lnTo>
                    <a:pt x="5518" y="12494"/>
                  </a:lnTo>
                  <a:cubicBezTo>
                    <a:pt x="5525" y="12504"/>
                    <a:pt x="5532" y="12513"/>
                    <a:pt x="5538" y="12521"/>
                  </a:cubicBezTo>
                  <a:cubicBezTo>
                    <a:pt x="5545" y="12529"/>
                    <a:pt x="5549" y="12534"/>
                    <a:pt x="5551" y="12536"/>
                  </a:cubicBezTo>
                  <a:cubicBezTo>
                    <a:pt x="5542" y="12536"/>
                    <a:pt x="5533" y="12536"/>
                    <a:pt x="5524" y="12535"/>
                  </a:cubicBezTo>
                  <a:cubicBezTo>
                    <a:pt x="5516" y="12535"/>
                    <a:pt x="5507" y="12535"/>
                    <a:pt x="5497" y="12535"/>
                  </a:cubicBezTo>
                  <a:lnTo>
                    <a:pt x="5312" y="12535"/>
                  </a:lnTo>
                  <a:lnTo>
                    <a:pt x="5283" y="12593"/>
                  </a:lnTo>
                  <a:lnTo>
                    <a:pt x="5581" y="12583"/>
                  </a:lnTo>
                  <a:lnTo>
                    <a:pt x="5736" y="12659"/>
                  </a:lnTo>
                  <a:lnTo>
                    <a:pt x="5760" y="12611"/>
                  </a:lnTo>
                  <a:lnTo>
                    <a:pt x="5608" y="12536"/>
                  </a:lnTo>
                  <a:lnTo>
                    <a:pt x="5432" y="12291"/>
                  </a:lnTo>
                  <a:close/>
                  <a:moveTo>
                    <a:pt x="5791" y="11862"/>
                  </a:moveTo>
                  <a:cubicBezTo>
                    <a:pt x="5765" y="11857"/>
                    <a:pt x="5740" y="11855"/>
                    <a:pt x="5715" y="11859"/>
                  </a:cubicBezTo>
                  <a:cubicBezTo>
                    <a:pt x="5706" y="11860"/>
                    <a:pt x="5696" y="11862"/>
                    <a:pt x="5685" y="11866"/>
                  </a:cubicBezTo>
                  <a:cubicBezTo>
                    <a:pt x="5674" y="11869"/>
                    <a:pt x="5663" y="11874"/>
                    <a:pt x="5652" y="11881"/>
                  </a:cubicBezTo>
                  <a:cubicBezTo>
                    <a:pt x="5641" y="11888"/>
                    <a:pt x="5630" y="11897"/>
                    <a:pt x="5619" y="11908"/>
                  </a:cubicBezTo>
                  <a:cubicBezTo>
                    <a:pt x="5609" y="11919"/>
                    <a:pt x="5599" y="11933"/>
                    <a:pt x="5591" y="11950"/>
                  </a:cubicBezTo>
                  <a:cubicBezTo>
                    <a:pt x="5579" y="11974"/>
                    <a:pt x="5573" y="11998"/>
                    <a:pt x="5573" y="12022"/>
                  </a:cubicBezTo>
                  <a:cubicBezTo>
                    <a:pt x="5573" y="12046"/>
                    <a:pt x="5578" y="12069"/>
                    <a:pt x="5589" y="12091"/>
                  </a:cubicBezTo>
                  <a:cubicBezTo>
                    <a:pt x="5600" y="12112"/>
                    <a:pt x="5616" y="12133"/>
                    <a:pt x="5637" y="12152"/>
                  </a:cubicBezTo>
                  <a:cubicBezTo>
                    <a:pt x="5658" y="12172"/>
                    <a:pt x="5684" y="12189"/>
                    <a:pt x="5715" y="12204"/>
                  </a:cubicBezTo>
                  <a:cubicBezTo>
                    <a:pt x="5783" y="12238"/>
                    <a:pt x="5842" y="12248"/>
                    <a:pt x="5893" y="12234"/>
                  </a:cubicBezTo>
                  <a:cubicBezTo>
                    <a:pt x="5915" y="12228"/>
                    <a:pt x="5935" y="12218"/>
                    <a:pt x="5953" y="12204"/>
                  </a:cubicBezTo>
                  <a:cubicBezTo>
                    <a:pt x="5971" y="12190"/>
                    <a:pt x="5986" y="12171"/>
                    <a:pt x="5997" y="12147"/>
                  </a:cubicBezTo>
                  <a:cubicBezTo>
                    <a:pt x="6007" y="12127"/>
                    <a:pt x="6013" y="12107"/>
                    <a:pt x="6015" y="12089"/>
                  </a:cubicBezTo>
                  <a:cubicBezTo>
                    <a:pt x="6017" y="12070"/>
                    <a:pt x="6015" y="12051"/>
                    <a:pt x="6008" y="12030"/>
                  </a:cubicBezTo>
                  <a:cubicBezTo>
                    <a:pt x="6000" y="12001"/>
                    <a:pt x="5985" y="11976"/>
                    <a:pt x="5965" y="11954"/>
                  </a:cubicBezTo>
                  <a:cubicBezTo>
                    <a:pt x="5944" y="11933"/>
                    <a:pt x="5915" y="11913"/>
                    <a:pt x="5878" y="11894"/>
                  </a:cubicBezTo>
                  <a:cubicBezTo>
                    <a:pt x="5846" y="11879"/>
                    <a:pt x="5817" y="11868"/>
                    <a:pt x="5791" y="11862"/>
                  </a:cubicBezTo>
                  <a:close/>
                  <a:moveTo>
                    <a:pt x="5900" y="11973"/>
                  </a:moveTo>
                  <a:cubicBezTo>
                    <a:pt x="5912" y="11980"/>
                    <a:pt x="5922" y="11987"/>
                    <a:pt x="5930" y="11994"/>
                  </a:cubicBezTo>
                  <a:cubicBezTo>
                    <a:pt x="5939" y="12001"/>
                    <a:pt x="5946" y="12008"/>
                    <a:pt x="5951" y="12015"/>
                  </a:cubicBezTo>
                  <a:cubicBezTo>
                    <a:pt x="5957" y="12022"/>
                    <a:pt x="5961" y="12030"/>
                    <a:pt x="5965" y="12038"/>
                  </a:cubicBezTo>
                  <a:cubicBezTo>
                    <a:pt x="5972" y="12052"/>
                    <a:pt x="5975" y="12066"/>
                    <a:pt x="5975" y="12081"/>
                  </a:cubicBezTo>
                  <a:cubicBezTo>
                    <a:pt x="5974" y="12096"/>
                    <a:pt x="5970" y="12111"/>
                    <a:pt x="5963" y="12127"/>
                  </a:cubicBezTo>
                  <a:cubicBezTo>
                    <a:pt x="5959" y="12135"/>
                    <a:pt x="5954" y="12143"/>
                    <a:pt x="5947" y="12150"/>
                  </a:cubicBezTo>
                  <a:cubicBezTo>
                    <a:pt x="5941" y="12158"/>
                    <a:pt x="5934" y="12164"/>
                    <a:pt x="5927" y="12170"/>
                  </a:cubicBezTo>
                  <a:cubicBezTo>
                    <a:pt x="5920" y="12175"/>
                    <a:pt x="5912" y="12180"/>
                    <a:pt x="5904" y="12184"/>
                  </a:cubicBezTo>
                  <a:cubicBezTo>
                    <a:pt x="5896" y="12187"/>
                    <a:pt x="5888" y="12189"/>
                    <a:pt x="5879" y="12190"/>
                  </a:cubicBezTo>
                  <a:cubicBezTo>
                    <a:pt x="5862" y="12191"/>
                    <a:pt x="5841" y="12188"/>
                    <a:pt x="5815" y="12181"/>
                  </a:cubicBezTo>
                  <a:cubicBezTo>
                    <a:pt x="5788" y="12173"/>
                    <a:pt x="5761" y="12162"/>
                    <a:pt x="5731" y="12148"/>
                  </a:cubicBezTo>
                  <a:cubicBezTo>
                    <a:pt x="5707" y="12136"/>
                    <a:pt x="5687" y="12124"/>
                    <a:pt x="5671" y="12112"/>
                  </a:cubicBezTo>
                  <a:cubicBezTo>
                    <a:pt x="5655" y="12101"/>
                    <a:pt x="5643" y="12088"/>
                    <a:pt x="5633" y="12075"/>
                  </a:cubicBezTo>
                  <a:cubicBezTo>
                    <a:pt x="5623" y="12060"/>
                    <a:pt x="5617" y="12044"/>
                    <a:pt x="5616" y="12025"/>
                  </a:cubicBezTo>
                  <a:cubicBezTo>
                    <a:pt x="5616" y="12006"/>
                    <a:pt x="5620" y="11987"/>
                    <a:pt x="5629" y="11969"/>
                  </a:cubicBezTo>
                  <a:cubicBezTo>
                    <a:pt x="5640" y="11946"/>
                    <a:pt x="5654" y="11930"/>
                    <a:pt x="5672" y="11921"/>
                  </a:cubicBezTo>
                  <a:cubicBezTo>
                    <a:pt x="5690" y="11912"/>
                    <a:pt x="5707" y="11908"/>
                    <a:pt x="5725" y="11908"/>
                  </a:cubicBezTo>
                  <a:cubicBezTo>
                    <a:pt x="5742" y="11908"/>
                    <a:pt x="5761" y="11912"/>
                    <a:pt x="5783" y="11919"/>
                  </a:cubicBezTo>
                  <a:cubicBezTo>
                    <a:pt x="5804" y="11925"/>
                    <a:pt x="5830" y="11936"/>
                    <a:pt x="5859" y="11950"/>
                  </a:cubicBezTo>
                  <a:cubicBezTo>
                    <a:pt x="5875" y="11958"/>
                    <a:pt x="5888" y="11966"/>
                    <a:pt x="5900" y="11973"/>
                  </a:cubicBezTo>
                  <a:close/>
                  <a:moveTo>
                    <a:pt x="5825" y="11492"/>
                  </a:moveTo>
                  <a:lnTo>
                    <a:pt x="5724" y="11697"/>
                  </a:lnTo>
                  <a:lnTo>
                    <a:pt x="6115" y="11890"/>
                  </a:lnTo>
                  <a:lnTo>
                    <a:pt x="6138" y="11842"/>
                  </a:lnTo>
                  <a:lnTo>
                    <a:pt x="5952" y="11751"/>
                  </a:lnTo>
                  <a:lnTo>
                    <a:pt x="6014" y="11625"/>
                  </a:lnTo>
                  <a:lnTo>
                    <a:pt x="5976" y="11607"/>
                  </a:lnTo>
                  <a:lnTo>
                    <a:pt x="5914" y="11732"/>
                  </a:lnTo>
                  <a:lnTo>
                    <a:pt x="5786" y="11669"/>
                  </a:lnTo>
                  <a:lnTo>
                    <a:pt x="5860" y="11518"/>
                  </a:lnTo>
                  <a:lnTo>
                    <a:pt x="5825" y="11492"/>
                  </a:lnTo>
                  <a:close/>
                  <a:moveTo>
                    <a:pt x="6491" y="11125"/>
                  </a:moveTo>
                  <a:lnTo>
                    <a:pt x="6084" y="10966"/>
                  </a:lnTo>
                  <a:lnTo>
                    <a:pt x="6050" y="11035"/>
                  </a:lnTo>
                  <a:lnTo>
                    <a:pt x="6273" y="11236"/>
                  </a:lnTo>
                  <a:cubicBezTo>
                    <a:pt x="6287" y="11248"/>
                    <a:pt x="6299" y="11259"/>
                    <a:pt x="6311" y="11267"/>
                  </a:cubicBezTo>
                  <a:cubicBezTo>
                    <a:pt x="6322" y="11276"/>
                    <a:pt x="6328" y="11281"/>
                    <a:pt x="6330" y="11282"/>
                  </a:cubicBezTo>
                  <a:cubicBezTo>
                    <a:pt x="6328" y="11281"/>
                    <a:pt x="6320" y="11279"/>
                    <a:pt x="6306" y="11275"/>
                  </a:cubicBezTo>
                  <a:cubicBezTo>
                    <a:pt x="6292" y="11272"/>
                    <a:pt x="6275" y="11268"/>
                    <a:pt x="6254" y="11264"/>
                  </a:cubicBezTo>
                  <a:lnTo>
                    <a:pt x="5964" y="11209"/>
                  </a:lnTo>
                  <a:lnTo>
                    <a:pt x="5930" y="11278"/>
                  </a:lnTo>
                  <a:lnTo>
                    <a:pt x="6304" y="11504"/>
                  </a:lnTo>
                  <a:lnTo>
                    <a:pt x="6327" y="11459"/>
                  </a:lnTo>
                  <a:lnTo>
                    <a:pt x="6059" y="11301"/>
                  </a:lnTo>
                  <a:cubicBezTo>
                    <a:pt x="6054" y="11298"/>
                    <a:pt x="6047" y="11294"/>
                    <a:pt x="6040" y="11290"/>
                  </a:cubicBezTo>
                  <a:cubicBezTo>
                    <a:pt x="6032" y="11285"/>
                    <a:pt x="6025" y="11281"/>
                    <a:pt x="6017" y="11277"/>
                  </a:cubicBezTo>
                  <a:cubicBezTo>
                    <a:pt x="6010" y="11273"/>
                    <a:pt x="6003" y="11269"/>
                    <a:pt x="5998" y="11266"/>
                  </a:cubicBezTo>
                  <a:cubicBezTo>
                    <a:pt x="5993" y="11263"/>
                    <a:pt x="5990" y="11261"/>
                    <a:pt x="5989" y="11260"/>
                  </a:cubicBezTo>
                  <a:cubicBezTo>
                    <a:pt x="5993" y="11262"/>
                    <a:pt x="6002" y="11264"/>
                    <a:pt x="6016" y="11266"/>
                  </a:cubicBezTo>
                  <a:cubicBezTo>
                    <a:pt x="6031" y="11269"/>
                    <a:pt x="6050" y="11273"/>
                    <a:pt x="6072" y="11277"/>
                  </a:cubicBezTo>
                  <a:lnTo>
                    <a:pt x="6387" y="11336"/>
                  </a:lnTo>
                  <a:lnTo>
                    <a:pt x="6407" y="11296"/>
                  </a:lnTo>
                  <a:lnTo>
                    <a:pt x="6156" y="11069"/>
                  </a:lnTo>
                  <a:cubicBezTo>
                    <a:pt x="6151" y="11065"/>
                    <a:pt x="6145" y="11060"/>
                    <a:pt x="6140" y="11055"/>
                  </a:cubicBezTo>
                  <a:cubicBezTo>
                    <a:pt x="6134" y="11050"/>
                    <a:pt x="6128" y="11045"/>
                    <a:pt x="6123" y="11041"/>
                  </a:cubicBezTo>
                  <a:cubicBezTo>
                    <a:pt x="6118" y="11036"/>
                    <a:pt x="6113" y="11032"/>
                    <a:pt x="6109" y="11029"/>
                  </a:cubicBezTo>
                  <a:cubicBezTo>
                    <a:pt x="6106" y="11026"/>
                    <a:pt x="6103" y="11024"/>
                    <a:pt x="6103" y="11024"/>
                  </a:cubicBezTo>
                  <a:cubicBezTo>
                    <a:pt x="6104" y="11024"/>
                    <a:pt x="6106" y="11025"/>
                    <a:pt x="6111" y="11027"/>
                  </a:cubicBezTo>
                  <a:cubicBezTo>
                    <a:pt x="6116" y="11029"/>
                    <a:pt x="6121" y="11032"/>
                    <a:pt x="6128" y="11035"/>
                  </a:cubicBezTo>
                  <a:cubicBezTo>
                    <a:pt x="6135" y="11038"/>
                    <a:pt x="6142" y="11041"/>
                    <a:pt x="6150" y="11045"/>
                  </a:cubicBezTo>
                  <a:cubicBezTo>
                    <a:pt x="6157" y="11048"/>
                    <a:pt x="6164" y="11051"/>
                    <a:pt x="6170" y="11053"/>
                  </a:cubicBezTo>
                  <a:lnTo>
                    <a:pt x="6468" y="11172"/>
                  </a:lnTo>
                  <a:lnTo>
                    <a:pt x="6491" y="11125"/>
                  </a:lnTo>
                  <a:close/>
                  <a:moveTo>
                    <a:pt x="6276" y="10576"/>
                  </a:moveTo>
                  <a:lnTo>
                    <a:pt x="6253" y="10623"/>
                  </a:lnTo>
                  <a:lnTo>
                    <a:pt x="6525" y="10757"/>
                  </a:lnTo>
                  <a:cubicBezTo>
                    <a:pt x="6538" y="10763"/>
                    <a:pt x="6549" y="10770"/>
                    <a:pt x="6558" y="10776"/>
                  </a:cubicBezTo>
                  <a:cubicBezTo>
                    <a:pt x="6566" y="10782"/>
                    <a:pt x="6573" y="10791"/>
                    <a:pt x="6579" y="10801"/>
                  </a:cubicBezTo>
                  <a:cubicBezTo>
                    <a:pt x="6584" y="10811"/>
                    <a:pt x="6586" y="10823"/>
                    <a:pt x="6584" y="10837"/>
                  </a:cubicBezTo>
                  <a:cubicBezTo>
                    <a:pt x="6582" y="10851"/>
                    <a:pt x="6577" y="10866"/>
                    <a:pt x="6569" y="10882"/>
                  </a:cubicBezTo>
                  <a:cubicBezTo>
                    <a:pt x="6563" y="10894"/>
                    <a:pt x="6557" y="10904"/>
                    <a:pt x="6551" y="10912"/>
                  </a:cubicBezTo>
                  <a:cubicBezTo>
                    <a:pt x="6544" y="10920"/>
                    <a:pt x="6537" y="10926"/>
                    <a:pt x="6531" y="10930"/>
                  </a:cubicBezTo>
                  <a:cubicBezTo>
                    <a:pt x="6524" y="10934"/>
                    <a:pt x="6517" y="10937"/>
                    <a:pt x="6511" y="10938"/>
                  </a:cubicBezTo>
                  <a:cubicBezTo>
                    <a:pt x="6505" y="10939"/>
                    <a:pt x="6499" y="10940"/>
                    <a:pt x="6494" y="10940"/>
                  </a:cubicBezTo>
                  <a:cubicBezTo>
                    <a:pt x="6486" y="10940"/>
                    <a:pt x="6477" y="10937"/>
                    <a:pt x="6466" y="10933"/>
                  </a:cubicBezTo>
                  <a:cubicBezTo>
                    <a:pt x="6454" y="10928"/>
                    <a:pt x="6444" y="10924"/>
                    <a:pt x="6434" y="10919"/>
                  </a:cubicBezTo>
                  <a:lnTo>
                    <a:pt x="6171" y="10789"/>
                  </a:lnTo>
                  <a:lnTo>
                    <a:pt x="6148" y="10836"/>
                  </a:lnTo>
                  <a:lnTo>
                    <a:pt x="6428" y="10974"/>
                  </a:lnTo>
                  <a:cubicBezTo>
                    <a:pt x="6437" y="10978"/>
                    <a:pt x="6447" y="10982"/>
                    <a:pt x="6459" y="10987"/>
                  </a:cubicBezTo>
                  <a:cubicBezTo>
                    <a:pt x="6471" y="10991"/>
                    <a:pt x="6483" y="10993"/>
                    <a:pt x="6495" y="10992"/>
                  </a:cubicBezTo>
                  <a:cubicBezTo>
                    <a:pt x="6520" y="10991"/>
                    <a:pt x="6541" y="10984"/>
                    <a:pt x="6559" y="10970"/>
                  </a:cubicBezTo>
                  <a:cubicBezTo>
                    <a:pt x="6577" y="10957"/>
                    <a:pt x="6593" y="10935"/>
                    <a:pt x="6608" y="10904"/>
                  </a:cubicBezTo>
                  <a:cubicBezTo>
                    <a:pt x="6620" y="10880"/>
                    <a:pt x="6627" y="10859"/>
                    <a:pt x="6630" y="10840"/>
                  </a:cubicBezTo>
                  <a:cubicBezTo>
                    <a:pt x="6633" y="10822"/>
                    <a:pt x="6633" y="10804"/>
                    <a:pt x="6628" y="10787"/>
                  </a:cubicBezTo>
                  <a:cubicBezTo>
                    <a:pt x="6624" y="10770"/>
                    <a:pt x="6617" y="10757"/>
                    <a:pt x="6606" y="10746"/>
                  </a:cubicBezTo>
                  <a:cubicBezTo>
                    <a:pt x="6595" y="10736"/>
                    <a:pt x="6577" y="10725"/>
                    <a:pt x="6554" y="10713"/>
                  </a:cubicBezTo>
                  <a:lnTo>
                    <a:pt x="6276" y="10576"/>
                  </a:lnTo>
                  <a:close/>
                  <a:moveTo>
                    <a:pt x="6119" y="10707"/>
                  </a:moveTo>
                  <a:cubicBezTo>
                    <a:pt x="6110" y="10710"/>
                    <a:pt x="6104" y="10716"/>
                    <a:pt x="6100" y="10724"/>
                  </a:cubicBezTo>
                  <a:cubicBezTo>
                    <a:pt x="6096" y="10732"/>
                    <a:pt x="6095" y="10740"/>
                    <a:pt x="6098" y="10749"/>
                  </a:cubicBezTo>
                  <a:cubicBezTo>
                    <a:pt x="6101" y="10757"/>
                    <a:pt x="6106" y="10763"/>
                    <a:pt x="6114" y="10767"/>
                  </a:cubicBezTo>
                  <a:cubicBezTo>
                    <a:pt x="6123" y="10772"/>
                    <a:pt x="6131" y="10772"/>
                    <a:pt x="6140" y="10769"/>
                  </a:cubicBezTo>
                  <a:cubicBezTo>
                    <a:pt x="6149" y="10767"/>
                    <a:pt x="6155" y="10761"/>
                    <a:pt x="6159" y="10753"/>
                  </a:cubicBezTo>
                  <a:cubicBezTo>
                    <a:pt x="6163" y="10744"/>
                    <a:pt x="6164" y="10736"/>
                    <a:pt x="6161" y="10727"/>
                  </a:cubicBezTo>
                  <a:cubicBezTo>
                    <a:pt x="6157" y="10719"/>
                    <a:pt x="6152" y="10713"/>
                    <a:pt x="6143" y="10709"/>
                  </a:cubicBezTo>
                  <a:cubicBezTo>
                    <a:pt x="6135" y="10705"/>
                    <a:pt x="6127" y="10704"/>
                    <a:pt x="6119" y="10707"/>
                  </a:cubicBezTo>
                  <a:close/>
                  <a:moveTo>
                    <a:pt x="6176" y="10590"/>
                  </a:moveTo>
                  <a:cubicBezTo>
                    <a:pt x="6167" y="10593"/>
                    <a:pt x="6161" y="10599"/>
                    <a:pt x="6157" y="10607"/>
                  </a:cubicBezTo>
                  <a:cubicBezTo>
                    <a:pt x="6153" y="10615"/>
                    <a:pt x="6153" y="10623"/>
                    <a:pt x="6156" y="10632"/>
                  </a:cubicBezTo>
                  <a:cubicBezTo>
                    <a:pt x="6158" y="10640"/>
                    <a:pt x="6164" y="10647"/>
                    <a:pt x="6172" y="10651"/>
                  </a:cubicBezTo>
                  <a:cubicBezTo>
                    <a:pt x="6180" y="10655"/>
                    <a:pt x="6189" y="10655"/>
                    <a:pt x="6197" y="10653"/>
                  </a:cubicBezTo>
                  <a:cubicBezTo>
                    <a:pt x="6206" y="10650"/>
                    <a:pt x="6212" y="10644"/>
                    <a:pt x="6217" y="10636"/>
                  </a:cubicBezTo>
                  <a:cubicBezTo>
                    <a:pt x="6221" y="10627"/>
                    <a:pt x="6221" y="10619"/>
                    <a:pt x="6218" y="10611"/>
                  </a:cubicBezTo>
                  <a:cubicBezTo>
                    <a:pt x="6215" y="10602"/>
                    <a:pt x="6209" y="10596"/>
                    <a:pt x="6201" y="10592"/>
                  </a:cubicBezTo>
                  <a:cubicBezTo>
                    <a:pt x="6193" y="10588"/>
                    <a:pt x="6184" y="10587"/>
                    <a:pt x="6176" y="10590"/>
                  </a:cubicBezTo>
                  <a:close/>
                  <a:moveTo>
                    <a:pt x="6850" y="10396"/>
                  </a:moveTo>
                  <a:lnTo>
                    <a:pt x="6459" y="10204"/>
                  </a:lnTo>
                  <a:lnTo>
                    <a:pt x="6436" y="10250"/>
                  </a:lnTo>
                  <a:lnTo>
                    <a:pt x="6650" y="10353"/>
                  </a:lnTo>
                  <a:cubicBezTo>
                    <a:pt x="6664" y="10360"/>
                    <a:pt x="6678" y="10366"/>
                    <a:pt x="6692" y="10373"/>
                  </a:cubicBezTo>
                  <a:cubicBezTo>
                    <a:pt x="6706" y="10379"/>
                    <a:pt x="6719" y="10385"/>
                    <a:pt x="6731" y="10390"/>
                  </a:cubicBezTo>
                  <a:cubicBezTo>
                    <a:pt x="6742" y="10395"/>
                    <a:pt x="6752" y="10399"/>
                    <a:pt x="6759" y="10402"/>
                  </a:cubicBezTo>
                  <a:cubicBezTo>
                    <a:pt x="6767" y="10405"/>
                    <a:pt x="6771" y="10406"/>
                    <a:pt x="6771" y="10406"/>
                  </a:cubicBezTo>
                  <a:cubicBezTo>
                    <a:pt x="6770" y="10406"/>
                    <a:pt x="6766" y="10406"/>
                    <a:pt x="6760" y="10405"/>
                  </a:cubicBezTo>
                  <a:cubicBezTo>
                    <a:pt x="6754" y="10405"/>
                    <a:pt x="6746" y="10404"/>
                    <a:pt x="6737" y="10404"/>
                  </a:cubicBezTo>
                  <a:cubicBezTo>
                    <a:pt x="6728" y="10403"/>
                    <a:pt x="6717" y="10403"/>
                    <a:pt x="6706" y="10402"/>
                  </a:cubicBezTo>
                  <a:cubicBezTo>
                    <a:pt x="6694" y="10402"/>
                    <a:pt x="6683" y="10402"/>
                    <a:pt x="6671" y="10402"/>
                  </a:cubicBezTo>
                  <a:lnTo>
                    <a:pt x="6358" y="10409"/>
                  </a:lnTo>
                  <a:lnTo>
                    <a:pt x="6331" y="10464"/>
                  </a:lnTo>
                  <a:lnTo>
                    <a:pt x="6722" y="10656"/>
                  </a:lnTo>
                  <a:lnTo>
                    <a:pt x="6746" y="10608"/>
                  </a:lnTo>
                  <a:lnTo>
                    <a:pt x="6518" y="10498"/>
                  </a:lnTo>
                  <a:cubicBezTo>
                    <a:pt x="6506" y="10493"/>
                    <a:pt x="6495" y="10487"/>
                    <a:pt x="6483" y="10482"/>
                  </a:cubicBezTo>
                  <a:cubicBezTo>
                    <a:pt x="6472" y="10477"/>
                    <a:pt x="6461" y="10473"/>
                    <a:pt x="6451" y="10468"/>
                  </a:cubicBezTo>
                  <a:cubicBezTo>
                    <a:pt x="6441" y="10464"/>
                    <a:pt x="6432" y="10461"/>
                    <a:pt x="6425" y="10457"/>
                  </a:cubicBezTo>
                  <a:cubicBezTo>
                    <a:pt x="6418" y="10454"/>
                    <a:pt x="6413" y="10452"/>
                    <a:pt x="6409" y="10451"/>
                  </a:cubicBezTo>
                  <a:cubicBezTo>
                    <a:pt x="6413" y="10452"/>
                    <a:pt x="6419" y="10452"/>
                    <a:pt x="6426" y="10453"/>
                  </a:cubicBezTo>
                  <a:cubicBezTo>
                    <a:pt x="6434" y="10453"/>
                    <a:pt x="6443" y="10453"/>
                    <a:pt x="6453" y="10453"/>
                  </a:cubicBezTo>
                  <a:cubicBezTo>
                    <a:pt x="6463" y="10453"/>
                    <a:pt x="6474" y="10453"/>
                    <a:pt x="6486" y="10453"/>
                  </a:cubicBezTo>
                  <a:cubicBezTo>
                    <a:pt x="6498" y="10453"/>
                    <a:pt x="6511" y="10453"/>
                    <a:pt x="6525" y="10453"/>
                  </a:cubicBezTo>
                  <a:lnTo>
                    <a:pt x="6826" y="10445"/>
                  </a:lnTo>
                  <a:lnTo>
                    <a:pt x="6850" y="10396"/>
                  </a:lnTo>
                  <a:close/>
                  <a:moveTo>
                    <a:pt x="6874" y="9975"/>
                  </a:moveTo>
                  <a:cubicBezTo>
                    <a:pt x="6859" y="9974"/>
                    <a:pt x="6845" y="9975"/>
                    <a:pt x="6832" y="9978"/>
                  </a:cubicBezTo>
                  <a:cubicBezTo>
                    <a:pt x="6819" y="9982"/>
                    <a:pt x="6807" y="9987"/>
                    <a:pt x="6796" y="9995"/>
                  </a:cubicBezTo>
                  <a:cubicBezTo>
                    <a:pt x="6786" y="10002"/>
                    <a:pt x="6773" y="10013"/>
                    <a:pt x="6759" y="10028"/>
                  </a:cubicBezTo>
                  <a:lnTo>
                    <a:pt x="6723" y="10066"/>
                  </a:lnTo>
                  <a:cubicBezTo>
                    <a:pt x="6704" y="10085"/>
                    <a:pt x="6687" y="10098"/>
                    <a:pt x="6673" y="10103"/>
                  </a:cubicBezTo>
                  <a:cubicBezTo>
                    <a:pt x="6658" y="10109"/>
                    <a:pt x="6643" y="10107"/>
                    <a:pt x="6627" y="10099"/>
                  </a:cubicBezTo>
                  <a:cubicBezTo>
                    <a:pt x="6607" y="10090"/>
                    <a:pt x="6595" y="10075"/>
                    <a:pt x="6590" y="10056"/>
                  </a:cubicBezTo>
                  <a:cubicBezTo>
                    <a:pt x="6585" y="10036"/>
                    <a:pt x="6589" y="10014"/>
                    <a:pt x="6601" y="9990"/>
                  </a:cubicBezTo>
                  <a:cubicBezTo>
                    <a:pt x="6605" y="9981"/>
                    <a:pt x="6610" y="9974"/>
                    <a:pt x="6614" y="9967"/>
                  </a:cubicBezTo>
                  <a:cubicBezTo>
                    <a:pt x="6619" y="9960"/>
                    <a:pt x="6625" y="9954"/>
                    <a:pt x="6631" y="9947"/>
                  </a:cubicBezTo>
                  <a:cubicBezTo>
                    <a:pt x="6637" y="9941"/>
                    <a:pt x="6645" y="9935"/>
                    <a:pt x="6653" y="9929"/>
                  </a:cubicBezTo>
                  <a:cubicBezTo>
                    <a:pt x="6661" y="9924"/>
                    <a:pt x="6670" y="9917"/>
                    <a:pt x="6681" y="9911"/>
                  </a:cubicBezTo>
                  <a:lnTo>
                    <a:pt x="6657" y="9874"/>
                  </a:lnTo>
                  <a:cubicBezTo>
                    <a:pt x="6614" y="9899"/>
                    <a:pt x="6582" y="9932"/>
                    <a:pt x="6562" y="9973"/>
                  </a:cubicBezTo>
                  <a:cubicBezTo>
                    <a:pt x="6552" y="9992"/>
                    <a:pt x="6547" y="10011"/>
                    <a:pt x="6545" y="10029"/>
                  </a:cubicBezTo>
                  <a:cubicBezTo>
                    <a:pt x="6542" y="10047"/>
                    <a:pt x="6544" y="10064"/>
                    <a:pt x="6548" y="10080"/>
                  </a:cubicBezTo>
                  <a:cubicBezTo>
                    <a:pt x="6552" y="10096"/>
                    <a:pt x="6560" y="10111"/>
                    <a:pt x="6571" y="10123"/>
                  </a:cubicBezTo>
                  <a:cubicBezTo>
                    <a:pt x="6581" y="10136"/>
                    <a:pt x="6595" y="10147"/>
                    <a:pt x="6612" y="10155"/>
                  </a:cubicBezTo>
                  <a:cubicBezTo>
                    <a:pt x="6637" y="10167"/>
                    <a:pt x="6662" y="10170"/>
                    <a:pt x="6688" y="10162"/>
                  </a:cubicBezTo>
                  <a:cubicBezTo>
                    <a:pt x="6699" y="10158"/>
                    <a:pt x="6710" y="10152"/>
                    <a:pt x="6720" y="10144"/>
                  </a:cubicBezTo>
                  <a:cubicBezTo>
                    <a:pt x="6730" y="10136"/>
                    <a:pt x="6743" y="10125"/>
                    <a:pt x="6757" y="10109"/>
                  </a:cubicBezTo>
                  <a:lnTo>
                    <a:pt x="6788" y="10076"/>
                  </a:lnTo>
                  <a:cubicBezTo>
                    <a:pt x="6825" y="10036"/>
                    <a:pt x="6861" y="10025"/>
                    <a:pt x="6895" y="10042"/>
                  </a:cubicBezTo>
                  <a:cubicBezTo>
                    <a:pt x="6918" y="10053"/>
                    <a:pt x="6933" y="10072"/>
                    <a:pt x="6937" y="10097"/>
                  </a:cubicBezTo>
                  <a:cubicBezTo>
                    <a:pt x="6940" y="10109"/>
                    <a:pt x="6940" y="10120"/>
                    <a:pt x="6938" y="10130"/>
                  </a:cubicBezTo>
                  <a:cubicBezTo>
                    <a:pt x="6936" y="10140"/>
                    <a:pt x="6931" y="10153"/>
                    <a:pt x="6924" y="10168"/>
                  </a:cubicBezTo>
                  <a:cubicBezTo>
                    <a:pt x="6914" y="10187"/>
                    <a:pt x="6903" y="10204"/>
                    <a:pt x="6889" y="10219"/>
                  </a:cubicBezTo>
                  <a:cubicBezTo>
                    <a:pt x="6875" y="10233"/>
                    <a:pt x="6859" y="10245"/>
                    <a:pt x="6839" y="10256"/>
                  </a:cubicBezTo>
                  <a:lnTo>
                    <a:pt x="6865" y="10294"/>
                  </a:lnTo>
                  <a:cubicBezTo>
                    <a:pt x="6887" y="10281"/>
                    <a:pt x="6905" y="10266"/>
                    <a:pt x="6921" y="10248"/>
                  </a:cubicBezTo>
                  <a:cubicBezTo>
                    <a:pt x="6937" y="10231"/>
                    <a:pt x="6951" y="10210"/>
                    <a:pt x="6962" y="10186"/>
                  </a:cubicBezTo>
                  <a:cubicBezTo>
                    <a:pt x="6971" y="10168"/>
                    <a:pt x="6977" y="10151"/>
                    <a:pt x="6980" y="10136"/>
                  </a:cubicBezTo>
                  <a:cubicBezTo>
                    <a:pt x="6983" y="10120"/>
                    <a:pt x="6983" y="10104"/>
                    <a:pt x="6981" y="10087"/>
                  </a:cubicBezTo>
                  <a:cubicBezTo>
                    <a:pt x="6979" y="10064"/>
                    <a:pt x="6972" y="10044"/>
                    <a:pt x="6960" y="10026"/>
                  </a:cubicBezTo>
                  <a:cubicBezTo>
                    <a:pt x="6947" y="10009"/>
                    <a:pt x="6932" y="9996"/>
                    <a:pt x="6914" y="9987"/>
                  </a:cubicBezTo>
                  <a:cubicBezTo>
                    <a:pt x="6902" y="9981"/>
                    <a:pt x="6888" y="9977"/>
                    <a:pt x="6874" y="9975"/>
                  </a:cubicBezTo>
                  <a:close/>
                  <a:moveTo>
                    <a:pt x="6791" y="9529"/>
                  </a:moveTo>
                  <a:lnTo>
                    <a:pt x="6664" y="9787"/>
                  </a:lnTo>
                  <a:lnTo>
                    <a:pt x="6703" y="9807"/>
                  </a:lnTo>
                  <a:lnTo>
                    <a:pt x="6755" y="9702"/>
                  </a:lnTo>
                  <a:lnTo>
                    <a:pt x="7106" y="9875"/>
                  </a:lnTo>
                  <a:lnTo>
                    <a:pt x="7128" y="9830"/>
                  </a:lnTo>
                  <a:lnTo>
                    <a:pt x="6777" y="9657"/>
                  </a:lnTo>
                  <a:lnTo>
                    <a:pt x="6829" y="9551"/>
                  </a:lnTo>
                  <a:lnTo>
                    <a:pt x="6791" y="9529"/>
                  </a:lnTo>
                  <a:close/>
                  <a:moveTo>
                    <a:pt x="7323" y="9434"/>
                  </a:moveTo>
                  <a:lnTo>
                    <a:pt x="7283" y="9414"/>
                  </a:lnTo>
                  <a:lnTo>
                    <a:pt x="7198" y="9587"/>
                  </a:lnTo>
                  <a:lnTo>
                    <a:pt x="7055" y="9516"/>
                  </a:lnTo>
                  <a:lnTo>
                    <a:pt x="7121" y="9382"/>
                  </a:lnTo>
                  <a:lnTo>
                    <a:pt x="7080" y="9362"/>
                  </a:lnTo>
                  <a:lnTo>
                    <a:pt x="7014" y="9496"/>
                  </a:lnTo>
                  <a:lnTo>
                    <a:pt x="6886" y="9433"/>
                  </a:lnTo>
                  <a:lnTo>
                    <a:pt x="6965" y="9273"/>
                  </a:lnTo>
                  <a:lnTo>
                    <a:pt x="6929" y="9248"/>
                  </a:lnTo>
                  <a:lnTo>
                    <a:pt x="6824" y="9461"/>
                  </a:lnTo>
                  <a:lnTo>
                    <a:pt x="7215" y="9654"/>
                  </a:lnTo>
                  <a:lnTo>
                    <a:pt x="7323" y="9434"/>
                  </a:lnTo>
                  <a:close/>
                  <a:moveTo>
                    <a:pt x="7486" y="9103"/>
                  </a:moveTo>
                  <a:lnTo>
                    <a:pt x="7450" y="9108"/>
                  </a:lnTo>
                  <a:cubicBezTo>
                    <a:pt x="7433" y="9110"/>
                    <a:pt x="7415" y="9113"/>
                    <a:pt x="7397" y="9115"/>
                  </a:cubicBezTo>
                  <a:cubicBezTo>
                    <a:pt x="7378" y="9118"/>
                    <a:pt x="7360" y="9120"/>
                    <a:pt x="7344" y="9122"/>
                  </a:cubicBezTo>
                  <a:cubicBezTo>
                    <a:pt x="7327" y="9125"/>
                    <a:pt x="7316" y="9127"/>
                    <a:pt x="7309" y="9128"/>
                  </a:cubicBezTo>
                  <a:cubicBezTo>
                    <a:pt x="7299" y="9130"/>
                    <a:pt x="7288" y="9132"/>
                    <a:pt x="7276" y="9135"/>
                  </a:cubicBezTo>
                  <a:cubicBezTo>
                    <a:pt x="7264" y="9138"/>
                    <a:pt x="7254" y="9142"/>
                    <a:pt x="7246" y="9146"/>
                  </a:cubicBezTo>
                  <a:lnTo>
                    <a:pt x="7248" y="9140"/>
                  </a:lnTo>
                  <a:cubicBezTo>
                    <a:pt x="7256" y="9124"/>
                    <a:pt x="7261" y="9109"/>
                    <a:pt x="7262" y="9094"/>
                  </a:cubicBezTo>
                  <a:cubicBezTo>
                    <a:pt x="7263" y="9079"/>
                    <a:pt x="7261" y="9064"/>
                    <a:pt x="7256" y="9050"/>
                  </a:cubicBezTo>
                  <a:cubicBezTo>
                    <a:pt x="7251" y="9037"/>
                    <a:pt x="7243" y="9024"/>
                    <a:pt x="7233" y="9013"/>
                  </a:cubicBezTo>
                  <a:cubicBezTo>
                    <a:pt x="7222" y="9001"/>
                    <a:pt x="7208" y="8991"/>
                    <a:pt x="7192" y="8984"/>
                  </a:cubicBezTo>
                  <a:cubicBezTo>
                    <a:pt x="7182" y="8979"/>
                    <a:pt x="7172" y="8975"/>
                    <a:pt x="7162" y="8973"/>
                  </a:cubicBezTo>
                  <a:cubicBezTo>
                    <a:pt x="7153" y="8972"/>
                    <a:pt x="7143" y="8971"/>
                    <a:pt x="7135" y="8971"/>
                  </a:cubicBezTo>
                  <a:cubicBezTo>
                    <a:pt x="7126" y="8971"/>
                    <a:pt x="7118" y="8973"/>
                    <a:pt x="7111" y="8975"/>
                  </a:cubicBezTo>
                  <a:cubicBezTo>
                    <a:pt x="7103" y="8977"/>
                    <a:pt x="7097" y="8979"/>
                    <a:pt x="7091" y="8982"/>
                  </a:cubicBezTo>
                  <a:cubicBezTo>
                    <a:pt x="7085" y="8985"/>
                    <a:pt x="7079" y="8988"/>
                    <a:pt x="7073" y="8993"/>
                  </a:cubicBezTo>
                  <a:cubicBezTo>
                    <a:pt x="7067" y="8997"/>
                    <a:pt x="7061" y="9003"/>
                    <a:pt x="7055" y="9009"/>
                  </a:cubicBezTo>
                  <a:cubicBezTo>
                    <a:pt x="7049" y="9016"/>
                    <a:pt x="7043" y="9024"/>
                    <a:pt x="7037" y="9034"/>
                  </a:cubicBezTo>
                  <a:cubicBezTo>
                    <a:pt x="7031" y="9043"/>
                    <a:pt x="7024" y="9055"/>
                    <a:pt x="7018" y="9068"/>
                  </a:cubicBezTo>
                  <a:lnTo>
                    <a:pt x="6973" y="9159"/>
                  </a:lnTo>
                  <a:lnTo>
                    <a:pt x="7364" y="9352"/>
                  </a:lnTo>
                  <a:lnTo>
                    <a:pt x="7386" y="9306"/>
                  </a:lnTo>
                  <a:lnTo>
                    <a:pt x="7209" y="9219"/>
                  </a:lnTo>
                  <a:cubicBezTo>
                    <a:pt x="7215" y="9209"/>
                    <a:pt x="7220" y="9202"/>
                    <a:pt x="7227" y="9198"/>
                  </a:cubicBezTo>
                  <a:cubicBezTo>
                    <a:pt x="7233" y="9193"/>
                    <a:pt x="7243" y="9190"/>
                    <a:pt x="7256" y="9187"/>
                  </a:cubicBezTo>
                  <a:cubicBezTo>
                    <a:pt x="7280" y="9182"/>
                    <a:pt x="7301" y="9178"/>
                    <a:pt x="7322" y="9175"/>
                  </a:cubicBezTo>
                  <a:cubicBezTo>
                    <a:pt x="7343" y="9171"/>
                    <a:pt x="7362" y="9169"/>
                    <a:pt x="7379" y="9167"/>
                  </a:cubicBezTo>
                  <a:cubicBezTo>
                    <a:pt x="7397" y="9164"/>
                    <a:pt x="7412" y="9163"/>
                    <a:pt x="7425" y="9163"/>
                  </a:cubicBezTo>
                  <a:cubicBezTo>
                    <a:pt x="7439" y="9162"/>
                    <a:pt x="7449" y="9162"/>
                    <a:pt x="7457" y="9162"/>
                  </a:cubicBezTo>
                  <a:lnTo>
                    <a:pt x="7486" y="9103"/>
                  </a:lnTo>
                  <a:close/>
                  <a:moveTo>
                    <a:pt x="7200" y="9054"/>
                  </a:moveTo>
                  <a:cubicBezTo>
                    <a:pt x="7208" y="9063"/>
                    <a:pt x="7214" y="9072"/>
                    <a:pt x="7217" y="9081"/>
                  </a:cubicBezTo>
                  <a:cubicBezTo>
                    <a:pt x="7220" y="9092"/>
                    <a:pt x="7220" y="9104"/>
                    <a:pt x="7218" y="9116"/>
                  </a:cubicBezTo>
                  <a:cubicBezTo>
                    <a:pt x="7216" y="9129"/>
                    <a:pt x="7210" y="9144"/>
                    <a:pt x="7202" y="9162"/>
                  </a:cubicBezTo>
                  <a:lnTo>
                    <a:pt x="7180" y="9205"/>
                  </a:lnTo>
                  <a:lnTo>
                    <a:pt x="7035" y="9133"/>
                  </a:lnTo>
                  <a:lnTo>
                    <a:pt x="7058" y="9086"/>
                  </a:lnTo>
                  <a:cubicBezTo>
                    <a:pt x="7063" y="9076"/>
                    <a:pt x="7068" y="9067"/>
                    <a:pt x="7073" y="9060"/>
                  </a:cubicBezTo>
                  <a:cubicBezTo>
                    <a:pt x="7078" y="9053"/>
                    <a:pt x="7084" y="9046"/>
                    <a:pt x="7090" y="9041"/>
                  </a:cubicBezTo>
                  <a:cubicBezTo>
                    <a:pt x="7100" y="9033"/>
                    <a:pt x="7112" y="9027"/>
                    <a:pt x="7126" y="9025"/>
                  </a:cubicBezTo>
                  <a:cubicBezTo>
                    <a:pt x="7141" y="9024"/>
                    <a:pt x="7155" y="9026"/>
                    <a:pt x="7168" y="9032"/>
                  </a:cubicBezTo>
                  <a:cubicBezTo>
                    <a:pt x="7181" y="9039"/>
                    <a:pt x="7191" y="9046"/>
                    <a:pt x="7200" y="9054"/>
                  </a:cubicBezTo>
                  <a:close/>
                  <a:moveTo>
                    <a:pt x="7698" y="8892"/>
                  </a:moveTo>
                  <a:lnTo>
                    <a:pt x="7149" y="8622"/>
                  </a:lnTo>
                  <a:lnTo>
                    <a:pt x="7130" y="8659"/>
                  </a:lnTo>
                  <a:lnTo>
                    <a:pt x="7679" y="8929"/>
                  </a:lnTo>
                  <a:lnTo>
                    <a:pt x="7698" y="8892"/>
                  </a:lnTo>
                  <a:close/>
                  <a:moveTo>
                    <a:pt x="7543" y="8000"/>
                  </a:moveTo>
                  <a:lnTo>
                    <a:pt x="7520" y="8047"/>
                  </a:lnTo>
                  <a:lnTo>
                    <a:pt x="7723" y="8207"/>
                  </a:lnTo>
                  <a:cubicBezTo>
                    <a:pt x="7736" y="8217"/>
                    <a:pt x="7749" y="8227"/>
                    <a:pt x="7761" y="8237"/>
                  </a:cubicBezTo>
                  <a:cubicBezTo>
                    <a:pt x="7774" y="8247"/>
                    <a:pt x="7786" y="8255"/>
                    <a:pt x="7796" y="8263"/>
                  </a:cubicBezTo>
                  <a:cubicBezTo>
                    <a:pt x="7806" y="8270"/>
                    <a:pt x="7814" y="8276"/>
                    <a:pt x="7821" y="8282"/>
                  </a:cubicBezTo>
                  <a:cubicBezTo>
                    <a:pt x="7826" y="8285"/>
                    <a:pt x="7830" y="8287"/>
                    <a:pt x="7831" y="8289"/>
                  </a:cubicBezTo>
                  <a:cubicBezTo>
                    <a:pt x="7829" y="8288"/>
                    <a:pt x="7826" y="8287"/>
                    <a:pt x="7822" y="8286"/>
                  </a:cubicBezTo>
                  <a:cubicBezTo>
                    <a:pt x="7815" y="8284"/>
                    <a:pt x="7807" y="8282"/>
                    <a:pt x="7797" y="8279"/>
                  </a:cubicBezTo>
                  <a:cubicBezTo>
                    <a:pt x="7787" y="8276"/>
                    <a:pt x="7775" y="8273"/>
                    <a:pt x="7762" y="8269"/>
                  </a:cubicBezTo>
                  <a:cubicBezTo>
                    <a:pt x="7749" y="8266"/>
                    <a:pt x="7734" y="8262"/>
                    <a:pt x="7718" y="8258"/>
                  </a:cubicBezTo>
                  <a:lnTo>
                    <a:pt x="7449" y="8192"/>
                  </a:lnTo>
                  <a:lnTo>
                    <a:pt x="7423" y="8245"/>
                  </a:lnTo>
                  <a:lnTo>
                    <a:pt x="7631" y="8413"/>
                  </a:lnTo>
                  <a:cubicBezTo>
                    <a:pt x="7641" y="8420"/>
                    <a:pt x="7652" y="8429"/>
                    <a:pt x="7663" y="8438"/>
                  </a:cubicBezTo>
                  <a:cubicBezTo>
                    <a:pt x="7675" y="8447"/>
                    <a:pt x="7686" y="8455"/>
                    <a:pt x="7696" y="8462"/>
                  </a:cubicBezTo>
                  <a:cubicBezTo>
                    <a:pt x="7706" y="8470"/>
                    <a:pt x="7714" y="8476"/>
                    <a:pt x="7721" y="8482"/>
                  </a:cubicBezTo>
                  <a:cubicBezTo>
                    <a:pt x="7728" y="8487"/>
                    <a:pt x="7732" y="8490"/>
                    <a:pt x="7733" y="8490"/>
                  </a:cubicBezTo>
                  <a:cubicBezTo>
                    <a:pt x="7731" y="8490"/>
                    <a:pt x="7726" y="8488"/>
                    <a:pt x="7718" y="8486"/>
                  </a:cubicBezTo>
                  <a:cubicBezTo>
                    <a:pt x="7709" y="8483"/>
                    <a:pt x="7699" y="8480"/>
                    <a:pt x="7686" y="8476"/>
                  </a:cubicBezTo>
                  <a:cubicBezTo>
                    <a:pt x="7674" y="8472"/>
                    <a:pt x="7661" y="8468"/>
                    <a:pt x="7646" y="8464"/>
                  </a:cubicBezTo>
                  <a:cubicBezTo>
                    <a:pt x="7632" y="8460"/>
                    <a:pt x="7618" y="8456"/>
                    <a:pt x="7604" y="8453"/>
                  </a:cubicBezTo>
                  <a:lnTo>
                    <a:pt x="7351" y="8390"/>
                  </a:lnTo>
                  <a:lnTo>
                    <a:pt x="7327" y="8440"/>
                  </a:lnTo>
                  <a:lnTo>
                    <a:pt x="7763" y="8540"/>
                  </a:lnTo>
                  <a:lnTo>
                    <a:pt x="7793" y="8480"/>
                  </a:lnTo>
                  <a:lnTo>
                    <a:pt x="7596" y="8324"/>
                  </a:lnTo>
                  <a:cubicBezTo>
                    <a:pt x="7584" y="8315"/>
                    <a:pt x="7573" y="8306"/>
                    <a:pt x="7562" y="8297"/>
                  </a:cubicBezTo>
                  <a:cubicBezTo>
                    <a:pt x="7550" y="8289"/>
                    <a:pt x="7540" y="8281"/>
                    <a:pt x="7531" y="8275"/>
                  </a:cubicBezTo>
                  <a:cubicBezTo>
                    <a:pt x="7522" y="8268"/>
                    <a:pt x="7515" y="8263"/>
                    <a:pt x="7509" y="8259"/>
                  </a:cubicBezTo>
                  <a:cubicBezTo>
                    <a:pt x="7503" y="8255"/>
                    <a:pt x="7500" y="8252"/>
                    <a:pt x="7499" y="8251"/>
                  </a:cubicBezTo>
                  <a:cubicBezTo>
                    <a:pt x="7500" y="8252"/>
                    <a:pt x="7505" y="8253"/>
                    <a:pt x="7511" y="8255"/>
                  </a:cubicBezTo>
                  <a:cubicBezTo>
                    <a:pt x="7518" y="8257"/>
                    <a:pt x="7527" y="8260"/>
                    <a:pt x="7537" y="8263"/>
                  </a:cubicBezTo>
                  <a:cubicBezTo>
                    <a:pt x="7548" y="8266"/>
                    <a:pt x="7560" y="8269"/>
                    <a:pt x="7574" y="8273"/>
                  </a:cubicBezTo>
                  <a:cubicBezTo>
                    <a:pt x="7588" y="8277"/>
                    <a:pt x="7603" y="8281"/>
                    <a:pt x="7619" y="8285"/>
                  </a:cubicBezTo>
                  <a:lnTo>
                    <a:pt x="7860" y="8343"/>
                  </a:lnTo>
                  <a:lnTo>
                    <a:pt x="7890" y="8282"/>
                  </a:lnTo>
                  <a:lnTo>
                    <a:pt x="7543" y="8000"/>
                  </a:lnTo>
                  <a:close/>
                  <a:moveTo>
                    <a:pt x="8080" y="7895"/>
                  </a:moveTo>
                  <a:lnTo>
                    <a:pt x="8040" y="7875"/>
                  </a:lnTo>
                  <a:lnTo>
                    <a:pt x="7955" y="8047"/>
                  </a:lnTo>
                  <a:lnTo>
                    <a:pt x="7812" y="7977"/>
                  </a:lnTo>
                  <a:lnTo>
                    <a:pt x="7878" y="7843"/>
                  </a:lnTo>
                  <a:lnTo>
                    <a:pt x="7838" y="7823"/>
                  </a:lnTo>
                  <a:lnTo>
                    <a:pt x="7772" y="7957"/>
                  </a:lnTo>
                  <a:lnTo>
                    <a:pt x="7644" y="7894"/>
                  </a:lnTo>
                  <a:lnTo>
                    <a:pt x="7722" y="7734"/>
                  </a:lnTo>
                  <a:lnTo>
                    <a:pt x="7687" y="7708"/>
                  </a:lnTo>
                  <a:lnTo>
                    <a:pt x="7582" y="7922"/>
                  </a:lnTo>
                  <a:lnTo>
                    <a:pt x="7973" y="8114"/>
                  </a:lnTo>
                  <a:lnTo>
                    <a:pt x="8080" y="7895"/>
                  </a:lnTo>
                  <a:close/>
                  <a:moveTo>
                    <a:pt x="8096" y="7491"/>
                  </a:moveTo>
                  <a:cubicBezTo>
                    <a:pt x="8082" y="7489"/>
                    <a:pt x="8068" y="7490"/>
                    <a:pt x="8055" y="7494"/>
                  </a:cubicBezTo>
                  <a:cubicBezTo>
                    <a:pt x="8042" y="7497"/>
                    <a:pt x="8030" y="7503"/>
                    <a:pt x="8019" y="7510"/>
                  </a:cubicBezTo>
                  <a:cubicBezTo>
                    <a:pt x="8008" y="7517"/>
                    <a:pt x="7996" y="7528"/>
                    <a:pt x="7982" y="7543"/>
                  </a:cubicBezTo>
                  <a:lnTo>
                    <a:pt x="7945" y="7581"/>
                  </a:lnTo>
                  <a:cubicBezTo>
                    <a:pt x="7926" y="7601"/>
                    <a:pt x="7910" y="7613"/>
                    <a:pt x="7895" y="7619"/>
                  </a:cubicBezTo>
                  <a:cubicBezTo>
                    <a:pt x="7881" y="7624"/>
                    <a:pt x="7866" y="7623"/>
                    <a:pt x="7850" y="7615"/>
                  </a:cubicBezTo>
                  <a:cubicBezTo>
                    <a:pt x="7829" y="7605"/>
                    <a:pt x="7817" y="7590"/>
                    <a:pt x="7812" y="7571"/>
                  </a:cubicBezTo>
                  <a:cubicBezTo>
                    <a:pt x="7808" y="7552"/>
                    <a:pt x="7811" y="7530"/>
                    <a:pt x="7824" y="7505"/>
                  </a:cubicBezTo>
                  <a:cubicBezTo>
                    <a:pt x="7828" y="7497"/>
                    <a:pt x="7832" y="7489"/>
                    <a:pt x="7837" y="7482"/>
                  </a:cubicBezTo>
                  <a:cubicBezTo>
                    <a:pt x="7842" y="7475"/>
                    <a:pt x="7847" y="7469"/>
                    <a:pt x="7854" y="7463"/>
                  </a:cubicBezTo>
                  <a:cubicBezTo>
                    <a:pt x="7860" y="7457"/>
                    <a:pt x="7867" y="7451"/>
                    <a:pt x="7875" y="7445"/>
                  </a:cubicBezTo>
                  <a:cubicBezTo>
                    <a:pt x="7883" y="7439"/>
                    <a:pt x="7893" y="7433"/>
                    <a:pt x="7904" y="7426"/>
                  </a:cubicBezTo>
                  <a:lnTo>
                    <a:pt x="7880" y="7389"/>
                  </a:lnTo>
                  <a:cubicBezTo>
                    <a:pt x="7837" y="7414"/>
                    <a:pt x="7805" y="7447"/>
                    <a:pt x="7784" y="7489"/>
                  </a:cubicBezTo>
                  <a:cubicBezTo>
                    <a:pt x="7775" y="7508"/>
                    <a:pt x="7769" y="7526"/>
                    <a:pt x="7767" y="7545"/>
                  </a:cubicBezTo>
                  <a:cubicBezTo>
                    <a:pt x="7765" y="7563"/>
                    <a:pt x="7766" y="7580"/>
                    <a:pt x="7771" y="7596"/>
                  </a:cubicBezTo>
                  <a:cubicBezTo>
                    <a:pt x="7775" y="7612"/>
                    <a:pt x="7783" y="7626"/>
                    <a:pt x="7793" y="7639"/>
                  </a:cubicBezTo>
                  <a:cubicBezTo>
                    <a:pt x="7804" y="7652"/>
                    <a:pt x="7818" y="7662"/>
                    <a:pt x="7834" y="7670"/>
                  </a:cubicBezTo>
                  <a:cubicBezTo>
                    <a:pt x="7859" y="7683"/>
                    <a:pt x="7885" y="7685"/>
                    <a:pt x="7910" y="7677"/>
                  </a:cubicBezTo>
                  <a:cubicBezTo>
                    <a:pt x="7922" y="7674"/>
                    <a:pt x="7933" y="7668"/>
                    <a:pt x="7943" y="7660"/>
                  </a:cubicBezTo>
                  <a:cubicBezTo>
                    <a:pt x="7953" y="7652"/>
                    <a:pt x="7965" y="7640"/>
                    <a:pt x="7979" y="7625"/>
                  </a:cubicBezTo>
                  <a:lnTo>
                    <a:pt x="8010" y="7591"/>
                  </a:lnTo>
                  <a:cubicBezTo>
                    <a:pt x="8048" y="7552"/>
                    <a:pt x="8083" y="7540"/>
                    <a:pt x="8118" y="7557"/>
                  </a:cubicBezTo>
                  <a:cubicBezTo>
                    <a:pt x="8141" y="7569"/>
                    <a:pt x="8155" y="7587"/>
                    <a:pt x="8160" y="7613"/>
                  </a:cubicBezTo>
                  <a:cubicBezTo>
                    <a:pt x="8162" y="7624"/>
                    <a:pt x="8162" y="7635"/>
                    <a:pt x="8160" y="7645"/>
                  </a:cubicBezTo>
                  <a:cubicBezTo>
                    <a:pt x="8158" y="7656"/>
                    <a:pt x="8154" y="7668"/>
                    <a:pt x="8146" y="7683"/>
                  </a:cubicBezTo>
                  <a:cubicBezTo>
                    <a:pt x="8137" y="7703"/>
                    <a:pt x="8125" y="7720"/>
                    <a:pt x="8111" y="7734"/>
                  </a:cubicBezTo>
                  <a:cubicBezTo>
                    <a:pt x="8098" y="7748"/>
                    <a:pt x="8081" y="7761"/>
                    <a:pt x="8061" y="7771"/>
                  </a:cubicBezTo>
                  <a:lnTo>
                    <a:pt x="8088" y="7810"/>
                  </a:lnTo>
                  <a:cubicBezTo>
                    <a:pt x="8109" y="7796"/>
                    <a:pt x="8128" y="7781"/>
                    <a:pt x="8144" y="7763"/>
                  </a:cubicBezTo>
                  <a:cubicBezTo>
                    <a:pt x="8159" y="7746"/>
                    <a:pt x="8173" y="7725"/>
                    <a:pt x="8185" y="7702"/>
                  </a:cubicBezTo>
                  <a:cubicBezTo>
                    <a:pt x="8194" y="7684"/>
                    <a:pt x="8200" y="7667"/>
                    <a:pt x="8203" y="7651"/>
                  </a:cubicBezTo>
                  <a:cubicBezTo>
                    <a:pt x="8205" y="7636"/>
                    <a:pt x="8206" y="7619"/>
                    <a:pt x="8204" y="7602"/>
                  </a:cubicBezTo>
                  <a:cubicBezTo>
                    <a:pt x="8202" y="7580"/>
                    <a:pt x="8194" y="7559"/>
                    <a:pt x="8182" y="7542"/>
                  </a:cubicBezTo>
                  <a:cubicBezTo>
                    <a:pt x="8170" y="7524"/>
                    <a:pt x="8155" y="7511"/>
                    <a:pt x="8137" y="7502"/>
                  </a:cubicBezTo>
                  <a:cubicBezTo>
                    <a:pt x="8124" y="7496"/>
                    <a:pt x="8111" y="7492"/>
                    <a:pt x="8096" y="7491"/>
                  </a:cubicBezTo>
                  <a:close/>
                  <a:moveTo>
                    <a:pt x="8014" y="7044"/>
                  </a:moveTo>
                  <a:lnTo>
                    <a:pt x="7886" y="7303"/>
                  </a:lnTo>
                  <a:lnTo>
                    <a:pt x="7926" y="7322"/>
                  </a:lnTo>
                  <a:lnTo>
                    <a:pt x="7977" y="7217"/>
                  </a:lnTo>
                  <a:lnTo>
                    <a:pt x="8329" y="7390"/>
                  </a:lnTo>
                  <a:lnTo>
                    <a:pt x="8351" y="7345"/>
                  </a:lnTo>
                  <a:lnTo>
                    <a:pt x="7999" y="7172"/>
                  </a:lnTo>
                  <a:lnTo>
                    <a:pt x="8052" y="7066"/>
                  </a:lnTo>
                  <a:lnTo>
                    <a:pt x="8014" y="7044"/>
                  </a:lnTo>
                  <a:close/>
                  <a:moveTo>
                    <a:pt x="8148" y="6771"/>
                  </a:moveTo>
                  <a:lnTo>
                    <a:pt x="8047" y="6977"/>
                  </a:lnTo>
                  <a:lnTo>
                    <a:pt x="8438" y="7169"/>
                  </a:lnTo>
                  <a:lnTo>
                    <a:pt x="8461" y="7122"/>
                  </a:lnTo>
                  <a:lnTo>
                    <a:pt x="8275" y="7030"/>
                  </a:lnTo>
                  <a:lnTo>
                    <a:pt x="8337" y="6905"/>
                  </a:lnTo>
                  <a:lnTo>
                    <a:pt x="8299" y="6886"/>
                  </a:lnTo>
                  <a:lnTo>
                    <a:pt x="8237" y="7012"/>
                  </a:lnTo>
                  <a:lnTo>
                    <a:pt x="8109" y="6949"/>
                  </a:lnTo>
                  <a:lnTo>
                    <a:pt x="8183" y="6798"/>
                  </a:lnTo>
                  <a:lnTo>
                    <a:pt x="8148" y="6771"/>
                  </a:lnTo>
                  <a:close/>
                  <a:moveTo>
                    <a:pt x="8695" y="6646"/>
                  </a:moveTo>
                  <a:lnTo>
                    <a:pt x="8241" y="6583"/>
                  </a:lnTo>
                  <a:lnTo>
                    <a:pt x="8211" y="6644"/>
                  </a:lnTo>
                  <a:lnTo>
                    <a:pt x="8537" y="6967"/>
                  </a:lnTo>
                  <a:lnTo>
                    <a:pt x="8561" y="6919"/>
                  </a:lnTo>
                  <a:lnTo>
                    <a:pt x="8459" y="6823"/>
                  </a:lnTo>
                  <a:lnTo>
                    <a:pt x="8531" y="6677"/>
                  </a:lnTo>
                  <a:lnTo>
                    <a:pt x="8669" y="6699"/>
                  </a:lnTo>
                  <a:lnTo>
                    <a:pt x="8695" y="6646"/>
                  </a:lnTo>
                  <a:close/>
                  <a:moveTo>
                    <a:pt x="8487" y="6670"/>
                  </a:moveTo>
                  <a:lnTo>
                    <a:pt x="8427" y="6791"/>
                  </a:lnTo>
                  <a:lnTo>
                    <a:pt x="8266" y="6635"/>
                  </a:lnTo>
                  <a:lnTo>
                    <a:pt x="8487" y="6670"/>
                  </a:lnTo>
                  <a:close/>
                  <a:moveTo>
                    <a:pt x="8133" y="6614"/>
                  </a:moveTo>
                  <a:cubicBezTo>
                    <a:pt x="8124" y="6617"/>
                    <a:pt x="8118" y="6622"/>
                    <a:pt x="8114" y="6631"/>
                  </a:cubicBezTo>
                  <a:cubicBezTo>
                    <a:pt x="8110" y="6639"/>
                    <a:pt x="8109" y="6647"/>
                    <a:pt x="8112" y="6655"/>
                  </a:cubicBezTo>
                  <a:cubicBezTo>
                    <a:pt x="8115" y="6664"/>
                    <a:pt x="8121" y="6670"/>
                    <a:pt x="8129" y="6674"/>
                  </a:cubicBezTo>
                  <a:cubicBezTo>
                    <a:pt x="8137" y="6678"/>
                    <a:pt x="8145" y="6679"/>
                    <a:pt x="8154" y="6676"/>
                  </a:cubicBezTo>
                  <a:cubicBezTo>
                    <a:pt x="8163" y="6673"/>
                    <a:pt x="8169" y="6668"/>
                    <a:pt x="8173" y="6659"/>
                  </a:cubicBezTo>
                  <a:cubicBezTo>
                    <a:pt x="8177" y="6651"/>
                    <a:pt x="8178" y="6643"/>
                    <a:pt x="8175" y="6634"/>
                  </a:cubicBezTo>
                  <a:cubicBezTo>
                    <a:pt x="8172" y="6626"/>
                    <a:pt x="8166" y="6620"/>
                    <a:pt x="8157" y="6615"/>
                  </a:cubicBezTo>
                  <a:cubicBezTo>
                    <a:pt x="8149" y="6612"/>
                    <a:pt x="8141" y="6611"/>
                    <a:pt x="8133" y="6614"/>
                  </a:cubicBezTo>
                  <a:close/>
                  <a:moveTo>
                    <a:pt x="8190" y="6497"/>
                  </a:moveTo>
                  <a:cubicBezTo>
                    <a:pt x="8182" y="6499"/>
                    <a:pt x="8176" y="6505"/>
                    <a:pt x="8171" y="6513"/>
                  </a:cubicBezTo>
                  <a:cubicBezTo>
                    <a:pt x="8168" y="6521"/>
                    <a:pt x="8167" y="6530"/>
                    <a:pt x="8170" y="6538"/>
                  </a:cubicBezTo>
                  <a:cubicBezTo>
                    <a:pt x="8173" y="6547"/>
                    <a:pt x="8178" y="6553"/>
                    <a:pt x="8186" y="6557"/>
                  </a:cubicBezTo>
                  <a:cubicBezTo>
                    <a:pt x="8195" y="6561"/>
                    <a:pt x="8203" y="6562"/>
                    <a:pt x="8212" y="6559"/>
                  </a:cubicBezTo>
                  <a:cubicBezTo>
                    <a:pt x="8221" y="6556"/>
                    <a:pt x="8227" y="6550"/>
                    <a:pt x="8231" y="6542"/>
                  </a:cubicBezTo>
                  <a:cubicBezTo>
                    <a:pt x="8235" y="6534"/>
                    <a:pt x="8236" y="6525"/>
                    <a:pt x="8232" y="6517"/>
                  </a:cubicBezTo>
                  <a:cubicBezTo>
                    <a:pt x="8229" y="6508"/>
                    <a:pt x="8223" y="6502"/>
                    <a:pt x="8215" y="6498"/>
                  </a:cubicBezTo>
                  <a:cubicBezTo>
                    <a:pt x="8207" y="6494"/>
                    <a:pt x="8199" y="6494"/>
                    <a:pt x="8190" y="6497"/>
                  </a:cubicBezTo>
                  <a:close/>
                  <a:moveTo>
                    <a:pt x="8791" y="6351"/>
                  </a:moveTo>
                  <a:lnTo>
                    <a:pt x="8715" y="6506"/>
                  </a:lnTo>
                  <a:lnTo>
                    <a:pt x="8364" y="6333"/>
                  </a:lnTo>
                  <a:lnTo>
                    <a:pt x="8341" y="6380"/>
                  </a:lnTo>
                  <a:lnTo>
                    <a:pt x="8732" y="6572"/>
                  </a:lnTo>
                  <a:lnTo>
                    <a:pt x="8827" y="6377"/>
                  </a:lnTo>
                  <a:lnTo>
                    <a:pt x="8791" y="6351"/>
                  </a:lnTo>
                  <a:close/>
                  <a:moveTo>
                    <a:pt x="8890" y="6250"/>
                  </a:moveTo>
                  <a:lnTo>
                    <a:pt x="8499" y="6058"/>
                  </a:lnTo>
                  <a:lnTo>
                    <a:pt x="8477" y="6103"/>
                  </a:lnTo>
                  <a:lnTo>
                    <a:pt x="8868" y="6295"/>
                  </a:lnTo>
                  <a:lnTo>
                    <a:pt x="8890" y="6250"/>
                  </a:lnTo>
                  <a:close/>
                  <a:moveTo>
                    <a:pt x="3914" y="18089"/>
                  </a:moveTo>
                  <a:lnTo>
                    <a:pt x="3523" y="17896"/>
                  </a:lnTo>
                  <a:lnTo>
                    <a:pt x="3500" y="17943"/>
                  </a:lnTo>
                  <a:lnTo>
                    <a:pt x="3664" y="18023"/>
                  </a:lnTo>
                  <a:lnTo>
                    <a:pt x="3583" y="18188"/>
                  </a:lnTo>
                  <a:lnTo>
                    <a:pt x="3419" y="18108"/>
                  </a:lnTo>
                  <a:lnTo>
                    <a:pt x="3397" y="18153"/>
                  </a:lnTo>
                  <a:lnTo>
                    <a:pt x="3601" y="18254"/>
                  </a:lnTo>
                  <a:lnTo>
                    <a:pt x="3717" y="18254"/>
                  </a:lnTo>
                  <a:lnTo>
                    <a:pt x="3621" y="18207"/>
                  </a:lnTo>
                  <a:lnTo>
                    <a:pt x="3702" y="18042"/>
                  </a:lnTo>
                  <a:lnTo>
                    <a:pt x="3891" y="18135"/>
                  </a:lnTo>
                  <a:lnTo>
                    <a:pt x="3914" y="18089"/>
                  </a:lnTo>
                  <a:close/>
                  <a:moveTo>
                    <a:pt x="9002" y="7621"/>
                  </a:moveTo>
                  <a:lnTo>
                    <a:pt x="9002" y="7564"/>
                  </a:lnTo>
                  <a:lnTo>
                    <a:pt x="8684" y="7408"/>
                  </a:lnTo>
                  <a:lnTo>
                    <a:pt x="8661" y="7454"/>
                  </a:lnTo>
                  <a:lnTo>
                    <a:pt x="9002" y="7621"/>
                  </a:lnTo>
                  <a:close/>
                  <a:moveTo>
                    <a:pt x="9002" y="7370"/>
                  </a:moveTo>
                  <a:lnTo>
                    <a:pt x="9002" y="7318"/>
                  </a:lnTo>
                  <a:lnTo>
                    <a:pt x="8746" y="7282"/>
                  </a:lnTo>
                  <a:lnTo>
                    <a:pt x="8721" y="7332"/>
                  </a:lnTo>
                  <a:lnTo>
                    <a:pt x="9002" y="7370"/>
                  </a:lnTo>
                  <a:close/>
                  <a:moveTo>
                    <a:pt x="9002" y="7216"/>
                  </a:moveTo>
                  <a:lnTo>
                    <a:pt x="9002" y="7149"/>
                  </a:lnTo>
                  <a:lnTo>
                    <a:pt x="8874" y="7021"/>
                  </a:lnTo>
                  <a:lnTo>
                    <a:pt x="8851" y="7069"/>
                  </a:lnTo>
                  <a:lnTo>
                    <a:pt x="9002" y="7216"/>
                  </a:lnTo>
                  <a:close/>
                  <a:moveTo>
                    <a:pt x="9002" y="6990"/>
                  </a:moveTo>
                  <a:lnTo>
                    <a:pt x="9002" y="6931"/>
                  </a:lnTo>
                  <a:lnTo>
                    <a:pt x="8974" y="6917"/>
                  </a:lnTo>
                  <a:lnTo>
                    <a:pt x="9002" y="6859"/>
                  </a:lnTo>
                  <a:lnTo>
                    <a:pt x="9002" y="6761"/>
                  </a:lnTo>
                  <a:lnTo>
                    <a:pt x="8912" y="6945"/>
                  </a:lnTo>
                  <a:lnTo>
                    <a:pt x="9002" y="6990"/>
                  </a:lnTo>
                  <a:close/>
                  <a:moveTo>
                    <a:pt x="4078" y="17755"/>
                  </a:moveTo>
                  <a:lnTo>
                    <a:pt x="4038" y="17735"/>
                  </a:lnTo>
                  <a:lnTo>
                    <a:pt x="3953" y="17907"/>
                  </a:lnTo>
                  <a:lnTo>
                    <a:pt x="3810" y="17837"/>
                  </a:lnTo>
                  <a:lnTo>
                    <a:pt x="3876" y="17703"/>
                  </a:lnTo>
                  <a:lnTo>
                    <a:pt x="3835" y="17683"/>
                  </a:lnTo>
                  <a:lnTo>
                    <a:pt x="3770" y="17817"/>
                  </a:lnTo>
                  <a:lnTo>
                    <a:pt x="3641" y="17754"/>
                  </a:lnTo>
                  <a:lnTo>
                    <a:pt x="3720" y="17593"/>
                  </a:lnTo>
                  <a:lnTo>
                    <a:pt x="3684" y="17568"/>
                  </a:lnTo>
                  <a:lnTo>
                    <a:pt x="3579" y="17782"/>
                  </a:lnTo>
                  <a:lnTo>
                    <a:pt x="3970" y="17974"/>
                  </a:lnTo>
                  <a:lnTo>
                    <a:pt x="4078" y="17755"/>
                  </a:lnTo>
                  <a:close/>
                  <a:moveTo>
                    <a:pt x="3995" y="16937"/>
                  </a:moveTo>
                  <a:lnTo>
                    <a:pt x="3972" y="16984"/>
                  </a:lnTo>
                  <a:lnTo>
                    <a:pt x="4175" y="17144"/>
                  </a:lnTo>
                  <a:cubicBezTo>
                    <a:pt x="4188" y="17154"/>
                    <a:pt x="4200" y="17164"/>
                    <a:pt x="4213" y="17174"/>
                  </a:cubicBezTo>
                  <a:cubicBezTo>
                    <a:pt x="4226" y="17184"/>
                    <a:pt x="4237" y="17192"/>
                    <a:pt x="4248" y="17200"/>
                  </a:cubicBezTo>
                  <a:cubicBezTo>
                    <a:pt x="4258" y="17207"/>
                    <a:pt x="4266" y="17213"/>
                    <a:pt x="4273" y="17218"/>
                  </a:cubicBezTo>
                  <a:cubicBezTo>
                    <a:pt x="4278" y="17222"/>
                    <a:pt x="4281" y="17224"/>
                    <a:pt x="4283" y="17226"/>
                  </a:cubicBezTo>
                  <a:cubicBezTo>
                    <a:pt x="4281" y="17225"/>
                    <a:pt x="4278" y="17224"/>
                    <a:pt x="4273" y="17223"/>
                  </a:cubicBezTo>
                  <a:cubicBezTo>
                    <a:pt x="4267" y="17221"/>
                    <a:pt x="4259" y="17218"/>
                    <a:pt x="4249" y="17216"/>
                  </a:cubicBezTo>
                  <a:cubicBezTo>
                    <a:pt x="4239" y="17213"/>
                    <a:pt x="4227" y="17210"/>
                    <a:pt x="4214" y="17206"/>
                  </a:cubicBezTo>
                  <a:cubicBezTo>
                    <a:pt x="4200" y="17203"/>
                    <a:pt x="4186" y="17199"/>
                    <a:pt x="4170" y="17195"/>
                  </a:cubicBezTo>
                  <a:lnTo>
                    <a:pt x="3900" y="17129"/>
                  </a:lnTo>
                  <a:lnTo>
                    <a:pt x="3874" y="17182"/>
                  </a:lnTo>
                  <a:lnTo>
                    <a:pt x="4083" y="17349"/>
                  </a:lnTo>
                  <a:cubicBezTo>
                    <a:pt x="4093" y="17357"/>
                    <a:pt x="4104" y="17366"/>
                    <a:pt x="4115" y="17375"/>
                  </a:cubicBezTo>
                  <a:cubicBezTo>
                    <a:pt x="4127" y="17384"/>
                    <a:pt x="4138" y="17392"/>
                    <a:pt x="4148" y="17399"/>
                  </a:cubicBezTo>
                  <a:cubicBezTo>
                    <a:pt x="4158" y="17407"/>
                    <a:pt x="4166" y="17413"/>
                    <a:pt x="4173" y="17419"/>
                  </a:cubicBezTo>
                  <a:cubicBezTo>
                    <a:pt x="4180" y="17424"/>
                    <a:pt x="4184" y="17427"/>
                    <a:pt x="4185" y="17427"/>
                  </a:cubicBezTo>
                  <a:cubicBezTo>
                    <a:pt x="4183" y="17427"/>
                    <a:pt x="4178" y="17425"/>
                    <a:pt x="4169" y="17422"/>
                  </a:cubicBezTo>
                  <a:cubicBezTo>
                    <a:pt x="4161" y="17420"/>
                    <a:pt x="4150" y="17416"/>
                    <a:pt x="4138" y="17413"/>
                  </a:cubicBezTo>
                  <a:cubicBezTo>
                    <a:pt x="4126" y="17409"/>
                    <a:pt x="4112" y="17405"/>
                    <a:pt x="4098" y="17401"/>
                  </a:cubicBezTo>
                  <a:cubicBezTo>
                    <a:pt x="4083" y="17397"/>
                    <a:pt x="4069" y="17393"/>
                    <a:pt x="4056" y="17390"/>
                  </a:cubicBezTo>
                  <a:lnTo>
                    <a:pt x="3803" y="17327"/>
                  </a:lnTo>
                  <a:lnTo>
                    <a:pt x="3778" y="17377"/>
                  </a:lnTo>
                  <a:lnTo>
                    <a:pt x="4215" y="17477"/>
                  </a:lnTo>
                  <a:lnTo>
                    <a:pt x="4244" y="17417"/>
                  </a:lnTo>
                  <a:lnTo>
                    <a:pt x="4047" y="17261"/>
                  </a:lnTo>
                  <a:cubicBezTo>
                    <a:pt x="4036" y="17252"/>
                    <a:pt x="4024" y="17243"/>
                    <a:pt x="4013" y="17234"/>
                  </a:cubicBezTo>
                  <a:cubicBezTo>
                    <a:pt x="4002" y="17226"/>
                    <a:pt x="3992" y="17218"/>
                    <a:pt x="3983" y="17212"/>
                  </a:cubicBezTo>
                  <a:cubicBezTo>
                    <a:pt x="3974" y="17205"/>
                    <a:pt x="3967" y="17200"/>
                    <a:pt x="3961" y="17196"/>
                  </a:cubicBezTo>
                  <a:cubicBezTo>
                    <a:pt x="3955" y="17192"/>
                    <a:pt x="3952" y="17189"/>
                    <a:pt x="3951" y="17188"/>
                  </a:cubicBezTo>
                  <a:cubicBezTo>
                    <a:pt x="3952" y="17189"/>
                    <a:pt x="3956" y="17190"/>
                    <a:pt x="3963" y="17192"/>
                  </a:cubicBezTo>
                  <a:cubicBezTo>
                    <a:pt x="3970" y="17194"/>
                    <a:pt x="3979" y="17197"/>
                    <a:pt x="3989" y="17200"/>
                  </a:cubicBezTo>
                  <a:cubicBezTo>
                    <a:pt x="4000" y="17203"/>
                    <a:pt x="4012" y="17206"/>
                    <a:pt x="4026" y="17210"/>
                  </a:cubicBezTo>
                  <a:cubicBezTo>
                    <a:pt x="4040" y="17214"/>
                    <a:pt x="4055" y="17218"/>
                    <a:pt x="4071" y="17222"/>
                  </a:cubicBezTo>
                  <a:lnTo>
                    <a:pt x="4312" y="17280"/>
                  </a:lnTo>
                  <a:lnTo>
                    <a:pt x="4342" y="17219"/>
                  </a:lnTo>
                  <a:lnTo>
                    <a:pt x="3995" y="16937"/>
                  </a:lnTo>
                  <a:close/>
                  <a:moveTo>
                    <a:pt x="4447" y="17006"/>
                  </a:moveTo>
                  <a:lnTo>
                    <a:pt x="4056" y="16813"/>
                  </a:lnTo>
                  <a:lnTo>
                    <a:pt x="4033" y="16859"/>
                  </a:lnTo>
                  <a:lnTo>
                    <a:pt x="4424" y="17051"/>
                  </a:lnTo>
                  <a:lnTo>
                    <a:pt x="4447" y="17006"/>
                  </a:lnTo>
                  <a:close/>
                  <a:moveTo>
                    <a:pt x="4563" y="16671"/>
                  </a:moveTo>
                  <a:lnTo>
                    <a:pt x="4487" y="16825"/>
                  </a:lnTo>
                  <a:lnTo>
                    <a:pt x="4135" y="16652"/>
                  </a:lnTo>
                  <a:lnTo>
                    <a:pt x="4112" y="16699"/>
                  </a:lnTo>
                  <a:lnTo>
                    <a:pt x="4503" y="16891"/>
                  </a:lnTo>
                  <a:lnTo>
                    <a:pt x="4599" y="16696"/>
                  </a:lnTo>
                  <a:lnTo>
                    <a:pt x="4563" y="16671"/>
                  </a:lnTo>
                  <a:close/>
                  <a:moveTo>
                    <a:pt x="4766" y="16358"/>
                  </a:moveTo>
                  <a:lnTo>
                    <a:pt x="4375" y="16165"/>
                  </a:lnTo>
                  <a:lnTo>
                    <a:pt x="4352" y="16212"/>
                  </a:lnTo>
                  <a:lnTo>
                    <a:pt x="4515" y="16292"/>
                  </a:lnTo>
                  <a:lnTo>
                    <a:pt x="4434" y="16457"/>
                  </a:lnTo>
                  <a:lnTo>
                    <a:pt x="4271" y="16377"/>
                  </a:lnTo>
                  <a:lnTo>
                    <a:pt x="4248" y="16422"/>
                  </a:lnTo>
                  <a:lnTo>
                    <a:pt x="4639" y="16615"/>
                  </a:lnTo>
                  <a:lnTo>
                    <a:pt x="4662" y="16569"/>
                  </a:lnTo>
                  <a:lnTo>
                    <a:pt x="4472" y="16476"/>
                  </a:lnTo>
                  <a:lnTo>
                    <a:pt x="4553" y="16311"/>
                  </a:lnTo>
                  <a:lnTo>
                    <a:pt x="4743" y="16404"/>
                  </a:lnTo>
                  <a:lnTo>
                    <a:pt x="4766" y="16358"/>
                  </a:lnTo>
                  <a:close/>
                  <a:moveTo>
                    <a:pt x="4930" y="16024"/>
                  </a:moveTo>
                  <a:lnTo>
                    <a:pt x="4889" y="16004"/>
                  </a:lnTo>
                  <a:lnTo>
                    <a:pt x="4805" y="16176"/>
                  </a:lnTo>
                  <a:lnTo>
                    <a:pt x="4662" y="16106"/>
                  </a:lnTo>
                  <a:lnTo>
                    <a:pt x="4728" y="15972"/>
                  </a:lnTo>
                  <a:lnTo>
                    <a:pt x="4687" y="15952"/>
                  </a:lnTo>
                  <a:lnTo>
                    <a:pt x="4621" y="16086"/>
                  </a:lnTo>
                  <a:lnTo>
                    <a:pt x="4493" y="16023"/>
                  </a:lnTo>
                  <a:lnTo>
                    <a:pt x="4572" y="15862"/>
                  </a:lnTo>
                  <a:lnTo>
                    <a:pt x="4536" y="15837"/>
                  </a:lnTo>
                  <a:lnTo>
                    <a:pt x="4431" y="16051"/>
                  </a:lnTo>
                  <a:lnTo>
                    <a:pt x="4822" y="16243"/>
                  </a:lnTo>
                  <a:lnTo>
                    <a:pt x="4930" y="16024"/>
                  </a:lnTo>
                  <a:close/>
                  <a:moveTo>
                    <a:pt x="5030" y="15721"/>
                  </a:moveTo>
                  <a:lnTo>
                    <a:pt x="4954" y="15875"/>
                  </a:lnTo>
                  <a:lnTo>
                    <a:pt x="4603" y="15702"/>
                  </a:lnTo>
                  <a:lnTo>
                    <a:pt x="4580" y="15749"/>
                  </a:lnTo>
                  <a:lnTo>
                    <a:pt x="4971" y="15941"/>
                  </a:lnTo>
                  <a:lnTo>
                    <a:pt x="5066" y="15746"/>
                  </a:lnTo>
                  <a:lnTo>
                    <a:pt x="5030" y="15721"/>
                  </a:lnTo>
                  <a:close/>
                  <a:moveTo>
                    <a:pt x="5289" y="15293"/>
                  </a:moveTo>
                  <a:lnTo>
                    <a:pt x="4882" y="15135"/>
                  </a:lnTo>
                  <a:lnTo>
                    <a:pt x="4848" y="15204"/>
                  </a:lnTo>
                  <a:lnTo>
                    <a:pt x="5072" y="15405"/>
                  </a:lnTo>
                  <a:cubicBezTo>
                    <a:pt x="5085" y="15417"/>
                    <a:pt x="5098" y="15427"/>
                    <a:pt x="5109" y="15436"/>
                  </a:cubicBezTo>
                  <a:cubicBezTo>
                    <a:pt x="5120" y="15444"/>
                    <a:pt x="5127" y="15449"/>
                    <a:pt x="5128" y="15450"/>
                  </a:cubicBezTo>
                  <a:cubicBezTo>
                    <a:pt x="5126" y="15450"/>
                    <a:pt x="5118" y="15448"/>
                    <a:pt x="5104" y="15444"/>
                  </a:cubicBezTo>
                  <a:cubicBezTo>
                    <a:pt x="5090" y="15440"/>
                    <a:pt x="5073" y="15436"/>
                    <a:pt x="5052" y="15432"/>
                  </a:cubicBezTo>
                  <a:lnTo>
                    <a:pt x="4762" y="15378"/>
                  </a:lnTo>
                  <a:lnTo>
                    <a:pt x="4729" y="15446"/>
                  </a:lnTo>
                  <a:lnTo>
                    <a:pt x="5103" y="15673"/>
                  </a:lnTo>
                  <a:lnTo>
                    <a:pt x="5125" y="15628"/>
                  </a:lnTo>
                  <a:lnTo>
                    <a:pt x="4857" y="15469"/>
                  </a:lnTo>
                  <a:cubicBezTo>
                    <a:pt x="4852" y="15466"/>
                    <a:pt x="4845" y="15462"/>
                    <a:pt x="4838" y="15458"/>
                  </a:cubicBezTo>
                  <a:cubicBezTo>
                    <a:pt x="4830" y="15454"/>
                    <a:pt x="4823" y="15449"/>
                    <a:pt x="4815" y="15445"/>
                  </a:cubicBezTo>
                  <a:cubicBezTo>
                    <a:pt x="4808" y="15441"/>
                    <a:pt x="4802" y="15437"/>
                    <a:pt x="4796" y="15434"/>
                  </a:cubicBezTo>
                  <a:cubicBezTo>
                    <a:pt x="4791" y="15431"/>
                    <a:pt x="4788" y="15430"/>
                    <a:pt x="4787" y="15429"/>
                  </a:cubicBezTo>
                  <a:cubicBezTo>
                    <a:pt x="4791" y="15430"/>
                    <a:pt x="4800" y="15432"/>
                    <a:pt x="4814" y="15435"/>
                  </a:cubicBezTo>
                  <a:cubicBezTo>
                    <a:pt x="4829" y="15438"/>
                    <a:pt x="4848" y="15442"/>
                    <a:pt x="4870" y="15446"/>
                  </a:cubicBezTo>
                  <a:lnTo>
                    <a:pt x="5185" y="15505"/>
                  </a:lnTo>
                  <a:lnTo>
                    <a:pt x="5205" y="15465"/>
                  </a:lnTo>
                  <a:lnTo>
                    <a:pt x="4954" y="15238"/>
                  </a:lnTo>
                  <a:cubicBezTo>
                    <a:pt x="4949" y="15233"/>
                    <a:pt x="4943" y="15228"/>
                    <a:pt x="4938" y="15223"/>
                  </a:cubicBezTo>
                  <a:cubicBezTo>
                    <a:pt x="4932" y="15218"/>
                    <a:pt x="4926" y="15214"/>
                    <a:pt x="4921" y="15209"/>
                  </a:cubicBezTo>
                  <a:cubicBezTo>
                    <a:pt x="4916" y="15205"/>
                    <a:pt x="4911" y="15201"/>
                    <a:pt x="4907" y="15198"/>
                  </a:cubicBezTo>
                  <a:cubicBezTo>
                    <a:pt x="4904" y="15195"/>
                    <a:pt x="4902" y="15193"/>
                    <a:pt x="4901" y="15192"/>
                  </a:cubicBezTo>
                  <a:cubicBezTo>
                    <a:pt x="4902" y="15193"/>
                    <a:pt x="4904" y="15194"/>
                    <a:pt x="4909" y="15196"/>
                  </a:cubicBezTo>
                  <a:cubicBezTo>
                    <a:pt x="4914" y="15198"/>
                    <a:pt x="4919" y="15201"/>
                    <a:pt x="4926" y="15204"/>
                  </a:cubicBezTo>
                  <a:cubicBezTo>
                    <a:pt x="4933" y="15207"/>
                    <a:pt x="4940" y="15210"/>
                    <a:pt x="4948" y="15213"/>
                  </a:cubicBezTo>
                  <a:cubicBezTo>
                    <a:pt x="4955" y="15216"/>
                    <a:pt x="4962" y="15219"/>
                    <a:pt x="4968" y="15222"/>
                  </a:cubicBezTo>
                  <a:lnTo>
                    <a:pt x="5266" y="15340"/>
                  </a:lnTo>
                  <a:lnTo>
                    <a:pt x="5289" y="15293"/>
                  </a:lnTo>
                  <a:close/>
                  <a:moveTo>
                    <a:pt x="5309" y="14882"/>
                  </a:moveTo>
                  <a:cubicBezTo>
                    <a:pt x="5294" y="14880"/>
                    <a:pt x="5281" y="14881"/>
                    <a:pt x="5268" y="14885"/>
                  </a:cubicBezTo>
                  <a:cubicBezTo>
                    <a:pt x="5254" y="14888"/>
                    <a:pt x="5242" y="14893"/>
                    <a:pt x="5232" y="14901"/>
                  </a:cubicBezTo>
                  <a:cubicBezTo>
                    <a:pt x="5221" y="14908"/>
                    <a:pt x="5208" y="14919"/>
                    <a:pt x="5194" y="14934"/>
                  </a:cubicBezTo>
                  <a:lnTo>
                    <a:pt x="5158" y="14972"/>
                  </a:lnTo>
                  <a:cubicBezTo>
                    <a:pt x="5139" y="14992"/>
                    <a:pt x="5122" y="15004"/>
                    <a:pt x="5108" y="15009"/>
                  </a:cubicBezTo>
                  <a:cubicBezTo>
                    <a:pt x="5093" y="15015"/>
                    <a:pt x="5078" y="15014"/>
                    <a:pt x="5062" y="15006"/>
                  </a:cubicBezTo>
                  <a:cubicBezTo>
                    <a:pt x="5042" y="14996"/>
                    <a:pt x="5030" y="14981"/>
                    <a:pt x="5025" y="14962"/>
                  </a:cubicBezTo>
                  <a:cubicBezTo>
                    <a:pt x="5020" y="14943"/>
                    <a:pt x="5024" y="14921"/>
                    <a:pt x="5036" y="14896"/>
                  </a:cubicBezTo>
                  <a:cubicBezTo>
                    <a:pt x="5040" y="14888"/>
                    <a:pt x="5045" y="14880"/>
                    <a:pt x="5049" y="14873"/>
                  </a:cubicBezTo>
                  <a:cubicBezTo>
                    <a:pt x="5054" y="14866"/>
                    <a:pt x="5060" y="14860"/>
                    <a:pt x="5066" y="14854"/>
                  </a:cubicBezTo>
                  <a:cubicBezTo>
                    <a:pt x="5072" y="14848"/>
                    <a:pt x="5080" y="14842"/>
                    <a:pt x="5088" y="14836"/>
                  </a:cubicBezTo>
                  <a:cubicBezTo>
                    <a:pt x="5096" y="14830"/>
                    <a:pt x="5105" y="14824"/>
                    <a:pt x="5116" y="14817"/>
                  </a:cubicBezTo>
                  <a:lnTo>
                    <a:pt x="5092" y="14780"/>
                  </a:lnTo>
                  <a:cubicBezTo>
                    <a:pt x="5049" y="14805"/>
                    <a:pt x="5017" y="14838"/>
                    <a:pt x="4997" y="14879"/>
                  </a:cubicBezTo>
                  <a:cubicBezTo>
                    <a:pt x="4987" y="14898"/>
                    <a:pt x="4982" y="14917"/>
                    <a:pt x="4980" y="14935"/>
                  </a:cubicBezTo>
                  <a:cubicBezTo>
                    <a:pt x="4977" y="14954"/>
                    <a:pt x="4979" y="14971"/>
                    <a:pt x="4983" y="14987"/>
                  </a:cubicBezTo>
                  <a:cubicBezTo>
                    <a:pt x="4988" y="15002"/>
                    <a:pt x="4995" y="15017"/>
                    <a:pt x="5006" y="15030"/>
                  </a:cubicBezTo>
                  <a:cubicBezTo>
                    <a:pt x="5016" y="15042"/>
                    <a:pt x="5030" y="15053"/>
                    <a:pt x="5047" y="15061"/>
                  </a:cubicBezTo>
                  <a:cubicBezTo>
                    <a:pt x="5072" y="15074"/>
                    <a:pt x="5097" y="15076"/>
                    <a:pt x="5123" y="15068"/>
                  </a:cubicBezTo>
                  <a:cubicBezTo>
                    <a:pt x="5134" y="15064"/>
                    <a:pt x="5145" y="15059"/>
                    <a:pt x="5155" y="15051"/>
                  </a:cubicBezTo>
                  <a:cubicBezTo>
                    <a:pt x="5165" y="15043"/>
                    <a:pt x="5178" y="15031"/>
                    <a:pt x="5192" y="15016"/>
                  </a:cubicBezTo>
                  <a:lnTo>
                    <a:pt x="5223" y="14982"/>
                  </a:lnTo>
                  <a:cubicBezTo>
                    <a:pt x="5260" y="14942"/>
                    <a:pt x="5296" y="14931"/>
                    <a:pt x="5330" y="14948"/>
                  </a:cubicBezTo>
                  <a:cubicBezTo>
                    <a:pt x="5354" y="14959"/>
                    <a:pt x="5368" y="14978"/>
                    <a:pt x="5372" y="15003"/>
                  </a:cubicBezTo>
                  <a:cubicBezTo>
                    <a:pt x="5375" y="15015"/>
                    <a:pt x="5375" y="15026"/>
                    <a:pt x="5373" y="15036"/>
                  </a:cubicBezTo>
                  <a:cubicBezTo>
                    <a:pt x="5371" y="15047"/>
                    <a:pt x="5366" y="15059"/>
                    <a:pt x="5359" y="15074"/>
                  </a:cubicBezTo>
                  <a:cubicBezTo>
                    <a:pt x="5349" y="15094"/>
                    <a:pt x="5338" y="15111"/>
                    <a:pt x="5324" y="15125"/>
                  </a:cubicBezTo>
                  <a:cubicBezTo>
                    <a:pt x="5310" y="15139"/>
                    <a:pt x="5294" y="15152"/>
                    <a:pt x="5274" y="15162"/>
                  </a:cubicBezTo>
                  <a:lnTo>
                    <a:pt x="5300" y="15201"/>
                  </a:lnTo>
                  <a:cubicBezTo>
                    <a:pt x="5322" y="15187"/>
                    <a:pt x="5341" y="15172"/>
                    <a:pt x="5356" y="15154"/>
                  </a:cubicBezTo>
                  <a:cubicBezTo>
                    <a:pt x="5372" y="15137"/>
                    <a:pt x="5386" y="15116"/>
                    <a:pt x="5397" y="15093"/>
                  </a:cubicBezTo>
                  <a:cubicBezTo>
                    <a:pt x="5406" y="15074"/>
                    <a:pt x="5412" y="15058"/>
                    <a:pt x="5415" y="15042"/>
                  </a:cubicBezTo>
                  <a:cubicBezTo>
                    <a:pt x="5418" y="15027"/>
                    <a:pt x="5418" y="15010"/>
                    <a:pt x="5416" y="14993"/>
                  </a:cubicBezTo>
                  <a:cubicBezTo>
                    <a:pt x="5414" y="14970"/>
                    <a:pt x="5407" y="14950"/>
                    <a:pt x="5395" y="14933"/>
                  </a:cubicBezTo>
                  <a:cubicBezTo>
                    <a:pt x="5382" y="14915"/>
                    <a:pt x="5367" y="14902"/>
                    <a:pt x="5349" y="14893"/>
                  </a:cubicBezTo>
                  <a:cubicBezTo>
                    <a:pt x="5337" y="14887"/>
                    <a:pt x="5324" y="14883"/>
                    <a:pt x="5309" y="14882"/>
                  </a:cubicBezTo>
                  <a:close/>
                  <a:moveTo>
                    <a:pt x="5423" y="14692"/>
                  </a:moveTo>
                  <a:lnTo>
                    <a:pt x="5380" y="14670"/>
                  </a:lnTo>
                  <a:lnTo>
                    <a:pt x="5326" y="14779"/>
                  </a:lnTo>
                  <a:lnTo>
                    <a:pt x="5370" y="14800"/>
                  </a:lnTo>
                  <a:lnTo>
                    <a:pt x="5423" y="14692"/>
                  </a:lnTo>
                  <a:close/>
                  <a:moveTo>
                    <a:pt x="5340" y="14204"/>
                  </a:moveTo>
                  <a:lnTo>
                    <a:pt x="5317" y="14250"/>
                  </a:lnTo>
                  <a:lnTo>
                    <a:pt x="5589" y="14384"/>
                  </a:lnTo>
                  <a:cubicBezTo>
                    <a:pt x="5603" y="14391"/>
                    <a:pt x="5614" y="14397"/>
                    <a:pt x="5622" y="14404"/>
                  </a:cubicBezTo>
                  <a:cubicBezTo>
                    <a:pt x="5630" y="14410"/>
                    <a:pt x="5637" y="14418"/>
                    <a:pt x="5643" y="14429"/>
                  </a:cubicBezTo>
                  <a:cubicBezTo>
                    <a:pt x="5648" y="14439"/>
                    <a:pt x="5650" y="14451"/>
                    <a:pt x="5648" y="14465"/>
                  </a:cubicBezTo>
                  <a:cubicBezTo>
                    <a:pt x="5646" y="14479"/>
                    <a:pt x="5642" y="14494"/>
                    <a:pt x="5634" y="14510"/>
                  </a:cubicBezTo>
                  <a:cubicBezTo>
                    <a:pt x="5628" y="14522"/>
                    <a:pt x="5621" y="14532"/>
                    <a:pt x="5615" y="14540"/>
                  </a:cubicBezTo>
                  <a:cubicBezTo>
                    <a:pt x="5608" y="14547"/>
                    <a:pt x="5601" y="14553"/>
                    <a:pt x="5595" y="14558"/>
                  </a:cubicBezTo>
                  <a:cubicBezTo>
                    <a:pt x="5588" y="14562"/>
                    <a:pt x="5581" y="14565"/>
                    <a:pt x="5575" y="14566"/>
                  </a:cubicBezTo>
                  <a:cubicBezTo>
                    <a:pt x="5569" y="14567"/>
                    <a:pt x="5563" y="14568"/>
                    <a:pt x="5558" y="14568"/>
                  </a:cubicBezTo>
                  <a:cubicBezTo>
                    <a:pt x="5550" y="14567"/>
                    <a:pt x="5541" y="14565"/>
                    <a:pt x="5530" y="14561"/>
                  </a:cubicBezTo>
                  <a:cubicBezTo>
                    <a:pt x="5519" y="14556"/>
                    <a:pt x="5508" y="14552"/>
                    <a:pt x="5498" y="14547"/>
                  </a:cubicBezTo>
                  <a:lnTo>
                    <a:pt x="5235" y="14417"/>
                  </a:lnTo>
                  <a:lnTo>
                    <a:pt x="5212" y="14463"/>
                  </a:lnTo>
                  <a:lnTo>
                    <a:pt x="5492" y="14601"/>
                  </a:lnTo>
                  <a:cubicBezTo>
                    <a:pt x="5501" y="14606"/>
                    <a:pt x="5511" y="14610"/>
                    <a:pt x="5523" y="14614"/>
                  </a:cubicBezTo>
                  <a:cubicBezTo>
                    <a:pt x="5535" y="14619"/>
                    <a:pt x="5547" y="14621"/>
                    <a:pt x="5559" y="14620"/>
                  </a:cubicBezTo>
                  <a:cubicBezTo>
                    <a:pt x="5584" y="14619"/>
                    <a:pt x="5605" y="14612"/>
                    <a:pt x="5623" y="14598"/>
                  </a:cubicBezTo>
                  <a:cubicBezTo>
                    <a:pt x="5641" y="14584"/>
                    <a:pt x="5657" y="14563"/>
                    <a:pt x="5672" y="14532"/>
                  </a:cubicBezTo>
                  <a:cubicBezTo>
                    <a:pt x="5684" y="14508"/>
                    <a:pt x="5692" y="14487"/>
                    <a:pt x="5695" y="14468"/>
                  </a:cubicBezTo>
                  <a:cubicBezTo>
                    <a:pt x="5698" y="14450"/>
                    <a:pt x="5697" y="14432"/>
                    <a:pt x="5693" y="14415"/>
                  </a:cubicBezTo>
                  <a:cubicBezTo>
                    <a:pt x="5689" y="14398"/>
                    <a:pt x="5681" y="14385"/>
                    <a:pt x="5670" y="14374"/>
                  </a:cubicBezTo>
                  <a:cubicBezTo>
                    <a:pt x="5659" y="14364"/>
                    <a:pt x="5641" y="14353"/>
                    <a:pt x="5618" y="14341"/>
                  </a:cubicBezTo>
                  <a:lnTo>
                    <a:pt x="5340" y="14204"/>
                  </a:lnTo>
                  <a:close/>
                  <a:moveTo>
                    <a:pt x="5914" y="14024"/>
                  </a:moveTo>
                  <a:lnTo>
                    <a:pt x="5523" y="13832"/>
                  </a:lnTo>
                  <a:lnTo>
                    <a:pt x="5500" y="13878"/>
                  </a:lnTo>
                  <a:lnTo>
                    <a:pt x="5714" y="13981"/>
                  </a:lnTo>
                  <a:cubicBezTo>
                    <a:pt x="5728" y="13988"/>
                    <a:pt x="5742" y="13994"/>
                    <a:pt x="5756" y="14001"/>
                  </a:cubicBezTo>
                  <a:cubicBezTo>
                    <a:pt x="5771" y="14007"/>
                    <a:pt x="5784" y="14013"/>
                    <a:pt x="5795" y="14017"/>
                  </a:cubicBezTo>
                  <a:cubicBezTo>
                    <a:pt x="5806" y="14022"/>
                    <a:pt x="5816" y="14026"/>
                    <a:pt x="5823" y="14029"/>
                  </a:cubicBezTo>
                  <a:cubicBezTo>
                    <a:pt x="5831" y="14032"/>
                    <a:pt x="5835" y="14034"/>
                    <a:pt x="5835" y="14034"/>
                  </a:cubicBezTo>
                  <a:cubicBezTo>
                    <a:pt x="5834" y="14034"/>
                    <a:pt x="5830" y="14034"/>
                    <a:pt x="5824" y="14033"/>
                  </a:cubicBezTo>
                  <a:cubicBezTo>
                    <a:pt x="5818" y="14033"/>
                    <a:pt x="5810" y="14032"/>
                    <a:pt x="5801" y="14032"/>
                  </a:cubicBezTo>
                  <a:cubicBezTo>
                    <a:pt x="5792" y="14031"/>
                    <a:pt x="5782" y="14031"/>
                    <a:pt x="5770" y="14030"/>
                  </a:cubicBezTo>
                  <a:cubicBezTo>
                    <a:pt x="5758" y="14030"/>
                    <a:pt x="5747" y="14030"/>
                    <a:pt x="5735" y="14030"/>
                  </a:cubicBezTo>
                  <a:lnTo>
                    <a:pt x="5422" y="14037"/>
                  </a:lnTo>
                  <a:lnTo>
                    <a:pt x="5395" y="14091"/>
                  </a:lnTo>
                  <a:lnTo>
                    <a:pt x="5786" y="14284"/>
                  </a:lnTo>
                  <a:lnTo>
                    <a:pt x="5810" y="14235"/>
                  </a:lnTo>
                  <a:lnTo>
                    <a:pt x="5582" y="14126"/>
                  </a:lnTo>
                  <a:cubicBezTo>
                    <a:pt x="5571" y="14120"/>
                    <a:pt x="5559" y="14115"/>
                    <a:pt x="5547" y="14110"/>
                  </a:cubicBezTo>
                  <a:cubicBezTo>
                    <a:pt x="5536" y="14105"/>
                    <a:pt x="5525" y="14100"/>
                    <a:pt x="5515" y="14096"/>
                  </a:cubicBezTo>
                  <a:cubicBezTo>
                    <a:pt x="5505" y="14092"/>
                    <a:pt x="5496" y="14088"/>
                    <a:pt x="5489" y="14085"/>
                  </a:cubicBezTo>
                  <a:cubicBezTo>
                    <a:pt x="5482" y="14082"/>
                    <a:pt x="5477" y="14080"/>
                    <a:pt x="5473" y="14079"/>
                  </a:cubicBezTo>
                  <a:cubicBezTo>
                    <a:pt x="5477" y="14080"/>
                    <a:pt x="5483" y="14080"/>
                    <a:pt x="5491" y="14080"/>
                  </a:cubicBezTo>
                  <a:cubicBezTo>
                    <a:pt x="5498" y="14081"/>
                    <a:pt x="5507" y="14081"/>
                    <a:pt x="5517" y="14081"/>
                  </a:cubicBezTo>
                  <a:cubicBezTo>
                    <a:pt x="5527" y="14081"/>
                    <a:pt x="5538" y="14081"/>
                    <a:pt x="5550" y="14081"/>
                  </a:cubicBezTo>
                  <a:cubicBezTo>
                    <a:pt x="5563" y="14081"/>
                    <a:pt x="5575" y="14081"/>
                    <a:pt x="5589" y="14081"/>
                  </a:cubicBezTo>
                  <a:lnTo>
                    <a:pt x="5890" y="14073"/>
                  </a:lnTo>
                  <a:lnTo>
                    <a:pt x="5914" y="14024"/>
                  </a:lnTo>
                  <a:close/>
                  <a:moveTo>
                    <a:pt x="5993" y="13864"/>
                  </a:moveTo>
                  <a:lnTo>
                    <a:pt x="5602" y="13672"/>
                  </a:lnTo>
                  <a:lnTo>
                    <a:pt x="5579" y="13717"/>
                  </a:lnTo>
                  <a:lnTo>
                    <a:pt x="5970" y="13910"/>
                  </a:lnTo>
                  <a:lnTo>
                    <a:pt x="5993" y="13864"/>
                  </a:lnTo>
                  <a:close/>
                  <a:moveTo>
                    <a:pt x="5792" y="13284"/>
                  </a:moveTo>
                  <a:lnTo>
                    <a:pt x="5769" y="13332"/>
                  </a:lnTo>
                  <a:lnTo>
                    <a:pt x="5985" y="13543"/>
                  </a:lnTo>
                  <a:cubicBezTo>
                    <a:pt x="6003" y="13560"/>
                    <a:pt x="6018" y="13574"/>
                    <a:pt x="6030" y="13585"/>
                  </a:cubicBezTo>
                  <a:cubicBezTo>
                    <a:pt x="6042" y="13596"/>
                    <a:pt x="6050" y="13603"/>
                    <a:pt x="6055" y="13607"/>
                  </a:cubicBezTo>
                  <a:cubicBezTo>
                    <a:pt x="6052" y="13606"/>
                    <a:pt x="6047" y="13605"/>
                    <a:pt x="6040" y="13603"/>
                  </a:cubicBezTo>
                  <a:cubicBezTo>
                    <a:pt x="6033" y="13601"/>
                    <a:pt x="6025" y="13599"/>
                    <a:pt x="6016" y="13597"/>
                  </a:cubicBezTo>
                  <a:cubicBezTo>
                    <a:pt x="6007" y="13595"/>
                    <a:pt x="5997" y="13593"/>
                    <a:pt x="5987" y="13592"/>
                  </a:cubicBezTo>
                  <a:cubicBezTo>
                    <a:pt x="5977" y="13590"/>
                    <a:pt x="5966" y="13588"/>
                    <a:pt x="5956" y="13587"/>
                  </a:cubicBezTo>
                  <a:lnTo>
                    <a:pt x="5664" y="13545"/>
                  </a:lnTo>
                  <a:lnTo>
                    <a:pt x="5639" y="13596"/>
                  </a:lnTo>
                  <a:lnTo>
                    <a:pt x="6095" y="13657"/>
                  </a:lnTo>
                  <a:lnTo>
                    <a:pt x="6117" y="13611"/>
                  </a:lnTo>
                  <a:lnTo>
                    <a:pt x="5792" y="13284"/>
                  </a:lnTo>
                  <a:close/>
                  <a:moveTo>
                    <a:pt x="6328" y="13182"/>
                  </a:moveTo>
                  <a:lnTo>
                    <a:pt x="6288" y="13162"/>
                  </a:lnTo>
                  <a:lnTo>
                    <a:pt x="6203" y="13334"/>
                  </a:lnTo>
                  <a:lnTo>
                    <a:pt x="6060" y="13264"/>
                  </a:lnTo>
                  <a:lnTo>
                    <a:pt x="6126" y="13130"/>
                  </a:lnTo>
                  <a:lnTo>
                    <a:pt x="6086" y="13110"/>
                  </a:lnTo>
                  <a:lnTo>
                    <a:pt x="6020" y="13244"/>
                  </a:lnTo>
                  <a:lnTo>
                    <a:pt x="5892" y="13181"/>
                  </a:lnTo>
                  <a:lnTo>
                    <a:pt x="5970" y="13020"/>
                  </a:lnTo>
                  <a:lnTo>
                    <a:pt x="5935" y="12995"/>
                  </a:lnTo>
                  <a:lnTo>
                    <a:pt x="5830" y="13209"/>
                  </a:lnTo>
                  <a:lnTo>
                    <a:pt x="6220" y="13401"/>
                  </a:lnTo>
                  <a:lnTo>
                    <a:pt x="6328" y="13182"/>
                  </a:lnTo>
                  <a:close/>
                  <a:moveTo>
                    <a:pt x="6491" y="12851"/>
                  </a:moveTo>
                  <a:lnTo>
                    <a:pt x="6455" y="12855"/>
                  </a:lnTo>
                  <a:cubicBezTo>
                    <a:pt x="6438" y="12858"/>
                    <a:pt x="6421" y="12860"/>
                    <a:pt x="6402" y="12863"/>
                  </a:cubicBezTo>
                  <a:cubicBezTo>
                    <a:pt x="6383" y="12865"/>
                    <a:pt x="6366" y="12868"/>
                    <a:pt x="6349" y="12870"/>
                  </a:cubicBezTo>
                  <a:cubicBezTo>
                    <a:pt x="6333" y="12872"/>
                    <a:pt x="6321" y="12874"/>
                    <a:pt x="6314" y="12875"/>
                  </a:cubicBezTo>
                  <a:cubicBezTo>
                    <a:pt x="6304" y="12877"/>
                    <a:pt x="6293" y="12880"/>
                    <a:pt x="6282" y="12883"/>
                  </a:cubicBezTo>
                  <a:cubicBezTo>
                    <a:pt x="6270" y="12886"/>
                    <a:pt x="6259" y="12889"/>
                    <a:pt x="6251" y="12893"/>
                  </a:cubicBezTo>
                  <a:lnTo>
                    <a:pt x="6254" y="12887"/>
                  </a:lnTo>
                  <a:cubicBezTo>
                    <a:pt x="6261" y="12872"/>
                    <a:pt x="6266" y="12856"/>
                    <a:pt x="6267" y="12841"/>
                  </a:cubicBezTo>
                  <a:cubicBezTo>
                    <a:pt x="6268" y="12826"/>
                    <a:pt x="6266" y="12811"/>
                    <a:pt x="6261" y="12798"/>
                  </a:cubicBezTo>
                  <a:cubicBezTo>
                    <a:pt x="6257" y="12784"/>
                    <a:pt x="6249" y="12772"/>
                    <a:pt x="6238" y="12760"/>
                  </a:cubicBezTo>
                  <a:cubicBezTo>
                    <a:pt x="6227" y="12749"/>
                    <a:pt x="6214" y="12739"/>
                    <a:pt x="6198" y="12731"/>
                  </a:cubicBezTo>
                  <a:cubicBezTo>
                    <a:pt x="6187" y="12726"/>
                    <a:pt x="6177" y="12723"/>
                    <a:pt x="6168" y="12721"/>
                  </a:cubicBezTo>
                  <a:cubicBezTo>
                    <a:pt x="6158" y="12719"/>
                    <a:pt x="6149" y="12718"/>
                    <a:pt x="6140" y="12719"/>
                  </a:cubicBezTo>
                  <a:cubicBezTo>
                    <a:pt x="6131" y="12719"/>
                    <a:pt x="6123" y="12720"/>
                    <a:pt x="6116" y="12722"/>
                  </a:cubicBezTo>
                  <a:cubicBezTo>
                    <a:pt x="6109" y="12724"/>
                    <a:pt x="6102" y="12727"/>
                    <a:pt x="6097" y="12729"/>
                  </a:cubicBezTo>
                  <a:cubicBezTo>
                    <a:pt x="6091" y="12732"/>
                    <a:pt x="6085" y="12736"/>
                    <a:pt x="6079" y="12740"/>
                  </a:cubicBezTo>
                  <a:cubicBezTo>
                    <a:pt x="6073" y="12744"/>
                    <a:pt x="6067" y="12750"/>
                    <a:pt x="6061" y="12757"/>
                  </a:cubicBezTo>
                  <a:cubicBezTo>
                    <a:pt x="6054" y="12763"/>
                    <a:pt x="6048" y="12771"/>
                    <a:pt x="6042" y="12781"/>
                  </a:cubicBezTo>
                  <a:cubicBezTo>
                    <a:pt x="6036" y="12791"/>
                    <a:pt x="6030" y="12802"/>
                    <a:pt x="6023" y="12816"/>
                  </a:cubicBezTo>
                  <a:lnTo>
                    <a:pt x="5978" y="12907"/>
                  </a:lnTo>
                  <a:lnTo>
                    <a:pt x="6369" y="13099"/>
                  </a:lnTo>
                  <a:lnTo>
                    <a:pt x="6391" y="13054"/>
                  </a:lnTo>
                  <a:lnTo>
                    <a:pt x="6215" y="12967"/>
                  </a:lnTo>
                  <a:cubicBezTo>
                    <a:pt x="6220" y="12957"/>
                    <a:pt x="6226" y="12950"/>
                    <a:pt x="6232" y="12945"/>
                  </a:cubicBezTo>
                  <a:cubicBezTo>
                    <a:pt x="6238" y="12941"/>
                    <a:pt x="6248" y="12937"/>
                    <a:pt x="6262" y="12935"/>
                  </a:cubicBezTo>
                  <a:cubicBezTo>
                    <a:pt x="6285" y="12930"/>
                    <a:pt x="6307" y="12926"/>
                    <a:pt x="6328" y="12922"/>
                  </a:cubicBezTo>
                  <a:cubicBezTo>
                    <a:pt x="6348" y="12919"/>
                    <a:pt x="6367" y="12916"/>
                    <a:pt x="6385" y="12914"/>
                  </a:cubicBezTo>
                  <a:cubicBezTo>
                    <a:pt x="6402" y="12912"/>
                    <a:pt x="6417" y="12911"/>
                    <a:pt x="6431" y="12910"/>
                  </a:cubicBezTo>
                  <a:cubicBezTo>
                    <a:pt x="6444" y="12909"/>
                    <a:pt x="6454" y="12909"/>
                    <a:pt x="6462" y="12909"/>
                  </a:cubicBezTo>
                  <a:lnTo>
                    <a:pt x="6491" y="12851"/>
                  </a:lnTo>
                  <a:close/>
                  <a:moveTo>
                    <a:pt x="6205" y="12802"/>
                  </a:moveTo>
                  <a:cubicBezTo>
                    <a:pt x="6213" y="12810"/>
                    <a:pt x="6219" y="12819"/>
                    <a:pt x="6222" y="12829"/>
                  </a:cubicBezTo>
                  <a:cubicBezTo>
                    <a:pt x="6225" y="12840"/>
                    <a:pt x="6225" y="12851"/>
                    <a:pt x="6223" y="12864"/>
                  </a:cubicBezTo>
                  <a:cubicBezTo>
                    <a:pt x="6221" y="12877"/>
                    <a:pt x="6216" y="12892"/>
                    <a:pt x="6207" y="12909"/>
                  </a:cubicBezTo>
                  <a:lnTo>
                    <a:pt x="6186" y="12952"/>
                  </a:lnTo>
                  <a:lnTo>
                    <a:pt x="6040" y="12881"/>
                  </a:lnTo>
                  <a:lnTo>
                    <a:pt x="6063" y="12834"/>
                  </a:lnTo>
                  <a:cubicBezTo>
                    <a:pt x="6068" y="12823"/>
                    <a:pt x="6073" y="12814"/>
                    <a:pt x="6078" y="12807"/>
                  </a:cubicBezTo>
                  <a:cubicBezTo>
                    <a:pt x="6084" y="12800"/>
                    <a:pt x="6089" y="12794"/>
                    <a:pt x="6095" y="12789"/>
                  </a:cubicBezTo>
                  <a:cubicBezTo>
                    <a:pt x="6105" y="12780"/>
                    <a:pt x="6117" y="12775"/>
                    <a:pt x="6132" y="12773"/>
                  </a:cubicBezTo>
                  <a:cubicBezTo>
                    <a:pt x="6146" y="12771"/>
                    <a:pt x="6160" y="12773"/>
                    <a:pt x="6173" y="12780"/>
                  </a:cubicBezTo>
                  <a:cubicBezTo>
                    <a:pt x="6186" y="12786"/>
                    <a:pt x="6197" y="12793"/>
                    <a:pt x="6205" y="12802"/>
                  </a:cubicBezTo>
                  <a:close/>
                  <a:moveTo>
                    <a:pt x="6502" y="12457"/>
                  </a:moveTo>
                  <a:cubicBezTo>
                    <a:pt x="6488" y="12455"/>
                    <a:pt x="6474" y="12456"/>
                    <a:pt x="6461" y="12460"/>
                  </a:cubicBezTo>
                  <a:cubicBezTo>
                    <a:pt x="6448" y="12463"/>
                    <a:pt x="6436" y="12469"/>
                    <a:pt x="6425" y="12476"/>
                  </a:cubicBezTo>
                  <a:cubicBezTo>
                    <a:pt x="6414" y="12483"/>
                    <a:pt x="6401" y="12494"/>
                    <a:pt x="6387" y="12509"/>
                  </a:cubicBezTo>
                  <a:lnTo>
                    <a:pt x="6351" y="12547"/>
                  </a:lnTo>
                  <a:cubicBezTo>
                    <a:pt x="6332" y="12567"/>
                    <a:pt x="6315" y="12579"/>
                    <a:pt x="6301" y="12585"/>
                  </a:cubicBezTo>
                  <a:cubicBezTo>
                    <a:pt x="6286" y="12590"/>
                    <a:pt x="6271" y="12589"/>
                    <a:pt x="6255" y="12581"/>
                  </a:cubicBezTo>
                  <a:cubicBezTo>
                    <a:pt x="6235" y="12571"/>
                    <a:pt x="6223" y="12556"/>
                    <a:pt x="6218" y="12537"/>
                  </a:cubicBezTo>
                  <a:cubicBezTo>
                    <a:pt x="6213" y="12518"/>
                    <a:pt x="6217" y="12496"/>
                    <a:pt x="6229" y="12471"/>
                  </a:cubicBezTo>
                  <a:cubicBezTo>
                    <a:pt x="6233" y="12463"/>
                    <a:pt x="6238" y="12455"/>
                    <a:pt x="6243" y="12448"/>
                  </a:cubicBezTo>
                  <a:cubicBezTo>
                    <a:pt x="6247" y="12441"/>
                    <a:pt x="6253" y="12435"/>
                    <a:pt x="6259" y="12429"/>
                  </a:cubicBezTo>
                  <a:cubicBezTo>
                    <a:pt x="6266" y="12423"/>
                    <a:pt x="6273" y="12417"/>
                    <a:pt x="6281" y="12411"/>
                  </a:cubicBezTo>
                  <a:cubicBezTo>
                    <a:pt x="6289" y="12405"/>
                    <a:pt x="6298" y="12399"/>
                    <a:pt x="6309" y="12392"/>
                  </a:cubicBezTo>
                  <a:lnTo>
                    <a:pt x="6286" y="12355"/>
                  </a:lnTo>
                  <a:cubicBezTo>
                    <a:pt x="6242" y="12380"/>
                    <a:pt x="6210" y="12413"/>
                    <a:pt x="6190" y="12455"/>
                  </a:cubicBezTo>
                  <a:cubicBezTo>
                    <a:pt x="6181" y="12474"/>
                    <a:pt x="6175" y="12492"/>
                    <a:pt x="6173" y="12511"/>
                  </a:cubicBezTo>
                  <a:cubicBezTo>
                    <a:pt x="6171" y="12529"/>
                    <a:pt x="6172" y="12546"/>
                    <a:pt x="6176" y="12562"/>
                  </a:cubicBezTo>
                  <a:cubicBezTo>
                    <a:pt x="6181" y="12578"/>
                    <a:pt x="6188" y="12592"/>
                    <a:pt x="6199" y="12605"/>
                  </a:cubicBezTo>
                  <a:cubicBezTo>
                    <a:pt x="6210" y="12618"/>
                    <a:pt x="6223" y="12628"/>
                    <a:pt x="6240" y="12636"/>
                  </a:cubicBezTo>
                  <a:cubicBezTo>
                    <a:pt x="6265" y="12649"/>
                    <a:pt x="6290" y="12651"/>
                    <a:pt x="6316" y="12643"/>
                  </a:cubicBezTo>
                  <a:cubicBezTo>
                    <a:pt x="6328" y="12640"/>
                    <a:pt x="6339" y="12634"/>
                    <a:pt x="6349" y="12626"/>
                  </a:cubicBezTo>
                  <a:cubicBezTo>
                    <a:pt x="6359" y="12618"/>
                    <a:pt x="6371" y="12606"/>
                    <a:pt x="6385" y="12591"/>
                  </a:cubicBezTo>
                  <a:lnTo>
                    <a:pt x="6416" y="12557"/>
                  </a:lnTo>
                  <a:cubicBezTo>
                    <a:pt x="6453" y="12518"/>
                    <a:pt x="6489" y="12506"/>
                    <a:pt x="6524" y="12523"/>
                  </a:cubicBezTo>
                  <a:cubicBezTo>
                    <a:pt x="6547" y="12535"/>
                    <a:pt x="6561" y="12553"/>
                    <a:pt x="6566" y="12579"/>
                  </a:cubicBezTo>
                  <a:cubicBezTo>
                    <a:pt x="6568" y="12590"/>
                    <a:pt x="6568" y="12601"/>
                    <a:pt x="6566" y="12611"/>
                  </a:cubicBezTo>
                  <a:cubicBezTo>
                    <a:pt x="6564" y="12622"/>
                    <a:pt x="6559" y="12634"/>
                    <a:pt x="6552" y="12649"/>
                  </a:cubicBezTo>
                  <a:cubicBezTo>
                    <a:pt x="6542" y="12669"/>
                    <a:pt x="6531" y="12686"/>
                    <a:pt x="6517" y="12700"/>
                  </a:cubicBezTo>
                  <a:cubicBezTo>
                    <a:pt x="6504" y="12714"/>
                    <a:pt x="6487" y="12727"/>
                    <a:pt x="6467" y="12737"/>
                  </a:cubicBezTo>
                  <a:lnTo>
                    <a:pt x="6493" y="12776"/>
                  </a:lnTo>
                  <a:cubicBezTo>
                    <a:pt x="6515" y="12762"/>
                    <a:pt x="6534" y="12747"/>
                    <a:pt x="6549" y="12729"/>
                  </a:cubicBezTo>
                  <a:cubicBezTo>
                    <a:pt x="6565" y="12712"/>
                    <a:pt x="6579" y="12691"/>
                    <a:pt x="6590" y="12668"/>
                  </a:cubicBezTo>
                  <a:cubicBezTo>
                    <a:pt x="6599" y="12650"/>
                    <a:pt x="6605" y="12633"/>
                    <a:pt x="6608" y="12617"/>
                  </a:cubicBezTo>
                  <a:cubicBezTo>
                    <a:pt x="6611" y="12602"/>
                    <a:pt x="6612" y="12585"/>
                    <a:pt x="6610" y="12568"/>
                  </a:cubicBezTo>
                  <a:cubicBezTo>
                    <a:pt x="6607" y="12545"/>
                    <a:pt x="6600" y="12525"/>
                    <a:pt x="6588" y="12508"/>
                  </a:cubicBezTo>
                  <a:cubicBezTo>
                    <a:pt x="6576" y="12490"/>
                    <a:pt x="6560" y="12477"/>
                    <a:pt x="6542" y="12468"/>
                  </a:cubicBezTo>
                  <a:cubicBezTo>
                    <a:pt x="6530" y="12462"/>
                    <a:pt x="6517" y="12458"/>
                    <a:pt x="6502" y="12457"/>
                  </a:cubicBezTo>
                  <a:close/>
                  <a:moveTo>
                    <a:pt x="6720" y="12386"/>
                  </a:moveTo>
                  <a:lnTo>
                    <a:pt x="6329" y="12194"/>
                  </a:lnTo>
                  <a:lnTo>
                    <a:pt x="6306" y="12240"/>
                  </a:lnTo>
                  <a:lnTo>
                    <a:pt x="6697" y="12432"/>
                  </a:lnTo>
                  <a:lnTo>
                    <a:pt x="6720" y="12386"/>
                  </a:lnTo>
                  <a:close/>
                  <a:moveTo>
                    <a:pt x="6495" y="11857"/>
                  </a:moveTo>
                  <a:lnTo>
                    <a:pt x="6367" y="12116"/>
                  </a:lnTo>
                  <a:lnTo>
                    <a:pt x="6407" y="12135"/>
                  </a:lnTo>
                  <a:lnTo>
                    <a:pt x="6458" y="12030"/>
                  </a:lnTo>
                  <a:lnTo>
                    <a:pt x="6810" y="12203"/>
                  </a:lnTo>
                  <a:lnTo>
                    <a:pt x="6832" y="12158"/>
                  </a:lnTo>
                  <a:lnTo>
                    <a:pt x="6481" y="11985"/>
                  </a:lnTo>
                  <a:lnTo>
                    <a:pt x="6533" y="11879"/>
                  </a:lnTo>
                  <a:lnTo>
                    <a:pt x="6495" y="11857"/>
                  </a:lnTo>
                  <a:close/>
                  <a:moveTo>
                    <a:pt x="7038" y="11740"/>
                  </a:moveTo>
                  <a:lnTo>
                    <a:pt x="6583" y="11677"/>
                  </a:lnTo>
                  <a:lnTo>
                    <a:pt x="6553" y="11738"/>
                  </a:lnTo>
                  <a:lnTo>
                    <a:pt x="6880" y="12061"/>
                  </a:lnTo>
                  <a:lnTo>
                    <a:pt x="6903" y="12014"/>
                  </a:lnTo>
                  <a:lnTo>
                    <a:pt x="6801" y="11917"/>
                  </a:lnTo>
                  <a:lnTo>
                    <a:pt x="6873" y="11771"/>
                  </a:lnTo>
                  <a:lnTo>
                    <a:pt x="7012" y="11793"/>
                  </a:lnTo>
                  <a:lnTo>
                    <a:pt x="7038" y="11740"/>
                  </a:lnTo>
                  <a:close/>
                  <a:moveTo>
                    <a:pt x="6829" y="11764"/>
                  </a:moveTo>
                  <a:lnTo>
                    <a:pt x="6769" y="11886"/>
                  </a:lnTo>
                  <a:lnTo>
                    <a:pt x="6608" y="11730"/>
                  </a:lnTo>
                  <a:lnTo>
                    <a:pt x="6829" y="11764"/>
                  </a:lnTo>
                  <a:close/>
                  <a:moveTo>
                    <a:pt x="6475" y="11708"/>
                  </a:moveTo>
                  <a:cubicBezTo>
                    <a:pt x="6467" y="11711"/>
                    <a:pt x="6460" y="11717"/>
                    <a:pt x="6456" y="11725"/>
                  </a:cubicBezTo>
                  <a:cubicBezTo>
                    <a:pt x="6452" y="11733"/>
                    <a:pt x="6452" y="11741"/>
                    <a:pt x="6455" y="11750"/>
                  </a:cubicBezTo>
                  <a:cubicBezTo>
                    <a:pt x="6458" y="11758"/>
                    <a:pt x="6463" y="11765"/>
                    <a:pt x="6471" y="11769"/>
                  </a:cubicBezTo>
                  <a:cubicBezTo>
                    <a:pt x="6479" y="11773"/>
                    <a:pt x="6488" y="11773"/>
                    <a:pt x="6497" y="11770"/>
                  </a:cubicBezTo>
                  <a:cubicBezTo>
                    <a:pt x="6505" y="11768"/>
                    <a:pt x="6512" y="11762"/>
                    <a:pt x="6516" y="11754"/>
                  </a:cubicBezTo>
                  <a:cubicBezTo>
                    <a:pt x="6520" y="11745"/>
                    <a:pt x="6520" y="11737"/>
                    <a:pt x="6517" y="11729"/>
                  </a:cubicBezTo>
                  <a:cubicBezTo>
                    <a:pt x="6514" y="11720"/>
                    <a:pt x="6508" y="11714"/>
                    <a:pt x="6500" y="11710"/>
                  </a:cubicBezTo>
                  <a:cubicBezTo>
                    <a:pt x="6492" y="11706"/>
                    <a:pt x="6484" y="11705"/>
                    <a:pt x="6475" y="11708"/>
                  </a:cubicBezTo>
                  <a:close/>
                  <a:moveTo>
                    <a:pt x="6533" y="11591"/>
                  </a:moveTo>
                  <a:cubicBezTo>
                    <a:pt x="6524" y="11594"/>
                    <a:pt x="6518" y="11599"/>
                    <a:pt x="6514" y="11608"/>
                  </a:cubicBezTo>
                  <a:cubicBezTo>
                    <a:pt x="6510" y="11616"/>
                    <a:pt x="6510" y="11624"/>
                    <a:pt x="6512" y="11633"/>
                  </a:cubicBezTo>
                  <a:cubicBezTo>
                    <a:pt x="6515" y="11641"/>
                    <a:pt x="6521" y="11647"/>
                    <a:pt x="6529" y="11651"/>
                  </a:cubicBezTo>
                  <a:cubicBezTo>
                    <a:pt x="6537" y="11655"/>
                    <a:pt x="6546" y="11656"/>
                    <a:pt x="6554" y="11653"/>
                  </a:cubicBezTo>
                  <a:cubicBezTo>
                    <a:pt x="6563" y="11650"/>
                    <a:pt x="6569" y="11645"/>
                    <a:pt x="6574" y="11636"/>
                  </a:cubicBezTo>
                  <a:cubicBezTo>
                    <a:pt x="6578" y="11628"/>
                    <a:pt x="6578" y="11620"/>
                    <a:pt x="6575" y="11611"/>
                  </a:cubicBezTo>
                  <a:cubicBezTo>
                    <a:pt x="6572" y="11603"/>
                    <a:pt x="6566" y="11597"/>
                    <a:pt x="6558" y="11592"/>
                  </a:cubicBezTo>
                  <a:cubicBezTo>
                    <a:pt x="6550" y="11589"/>
                    <a:pt x="6541" y="11588"/>
                    <a:pt x="6533" y="11591"/>
                  </a:cubicBezTo>
                  <a:close/>
                  <a:moveTo>
                    <a:pt x="6775" y="11288"/>
                  </a:moveTo>
                  <a:lnTo>
                    <a:pt x="6647" y="11547"/>
                  </a:lnTo>
                  <a:lnTo>
                    <a:pt x="6687" y="11566"/>
                  </a:lnTo>
                  <a:lnTo>
                    <a:pt x="6738" y="11461"/>
                  </a:lnTo>
                  <a:lnTo>
                    <a:pt x="7090" y="11634"/>
                  </a:lnTo>
                  <a:lnTo>
                    <a:pt x="7112" y="11589"/>
                  </a:lnTo>
                  <a:lnTo>
                    <a:pt x="6760" y="11416"/>
                  </a:lnTo>
                  <a:lnTo>
                    <a:pt x="6813" y="11310"/>
                  </a:lnTo>
                  <a:lnTo>
                    <a:pt x="6775" y="11288"/>
                  </a:lnTo>
                  <a:close/>
                  <a:moveTo>
                    <a:pt x="7441" y="10921"/>
                  </a:moveTo>
                  <a:lnTo>
                    <a:pt x="7033" y="10763"/>
                  </a:lnTo>
                  <a:lnTo>
                    <a:pt x="6999" y="10832"/>
                  </a:lnTo>
                  <a:lnTo>
                    <a:pt x="7223" y="11033"/>
                  </a:lnTo>
                  <a:cubicBezTo>
                    <a:pt x="7236" y="11045"/>
                    <a:pt x="7249" y="11055"/>
                    <a:pt x="7260" y="11064"/>
                  </a:cubicBezTo>
                  <a:cubicBezTo>
                    <a:pt x="7271" y="11072"/>
                    <a:pt x="7278" y="11077"/>
                    <a:pt x="7279" y="11078"/>
                  </a:cubicBezTo>
                  <a:cubicBezTo>
                    <a:pt x="7277" y="11078"/>
                    <a:pt x="7269" y="11076"/>
                    <a:pt x="7255" y="11072"/>
                  </a:cubicBezTo>
                  <a:cubicBezTo>
                    <a:pt x="7242" y="11068"/>
                    <a:pt x="7224" y="11064"/>
                    <a:pt x="7204" y="11060"/>
                  </a:cubicBezTo>
                  <a:lnTo>
                    <a:pt x="6913" y="11006"/>
                  </a:lnTo>
                  <a:lnTo>
                    <a:pt x="6880" y="11074"/>
                  </a:lnTo>
                  <a:lnTo>
                    <a:pt x="7254" y="11301"/>
                  </a:lnTo>
                  <a:lnTo>
                    <a:pt x="7276" y="11256"/>
                  </a:lnTo>
                  <a:lnTo>
                    <a:pt x="7009" y="11097"/>
                  </a:lnTo>
                  <a:cubicBezTo>
                    <a:pt x="7003" y="11094"/>
                    <a:pt x="6997" y="11090"/>
                    <a:pt x="6989" y="11086"/>
                  </a:cubicBezTo>
                  <a:cubicBezTo>
                    <a:pt x="6982" y="11082"/>
                    <a:pt x="6974" y="11077"/>
                    <a:pt x="6967" y="11073"/>
                  </a:cubicBezTo>
                  <a:cubicBezTo>
                    <a:pt x="6959" y="11069"/>
                    <a:pt x="6953" y="11065"/>
                    <a:pt x="6947" y="11062"/>
                  </a:cubicBezTo>
                  <a:cubicBezTo>
                    <a:pt x="6943" y="11059"/>
                    <a:pt x="6939" y="11058"/>
                    <a:pt x="6938" y="11057"/>
                  </a:cubicBezTo>
                  <a:cubicBezTo>
                    <a:pt x="6942" y="11058"/>
                    <a:pt x="6952" y="11060"/>
                    <a:pt x="6966" y="11063"/>
                  </a:cubicBezTo>
                  <a:cubicBezTo>
                    <a:pt x="6980" y="11066"/>
                    <a:pt x="6999" y="11069"/>
                    <a:pt x="7021" y="11074"/>
                  </a:cubicBezTo>
                  <a:lnTo>
                    <a:pt x="7337" y="11133"/>
                  </a:lnTo>
                  <a:lnTo>
                    <a:pt x="7356" y="11093"/>
                  </a:lnTo>
                  <a:lnTo>
                    <a:pt x="7106" y="10866"/>
                  </a:lnTo>
                  <a:cubicBezTo>
                    <a:pt x="7100" y="10861"/>
                    <a:pt x="7095" y="10856"/>
                    <a:pt x="7089" y="10851"/>
                  </a:cubicBezTo>
                  <a:cubicBezTo>
                    <a:pt x="7083" y="10846"/>
                    <a:pt x="7078" y="10842"/>
                    <a:pt x="7072" y="10837"/>
                  </a:cubicBezTo>
                  <a:cubicBezTo>
                    <a:pt x="7067" y="10833"/>
                    <a:pt x="7062" y="10829"/>
                    <a:pt x="7059" y="10826"/>
                  </a:cubicBezTo>
                  <a:cubicBezTo>
                    <a:pt x="7055" y="10823"/>
                    <a:pt x="7053" y="10821"/>
                    <a:pt x="7052" y="10820"/>
                  </a:cubicBezTo>
                  <a:cubicBezTo>
                    <a:pt x="7053" y="10821"/>
                    <a:pt x="7056" y="10822"/>
                    <a:pt x="7060" y="10824"/>
                  </a:cubicBezTo>
                  <a:cubicBezTo>
                    <a:pt x="7065" y="10826"/>
                    <a:pt x="7071" y="10828"/>
                    <a:pt x="7078" y="10832"/>
                  </a:cubicBezTo>
                  <a:cubicBezTo>
                    <a:pt x="7084" y="10835"/>
                    <a:pt x="7091" y="10838"/>
                    <a:pt x="7099" y="10841"/>
                  </a:cubicBezTo>
                  <a:cubicBezTo>
                    <a:pt x="7107" y="10844"/>
                    <a:pt x="7114" y="10847"/>
                    <a:pt x="7120" y="10850"/>
                  </a:cubicBezTo>
                  <a:lnTo>
                    <a:pt x="7418" y="10968"/>
                  </a:lnTo>
                  <a:lnTo>
                    <a:pt x="7441" y="10921"/>
                  </a:lnTo>
                  <a:close/>
                  <a:moveTo>
                    <a:pt x="7225" y="10373"/>
                  </a:moveTo>
                  <a:lnTo>
                    <a:pt x="7202" y="10419"/>
                  </a:lnTo>
                  <a:lnTo>
                    <a:pt x="7475" y="10553"/>
                  </a:lnTo>
                  <a:cubicBezTo>
                    <a:pt x="7488" y="10560"/>
                    <a:pt x="7499" y="10566"/>
                    <a:pt x="7507" y="10572"/>
                  </a:cubicBezTo>
                  <a:cubicBezTo>
                    <a:pt x="7516" y="10579"/>
                    <a:pt x="7523" y="10587"/>
                    <a:pt x="7528" y="10598"/>
                  </a:cubicBezTo>
                  <a:cubicBezTo>
                    <a:pt x="7533" y="10608"/>
                    <a:pt x="7535" y="10620"/>
                    <a:pt x="7533" y="10634"/>
                  </a:cubicBezTo>
                  <a:cubicBezTo>
                    <a:pt x="7532" y="10647"/>
                    <a:pt x="7527" y="10662"/>
                    <a:pt x="7519" y="10679"/>
                  </a:cubicBezTo>
                  <a:cubicBezTo>
                    <a:pt x="7513" y="10691"/>
                    <a:pt x="7507" y="10701"/>
                    <a:pt x="7500" y="10708"/>
                  </a:cubicBezTo>
                  <a:cubicBezTo>
                    <a:pt x="7493" y="10716"/>
                    <a:pt x="7487" y="10722"/>
                    <a:pt x="7480" y="10726"/>
                  </a:cubicBezTo>
                  <a:cubicBezTo>
                    <a:pt x="7473" y="10730"/>
                    <a:pt x="7467" y="10733"/>
                    <a:pt x="7460" y="10735"/>
                  </a:cubicBezTo>
                  <a:cubicBezTo>
                    <a:pt x="7454" y="10736"/>
                    <a:pt x="7448" y="10737"/>
                    <a:pt x="7443" y="10736"/>
                  </a:cubicBezTo>
                  <a:cubicBezTo>
                    <a:pt x="7436" y="10736"/>
                    <a:pt x="7426" y="10734"/>
                    <a:pt x="7415" y="10729"/>
                  </a:cubicBezTo>
                  <a:cubicBezTo>
                    <a:pt x="7404" y="10725"/>
                    <a:pt x="7393" y="10720"/>
                    <a:pt x="7383" y="10715"/>
                  </a:cubicBezTo>
                  <a:lnTo>
                    <a:pt x="7120" y="10586"/>
                  </a:lnTo>
                  <a:lnTo>
                    <a:pt x="7097" y="10632"/>
                  </a:lnTo>
                  <a:lnTo>
                    <a:pt x="7378" y="10770"/>
                  </a:lnTo>
                  <a:cubicBezTo>
                    <a:pt x="7387" y="10774"/>
                    <a:pt x="7397" y="10779"/>
                    <a:pt x="7409" y="10783"/>
                  </a:cubicBezTo>
                  <a:cubicBezTo>
                    <a:pt x="7420" y="10787"/>
                    <a:pt x="7432" y="10789"/>
                    <a:pt x="7444" y="10789"/>
                  </a:cubicBezTo>
                  <a:cubicBezTo>
                    <a:pt x="7469" y="10788"/>
                    <a:pt x="7490" y="10780"/>
                    <a:pt x="7508" y="10767"/>
                  </a:cubicBezTo>
                  <a:cubicBezTo>
                    <a:pt x="7526" y="10753"/>
                    <a:pt x="7543" y="10731"/>
                    <a:pt x="7558" y="10701"/>
                  </a:cubicBezTo>
                  <a:cubicBezTo>
                    <a:pt x="7569" y="10677"/>
                    <a:pt x="7577" y="10656"/>
                    <a:pt x="7580" y="10637"/>
                  </a:cubicBezTo>
                  <a:cubicBezTo>
                    <a:pt x="7583" y="10618"/>
                    <a:pt x="7582" y="10600"/>
                    <a:pt x="7578" y="10583"/>
                  </a:cubicBezTo>
                  <a:cubicBezTo>
                    <a:pt x="7574" y="10567"/>
                    <a:pt x="7566" y="10553"/>
                    <a:pt x="7555" y="10543"/>
                  </a:cubicBezTo>
                  <a:cubicBezTo>
                    <a:pt x="7544" y="10532"/>
                    <a:pt x="7527" y="10521"/>
                    <a:pt x="7503" y="10510"/>
                  </a:cubicBezTo>
                  <a:lnTo>
                    <a:pt x="7225" y="10373"/>
                  </a:lnTo>
                  <a:close/>
                  <a:moveTo>
                    <a:pt x="7068" y="10504"/>
                  </a:moveTo>
                  <a:cubicBezTo>
                    <a:pt x="7059" y="10507"/>
                    <a:pt x="7053" y="10512"/>
                    <a:pt x="7049" y="10520"/>
                  </a:cubicBezTo>
                  <a:cubicBezTo>
                    <a:pt x="7045" y="10528"/>
                    <a:pt x="7045" y="10537"/>
                    <a:pt x="7047" y="10545"/>
                  </a:cubicBezTo>
                  <a:cubicBezTo>
                    <a:pt x="7050" y="10554"/>
                    <a:pt x="7056" y="10560"/>
                    <a:pt x="7064" y="10564"/>
                  </a:cubicBezTo>
                  <a:cubicBezTo>
                    <a:pt x="7072" y="10568"/>
                    <a:pt x="7081" y="10569"/>
                    <a:pt x="7089" y="10566"/>
                  </a:cubicBezTo>
                  <a:cubicBezTo>
                    <a:pt x="7098" y="10563"/>
                    <a:pt x="7104" y="10557"/>
                    <a:pt x="7109" y="10549"/>
                  </a:cubicBezTo>
                  <a:cubicBezTo>
                    <a:pt x="7113" y="10541"/>
                    <a:pt x="7113" y="10532"/>
                    <a:pt x="7110" y="10524"/>
                  </a:cubicBezTo>
                  <a:cubicBezTo>
                    <a:pt x="7107" y="10516"/>
                    <a:pt x="7101" y="10509"/>
                    <a:pt x="7093" y="10505"/>
                  </a:cubicBezTo>
                  <a:cubicBezTo>
                    <a:pt x="7085" y="10501"/>
                    <a:pt x="7076" y="10501"/>
                    <a:pt x="7068" y="10504"/>
                  </a:cubicBezTo>
                  <a:close/>
                  <a:moveTo>
                    <a:pt x="7125" y="10387"/>
                  </a:moveTo>
                  <a:cubicBezTo>
                    <a:pt x="7117" y="10390"/>
                    <a:pt x="7111" y="10395"/>
                    <a:pt x="7106" y="10404"/>
                  </a:cubicBezTo>
                  <a:cubicBezTo>
                    <a:pt x="7103" y="10412"/>
                    <a:pt x="7102" y="10420"/>
                    <a:pt x="7105" y="10428"/>
                  </a:cubicBezTo>
                  <a:cubicBezTo>
                    <a:pt x="7108" y="10437"/>
                    <a:pt x="7113" y="10443"/>
                    <a:pt x="7121" y="10447"/>
                  </a:cubicBezTo>
                  <a:cubicBezTo>
                    <a:pt x="7130" y="10451"/>
                    <a:pt x="7138" y="10452"/>
                    <a:pt x="7147" y="10449"/>
                  </a:cubicBezTo>
                  <a:cubicBezTo>
                    <a:pt x="7156" y="10446"/>
                    <a:pt x="7162" y="10441"/>
                    <a:pt x="7166" y="10432"/>
                  </a:cubicBezTo>
                  <a:cubicBezTo>
                    <a:pt x="7170" y="10424"/>
                    <a:pt x="7171" y="10416"/>
                    <a:pt x="7167" y="10407"/>
                  </a:cubicBezTo>
                  <a:cubicBezTo>
                    <a:pt x="7164" y="10399"/>
                    <a:pt x="7158" y="10392"/>
                    <a:pt x="7150" y="10388"/>
                  </a:cubicBezTo>
                  <a:cubicBezTo>
                    <a:pt x="7142" y="10384"/>
                    <a:pt x="7134" y="10384"/>
                    <a:pt x="7125" y="10387"/>
                  </a:cubicBezTo>
                  <a:close/>
                  <a:moveTo>
                    <a:pt x="7799" y="10193"/>
                  </a:moveTo>
                  <a:lnTo>
                    <a:pt x="7408" y="10000"/>
                  </a:lnTo>
                  <a:lnTo>
                    <a:pt x="7386" y="10046"/>
                  </a:lnTo>
                  <a:lnTo>
                    <a:pt x="7599" y="10149"/>
                  </a:lnTo>
                  <a:cubicBezTo>
                    <a:pt x="7613" y="10156"/>
                    <a:pt x="7627" y="10163"/>
                    <a:pt x="7642" y="10169"/>
                  </a:cubicBezTo>
                  <a:cubicBezTo>
                    <a:pt x="7656" y="10176"/>
                    <a:pt x="7669" y="10181"/>
                    <a:pt x="7680" y="10186"/>
                  </a:cubicBezTo>
                  <a:cubicBezTo>
                    <a:pt x="7692" y="10191"/>
                    <a:pt x="7701" y="10195"/>
                    <a:pt x="7709" y="10198"/>
                  </a:cubicBezTo>
                  <a:cubicBezTo>
                    <a:pt x="7716" y="10201"/>
                    <a:pt x="7720" y="10203"/>
                    <a:pt x="7721" y="10203"/>
                  </a:cubicBezTo>
                  <a:cubicBezTo>
                    <a:pt x="7719" y="10203"/>
                    <a:pt x="7716" y="10202"/>
                    <a:pt x="7709" y="10202"/>
                  </a:cubicBezTo>
                  <a:cubicBezTo>
                    <a:pt x="7703" y="10201"/>
                    <a:pt x="7696" y="10201"/>
                    <a:pt x="7686" y="10200"/>
                  </a:cubicBezTo>
                  <a:cubicBezTo>
                    <a:pt x="7677" y="10200"/>
                    <a:pt x="7667" y="10199"/>
                    <a:pt x="7655" y="10199"/>
                  </a:cubicBezTo>
                  <a:cubicBezTo>
                    <a:pt x="7644" y="10198"/>
                    <a:pt x="7632" y="10198"/>
                    <a:pt x="7621" y="10199"/>
                  </a:cubicBezTo>
                  <a:lnTo>
                    <a:pt x="7307" y="10206"/>
                  </a:lnTo>
                  <a:lnTo>
                    <a:pt x="7280" y="10260"/>
                  </a:lnTo>
                  <a:lnTo>
                    <a:pt x="7671" y="10452"/>
                  </a:lnTo>
                  <a:lnTo>
                    <a:pt x="7695" y="10404"/>
                  </a:lnTo>
                  <a:lnTo>
                    <a:pt x="7467" y="10295"/>
                  </a:lnTo>
                  <a:cubicBezTo>
                    <a:pt x="7456" y="10289"/>
                    <a:pt x="7444" y="10284"/>
                    <a:pt x="7433" y="10279"/>
                  </a:cubicBezTo>
                  <a:cubicBezTo>
                    <a:pt x="7421" y="10274"/>
                    <a:pt x="7410" y="10269"/>
                    <a:pt x="7400" y="10265"/>
                  </a:cubicBezTo>
                  <a:cubicBezTo>
                    <a:pt x="7390" y="10261"/>
                    <a:pt x="7382" y="10257"/>
                    <a:pt x="7374" y="10254"/>
                  </a:cubicBezTo>
                  <a:cubicBezTo>
                    <a:pt x="7367" y="10251"/>
                    <a:pt x="7362" y="10249"/>
                    <a:pt x="7359" y="10248"/>
                  </a:cubicBezTo>
                  <a:cubicBezTo>
                    <a:pt x="7363" y="10248"/>
                    <a:pt x="7368" y="10249"/>
                    <a:pt x="7376" y="10249"/>
                  </a:cubicBezTo>
                  <a:cubicBezTo>
                    <a:pt x="7383" y="10249"/>
                    <a:pt x="7392" y="10249"/>
                    <a:pt x="7402" y="10249"/>
                  </a:cubicBezTo>
                  <a:cubicBezTo>
                    <a:pt x="7412" y="10250"/>
                    <a:pt x="7423" y="10250"/>
                    <a:pt x="7436" y="10250"/>
                  </a:cubicBezTo>
                  <a:cubicBezTo>
                    <a:pt x="7448" y="10250"/>
                    <a:pt x="7461" y="10250"/>
                    <a:pt x="7474" y="10249"/>
                  </a:cubicBezTo>
                  <a:lnTo>
                    <a:pt x="7775" y="10242"/>
                  </a:lnTo>
                  <a:lnTo>
                    <a:pt x="7799" y="10193"/>
                  </a:lnTo>
                  <a:close/>
                  <a:moveTo>
                    <a:pt x="7823" y="9772"/>
                  </a:moveTo>
                  <a:cubicBezTo>
                    <a:pt x="7809" y="9770"/>
                    <a:pt x="7795" y="9771"/>
                    <a:pt x="7782" y="9775"/>
                  </a:cubicBezTo>
                  <a:cubicBezTo>
                    <a:pt x="7769" y="9778"/>
                    <a:pt x="7757" y="9784"/>
                    <a:pt x="7746" y="9791"/>
                  </a:cubicBezTo>
                  <a:cubicBezTo>
                    <a:pt x="7735" y="9798"/>
                    <a:pt x="7723" y="9809"/>
                    <a:pt x="7709" y="9824"/>
                  </a:cubicBezTo>
                  <a:lnTo>
                    <a:pt x="7672" y="9862"/>
                  </a:lnTo>
                  <a:cubicBezTo>
                    <a:pt x="7653" y="9882"/>
                    <a:pt x="7637" y="9894"/>
                    <a:pt x="7622" y="9900"/>
                  </a:cubicBezTo>
                  <a:cubicBezTo>
                    <a:pt x="7608" y="9905"/>
                    <a:pt x="7592" y="9904"/>
                    <a:pt x="7576" y="9896"/>
                  </a:cubicBezTo>
                  <a:cubicBezTo>
                    <a:pt x="7556" y="9886"/>
                    <a:pt x="7544" y="9871"/>
                    <a:pt x="7539" y="9852"/>
                  </a:cubicBezTo>
                  <a:cubicBezTo>
                    <a:pt x="7535" y="9833"/>
                    <a:pt x="7538" y="9811"/>
                    <a:pt x="7550" y="9786"/>
                  </a:cubicBezTo>
                  <a:cubicBezTo>
                    <a:pt x="7555" y="9778"/>
                    <a:pt x="7559" y="9770"/>
                    <a:pt x="7564" y="9763"/>
                  </a:cubicBezTo>
                  <a:cubicBezTo>
                    <a:pt x="7569" y="9756"/>
                    <a:pt x="7574" y="9750"/>
                    <a:pt x="7580" y="9744"/>
                  </a:cubicBezTo>
                  <a:cubicBezTo>
                    <a:pt x="7587" y="9738"/>
                    <a:pt x="7594" y="9732"/>
                    <a:pt x="7602" y="9726"/>
                  </a:cubicBezTo>
                  <a:cubicBezTo>
                    <a:pt x="7610" y="9720"/>
                    <a:pt x="7620" y="9714"/>
                    <a:pt x="7630" y="9707"/>
                  </a:cubicBezTo>
                  <a:lnTo>
                    <a:pt x="7607" y="9670"/>
                  </a:lnTo>
                  <a:cubicBezTo>
                    <a:pt x="7563" y="9695"/>
                    <a:pt x="7532" y="9728"/>
                    <a:pt x="7511" y="9770"/>
                  </a:cubicBezTo>
                  <a:cubicBezTo>
                    <a:pt x="7502" y="9789"/>
                    <a:pt x="7496" y="9807"/>
                    <a:pt x="7494" y="9826"/>
                  </a:cubicBezTo>
                  <a:cubicBezTo>
                    <a:pt x="7492" y="9844"/>
                    <a:pt x="7493" y="9861"/>
                    <a:pt x="7497" y="9877"/>
                  </a:cubicBezTo>
                  <a:cubicBezTo>
                    <a:pt x="7502" y="9893"/>
                    <a:pt x="7509" y="9907"/>
                    <a:pt x="7520" y="9920"/>
                  </a:cubicBezTo>
                  <a:cubicBezTo>
                    <a:pt x="7531" y="9933"/>
                    <a:pt x="7544" y="9943"/>
                    <a:pt x="7561" y="9951"/>
                  </a:cubicBezTo>
                  <a:cubicBezTo>
                    <a:pt x="7586" y="9964"/>
                    <a:pt x="7612" y="9966"/>
                    <a:pt x="7637" y="9958"/>
                  </a:cubicBezTo>
                  <a:cubicBezTo>
                    <a:pt x="7649" y="9955"/>
                    <a:pt x="7660" y="9949"/>
                    <a:pt x="7670" y="9941"/>
                  </a:cubicBezTo>
                  <a:cubicBezTo>
                    <a:pt x="7680" y="9933"/>
                    <a:pt x="7692" y="9921"/>
                    <a:pt x="7706" y="9906"/>
                  </a:cubicBezTo>
                  <a:lnTo>
                    <a:pt x="7737" y="9872"/>
                  </a:lnTo>
                  <a:cubicBezTo>
                    <a:pt x="7774" y="9833"/>
                    <a:pt x="7810" y="9821"/>
                    <a:pt x="7845" y="9838"/>
                  </a:cubicBezTo>
                  <a:cubicBezTo>
                    <a:pt x="7868" y="9850"/>
                    <a:pt x="7882" y="9868"/>
                    <a:pt x="7887" y="9894"/>
                  </a:cubicBezTo>
                  <a:cubicBezTo>
                    <a:pt x="7889" y="9905"/>
                    <a:pt x="7889" y="9916"/>
                    <a:pt x="7887" y="9926"/>
                  </a:cubicBezTo>
                  <a:cubicBezTo>
                    <a:pt x="7885" y="9937"/>
                    <a:pt x="7881" y="9949"/>
                    <a:pt x="7873" y="9964"/>
                  </a:cubicBezTo>
                  <a:cubicBezTo>
                    <a:pt x="7864" y="9984"/>
                    <a:pt x="7852" y="10001"/>
                    <a:pt x="7838" y="10015"/>
                  </a:cubicBezTo>
                  <a:cubicBezTo>
                    <a:pt x="7825" y="10029"/>
                    <a:pt x="7808" y="10042"/>
                    <a:pt x="7788" y="10052"/>
                  </a:cubicBezTo>
                  <a:lnTo>
                    <a:pt x="7815" y="10091"/>
                  </a:lnTo>
                  <a:cubicBezTo>
                    <a:pt x="7836" y="10077"/>
                    <a:pt x="7855" y="10062"/>
                    <a:pt x="7871" y="10045"/>
                  </a:cubicBezTo>
                  <a:cubicBezTo>
                    <a:pt x="7886" y="10027"/>
                    <a:pt x="7900" y="10006"/>
                    <a:pt x="7912" y="9983"/>
                  </a:cubicBezTo>
                  <a:cubicBezTo>
                    <a:pt x="7921" y="9965"/>
                    <a:pt x="7926" y="9948"/>
                    <a:pt x="7929" y="9932"/>
                  </a:cubicBezTo>
                  <a:cubicBezTo>
                    <a:pt x="7932" y="9917"/>
                    <a:pt x="7933" y="9900"/>
                    <a:pt x="7931" y="9883"/>
                  </a:cubicBezTo>
                  <a:cubicBezTo>
                    <a:pt x="7928" y="9861"/>
                    <a:pt x="7921" y="9840"/>
                    <a:pt x="7909" y="9823"/>
                  </a:cubicBezTo>
                  <a:cubicBezTo>
                    <a:pt x="7897" y="9805"/>
                    <a:pt x="7882" y="9792"/>
                    <a:pt x="7863" y="9783"/>
                  </a:cubicBezTo>
                  <a:cubicBezTo>
                    <a:pt x="7851" y="9777"/>
                    <a:pt x="7838" y="9773"/>
                    <a:pt x="7823" y="9772"/>
                  </a:cubicBezTo>
                  <a:close/>
                  <a:moveTo>
                    <a:pt x="7741" y="9325"/>
                  </a:moveTo>
                  <a:lnTo>
                    <a:pt x="7613" y="9584"/>
                  </a:lnTo>
                  <a:lnTo>
                    <a:pt x="7653" y="9603"/>
                  </a:lnTo>
                  <a:lnTo>
                    <a:pt x="7704" y="9498"/>
                  </a:lnTo>
                  <a:lnTo>
                    <a:pt x="8056" y="9671"/>
                  </a:lnTo>
                  <a:lnTo>
                    <a:pt x="8078" y="9626"/>
                  </a:lnTo>
                  <a:lnTo>
                    <a:pt x="7726" y="9453"/>
                  </a:lnTo>
                  <a:lnTo>
                    <a:pt x="7779" y="9347"/>
                  </a:lnTo>
                  <a:lnTo>
                    <a:pt x="7741" y="9325"/>
                  </a:lnTo>
                  <a:close/>
                  <a:moveTo>
                    <a:pt x="8272" y="9231"/>
                  </a:moveTo>
                  <a:lnTo>
                    <a:pt x="8232" y="9211"/>
                  </a:lnTo>
                  <a:lnTo>
                    <a:pt x="8147" y="9383"/>
                  </a:lnTo>
                  <a:lnTo>
                    <a:pt x="8004" y="9313"/>
                  </a:lnTo>
                  <a:lnTo>
                    <a:pt x="8070" y="9179"/>
                  </a:lnTo>
                  <a:lnTo>
                    <a:pt x="8030" y="9159"/>
                  </a:lnTo>
                  <a:lnTo>
                    <a:pt x="7964" y="9293"/>
                  </a:lnTo>
                  <a:lnTo>
                    <a:pt x="7836" y="9230"/>
                  </a:lnTo>
                  <a:lnTo>
                    <a:pt x="7914" y="9069"/>
                  </a:lnTo>
                  <a:lnTo>
                    <a:pt x="7879" y="9044"/>
                  </a:lnTo>
                  <a:lnTo>
                    <a:pt x="7774" y="9258"/>
                  </a:lnTo>
                  <a:lnTo>
                    <a:pt x="8164" y="9450"/>
                  </a:lnTo>
                  <a:lnTo>
                    <a:pt x="8272" y="9231"/>
                  </a:lnTo>
                  <a:close/>
                  <a:moveTo>
                    <a:pt x="8435" y="8900"/>
                  </a:moveTo>
                  <a:lnTo>
                    <a:pt x="8399" y="8904"/>
                  </a:lnTo>
                  <a:cubicBezTo>
                    <a:pt x="8382" y="8907"/>
                    <a:pt x="8365" y="8909"/>
                    <a:pt x="8346" y="8912"/>
                  </a:cubicBezTo>
                  <a:cubicBezTo>
                    <a:pt x="8327" y="8914"/>
                    <a:pt x="8310" y="8917"/>
                    <a:pt x="8293" y="8919"/>
                  </a:cubicBezTo>
                  <a:cubicBezTo>
                    <a:pt x="8277" y="8921"/>
                    <a:pt x="8265" y="8923"/>
                    <a:pt x="8258" y="8924"/>
                  </a:cubicBezTo>
                  <a:cubicBezTo>
                    <a:pt x="8248" y="8926"/>
                    <a:pt x="8238" y="8929"/>
                    <a:pt x="8226" y="8932"/>
                  </a:cubicBezTo>
                  <a:cubicBezTo>
                    <a:pt x="8214" y="8935"/>
                    <a:pt x="8204" y="8938"/>
                    <a:pt x="8195" y="8942"/>
                  </a:cubicBezTo>
                  <a:lnTo>
                    <a:pt x="8198" y="8936"/>
                  </a:lnTo>
                  <a:cubicBezTo>
                    <a:pt x="8206" y="8921"/>
                    <a:pt x="8210" y="8905"/>
                    <a:pt x="8211" y="8890"/>
                  </a:cubicBezTo>
                  <a:cubicBezTo>
                    <a:pt x="8212" y="8875"/>
                    <a:pt x="8210" y="8860"/>
                    <a:pt x="8206" y="8847"/>
                  </a:cubicBezTo>
                  <a:cubicBezTo>
                    <a:pt x="8201" y="8833"/>
                    <a:pt x="8193" y="8821"/>
                    <a:pt x="8182" y="8809"/>
                  </a:cubicBezTo>
                  <a:cubicBezTo>
                    <a:pt x="8171" y="8798"/>
                    <a:pt x="8158" y="8788"/>
                    <a:pt x="8142" y="8780"/>
                  </a:cubicBezTo>
                  <a:cubicBezTo>
                    <a:pt x="8132" y="8775"/>
                    <a:pt x="8122" y="8772"/>
                    <a:pt x="8112" y="8770"/>
                  </a:cubicBezTo>
                  <a:cubicBezTo>
                    <a:pt x="8102" y="8768"/>
                    <a:pt x="8093" y="8767"/>
                    <a:pt x="8084" y="8768"/>
                  </a:cubicBezTo>
                  <a:cubicBezTo>
                    <a:pt x="8076" y="8768"/>
                    <a:pt x="8068" y="8769"/>
                    <a:pt x="8060" y="8771"/>
                  </a:cubicBezTo>
                  <a:cubicBezTo>
                    <a:pt x="8053" y="8773"/>
                    <a:pt x="8046" y="8776"/>
                    <a:pt x="8041" y="8778"/>
                  </a:cubicBezTo>
                  <a:cubicBezTo>
                    <a:pt x="8035" y="8781"/>
                    <a:pt x="8029" y="8785"/>
                    <a:pt x="8023" y="8789"/>
                  </a:cubicBezTo>
                  <a:cubicBezTo>
                    <a:pt x="8017" y="8793"/>
                    <a:pt x="8011" y="8799"/>
                    <a:pt x="8005" y="8806"/>
                  </a:cubicBezTo>
                  <a:cubicBezTo>
                    <a:pt x="7999" y="8812"/>
                    <a:pt x="7992" y="8820"/>
                    <a:pt x="7986" y="8830"/>
                  </a:cubicBezTo>
                  <a:cubicBezTo>
                    <a:pt x="7980" y="8840"/>
                    <a:pt x="7974" y="8851"/>
                    <a:pt x="7967" y="8865"/>
                  </a:cubicBezTo>
                  <a:lnTo>
                    <a:pt x="7922" y="8956"/>
                  </a:lnTo>
                  <a:lnTo>
                    <a:pt x="8313" y="9148"/>
                  </a:lnTo>
                  <a:lnTo>
                    <a:pt x="8336" y="9103"/>
                  </a:lnTo>
                  <a:lnTo>
                    <a:pt x="8159" y="9016"/>
                  </a:lnTo>
                  <a:cubicBezTo>
                    <a:pt x="8164" y="9006"/>
                    <a:pt x="8170" y="8999"/>
                    <a:pt x="8176" y="8994"/>
                  </a:cubicBezTo>
                  <a:cubicBezTo>
                    <a:pt x="8182" y="8990"/>
                    <a:pt x="8192" y="8986"/>
                    <a:pt x="8206" y="8984"/>
                  </a:cubicBezTo>
                  <a:cubicBezTo>
                    <a:pt x="8229" y="8979"/>
                    <a:pt x="8251" y="8975"/>
                    <a:pt x="8272" y="8971"/>
                  </a:cubicBezTo>
                  <a:cubicBezTo>
                    <a:pt x="8292" y="8968"/>
                    <a:pt x="8312" y="8965"/>
                    <a:pt x="8329" y="8963"/>
                  </a:cubicBezTo>
                  <a:cubicBezTo>
                    <a:pt x="8346" y="8961"/>
                    <a:pt x="8361" y="8960"/>
                    <a:pt x="8375" y="8959"/>
                  </a:cubicBezTo>
                  <a:cubicBezTo>
                    <a:pt x="8388" y="8958"/>
                    <a:pt x="8399" y="8958"/>
                    <a:pt x="8406" y="8958"/>
                  </a:cubicBezTo>
                  <a:lnTo>
                    <a:pt x="8435" y="8900"/>
                  </a:lnTo>
                  <a:close/>
                  <a:moveTo>
                    <a:pt x="8149" y="8851"/>
                  </a:moveTo>
                  <a:cubicBezTo>
                    <a:pt x="8157" y="8859"/>
                    <a:pt x="8163" y="8868"/>
                    <a:pt x="8166" y="8878"/>
                  </a:cubicBezTo>
                  <a:cubicBezTo>
                    <a:pt x="8169" y="8889"/>
                    <a:pt x="8170" y="8900"/>
                    <a:pt x="8167" y="8913"/>
                  </a:cubicBezTo>
                  <a:cubicBezTo>
                    <a:pt x="8165" y="8926"/>
                    <a:pt x="8160" y="8941"/>
                    <a:pt x="8151" y="8958"/>
                  </a:cubicBezTo>
                  <a:lnTo>
                    <a:pt x="8130" y="9001"/>
                  </a:lnTo>
                  <a:lnTo>
                    <a:pt x="7984" y="8930"/>
                  </a:lnTo>
                  <a:lnTo>
                    <a:pt x="8007" y="8883"/>
                  </a:lnTo>
                  <a:cubicBezTo>
                    <a:pt x="8012" y="8872"/>
                    <a:pt x="8017" y="8863"/>
                    <a:pt x="8023" y="8856"/>
                  </a:cubicBezTo>
                  <a:cubicBezTo>
                    <a:pt x="8028" y="8849"/>
                    <a:pt x="8033" y="8843"/>
                    <a:pt x="8039" y="8838"/>
                  </a:cubicBezTo>
                  <a:cubicBezTo>
                    <a:pt x="8049" y="8829"/>
                    <a:pt x="8061" y="8824"/>
                    <a:pt x="8076" y="8822"/>
                  </a:cubicBezTo>
                  <a:cubicBezTo>
                    <a:pt x="8090" y="8820"/>
                    <a:pt x="8104" y="8822"/>
                    <a:pt x="8117" y="8829"/>
                  </a:cubicBezTo>
                  <a:cubicBezTo>
                    <a:pt x="8130" y="8835"/>
                    <a:pt x="8141" y="8842"/>
                    <a:pt x="8149" y="8851"/>
                  </a:cubicBezTo>
                  <a:close/>
                  <a:moveTo>
                    <a:pt x="8647" y="8688"/>
                  </a:moveTo>
                  <a:lnTo>
                    <a:pt x="8098" y="8418"/>
                  </a:lnTo>
                  <a:lnTo>
                    <a:pt x="8080" y="8456"/>
                  </a:lnTo>
                  <a:lnTo>
                    <a:pt x="8629" y="8726"/>
                  </a:lnTo>
                  <a:lnTo>
                    <a:pt x="8647" y="8688"/>
                  </a:lnTo>
                  <a:close/>
                  <a:moveTo>
                    <a:pt x="8422" y="7940"/>
                  </a:moveTo>
                  <a:lnTo>
                    <a:pt x="8399" y="7987"/>
                  </a:lnTo>
                  <a:lnTo>
                    <a:pt x="8671" y="8121"/>
                  </a:lnTo>
                  <a:cubicBezTo>
                    <a:pt x="8685" y="8127"/>
                    <a:pt x="8696" y="8134"/>
                    <a:pt x="8704" y="8140"/>
                  </a:cubicBezTo>
                  <a:cubicBezTo>
                    <a:pt x="8713" y="8146"/>
                    <a:pt x="8720" y="8155"/>
                    <a:pt x="8725" y="8165"/>
                  </a:cubicBezTo>
                  <a:cubicBezTo>
                    <a:pt x="8730" y="8175"/>
                    <a:pt x="8732" y="8187"/>
                    <a:pt x="8730" y="8201"/>
                  </a:cubicBezTo>
                  <a:cubicBezTo>
                    <a:pt x="8729" y="8215"/>
                    <a:pt x="8724" y="8230"/>
                    <a:pt x="8716" y="8246"/>
                  </a:cubicBezTo>
                  <a:cubicBezTo>
                    <a:pt x="8710" y="8259"/>
                    <a:pt x="8703" y="8268"/>
                    <a:pt x="8697" y="8276"/>
                  </a:cubicBezTo>
                  <a:cubicBezTo>
                    <a:pt x="8690" y="8284"/>
                    <a:pt x="8684" y="8290"/>
                    <a:pt x="8677" y="8294"/>
                  </a:cubicBezTo>
                  <a:cubicBezTo>
                    <a:pt x="8670" y="8298"/>
                    <a:pt x="8663" y="8301"/>
                    <a:pt x="8657" y="8302"/>
                  </a:cubicBezTo>
                  <a:cubicBezTo>
                    <a:pt x="8651" y="8304"/>
                    <a:pt x="8645" y="8304"/>
                    <a:pt x="8640" y="8304"/>
                  </a:cubicBezTo>
                  <a:cubicBezTo>
                    <a:pt x="8633" y="8304"/>
                    <a:pt x="8623" y="8301"/>
                    <a:pt x="8612" y="8297"/>
                  </a:cubicBezTo>
                  <a:cubicBezTo>
                    <a:pt x="8601" y="8293"/>
                    <a:pt x="8590" y="8288"/>
                    <a:pt x="8580" y="8283"/>
                  </a:cubicBezTo>
                  <a:lnTo>
                    <a:pt x="8317" y="8154"/>
                  </a:lnTo>
                  <a:lnTo>
                    <a:pt x="8294" y="8200"/>
                  </a:lnTo>
                  <a:lnTo>
                    <a:pt x="8575" y="8338"/>
                  </a:lnTo>
                  <a:cubicBezTo>
                    <a:pt x="8583" y="8342"/>
                    <a:pt x="8594" y="8346"/>
                    <a:pt x="8605" y="8351"/>
                  </a:cubicBezTo>
                  <a:cubicBezTo>
                    <a:pt x="8617" y="8355"/>
                    <a:pt x="8629" y="8357"/>
                    <a:pt x="8641" y="8356"/>
                  </a:cubicBezTo>
                  <a:cubicBezTo>
                    <a:pt x="8666" y="8355"/>
                    <a:pt x="8687" y="8348"/>
                    <a:pt x="8705" y="8334"/>
                  </a:cubicBezTo>
                  <a:cubicBezTo>
                    <a:pt x="8723" y="8321"/>
                    <a:pt x="8740" y="8299"/>
                    <a:pt x="8755" y="8268"/>
                  </a:cubicBezTo>
                  <a:cubicBezTo>
                    <a:pt x="8766" y="8244"/>
                    <a:pt x="8774" y="8223"/>
                    <a:pt x="8777" y="8205"/>
                  </a:cubicBezTo>
                  <a:cubicBezTo>
                    <a:pt x="8780" y="8186"/>
                    <a:pt x="8779" y="8168"/>
                    <a:pt x="8775" y="8151"/>
                  </a:cubicBezTo>
                  <a:cubicBezTo>
                    <a:pt x="8771" y="8134"/>
                    <a:pt x="8763" y="8121"/>
                    <a:pt x="8752" y="8110"/>
                  </a:cubicBezTo>
                  <a:cubicBezTo>
                    <a:pt x="8741" y="8100"/>
                    <a:pt x="8723" y="8089"/>
                    <a:pt x="8700" y="8077"/>
                  </a:cubicBezTo>
                  <a:lnTo>
                    <a:pt x="8422" y="7940"/>
                  </a:lnTo>
                  <a:close/>
                  <a:moveTo>
                    <a:pt x="8996" y="7760"/>
                  </a:moveTo>
                  <a:lnTo>
                    <a:pt x="8605" y="7568"/>
                  </a:lnTo>
                  <a:lnTo>
                    <a:pt x="8582" y="7614"/>
                  </a:lnTo>
                  <a:lnTo>
                    <a:pt x="8796" y="7717"/>
                  </a:lnTo>
                  <a:cubicBezTo>
                    <a:pt x="8810" y="7724"/>
                    <a:pt x="8824" y="7731"/>
                    <a:pt x="8838" y="7737"/>
                  </a:cubicBezTo>
                  <a:cubicBezTo>
                    <a:pt x="8853" y="7743"/>
                    <a:pt x="8866" y="7749"/>
                    <a:pt x="8877" y="7754"/>
                  </a:cubicBezTo>
                  <a:cubicBezTo>
                    <a:pt x="8889" y="7759"/>
                    <a:pt x="8898" y="7763"/>
                    <a:pt x="8906" y="7766"/>
                  </a:cubicBezTo>
                  <a:cubicBezTo>
                    <a:pt x="8913" y="7769"/>
                    <a:pt x="8917" y="7770"/>
                    <a:pt x="8917" y="7770"/>
                  </a:cubicBezTo>
                  <a:cubicBezTo>
                    <a:pt x="8916" y="7770"/>
                    <a:pt x="8912" y="7770"/>
                    <a:pt x="8906" y="7769"/>
                  </a:cubicBezTo>
                  <a:cubicBezTo>
                    <a:pt x="8900" y="7769"/>
                    <a:pt x="8892" y="7769"/>
                    <a:pt x="8883" y="7768"/>
                  </a:cubicBezTo>
                  <a:cubicBezTo>
                    <a:pt x="8874" y="7768"/>
                    <a:pt x="8864" y="7767"/>
                    <a:pt x="8852" y="7767"/>
                  </a:cubicBezTo>
                  <a:cubicBezTo>
                    <a:pt x="8841" y="7766"/>
                    <a:pt x="8829" y="7766"/>
                    <a:pt x="8817" y="7766"/>
                  </a:cubicBezTo>
                  <a:lnTo>
                    <a:pt x="8504" y="7774"/>
                  </a:lnTo>
                  <a:lnTo>
                    <a:pt x="8477" y="7828"/>
                  </a:lnTo>
                  <a:lnTo>
                    <a:pt x="8868" y="8020"/>
                  </a:lnTo>
                  <a:lnTo>
                    <a:pt x="8892" y="7972"/>
                  </a:lnTo>
                  <a:lnTo>
                    <a:pt x="8664" y="7862"/>
                  </a:lnTo>
                  <a:cubicBezTo>
                    <a:pt x="8653" y="7857"/>
                    <a:pt x="8641" y="7851"/>
                    <a:pt x="8630" y="7846"/>
                  </a:cubicBezTo>
                  <a:cubicBezTo>
                    <a:pt x="8618" y="7841"/>
                    <a:pt x="8607" y="7837"/>
                    <a:pt x="8597" y="7833"/>
                  </a:cubicBezTo>
                  <a:cubicBezTo>
                    <a:pt x="8587" y="7828"/>
                    <a:pt x="8578" y="7825"/>
                    <a:pt x="8571" y="7821"/>
                  </a:cubicBezTo>
                  <a:cubicBezTo>
                    <a:pt x="8564" y="7818"/>
                    <a:pt x="8559" y="7816"/>
                    <a:pt x="8556" y="7815"/>
                  </a:cubicBezTo>
                  <a:cubicBezTo>
                    <a:pt x="8560" y="7816"/>
                    <a:pt x="8565" y="7816"/>
                    <a:pt x="8573" y="7817"/>
                  </a:cubicBezTo>
                  <a:cubicBezTo>
                    <a:pt x="8580" y="7817"/>
                    <a:pt x="8589" y="7817"/>
                    <a:pt x="8599" y="7817"/>
                  </a:cubicBezTo>
                  <a:cubicBezTo>
                    <a:pt x="8609" y="7817"/>
                    <a:pt x="8620" y="7817"/>
                    <a:pt x="8632" y="7817"/>
                  </a:cubicBezTo>
                  <a:cubicBezTo>
                    <a:pt x="8645" y="7817"/>
                    <a:pt x="8657" y="7817"/>
                    <a:pt x="8671" y="7817"/>
                  </a:cubicBezTo>
                  <a:lnTo>
                    <a:pt x="8972" y="7809"/>
                  </a:lnTo>
                  <a:lnTo>
                    <a:pt x="8996" y="7760"/>
                  </a:lnTo>
                  <a:close/>
                  <a:moveTo>
                    <a:pt x="4776" y="18063"/>
                  </a:moveTo>
                  <a:lnTo>
                    <a:pt x="4739" y="18068"/>
                  </a:lnTo>
                  <a:cubicBezTo>
                    <a:pt x="4723" y="18070"/>
                    <a:pt x="4705" y="18073"/>
                    <a:pt x="4686" y="18075"/>
                  </a:cubicBezTo>
                  <a:cubicBezTo>
                    <a:pt x="4668" y="18078"/>
                    <a:pt x="4650" y="18080"/>
                    <a:pt x="4633" y="18082"/>
                  </a:cubicBezTo>
                  <a:cubicBezTo>
                    <a:pt x="4617" y="18085"/>
                    <a:pt x="4605" y="18087"/>
                    <a:pt x="4599" y="18088"/>
                  </a:cubicBezTo>
                  <a:cubicBezTo>
                    <a:pt x="4589" y="18090"/>
                    <a:pt x="4578" y="18092"/>
                    <a:pt x="4566" y="18095"/>
                  </a:cubicBezTo>
                  <a:cubicBezTo>
                    <a:pt x="4554" y="18098"/>
                    <a:pt x="4544" y="18102"/>
                    <a:pt x="4535" y="18106"/>
                  </a:cubicBezTo>
                  <a:lnTo>
                    <a:pt x="4538" y="18100"/>
                  </a:lnTo>
                  <a:cubicBezTo>
                    <a:pt x="4546" y="18084"/>
                    <a:pt x="4550" y="18069"/>
                    <a:pt x="4551" y="18054"/>
                  </a:cubicBezTo>
                  <a:cubicBezTo>
                    <a:pt x="4552" y="18038"/>
                    <a:pt x="4551" y="18024"/>
                    <a:pt x="4546" y="18010"/>
                  </a:cubicBezTo>
                  <a:cubicBezTo>
                    <a:pt x="4541" y="17997"/>
                    <a:pt x="4533" y="17984"/>
                    <a:pt x="4522" y="17972"/>
                  </a:cubicBezTo>
                  <a:cubicBezTo>
                    <a:pt x="4511" y="17961"/>
                    <a:pt x="4498" y="17951"/>
                    <a:pt x="4482" y="17943"/>
                  </a:cubicBezTo>
                  <a:cubicBezTo>
                    <a:pt x="4472" y="17938"/>
                    <a:pt x="4462" y="17935"/>
                    <a:pt x="4452" y="17933"/>
                  </a:cubicBezTo>
                  <a:cubicBezTo>
                    <a:pt x="4442" y="17932"/>
                    <a:pt x="4433" y="17931"/>
                    <a:pt x="4424" y="17931"/>
                  </a:cubicBezTo>
                  <a:cubicBezTo>
                    <a:pt x="4416" y="17931"/>
                    <a:pt x="4408" y="17932"/>
                    <a:pt x="4400" y="17935"/>
                  </a:cubicBezTo>
                  <a:cubicBezTo>
                    <a:pt x="4393" y="17937"/>
                    <a:pt x="4387" y="17939"/>
                    <a:pt x="4381" y="17942"/>
                  </a:cubicBezTo>
                  <a:cubicBezTo>
                    <a:pt x="4375" y="17945"/>
                    <a:pt x="4369" y="17948"/>
                    <a:pt x="4363" y="17952"/>
                  </a:cubicBezTo>
                  <a:cubicBezTo>
                    <a:pt x="4357" y="17957"/>
                    <a:pt x="4351" y="17962"/>
                    <a:pt x="4345" y="17969"/>
                  </a:cubicBezTo>
                  <a:cubicBezTo>
                    <a:pt x="4339" y="17976"/>
                    <a:pt x="4333" y="17984"/>
                    <a:pt x="4326" y="17994"/>
                  </a:cubicBezTo>
                  <a:cubicBezTo>
                    <a:pt x="4320" y="18003"/>
                    <a:pt x="4314" y="18015"/>
                    <a:pt x="4307" y="18028"/>
                  </a:cubicBezTo>
                  <a:lnTo>
                    <a:pt x="4263" y="18119"/>
                  </a:lnTo>
                  <a:lnTo>
                    <a:pt x="4536" y="18254"/>
                  </a:lnTo>
                  <a:lnTo>
                    <a:pt x="4651" y="18254"/>
                  </a:lnTo>
                  <a:lnTo>
                    <a:pt x="4499" y="18179"/>
                  </a:lnTo>
                  <a:cubicBezTo>
                    <a:pt x="4504" y="18169"/>
                    <a:pt x="4510" y="18162"/>
                    <a:pt x="4516" y="18158"/>
                  </a:cubicBezTo>
                  <a:cubicBezTo>
                    <a:pt x="4523" y="18153"/>
                    <a:pt x="4532" y="18150"/>
                    <a:pt x="4546" y="18147"/>
                  </a:cubicBezTo>
                  <a:cubicBezTo>
                    <a:pt x="4569" y="18142"/>
                    <a:pt x="4591" y="18138"/>
                    <a:pt x="4612" y="18135"/>
                  </a:cubicBezTo>
                  <a:cubicBezTo>
                    <a:pt x="4633" y="18131"/>
                    <a:pt x="4652" y="18129"/>
                    <a:pt x="4669" y="18126"/>
                  </a:cubicBezTo>
                  <a:cubicBezTo>
                    <a:pt x="4686" y="18124"/>
                    <a:pt x="4702" y="18123"/>
                    <a:pt x="4715" y="18122"/>
                  </a:cubicBezTo>
                  <a:cubicBezTo>
                    <a:pt x="4728" y="18122"/>
                    <a:pt x="4739" y="18122"/>
                    <a:pt x="4747" y="18122"/>
                  </a:cubicBezTo>
                  <a:lnTo>
                    <a:pt x="4776" y="18063"/>
                  </a:lnTo>
                  <a:close/>
                  <a:moveTo>
                    <a:pt x="9002" y="9474"/>
                  </a:moveTo>
                  <a:lnTo>
                    <a:pt x="9002" y="9372"/>
                  </a:lnTo>
                  <a:lnTo>
                    <a:pt x="8955" y="9467"/>
                  </a:lnTo>
                  <a:lnTo>
                    <a:pt x="8812" y="9397"/>
                  </a:lnTo>
                  <a:lnTo>
                    <a:pt x="8878" y="9263"/>
                  </a:lnTo>
                  <a:lnTo>
                    <a:pt x="8837" y="9243"/>
                  </a:lnTo>
                  <a:lnTo>
                    <a:pt x="8772" y="9377"/>
                  </a:lnTo>
                  <a:lnTo>
                    <a:pt x="8643" y="9314"/>
                  </a:lnTo>
                  <a:lnTo>
                    <a:pt x="8722" y="9154"/>
                  </a:lnTo>
                  <a:lnTo>
                    <a:pt x="8687" y="9129"/>
                  </a:lnTo>
                  <a:lnTo>
                    <a:pt x="8581" y="9342"/>
                  </a:lnTo>
                  <a:lnTo>
                    <a:pt x="8972" y="9535"/>
                  </a:lnTo>
                  <a:lnTo>
                    <a:pt x="9002" y="9474"/>
                  </a:lnTo>
                  <a:close/>
                  <a:moveTo>
                    <a:pt x="9002" y="8988"/>
                  </a:moveTo>
                  <a:lnTo>
                    <a:pt x="9002" y="8936"/>
                  </a:lnTo>
                  <a:lnTo>
                    <a:pt x="8805" y="8888"/>
                  </a:lnTo>
                  <a:lnTo>
                    <a:pt x="8780" y="8938"/>
                  </a:lnTo>
                  <a:lnTo>
                    <a:pt x="9002" y="8988"/>
                  </a:lnTo>
                  <a:close/>
                  <a:moveTo>
                    <a:pt x="9002" y="8843"/>
                  </a:moveTo>
                  <a:lnTo>
                    <a:pt x="9002" y="8784"/>
                  </a:lnTo>
                  <a:cubicBezTo>
                    <a:pt x="8996" y="8780"/>
                    <a:pt x="8990" y="8776"/>
                    <a:pt x="8985" y="8772"/>
                  </a:cubicBezTo>
                  <a:cubicBezTo>
                    <a:pt x="8976" y="8765"/>
                    <a:pt x="8969" y="8760"/>
                    <a:pt x="8963" y="8756"/>
                  </a:cubicBezTo>
                  <a:cubicBezTo>
                    <a:pt x="8957" y="8752"/>
                    <a:pt x="8954" y="8750"/>
                    <a:pt x="8953" y="8749"/>
                  </a:cubicBezTo>
                  <a:cubicBezTo>
                    <a:pt x="8954" y="8749"/>
                    <a:pt x="8958" y="8751"/>
                    <a:pt x="8965" y="8753"/>
                  </a:cubicBezTo>
                  <a:cubicBezTo>
                    <a:pt x="8972" y="8755"/>
                    <a:pt x="8981" y="8757"/>
                    <a:pt x="8991" y="8760"/>
                  </a:cubicBezTo>
                  <a:lnTo>
                    <a:pt x="9002" y="8763"/>
                  </a:lnTo>
                  <a:lnTo>
                    <a:pt x="9002" y="8714"/>
                  </a:lnTo>
                  <a:lnTo>
                    <a:pt x="8902" y="8690"/>
                  </a:lnTo>
                  <a:lnTo>
                    <a:pt x="8876" y="8743"/>
                  </a:lnTo>
                  <a:lnTo>
                    <a:pt x="9002" y="8843"/>
                  </a:lnTo>
                  <a:close/>
                  <a:moveTo>
                    <a:pt x="9002" y="8567"/>
                  </a:moveTo>
                  <a:lnTo>
                    <a:pt x="9002" y="8502"/>
                  </a:lnTo>
                  <a:lnTo>
                    <a:pt x="8997" y="8498"/>
                  </a:lnTo>
                  <a:lnTo>
                    <a:pt x="8974" y="8545"/>
                  </a:lnTo>
                  <a:lnTo>
                    <a:pt x="9002" y="8567"/>
                  </a:lnTo>
                  <a:close/>
                  <a:moveTo>
                    <a:pt x="4489" y="18014"/>
                  </a:moveTo>
                  <a:cubicBezTo>
                    <a:pt x="4498" y="18023"/>
                    <a:pt x="4503" y="18032"/>
                    <a:pt x="4506" y="18041"/>
                  </a:cubicBezTo>
                  <a:cubicBezTo>
                    <a:pt x="4509" y="18052"/>
                    <a:pt x="4510" y="18064"/>
                    <a:pt x="4508" y="18076"/>
                  </a:cubicBezTo>
                  <a:cubicBezTo>
                    <a:pt x="4505" y="18089"/>
                    <a:pt x="4500" y="18104"/>
                    <a:pt x="4491" y="18122"/>
                  </a:cubicBezTo>
                  <a:lnTo>
                    <a:pt x="4470" y="18165"/>
                  </a:lnTo>
                  <a:lnTo>
                    <a:pt x="4324" y="18093"/>
                  </a:lnTo>
                  <a:lnTo>
                    <a:pt x="4347" y="18046"/>
                  </a:lnTo>
                  <a:cubicBezTo>
                    <a:pt x="4352" y="18036"/>
                    <a:pt x="4358" y="18027"/>
                    <a:pt x="4363" y="18020"/>
                  </a:cubicBezTo>
                  <a:cubicBezTo>
                    <a:pt x="4368" y="18013"/>
                    <a:pt x="4374" y="18006"/>
                    <a:pt x="4379" y="18001"/>
                  </a:cubicBezTo>
                  <a:cubicBezTo>
                    <a:pt x="4389" y="17992"/>
                    <a:pt x="4402" y="17987"/>
                    <a:pt x="4416" y="17985"/>
                  </a:cubicBezTo>
                  <a:cubicBezTo>
                    <a:pt x="4431" y="17984"/>
                    <a:pt x="4444" y="17986"/>
                    <a:pt x="4457" y="17992"/>
                  </a:cubicBezTo>
                  <a:cubicBezTo>
                    <a:pt x="4470" y="17999"/>
                    <a:pt x="4481" y="18006"/>
                    <a:pt x="4489" y="18014"/>
                  </a:cubicBezTo>
                  <a:close/>
                  <a:moveTo>
                    <a:pt x="4787" y="17669"/>
                  </a:moveTo>
                  <a:cubicBezTo>
                    <a:pt x="4772" y="17668"/>
                    <a:pt x="4758" y="17669"/>
                    <a:pt x="4745" y="17672"/>
                  </a:cubicBezTo>
                  <a:cubicBezTo>
                    <a:pt x="4732" y="17676"/>
                    <a:pt x="4720" y="17681"/>
                    <a:pt x="4709" y="17688"/>
                  </a:cubicBezTo>
                  <a:cubicBezTo>
                    <a:pt x="4698" y="17696"/>
                    <a:pt x="4686" y="17707"/>
                    <a:pt x="4672" y="17722"/>
                  </a:cubicBezTo>
                  <a:lnTo>
                    <a:pt x="4635" y="17760"/>
                  </a:lnTo>
                  <a:cubicBezTo>
                    <a:pt x="4616" y="17779"/>
                    <a:pt x="4600" y="17792"/>
                    <a:pt x="4585" y="17797"/>
                  </a:cubicBezTo>
                  <a:cubicBezTo>
                    <a:pt x="4571" y="17802"/>
                    <a:pt x="4556" y="17801"/>
                    <a:pt x="4540" y="17793"/>
                  </a:cubicBezTo>
                  <a:cubicBezTo>
                    <a:pt x="4520" y="17783"/>
                    <a:pt x="4507" y="17769"/>
                    <a:pt x="4502" y="17750"/>
                  </a:cubicBezTo>
                  <a:cubicBezTo>
                    <a:pt x="4498" y="17730"/>
                    <a:pt x="4502" y="17708"/>
                    <a:pt x="4514" y="17684"/>
                  </a:cubicBezTo>
                  <a:cubicBezTo>
                    <a:pt x="4518" y="17675"/>
                    <a:pt x="4522" y="17668"/>
                    <a:pt x="4527" y="17661"/>
                  </a:cubicBezTo>
                  <a:cubicBezTo>
                    <a:pt x="4532" y="17654"/>
                    <a:pt x="4537" y="17647"/>
                    <a:pt x="4544" y="17641"/>
                  </a:cubicBezTo>
                  <a:cubicBezTo>
                    <a:pt x="4550" y="17635"/>
                    <a:pt x="4557" y="17629"/>
                    <a:pt x="4565" y="17623"/>
                  </a:cubicBezTo>
                  <a:cubicBezTo>
                    <a:pt x="4573" y="17617"/>
                    <a:pt x="4583" y="17611"/>
                    <a:pt x="4594" y="17605"/>
                  </a:cubicBezTo>
                  <a:lnTo>
                    <a:pt x="4570" y="17568"/>
                  </a:lnTo>
                  <a:cubicBezTo>
                    <a:pt x="4527" y="17593"/>
                    <a:pt x="4495" y="17626"/>
                    <a:pt x="4474" y="17667"/>
                  </a:cubicBezTo>
                  <a:cubicBezTo>
                    <a:pt x="4465" y="17686"/>
                    <a:pt x="4459" y="17705"/>
                    <a:pt x="4457" y="17723"/>
                  </a:cubicBezTo>
                  <a:cubicBezTo>
                    <a:pt x="4455" y="17741"/>
                    <a:pt x="4456" y="17758"/>
                    <a:pt x="4461" y="17774"/>
                  </a:cubicBezTo>
                  <a:cubicBezTo>
                    <a:pt x="4465" y="17790"/>
                    <a:pt x="4473" y="17804"/>
                    <a:pt x="4483" y="17817"/>
                  </a:cubicBezTo>
                  <a:cubicBezTo>
                    <a:pt x="4494" y="17830"/>
                    <a:pt x="4508" y="17841"/>
                    <a:pt x="4524" y="17849"/>
                  </a:cubicBezTo>
                  <a:cubicBezTo>
                    <a:pt x="4550" y="17861"/>
                    <a:pt x="4575" y="17863"/>
                    <a:pt x="4600" y="17856"/>
                  </a:cubicBezTo>
                  <a:cubicBezTo>
                    <a:pt x="4612" y="17852"/>
                    <a:pt x="4623" y="17846"/>
                    <a:pt x="4633" y="17838"/>
                  </a:cubicBezTo>
                  <a:cubicBezTo>
                    <a:pt x="4643" y="17830"/>
                    <a:pt x="4655" y="17819"/>
                    <a:pt x="4669" y="17803"/>
                  </a:cubicBezTo>
                  <a:lnTo>
                    <a:pt x="4701" y="17770"/>
                  </a:lnTo>
                  <a:cubicBezTo>
                    <a:pt x="4738" y="17730"/>
                    <a:pt x="4773" y="17719"/>
                    <a:pt x="4808" y="17736"/>
                  </a:cubicBezTo>
                  <a:cubicBezTo>
                    <a:pt x="4831" y="17747"/>
                    <a:pt x="4845" y="17766"/>
                    <a:pt x="4850" y="17791"/>
                  </a:cubicBezTo>
                  <a:cubicBezTo>
                    <a:pt x="4852" y="17803"/>
                    <a:pt x="4853" y="17814"/>
                    <a:pt x="4851" y="17824"/>
                  </a:cubicBezTo>
                  <a:cubicBezTo>
                    <a:pt x="4849" y="17834"/>
                    <a:pt x="4844" y="17847"/>
                    <a:pt x="4837" y="17862"/>
                  </a:cubicBezTo>
                  <a:cubicBezTo>
                    <a:pt x="4827" y="17881"/>
                    <a:pt x="4815" y="17898"/>
                    <a:pt x="4802" y="17913"/>
                  </a:cubicBezTo>
                  <a:cubicBezTo>
                    <a:pt x="4788" y="17927"/>
                    <a:pt x="4771" y="17939"/>
                    <a:pt x="4751" y="17950"/>
                  </a:cubicBezTo>
                  <a:lnTo>
                    <a:pt x="4778" y="17988"/>
                  </a:lnTo>
                  <a:cubicBezTo>
                    <a:pt x="4799" y="17975"/>
                    <a:pt x="4818" y="17959"/>
                    <a:pt x="4834" y="17942"/>
                  </a:cubicBezTo>
                  <a:cubicBezTo>
                    <a:pt x="4850" y="17924"/>
                    <a:pt x="4863" y="17904"/>
                    <a:pt x="4875" y="17880"/>
                  </a:cubicBezTo>
                  <a:cubicBezTo>
                    <a:pt x="4884" y="17862"/>
                    <a:pt x="4890" y="17845"/>
                    <a:pt x="4893" y="17830"/>
                  </a:cubicBezTo>
                  <a:cubicBezTo>
                    <a:pt x="4896" y="17814"/>
                    <a:pt x="4896" y="17798"/>
                    <a:pt x="4894" y="17781"/>
                  </a:cubicBezTo>
                  <a:cubicBezTo>
                    <a:pt x="4892" y="17758"/>
                    <a:pt x="4884" y="17738"/>
                    <a:pt x="4872" y="17720"/>
                  </a:cubicBezTo>
                  <a:cubicBezTo>
                    <a:pt x="4860" y="17703"/>
                    <a:pt x="4845" y="17689"/>
                    <a:pt x="4827" y="17680"/>
                  </a:cubicBezTo>
                  <a:cubicBezTo>
                    <a:pt x="4815" y="17674"/>
                    <a:pt x="4801" y="17671"/>
                    <a:pt x="4787" y="17669"/>
                  </a:cubicBezTo>
                  <a:close/>
                  <a:moveTo>
                    <a:pt x="5004" y="17599"/>
                  </a:moveTo>
                  <a:lnTo>
                    <a:pt x="4613" y="17406"/>
                  </a:lnTo>
                  <a:lnTo>
                    <a:pt x="4591" y="17452"/>
                  </a:lnTo>
                  <a:lnTo>
                    <a:pt x="4982" y="17644"/>
                  </a:lnTo>
                  <a:lnTo>
                    <a:pt x="5004" y="17599"/>
                  </a:lnTo>
                  <a:close/>
                  <a:moveTo>
                    <a:pt x="4779" y="17069"/>
                  </a:moveTo>
                  <a:lnTo>
                    <a:pt x="4652" y="17328"/>
                  </a:lnTo>
                  <a:lnTo>
                    <a:pt x="4691" y="17347"/>
                  </a:lnTo>
                  <a:lnTo>
                    <a:pt x="4743" y="17243"/>
                  </a:lnTo>
                  <a:lnTo>
                    <a:pt x="5094" y="17415"/>
                  </a:lnTo>
                  <a:lnTo>
                    <a:pt x="5116" y="17370"/>
                  </a:lnTo>
                  <a:lnTo>
                    <a:pt x="4765" y="17198"/>
                  </a:lnTo>
                  <a:lnTo>
                    <a:pt x="4817" y="17092"/>
                  </a:lnTo>
                  <a:lnTo>
                    <a:pt x="4779" y="17069"/>
                  </a:lnTo>
                  <a:close/>
                  <a:moveTo>
                    <a:pt x="4947" y="16729"/>
                  </a:moveTo>
                  <a:lnTo>
                    <a:pt x="4920" y="16783"/>
                  </a:lnTo>
                  <a:lnTo>
                    <a:pt x="5033" y="16931"/>
                  </a:lnTo>
                  <a:cubicBezTo>
                    <a:pt x="5040" y="16941"/>
                    <a:pt x="5047" y="16951"/>
                    <a:pt x="5053" y="16959"/>
                  </a:cubicBezTo>
                  <a:cubicBezTo>
                    <a:pt x="5060" y="16967"/>
                    <a:pt x="5064" y="16972"/>
                    <a:pt x="5066" y="16974"/>
                  </a:cubicBezTo>
                  <a:cubicBezTo>
                    <a:pt x="5057" y="16974"/>
                    <a:pt x="5048" y="16973"/>
                    <a:pt x="5039" y="16973"/>
                  </a:cubicBezTo>
                  <a:cubicBezTo>
                    <a:pt x="5031" y="16972"/>
                    <a:pt x="5022" y="16972"/>
                    <a:pt x="5012" y="16972"/>
                  </a:cubicBezTo>
                  <a:lnTo>
                    <a:pt x="4827" y="16973"/>
                  </a:lnTo>
                  <a:lnTo>
                    <a:pt x="4798" y="17030"/>
                  </a:lnTo>
                  <a:lnTo>
                    <a:pt x="5096" y="17021"/>
                  </a:lnTo>
                  <a:lnTo>
                    <a:pt x="5251" y="17097"/>
                  </a:lnTo>
                  <a:lnTo>
                    <a:pt x="5275" y="17048"/>
                  </a:lnTo>
                  <a:lnTo>
                    <a:pt x="5123" y="16973"/>
                  </a:lnTo>
                  <a:lnTo>
                    <a:pt x="4947" y="16729"/>
                  </a:lnTo>
                  <a:close/>
                  <a:moveTo>
                    <a:pt x="5306" y="16300"/>
                  </a:moveTo>
                  <a:cubicBezTo>
                    <a:pt x="5280" y="16294"/>
                    <a:pt x="5255" y="16293"/>
                    <a:pt x="5230" y="16296"/>
                  </a:cubicBezTo>
                  <a:cubicBezTo>
                    <a:pt x="5221" y="16297"/>
                    <a:pt x="5211" y="16300"/>
                    <a:pt x="5200" y="16303"/>
                  </a:cubicBezTo>
                  <a:cubicBezTo>
                    <a:pt x="5189" y="16307"/>
                    <a:pt x="5178" y="16312"/>
                    <a:pt x="5167" y="16318"/>
                  </a:cubicBezTo>
                  <a:cubicBezTo>
                    <a:pt x="5156" y="16325"/>
                    <a:pt x="5145" y="16334"/>
                    <a:pt x="5134" y="16345"/>
                  </a:cubicBezTo>
                  <a:cubicBezTo>
                    <a:pt x="5124" y="16357"/>
                    <a:pt x="5114" y="16371"/>
                    <a:pt x="5106" y="16388"/>
                  </a:cubicBezTo>
                  <a:cubicBezTo>
                    <a:pt x="5094" y="16412"/>
                    <a:pt x="5088" y="16436"/>
                    <a:pt x="5088" y="16460"/>
                  </a:cubicBezTo>
                  <a:cubicBezTo>
                    <a:pt x="5088" y="16484"/>
                    <a:pt x="5093" y="16506"/>
                    <a:pt x="5104" y="16528"/>
                  </a:cubicBezTo>
                  <a:cubicBezTo>
                    <a:pt x="5115" y="16550"/>
                    <a:pt x="5130" y="16571"/>
                    <a:pt x="5152" y="16590"/>
                  </a:cubicBezTo>
                  <a:cubicBezTo>
                    <a:pt x="5173" y="16609"/>
                    <a:pt x="5199" y="16627"/>
                    <a:pt x="5230" y="16642"/>
                  </a:cubicBezTo>
                  <a:cubicBezTo>
                    <a:pt x="5298" y="16675"/>
                    <a:pt x="5357" y="16685"/>
                    <a:pt x="5408" y="16672"/>
                  </a:cubicBezTo>
                  <a:cubicBezTo>
                    <a:pt x="5430" y="16666"/>
                    <a:pt x="5450" y="16656"/>
                    <a:pt x="5468" y="16642"/>
                  </a:cubicBezTo>
                  <a:cubicBezTo>
                    <a:pt x="5486" y="16628"/>
                    <a:pt x="5500" y="16609"/>
                    <a:pt x="5512" y="16585"/>
                  </a:cubicBezTo>
                  <a:cubicBezTo>
                    <a:pt x="5522" y="16564"/>
                    <a:pt x="5528" y="16545"/>
                    <a:pt x="5530" y="16526"/>
                  </a:cubicBezTo>
                  <a:cubicBezTo>
                    <a:pt x="5532" y="16508"/>
                    <a:pt x="5530" y="16488"/>
                    <a:pt x="5523" y="16467"/>
                  </a:cubicBezTo>
                  <a:cubicBezTo>
                    <a:pt x="5515" y="16438"/>
                    <a:pt x="5500" y="16413"/>
                    <a:pt x="5480" y="16392"/>
                  </a:cubicBezTo>
                  <a:cubicBezTo>
                    <a:pt x="5459" y="16370"/>
                    <a:pt x="5430" y="16350"/>
                    <a:pt x="5393" y="16332"/>
                  </a:cubicBezTo>
                  <a:cubicBezTo>
                    <a:pt x="5361" y="16316"/>
                    <a:pt x="5332" y="16306"/>
                    <a:pt x="5306" y="16300"/>
                  </a:cubicBezTo>
                  <a:close/>
                  <a:moveTo>
                    <a:pt x="5415" y="16410"/>
                  </a:moveTo>
                  <a:cubicBezTo>
                    <a:pt x="5427" y="16418"/>
                    <a:pt x="5437" y="16425"/>
                    <a:pt x="5445" y="16432"/>
                  </a:cubicBezTo>
                  <a:cubicBezTo>
                    <a:pt x="5454" y="16439"/>
                    <a:pt x="5461" y="16446"/>
                    <a:pt x="5466" y="16453"/>
                  </a:cubicBezTo>
                  <a:cubicBezTo>
                    <a:pt x="5472" y="16460"/>
                    <a:pt x="5476" y="16467"/>
                    <a:pt x="5480" y="16475"/>
                  </a:cubicBezTo>
                  <a:cubicBezTo>
                    <a:pt x="5486" y="16490"/>
                    <a:pt x="5490" y="16504"/>
                    <a:pt x="5490" y="16519"/>
                  </a:cubicBezTo>
                  <a:cubicBezTo>
                    <a:pt x="5489" y="16534"/>
                    <a:pt x="5485" y="16549"/>
                    <a:pt x="5477" y="16565"/>
                  </a:cubicBezTo>
                  <a:cubicBezTo>
                    <a:pt x="5474" y="16573"/>
                    <a:pt x="5469" y="16580"/>
                    <a:pt x="5462" y="16588"/>
                  </a:cubicBezTo>
                  <a:cubicBezTo>
                    <a:pt x="5456" y="16595"/>
                    <a:pt x="5449" y="16602"/>
                    <a:pt x="5442" y="16607"/>
                  </a:cubicBezTo>
                  <a:cubicBezTo>
                    <a:pt x="5435" y="16613"/>
                    <a:pt x="5427" y="16617"/>
                    <a:pt x="5419" y="16621"/>
                  </a:cubicBezTo>
                  <a:cubicBezTo>
                    <a:pt x="5411" y="16625"/>
                    <a:pt x="5403" y="16627"/>
                    <a:pt x="5394" y="16627"/>
                  </a:cubicBezTo>
                  <a:cubicBezTo>
                    <a:pt x="5377" y="16628"/>
                    <a:pt x="5356" y="16625"/>
                    <a:pt x="5330" y="16618"/>
                  </a:cubicBezTo>
                  <a:cubicBezTo>
                    <a:pt x="5303" y="16611"/>
                    <a:pt x="5276" y="16600"/>
                    <a:pt x="5246" y="16585"/>
                  </a:cubicBezTo>
                  <a:cubicBezTo>
                    <a:pt x="5222" y="16573"/>
                    <a:pt x="5202" y="16562"/>
                    <a:pt x="5186" y="16550"/>
                  </a:cubicBezTo>
                  <a:cubicBezTo>
                    <a:pt x="5170" y="16538"/>
                    <a:pt x="5158" y="16526"/>
                    <a:pt x="5148" y="16512"/>
                  </a:cubicBezTo>
                  <a:cubicBezTo>
                    <a:pt x="5138" y="16498"/>
                    <a:pt x="5132" y="16481"/>
                    <a:pt x="5131" y="16462"/>
                  </a:cubicBezTo>
                  <a:cubicBezTo>
                    <a:pt x="5131" y="16443"/>
                    <a:pt x="5135" y="16424"/>
                    <a:pt x="5144" y="16406"/>
                  </a:cubicBezTo>
                  <a:cubicBezTo>
                    <a:pt x="5155" y="16383"/>
                    <a:pt x="5169" y="16368"/>
                    <a:pt x="5187" y="16359"/>
                  </a:cubicBezTo>
                  <a:cubicBezTo>
                    <a:pt x="5205" y="16350"/>
                    <a:pt x="5222" y="16345"/>
                    <a:pt x="5240" y="16345"/>
                  </a:cubicBezTo>
                  <a:cubicBezTo>
                    <a:pt x="5257" y="16346"/>
                    <a:pt x="5276" y="16349"/>
                    <a:pt x="5298" y="16356"/>
                  </a:cubicBezTo>
                  <a:cubicBezTo>
                    <a:pt x="5319" y="16363"/>
                    <a:pt x="5345" y="16374"/>
                    <a:pt x="5374" y="16388"/>
                  </a:cubicBezTo>
                  <a:cubicBezTo>
                    <a:pt x="5390" y="16396"/>
                    <a:pt x="5403" y="16403"/>
                    <a:pt x="5415" y="16410"/>
                  </a:cubicBezTo>
                  <a:close/>
                  <a:moveTo>
                    <a:pt x="5340" y="15929"/>
                  </a:moveTo>
                  <a:lnTo>
                    <a:pt x="5239" y="16135"/>
                  </a:lnTo>
                  <a:lnTo>
                    <a:pt x="5630" y="16327"/>
                  </a:lnTo>
                  <a:lnTo>
                    <a:pt x="5653" y="16280"/>
                  </a:lnTo>
                  <a:lnTo>
                    <a:pt x="5467" y="16188"/>
                  </a:lnTo>
                  <a:lnTo>
                    <a:pt x="5529" y="16063"/>
                  </a:lnTo>
                  <a:lnTo>
                    <a:pt x="5491" y="16044"/>
                  </a:lnTo>
                  <a:lnTo>
                    <a:pt x="5429" y="16170"/>
                  </a:lnTo>
                  <a:lnTo>
                    <a:pt x="5301" y="16106"/>
                  </a:lnTo>
                  <a:lnTo>
                    <a:pt x="5375" y="15955"/>
                  </a:lnTo>
                  <a:lnTo>
                    <a:pt x="5340" y="15929"/>
                  </a:lnTo>
                  <a:close/>
                  <a:moveTo>
                    <a:pt x="6006" y="15562"/>
                  </a:moveTo>
                  <a:lnTo>
                    <a:pt x="5599" y="15404"/>
                  </a:lnTo>
                  <a:lnTo>
                    <a:pt x="5565" y="15473"/>
                  </a:lnTo>
                  <a:lnTo>
                    <a:pt x="5788" y="15674"/>
                  </a:lnTo>
                  <a:cubicBezTo>
                    <a:pt x="5802" y="15686"/>
                    <a:pt x="5814" y="15696"/>
                    <a:pt x="5826" y="15705"/>
                  </a:cubicBezTo>
                  <a:cubicBezTo>
                    <a:pt x="5837" y="15713"/>
                    <a:pt x="5843" y="15718"/>
                    <a:pt x="5845" y="15719"/>
                  </a:cubicBezTo>
                  <a:cubicBezTo>
                    <a:pt x="5843" y="15719"/>
                    <a:pt x="5835" y="15717"/>
                    <a:pt x="5821" y="15713"/>
                  </a:cubicBezTo>
                  <a:cubicBezTo>
                    <a:pt x="5807" y="15709"/>
                    <a:pt x="5790" y="15705"/>
                    <a:pt x="5769" y="15701"/>
                  </a:cubicBezTo>
                  <a:lnTo>
                    <a:pt x="5479" y="15647"/>
                  </a:lnTo>
                  <a:lnTo>
                    <a:pt x="5445" y="15715"/>
                  </a:lnTo>
                  <a:lnTo>
                    <a:pt x="5819" y="15942"/>
                  </a:lnTo>
                  <a:lnTo>
                    <a:pt x="5842" y="15897"/>
                  </a:lnTo>
                  <a:lnTo>
                    <a:pt x="5574" y="15738"/>
                  </a:lnTo>
                  <a:cubicBezTo>
                    <a:pt x="5569" y="15735"/>
                    <a:pt x="5562" y="15731"/>
                    <a:pt x="5555" y="15727"/>
                  </a:cubicBezTo>
                  <a:cubicBezTo>
                    <a:pt x="5547" y="15723"/>
                    <a:pt x="5540" y="15718"/>
                    <a:pt x="5532" y="15714"/>
                  </a:cubicBezTo>
                  <a:cubicBezTo>
                    <a:pt x="5525" y="15710"/>
                    <a:pt x="5518" y="15706"/>
                    <a:pt x="5513" y="15703"/>
                  </a:cubicBezTo>
                  <a:cubicBezTo>
                    <a:pt x="5508" y="15700"/>
                    <a:pt x="5505" y="15699"/>
                    <a:pt x="5503" y="15698"/>
                  </a:cubicBezTo>
                  <a:cubicBezTo>
                    <a:pt x="5508" y="15699"/>
                    <a:pt x="5517" y="15701"/>
                    <a:pt x="5531" y="15704"/>
                  </a:cubicBezTo>
                  <a:cubicBezTo>
                    <a:pt x="5546" y="15707"/>
                    <a:pt x="5565" y="15711"/>
                    <a:pt x="5587" y="15715"/>
                  </a:cubicBezTo>
                  <a:lnTo>
                    <a:pt x="5902" y="15774"/>
                  </a:lnTo>
                  <a:lnTo>
                    <a:pt x="5922" y="15734"/>
                  </a:lnTo>
                  <a:lnTo>
                    <a:pt x="5671" y="15507"/>
                  </a:lnTo>
                  <a:cubicBezTo>
                    <a:pt x="5666" y="15502"/>
                    <a:pt x="5660" y="15497"/>
                    <a:pt x="5655" y="15492"/>
                  </a:cubicBezTo>
                  <a:cubicBezTo>
                    <a:pt x="5649" y="15487"/>
                    <a:pt x="5643" y="15483"/>
                    <a:pt x="5638" y="15478"/>
                  </a:cubicBezTo>
                  <a:cubicBezTo>
                    <a:pt x="5632" y="15474"/>
                    <a:pt x="5628" y="15470"/>
                    <a:pt x="5624" y="15467"/>
                  </a:cubicBezTo>
                  <a:cubicBezTo>
                    <a:pt x="5621" y="15464"/>
                    <a:pt x="5618" y="15462"/>
                    <a:pt x="5618" y="15461"/>
                  </a:cubicBezTo>
                  <a:cubicBezTo>
                    <a:pt x="5619" y="15462"/>
                    <a:pt x="5621" y="15463"/>
                    <a:pt x="5626" y="15465"/>
                  </a:cubicBezTo>
                  <a:cubicBezTo>
                    <a:pt x="5631" y="15467"/>
                    <a:pt x="5636" y="15469"/>
                    <a:pt x="5643" y="15473"/>
                  </a:cubicBezTo>
                  <a:cubicBezTo>
                    <a:pt x="5650" y="15476"/>
                    <a:pt x="5657" y="15479"/>
                    <a:pt x="5665" y="15482"/>
                  </a:cubicBezTo>
                  <a:cubicBezTo>
                    <a:pt x="5672" y="15485"/>
                    <a:pt x="5679" y="15488"/>
                    <a:pt x="5685" y="15491"/>
                  </a:cubicBezTo>
                  <a:lnTo>
                    <a:pt x="5983" y="15609"/>
                  </a:lnTo>
                  <a:lnTo>
                    <a:pt x="6006" y="15562"/>
                  </a:lnTo>
                  <a:close/>
                  <a:moveTo>
                    <a:pt x="5791" y="15014"/>
                  </a:moveTo>
                  <a:lnTo>
                    <a:pt x="5768" y="15060"/>
                  </a:lnTo>
                  <a:lnTo>
                    <a:pt x="6040" y="15194"/>
                  </a:lnTo>
                  <a:cubicBezTo>
                    <a:pt x="6053" y="15201"/>
                    <a:pt x="6064" y="15207"/>
                    <a:pt x="6073" y="15213"/>
                  </a:cubicBezTo>
                  <a:cubicBezTo>
                    <a:pt x="6081" y="15220"/>
                    <a:pt x="6088" y="15228"/>
                    <a:pt x="6094" y="15239"/>
                  </a:cubicBezTo>
                  <a:cubicBezTo>
                    <a:pt x="6099" y="15249"/>
                    <a:pt x="6101" y="15261"/>
                    <a:pt x="6099" y="15275"/>
                  </a:cubicBezTo>
                  <a:cubicBezTo>
                    <a:pt x="6097" y="15288"/>
                    <a:pt x="6092" y="15304"/>
                    <a:pt x="6084" y="15320"/>
                  </a:cubicBezTo>
                  <a:cubicBezTo>
                    <a:pt x="6078" y="15332"/>
                    <a:pt x="6072" y="15342"/>
                    <a:pt x="6066" y="15350"/>
                  </a:cubicBezTo>
                  <a:cubicBezTo>
                    <a:pt x="6059" y="15357"/>
                    <a:pt x="6052" y="15363"/>
                    <a:pt x="6046" y="15367"/>
                  </a:cubicBezTo>
                  <a:cubicBezTo>
                    <a:pt x="6039" y="15371"/>
                    <a:pt x="6032" y="15374"/>
                    <a:pt x="6026" y="15376"/>
                  </a:cubicBezTo>
                  <a:cubicBezTo>
                    <a:pt x="6020" y="15377"/>
                    <a:pt x="6014" y="15378"/>
                    <a:pt x="6009" y="15377"/>
                  </a:cubicBezTo>
                  <a:cubicBezTo>
                    <a:pt x="6001" y="15377"/>
                    <a:pt x="5992" y="15375"/>
                    <a:pt x="5981" y="15370"/>
                  </a:cubicBezTo>
                  <a:cubicBezTo>
                    <a:pt x="5969" y="15366"/>
                    <a:pt x="5959" y="15361"/>
                    <a:pt x="5949" y="15357"/>
                  </a:cubicBezTo>
                  <a:lnTo>
                    <a:pt x="5686" y="15227"/>
                  </a:lnTo>
                  <a:lnTo>
                    <a:pt x="5663" y="15273"/>
                  </a:lnTo>
                  <a:lnTo>
                    <a:pt x="5943" y="15411"/>
                  </a:lnTo>
                  <a:cubicBezTo>
                    <a:pt x="5952" y="15415"/>
                    <a:pt x="5962" y="15420"/>
                    <a:pt x="5974" y="15424"/>
                  </a:cubicBezTo>
                  <a:cubicBezTo>
                    <a:pt x="5986" y="15428"/>
                    <a:pt x="5998" y="15430"/>
                    <a:pt x="6010" y="15430"/>
                  </a:cubicBezTo>
                  <a:cubicBezTo>
                    <a:pt x="6034" y="15429"/>
                    <a:pt x="6056" y="15421"/>
                    <a:pt x="6074" y="15408"/>
                  </a:cubicBezTo>
                  <a:cubicBezTo>
                    <a:pt x="6092" y="15394"/>
                    <a:pt x="6108" y="15372"/>
                    <a:pt x="6123" y="15342"/>
                  </a:cubicBezTo>
                  <a:cubicBezTo>
                    <a:pt x="6135" y="15318"/>
                    <a:pt x="6142" y="15297"/>
                    <a:pt x="6145" y="15278"/>
                  </a:cubicBezTo>
                  <a:cubicBezTo>
                    <a:pt x="6148" y="15259"/>
                    <a:pt x="6148" y="15242"/>
                    <a:pt x="6143" y="15224"/>
                  </a:cubicBezTo>
                  <a:cubicBezTo>
                    <a:pt x="6139" y="15208"/>
                    <a:pt x="6132" y="15194"/>
                    <a:pt x="6121" y="15184"/>
                  </a:cubicBezTo>
                  <a:cubicBezTo>
                    <a:pt x="6109" y="15173"/>
                    <a:pt x="6092" y="15162"/>
                    <a:pt x="6069" y="15151"/>
                  </a:cubicBezTo>
                  <a:lnTo>
                    <a:pt x="5791" y="15014"/>
                  </a:lnTo>
                  <a:close/>
                  <a:moveTo>
                    <a:pt x="5633" y="15145"/>
                  </a:moveTo>
                  <a:cubicBezTo>
                    <a:pt x="5625" y="15148"/>
                    <a:pt x="5619" y="15153"/>
                    <a:pt x="5615" y="15162"/>
                  </a:cubicBezTo>
                  <a:cubicBezTo>
                    <a:pt x="5611" y="15170"/>
                    <a:pt x="5610" y="15178"/>
                    <a:pt x="5613" y="15186"/>
                  </a:cubicBezTo>
                  <a:cubicBezTo>
                    <a:pt x="5616" y="15195"/>
                    <a:pt x="5621" y="15201"/>
                    <a:pt x="5629" y="15205"/>
                  </a:cubicBezTo>
                  <a:cubicBezTo>
                    <a:pt x="5638" y="15209"/>
                    <a:pt x="5646" y="15210"/>
                    <a:pt x="5655" y="15207"/>
                  </a:cubicBezTo>
                  <a:cubicBezTo>
                    <a:pt x="5664" y="15204"/>
                    <a:pt x="5670" y="15198"/>
                    <a:pt x="5674" y="15190"/>
                  </a:cubicBezTo>
                  <a:cubicBezTo>
                    <a:pt x="5678" y="15182"/>
                    <a:pt x="5679" y="15173"/>
                    <a:pt x="5675" y="15165"/>
                  </a:cubicBezTo>
                  <a:cubicBezTo>
                    <a:pt x="5672" y="15157"/>
                    <a:pt x="5667" y="15150"/>
                    <a:pt x="5658" y="15146"/>
                  </a:cubicBezTo>
                  <a:cubicBezTo>
                    <a:pt x="5650" y="15142"/>
                    <a:pt x="5642" y="15142"/>
                    <a:pt x="5633" y="15145"/>
                  </a:cubicBezTo>
                  <a:close/>
                  <a:moveTo>
                    <a:pt x="5691" y="15028"/>
                  </a:moveTo>
                  <a:cubicBezTo>
                    <a:pt x="5682" y="15031"/>
                    <a:pt x="5676" y="15036"/>
                    <a:pt x="5672" y="15045"/>
                  </a:cubicBezTo>
                  <a:cubicBezTo>
                    <a:pt x="5668" y="15053"/>
                    <a:pt x="5668" y="15061"/>
                    <a:pt x="5670" y="15069"/>
                  </a:cubicBezTo>
                  <a:cubicBezTo>
                    <a:pt x="5673" y="15078"/>
                    <a:pt x="5679" y="15084"/>
                    <a:pt x="5687" y="15088"/>
                  </a:cubicBezTo>
                  <a:cubicBezTo>
                    <a:pt x="5695" y="15092"/>
                    <a:pt x="5704" y="15093"/>
                    <a:pt x="5712" y="15090"/>
                  </a:cubicBezTo>
                  <a:cubicBezTo>
                    <a:pt x="5721" y="15087"/>
                    <a:pt x="5727" y="15082"/>
                    <a:pt x="5732" y="15073"/>
                  </a:cubicBezTo>
                  <a:cubicBezTo>
                    <a:pt x="5736" y="15065"/>
                    <a:pt x="5736" y="15057"/>
                    <a:pt x="5733" y="15048"/>
                  </a:cubicBezTo>
                  <a:cubicBezTo>
                    <a:pt x="5730" y="15040"/>
                    <a:pt x="5724" y="15034"/>
                    <a:pt x="5716" y="15029"/>
                  </a:cubicBezTo>
                  <a:cubicBezTo>
                    <a:pt x="5708" y="15025"/>
                    <a:pt x="5699" y="15025"/>
                    <a:pt x="5691" y="15028"/>
                  </a:cubicBezTo>
                  <a:close/>
                  <a:moveTo>
                    <a:pt x="6365" y="14834"/>
                  </a:moveTo>
                  <a:lnTo>
                    <a:pt x="5974" y="14641"/>
                  </a:lnTo>
                  <a:lnTo>
                    <a:pt x="5951" y="14687"/>
                  </a:lnTo>
                  <a:lnTo>
                    <a:pt x="6165" y="14790"/>
                  </a:lnTo>
                  <a:cubicBezTo>
                    <a:pt x="6179" y="14797"/>
                    <a:pt x="6193" y="14804"/>
                    <a:pt x="6207" y="14810"/>
                  </a:cubicBezTo>
                  <a:cubicBezTo>
                    <a:pt x="6221" y="14817"/>
                    <a:pt x="6234" y="14822"/>
                    <a:pt x="6246" y="14827"/>
                  </a:cubicBezTo>
                  <a:cubicBezTo>
                    <a:pt x="6257" y="14832"/>
                    <a:pt x="6267" y="14836"/>
                    <a:pt x="6274" y="14839"/>
                  </a:cubicBezTo>
                  <a:cubicBezTo>
                    <a:pt x="6282" y="14842"/>
                    <a:pt x="6286" y="14844"/>
                    <a:pt x="6286" y="14844"/>
                  </a:cubicBezTo>
                  <a:cubicBezTo>
                    <a:pt x="6285" y="14844"/>
                    <a:pt x="6281" y="14843"/>
                    <a:pt x="6275" y="14843"/>
                  </a:cubicBezTo>
                  <a:cubicBezTo>
                    <a:pt x="6269" y="14842"/>
                    <a:pt x="6261" y="14842"/>
                    <a:pt x="6252" y="14841"/>
                  </a:cubicBezTo>
                  <a:cubicBezTo>
                    <a:pt x="6243" y="14841"/>
                    <a:pt x="6232" y="14840"/>
                    <a:pt x="6221" y="14840"/>
                  </a:cubicBezTo>
                  <a:cubicBezTo>
                    <a:pt x="6209" y="14839"/>
                    <a:pt x="6198" y="14839"/>
                    <a:pt x="6186" y="14840"/>
                  </a:cubicBezTo>
                  <a:lnTo>
                    <a:pt x="5873" y="14847"/>
                  </a:lnTo>
                  <a:lnTo>
                    <a:pt x="5846" y="14901"/>
                  </a:lnTo>
                  <a:lnTo>
                    <a:pt x="6237" y="15093"/>
                  </a:lnTo>
                  <a:lnTo>
                    <a:pt x="6261" y="15045"/>
                  </a:lnTo>
                  <a:lnTo>
                    <a:pt x="6033" y="14936"/>
                  </a:lnTo>
                  <a:cubicBezTo>
                    <a:pt x="6021" y="14930"/>
                    <a:pt x="6010" y="14925"/>
                    <a:pt x="5998" y="14920"/>
                  </a:cubicBezTo>
                  <a:cubicBezTo>
                    <a:pt x="5987" y="14915"/>
                    <a:pt x="5976" y="14910"/>
                    <a:pt x="5966" y="14906"/>
                  </a:cubicBezTo>
                  <a:cubicBezTo>
                    <a:pt x="5956" y="14902"/>
                    <a:pt x="5947" y="14898"/>
                    <a:pt x="5940" y="14895"/>
                  </a:cubicBezTo>
                  <a:cubicBezTo>
                    <a:pt x="5933" y="14892"/>
                    <a:pt x="5928" y="14890"/>
                    <a:pt x="5924" y="14889"/>
                  </a:cubicBezTo>
                  <a:cubicBezTo>
                    <a:pt x="5928" y="14889"/>
                    <a:pt x="5934" y="14890"/>
                    <a:pt x="5941" y="14890"/>
                  </a:cubicBezTo>
                  <a:cubicBezTo>
                    <a:pt x="5949" y="14890"/>
                    <a:pt x="5958" y="14891"/>
                    <a:pt x="5968" y="14891"/>
                  </a:cubicBezTo>
                  <a:cubicBezTo>
                    <a:pt x="5978" y="14891"/>
                    <a:pt x="5989" y="14891"/>
                    <a:pt x="6001" y="14891"/>
                  </a:cubicBezTo>
                  <a:cubicBezTo>
                    <a:pt x="6013" y="14891"/>
                    <a:pt x="6026" y="14891"/>
                    <a:pt x="6040" y="14890"/>
                  </a:cubicBezTo>
                  <a:lnTo>
                    <a:pt x="6341" y="14883"/>
                  </a:lnTo>
                  <a:lnTo>
                    <a:pt x="6365" y="14834"/>
                  </a:lnTo>
                  <a:close/>
                  <a:moveTo>
                    <a:pt x="6389" y="14413"/>
                  </a:moveTo>
                  <a:cubicBezTo>
                    <a:pt x="6374" y="14411"/>
                    <a:pt x="6360" y="14412"/>
                    <a:pt x="6347" y="14416"/>
                  </a:cubicBezTo>
                  <a:cubicBezTo>
                    <a:pt x="6334" y="14419"/>
                    <a:pt x="6322" y="14425"/>
                    <a:pt x="6311" y="14432"/>
                  </a:cubicBezTo>
                  <a:cubicBezTo>
                    <a:pt x="6301" y="14439"/>
                    <a:pt x="6288" y="14451"/>
                    <a:pt x="6274" y="14465"/>
                  </a:cubicBezTo>
                  <a:lnTo>
                    <a:pt x="6238" y="14503"/>
                  </a:lnTo>
                  <a:cubicBezTo>
                    <a:pt x="6219" y="14523"/>
                    <a:pt x="6202" y="14535"/>
                    <a:pt x="6188" y="14541"/>
                  </a:cubicBezTo>
                  <a:cubicBezTo>
                    <a:pt x="6173" y="14546"/>
                    <a:pt x="6158" y="14545"/>
                    <a:pt x="6142" y="14537"/>
                  </a:cubicBezTo>
                  <a:cubicBezTo>
                    <a:pt x="6122" y="14527"/>
                    <a:pt x="6109" y="14512"/>
                    <a:pt x="6105" y="14493"/>
                  </a:cubicBezTo>
                  <a:cubicBezTo>
                    <a:pt x="6100" y="14474"/>
                    <a:pt x="6104" y="14452"/>
                    <a:pt x="6116" y="14427"/>
                  </a:cubicBezTo>
                  <a:cubicBezTo>
                    <a:pt x="6120" y="14419"/>
                    <a:pt x="6125" y="14411"/>
                    <a:pt x="6129" y="14404"/>
                  </a:cubicBezTo>
                  <a:cubicBezTo>
                    <a:pt x="6134" y="14398"/>
                    <a:pt x="6140" y="14391"/>
                    <a:pt x="6146" y="14385"/>
                  </a:cubicBezTo>
                  <a:cubicBezTo>
                    <a:pt x="6152" y="14379"/>
                    <a:pt x="6160" y="14373"/>
                    <a:pt x="6168" y="14367"/>
                  </a:cubicBezTo>
                  <a:cubicBezTo>
                    <a:pt x="6176" y="14361"/>
                    <a:pt x="6185" y="14355"/>
                    <a:pt x="6196" y="14348"/>
                  </a:cubicBezTo>
                  <a:lnTo>
                    <a:pt x="6172" y="14311"/>
                  </a:lnTo>
                  <a:cubicBezTo>
                    <a:pt x="6129" y="14336"/>
                    <a:pt x="6097" y="14369"/>
                    <a:pt x="6077" y="14411"/>
                  </a:cubicBezTo>
                  <a:cubicBezTo>
                    <a:pt x="6067" y="14430"/>
                    <a:pt x="6062" y="14448"/>
                    <a:pt x="6059" y="14467"/>
                  </a:cubicBezTo>
                  <a:cubicBezTo>
                    <a:pt x="6057" y="14485"/>
                    <a:pt x="6059" y="14502"/>
                    <a:pt x="6063" y="14518"/>
                  </a:cubicBezTo>
                  <a:cubicBezTo>
                    <a:pt x="6067" y="14534"/>
                    <a:pt x="6075" y="14548"/>
                    <a:pt x="6086" y="14561"/>
                  </a:cubicBezTo>
                  <a:cubicBezTo>
                    <a:pt x="6096" y="14574"/>
                    <a:pt x="6110" y="14584"/>
                    <a:pt x="6127" y="14592"/>
                  </a:cubicBezTo>
                  <a:cubicBezTo>
                    <a:pt x="6152" y="14605"/>
                    <a:pt x="6177" y="14607"/>
                    <a:pt x="6203" y="14599"/>
                  </a:cubicBezTo>
                  <a:cubicBezTo>
                    <a:pt x="6214" y="14596"/>
                    <a:pt x="6225" y="14590"/>
                    <a:pt x="6235" y="14582"/>
                  </a:cubicBezTo>
                  <a:cubicBezTo>
                    <a:pt x="6245" y="14574"/>
                    <a:pt x="6257" y="14562"/>
                    <a:pt x="6272" y="14547"/>
                  </a:cubicBezTo>
                  <a:lnTo>
                    <a:pt x="6303" y="14513"/>
                  </a:lnTo>
                  <a:cubicBezTo>
                    <a:pt x="6340" y="14474"/>
                    <a:pt x="6376" y="14462"/>
                    <a:pt x="6410" y="14479"/>
                  </a:cubicBezTo>
                  <a:cubicBezTo>
                    <a:pt x="6433" y="14491"/>
                    <a:pt x="6448" y="14509"/>
                    <a:pt x="6452" y="14535"/>
                  </a:cubicBezTo>
                  <a:cubicBezTo>
                    <a:pt x="6455" y="14546"/>
                    <a:pt x="6455" y="14557"/>
                    <a:pt x="6453" y="14567"/>
                  </a:cubicBezTo>
                  <a:cubicBezTo>
                    <a:pt x="6451" y="14578"/>
                    <a:pt x="6446" y="14590"/>
                    <a:pt x="6439" y="14605"/>
                  </a:cubicBezTo>
                  <a:cubicBezTo>
                    <a:pt x="6429" y="14625"/>
                    <a:pt x="6418" y="14642"/>
                    <a:pt x="6404" y="14656"/>
                  </a:cubicBezTo>
                  <a:cubicBezTo>
                    <a:pt x="6390" y="14671"/>
                    <a:pt x="6374" y="14683"/>
                    <a:pt x="6354" y="14693"/>
                  </a:cubicBezTo>
                  <a:lnTo>
                    <a:pt x="6380" y="14732"/>
                  </a:lnTo>
                  <a:cubicBezTo>
                    <a:pt x="6402" y="14719"/>
                    <a:pt x="6420" y="14703"/>
                    <a:pt x="6436" y="14686"/>
                  </a:cubicBezTo>
                  <a:cubicBezTo>
                    <a:pt x="6452" y="14668"/>
                    <a:pt x="6466" y="14648"/>
                    <a:pt x="6477" y="14624"/>
                  </a:cubicBezTo>
                  <a:cubicBezTo>
                    <a:pt x="6486" y="14606"/>
                    <a:pt x="6492" y="14589"/>
                    <a:pt x="6495" y="14573"/>
                  </a:cubicBezTo>
                  <a:cubicBezTo>
                    <a:pt x="6498" y="14558"/>
                    <a:pt x="6498" y="14541"/>
                    <a:pt x="6496" y="14524"/>
                  </a:cubicBezTo>
                  <a:cubicBezTo>
                    <a:pt x="6494" y="14502"/>
                    <a:pt x="6487" y="14481"/>
                    <a:pt x="6475" y="14464"/>
                  </a:cubicBezTo>
                  <a:cubicBezTo>
                    <a:pt x="6462" y="14446"/>
                    <a:pt x="6447" y="14433"/>
                    <a:pt x="6429" y="14424"/>
                  </a:cubicBezTo>
                  <a:cubicBezTo>
                    <a:pt x="6417" y="14418"/>
                    <a:pt x="6403" y="14414"/>
                    <a:pt x="6389" y="14413"/>
                  </a:cubicBezTo>
                  <a:close/>
                  <a:moveTo>
                    <a:pt x="6306" y="13966"/>
                  </a:moveTo>
                  <a:lnTo>
                    <a:pt x="6179" y="14225"/>
                  </a:lnTo>
                  <a:lnTo>
                    <a:pt x="6218" y="14244"/>
                  </a:lnTo>
                  <a:lnTo>
                    <a:pt x="6270" y="14139"/>
                  </a:lnTo>
                  <a:lnTo>
                    <a:pt x="6621" y="14312"/>
                  </a:lnTo>
                  <a:lnTo>
                    <a:pt x="6643" y="14267"/>
                  </a:lnTo>
                  <a:lnTo>
                    <a:pt x="6292" y="14094"/>
                  </a:lnTo>
                  <a:lnTo>
                    <a:pt x="6344" y="13988"/>
                  </a:lnTo>
                  <a:lnTo>
                    <a:pt x="6306" y="13966"/>
                  </a:lnTo>
                  <a:close/>
                  <a:moveTo>
                    <a:pt x="6838" y="13872"/>
                  </a:moveTo>
                  <a:lnTo>
                    <a:pt x="6798" y="13852"/>
                  </a:lnTo>
                  <a:lnTo>
                    <a:pt x="6713" y="14024"/>
                  </a:lnTo>
                  <a:lnTo>
                    <a:pt x="6570" y="13954"/>
                  </a:lnTo>
                  <a:lnTo>
                    <a:pt x="6636" y="13820"/>
                  </a:lnTo>
                  <a:lnTo>
                    <a:pt x="6595" y="13800"/>
                  </a:lnTo>
                  <a:lnTo>
                    <a:pt x="6529" y="13934"/>
                  </a:lnTo>
                  <a:lnTo>
                    <a:pt x="6401" y="13871"/>
                  </a:lnTo>
                  <a:lnTo>
                    <a:pt x="6480" y="13711"/>
                  </a:lnTo>
                  <a:lnTo>
                    <a:pt x="6444" y="13685"/>
                  </a:lnTo>
                  <a:lnTo>
                    <a:pt x="6339" y="13899"/>
                  </a:lnTo>
                  <a:lnTo>
                    <a:pt x="6730" y="14091"/>
                  </a:lnTo>
                  <a:lnTo>
                    <a:pt x="6838" y="13872"/>
                  </a:lnTo>
                  <a:close/>
                  <a:moveTo>
                    <a:pt x="7001" y="13541"/>
                  </a:moveTo>
                  <a:lnTo>
                    <a:pt x="6965" y="13546"/>
                  </a:lnTo>
                  <a:cubicBezTo>
                    <a:pt x="6948" y="13548"/>
                    <a:pt x="6930" y="13550"/>
                    <a:pt x="6912" y="13553"/>
                  </a:cubicBezTo>
                  <a:cubicBezTo>
                    <a:pt x="6893" y="13555"/>
                    <a:pt x="6875" y="13558"/>
                    <a:pt x="6859" y="13560"/>
                  </a:cubicBezTo>
                  <a:cubicBezTo>
                    <a:pt x="6842" y="13562"/>
                    <a:pt x="6831" y="13564"/>
                    <a:pt x="6824" y="13565"/>
                  </a:cubicBezTo>
                  <a:cubicBezTo>
                    <a:pt x="6814" y="13567"/>
                    <a:pt x="6803" y="13570"/>
                    <a:pt x="6791" y="13573"/>
                  </a:cubicBezTo>
                  <a:cubicBezTo>
                    <a:pt x="6779" y="13576"/>
                    <a:pt x="6769" y="13579"/>
                    <a:pt x="6761" y="13583"/>
                  </a:cubicBezTo>
                  <a:lnTo>
                    <a:pt x="6763" y="13578"/>
                  </a:lnTo>
                  <a:cubicBezTo>
                    <a:pt x="6771" y="13562"/>
                    <a:pt x="6775" y="13547"/>
                    <a:pt x="6777" y="13531"/>
                  </a:cubicBezTo>
                  <a:cubicBezTo>
                    <a:pt x="6778" y="13516"/>
                    <a:pt x="6776" y="13502"/>
                    <a:pt x="6771" y="13488"/>
                  </a:cubicBezTo>
                  <a:cubicBezTo>
                    <a:pt x="6766" y="13474"/>
                    <a:pt x="6758" y="13462"/>
                    <a:pt x="6748" y="13450"/>
                  </a:cubicBezTo>
                  <a:cubicBezTo>
                    <a:pt x="6737" y="13439"/>
                    <a:pt x="6723" y="13429"/>
                    <a:pt x="6707" y="13421"/>
                  </a:cubicBezTo>
                  <a:cubicBezTo>
                    <a:pt x="6697" y="13416"/>
                    <a:pt x="6687" y="13413"/>
                    <a:pt x="6677" y="13411"/>
                  </a:cubicBezTo>
                  <a:cubicBezTo>
                    <a:pt x="6668" y="13409"/>
                    <a:pt x="6658" y="13408"/>
                    <a:pt x="6650" y="13409"/>
                  </a:cubicBezTo>
                  <a:cubicBezTo>
                    <a:pt x="6641" y="13409"/>
                    <a:pt x="6633" y="13410"/>
                    <a:pt x="6626" y="13412"/>
                  </a:cubicBezTo>
                  <a:cubicBezTo>
                    <a:pt x="6618" y="13414"/>
                    <a:pt x="6612" y="13417"/>
                    <a:pt x="6606" y="13419"/>
                  </a:cubicBezTo>
                  <a:cubicBezTo>
                    <a:pt x="6600" y="13422"/>
                    <a:pt x="6594" y="13426"/>
                    <a:pt x="6588" y="13430"/>
                  </a:cubicBezTo>
                  <a:cubicBezTo>
                    <a:pt x="6582" y="13434"/>
                    <a:pt x="6576" y="13440"/>
                    <a:pt x="6570" y="13447"/>
                  </a:cubicBezTo>
                  <a:cubicBezTo>
                    <a:pt x="6564" y="13453"/>
                    <a:pt x="6558" y="13462"/>
                    <a:pt x="6552" y="13471"/>
                  </a:cubicBezTo>
                  <a:cubicBezTo>
                    <a:pt x="6546" y="13481"/>
                    <a:pt x="6539" y="13492"/>
                    <a:pt x="6533" y="13506"/>
                  </a:cubicBezTo>
                  <a:lnTo>
                    <a:pt x="6488" y="13597"/>
                  </a:lnTo>
                  <a:lnTo>
                    <a:pt x="6879" y="13789"/>
                  </a:lnTo>
                  <a:lnTo>
                    <a:pt x="6901" y="13744"/>
                  </a:lnTo>
                  <a:lnTo>
                    <a:pt x="6724" y="13657"/>
                  </a:lnTo>
                  <a:cubicBezTo>
                    <a:pt x="6730" y="13647"/>
                    <a:pt x="6735" y="13640"/>
                    <a:pt x="6742" y="13635"/>
                  </a:cubicBezTo>
                  <a:cubicBezTo>
                    <a:pt x="6748" y="13631"/>
                    <a:pt x="6758" y="13627"/>
                    <a:pt x="6771" y="13625"/>
                  </a:cubicBezTo>
                  <a:cubicBezTo>
                    <a:pt x="6794" y="13620"/>
                    <a:pt x="6816" y="13616"/>
                    <a:pt x="6837" y="13612"/>
                  </a:cubicBezTo>
                  <a:cubicBezTo>
                    <a:pt x="6858" y="13609"/>
                    <a:pt x="6877" y="13606"/>
                    <a:pt x="6894" y="13604"/>
                  </a:cubicBezTo>
                  <a:cubicBezTo>
                    <a:pt x="6912" y="13602"/>
                    <a:pt x="6927" y="13601"/>
                    <a:pt x="6940" y="13600"/>
                  </a:cubicBezTo>
                  <a:cubicBezTo>
                    <a:pt x="6954" y="13600"/>
                    <a:pt x="6964" y="13599"/>
                    <a:pt x="6972" y="13599"/>
                  </a:cubicBezTo>
                  <a:lnTo>
                    <a:pt x="7001" y="13541"/>
                  </a:lnTo>
                  <a:close/>
                  <a:moveTo>
                    <a:pt x="6715" y="13492"/>
                  </a:moveTo>
                  <a:cubicBezTo>
                    <a:pt x="6723" y="13500"/>
                    <a:pt x="6729" y="13509"/>
                    <a:pt x="6732" y="13519"/>
                  </a:cubicBezTo>
                  <a:cubicBezTo>
                    <a:pt x="6735" y="13530"/>
                    <a:pt x="6735" y="13541"/>
                    <a:pt x="6733" y="13554"/>
                  </a:cubicBezTo>
                  <a:cubicBezTo>
                    <a:pt x="6731" y="13567"/>
                    <a:pt x="6725" y="13582"/>
                    <a:pt x="6717" y="13599"/>
                  </a:cubicBezTo>
                  <a:lnTo>
                    <a:pt x="6695" y="13642"/>
                  </a:lnTo>
                  <a:lnTo>
                    <a:pt x="6550" y="13571"/>
                  </a:lnTo>
                  <a:lnTo>
                    <a:pt x="6573" y="13524"/>
                  </a:lnTo>
                  <a:cubicBezTo>
                    <a:pt x="6578" y="13513"/>
                    <a:pt x="6583" y="13504"/>
                    <a:pt x="6588" y="13497"/>
                  </a:cubicBezTo>
                  <a:cubicBezTo>
                    <a:pt x="6593" y="13490"/>
                    <a:pt x="6599" y="13484"/>
                    <a:pt x="6605" y="13479"/>
                  </a:cubicBezTo>
                  <a:cubicBezTo>
                    <a:pt x="6615" y="13470"/>
                    <a:pt x="6627" y="13465"/>
                    <a:pt x="6641" y="13463"/>
                  </a:cubicBezTo>
                  <a:cubicBezTo>
                    <a:pt x="6656" y="13461"/>
                    <a:pt x="6670" y="13463"/>
                    <a:pt x="6683" y="13470"/>
                  </a:cubicBezTo>
                  <a:cubicBezTo>
                    <a:pt x="6696" y="13476"/>
                    <a:pt x="6706" y="13484"/>
                    <a:pt x="6715" y="13492"/>
                  </a:cubicBezTo>
                  <a:close/>
                  <a:moveTo>
                    <a:pt x="7213" y="13329"/>
                  </a:moveTo>
                  <a:lnTo>
                    <a:pt x="6664" y="13059"/>
                  </a:lnTo>
                  <a:lnTo>
                    <a:pt x="6645" y="13097"/>
                  </a:lnTo>
                  <a:lnTo>
                    <a:pt x="7194" y="13367"/>
                  </a:lnTo>
                  <a:lnTo>
                    <a:pt x="7213" y="13329"/>
                  </a:lnTo>
                  <a:close/>
                  <a:moveTo>
                    <a:pt x="7058" y="12438"/>
                  </a:moveTo>
                  <a:lnTo>
                    <a:pt x="7035" y="12485"/>
                  </a:lnTo>
                  <a:lnTo>
                    <a:pt x="7238" y="12645"/>
                  </a:lnTo>
                  <a:cubicBezTo>
                    <a:pt x="7251" y="12655"/>
                    <a:pt x="7264" y="12665"/>
                    <a:pt x="7276" y="12675"/>
                  </a:cubicBezTo>
                  <a:cubicBezTo>
                    <a:pt x="7289" y="12684"/>
                    <a:pt x="7300" y="12693"/>
                    <a:pt x="7311" y="12700"/>
                  </a:cubicBezTo>
                  <a:cubicBezTo>
                    <a:pt x="7321" y="12708"/>
                    <a:pt x="7329" y="12714"/>
                    <a:pt x="7336" y="12719"/>
                  </a:cubicBezTo>
                  <a:cubicBezTo>
                    <a:pt x="7341" y="12723"/>
                    <a:pt x="7345" y="12725"/>
                    <a:pt x="7346" y="12726"/>
                  </a:cubicBezTo>
                  <a:cubicBezTo>
                    <a:pt x="7344" y="12726"/>
                    <a:pt x="7341" y="12725"/>
                    <a:pt x="7336" y="12724"/>
                  </a:cubicBezTo>
                  <a:cubicBezTo>
                    <a:pt x="7330" y="12722"/>
                    <a:pt x="7322" y="12719"/>
                    <a:pt x="7312" y="12716"/>
                  </a:cubicBezTo>
                  <a:cubicBezTo>
                    <a:pt x="7302" y="12713"/>
                    <a:pt x="7290" y="12710"/>
                    <a:pt x="7277" y="12707"/>
                  </a:cubicBezTo>
                  <a:cubicBezTo>
                    <a:pt x="7264" y="12703"/>
                    <a:pt x="7249" y="12699"/>
                    <a:pt x="7233" y="12695"/>
                  </a:cubicBezTo>
                  <a:lnTo>
                    <a:pt x="6964" y="12630"/>
                  </a:lnTo>
                  <a:lnTo>
                    <a:pt x="6938" y="12683"/>
                  </a:lnTo>
                  <a:lnTo>
                    <a:pt x="7146" y="12850"/>
                  </a:lnTo>
                  <a:cubicBezTo>
                    <a:pt x="7156" y="12858"/>
                    <a:pt x="7167" y="12866"/>
                    <a:pt x="7178" y="12875"/>
                  </a:cubicBezTo>
                  <a:cubicBezTo>
                    <a:pt x="7190" y="12884"/>
                    <a:pt x="7201" y="12892"/>
                    <a:pt x="7211" y="12900"/>
                  </a:cubicBezTo>
                  <a:cubicBezTo>
                    <a:pt x="7221" y="12907"/>
                    <a:pt x="7229" y="12914"/>
                    <a:pt x="7236" y="12919"/>
                  </a:cubicBezTo>
                  <a:cubicBezTo>
                    <a:pt x="7243" y="12925"/>
                    <a:pt x="7247" y="12927"/>
                    <a:pt x="7248" y="12928"/>
                  </a:cubicBezTo>
                  <a:cubicBezTo>
                    <a:pt x="7246" y="12927"/>
                    <a:pt x="7241" y="12926"/>
                    <a:pt x="7233" y="12923"/>
                  </a:cubicBezTo>
                  <a:cubicBezTo>
                    <a:pt x="7224" y="12920"/>
                    <a:pt x="7214" y="12917"/>
                    <a:pt x="7201" y="12913"/>
                  </a:cubicBezTo>
                  <a:cubicBezTo>
                    <a:pt x="7189" y="12910"/>
                    <a:pt x="7176" y="12906"/>
                    <a:pt x="7161" y="12902"/>
                  </a:cubicBezTo>
                  <a:cubicBezTo>
                    <a:pt x="7147" y="12898"/>
                    <a:pt x="7133" y="12894"/>
                    <a:pt x="7119" y="12891"/>
                  </a:cubicBezTo>
                  <a:lnTo>
                    <a:pt x="6866" y="12828"/>
                  </a:lnTo>
                  <a:lnTo>
                    <a:pt x="6842" y="12878"/>
                  </a:lnTo>
                  <a:lnTo>
                    <a:pt x="7278" y="12978"/>
                  </a:lnTo>
                  <a:lnTo>
                    <a:pt x="7308" y="12917"/>
                  </a:lnTo>
                  <a:lnTo>
                    <a:pt x="7111" y="12761"/>
                  </a:lnTo>
                  <a:cubicBezTo>
                    <a:pt x="7099" y="12752"/>
                    <a:pt x="7088" y="12743"/>
                    <a:pt x="7077" y="12735"/>
                  </a:cubicBezTo>
                  <a:cubicBezTo>
                    <a:pt x="7065" y="12726"/>
                    <a:pt x="7055" y="12719"/>
                    <a:pt x="7046" y="12712"/>
                  </a:cubicBezTo>
                  <a:cubicBezTo>
                    <a:pt x="7037" y="12706"/>
                    <a:pt x="7030" y="12700"/>
                    <a:pt x="7024" y="12696"/>
                  </a:cubicBezTo>
                  <a:cubicBezTo>
                    <a:pt x="7018" y="12692"/>
                    <a:pt x="7015" y="12690"/>
                    <a:pt x="7014" y="12689"/>
                  </a:cubicBezTo>
                  <a:cubicBezTo>
                    <a:pt x="7015" y="12689"/>
                    <a:pt x="7020" y="12691"/>
                    <a:pt x="7026" y="12693"/>
                  </a:cubicBezTo>
                  <a:cubicBezTo>
                    <a:pt x="7033" y="12695"/>
                    <a:pt x="7042" y="12697"/>
                    <a:pt x="7052" y="12700"/>
                  </a:cubicBezTo>
                  <a:cubicBezTo>
                    <a:pt x="7063" y="12703"/>
                    <a:pt x="7075" y="12707"/>
                    <a:pt x="7089" y="12711"/>
                  </a:cubicBezTo>
                  <a:cubicBezTo>
                    <a:pt x="7103" y="12714"/>
                    <a:pt x="7118" y="12718"/>
                    <a:pt x="7134" y="12722"/>
                  </a:cubicBezTo>
                  <a:lnTo>
                    <a:pt x="7375" y="12781"/>
                  </a:lnTo>
                  <a:lnTo>
                    <a:pt x="7405" y="12720"/>
                  </a:lnTo>
                  <a:lnTo>
                    <a:pt x="7058" y="12438"/>
                  </a:lnTo>
                  <a:close/>
                  <a:moveTo>
                    <a:pt x="7595" y="12332"/>
                  </a:moveTo>
                  <a:lnTo>
                    <a:pt x="7555" y="12313"/>
                  </a:lnTo>
                  <a:lnTo>
                    <a:pt x="7470" y="12485"/>
                  </a:lnTo>
                  <a:lnTo>
                    <a:pt x="7327" y="12414"/>
                  </a:lnTo>
                  <a:lnTo>
                    <a:pt x="7393" y="12280"/>
                  </a:lnTo>
                  <a:lnTo>
                    <a:pt x="7353" y="12260"/>
                  </a:lnTo>
                  <a:lnTo>
                    <a:pt x="7287" y="12394"/>
                  </a:lnTo>
                  <a:lnTo>
                    <a:pt x="7159" y="12331"/>
                  </a:lnTo>
                  <a:lnTo>
                    <a:pt x="7237" y="12171"/>
                  </a:lnTo>
                  <a:lnTo>
                    <a:pt x="7202" y="12146"/>
                  </a:lnTo>
                  <a:lnTo>
                    <a:pt x="7097" y="12360"/>
                  </a:lnTo>
                  <a:lnTo>
                    <a:pt x="7488" y="12552"/>
                  </a:lnTo>
                  <a:lnTo>
                    <a:pt x="7595" y="12332"/>
                  </a:lnTo>
                  <a:close/>
                  <a:moveTo>
                    <a:pt x="7611" y="11928"/>
                  </a:moveTo>
                  <a:cubicBezTo>
                    <a:pt x="7597" y="11927"/>
                    <a:pt x="7583" y="11928"/>
                    <a:pt x="7570" y="11931"/>
                  </a:cubicBezTo>
                  <a:cubicBezTo>
                    <a:pt x="7557" y="11935"/>
                    <a:pt x="7545" y="11940"/>
                    <a:pt x="7534" y="11948"/>
                  </a:cubicBezTo>
                  <a:cubicBezTo>
                    <a:pt x="7523" y="11955"/>
                    <a:pt x="7511" y="11966"/>
                    <a:pt x="7497" y="11981"/>
                  </a:cubicBezTo>
                  <a:lnTo>
                    <a:pt x="7460" y="12019"/>
                  </a:lnTo>
                  <a:cubicBezTo>
                    <a:pt x="7441" y="12038"/>
                    <a:pt x="7425" y="12051"/>
                    <a:pt x="7410" y="12056"/>
                  </a:cubicBezTo>
                  <a:cubicBezTo>
                    <a:pt x="7396" y="12061"/>
                    <a:pt x="7381" y="12060"/>
                    <a:pt x="7365" y="12052"/>
                  </a:cubicBezTo>
                  <a:cubicBezTo>
                    <a:pt x="7344" y="12042"/>
                    <a:pt x="7332" y="12028"/>
                    <a:pt x="7327" y="12009"/>
                  </a:cubicBezTo>
                  <a:cubicBezTo>
                    <a:pt x="7323" y="11989"/>
                    <a:pt x="7326" y="11967"/>
                    <a:pt x="7339" y="11943"/>
                  </a:cubicBezTo>
                  <a:cubicBezTo>
                    <a:pt x="7343" y="11934"/>
                    <a:pt x="7347" y="11927"/>
                    <a:pt x="7352" y="11920"/>
                  </a:cubicBezTo>
                  <a:cubicBezTo>
                    <a:pt x="7357" y="11913"/>
                    <a:pt x="7362" y="11907"/>
                    <a:pt x="7369" y="11900"/>
                  </a:cubicBezTo>
                  <a:cubicBezTo>
                    <a:pt x="7375" y="11894"/>
                    <a:pt x="7382" y="11888"/>
                    <a:pt x="7390" y="11882"/>
                  </a:cubicBezTo>
                  <a:cubicBezTo>
                    <a:pt x="7398" y="11876"/>
                    <a:pt x="7408" y="11870"/>
                    <a:pt x="7418" y="11864"/>
                  </a:cubicBezTo>
                  <a:lnTo>
                    <a:pt x="7395" y="11827"/>
                  </a:lnTo>
                  <a:cubicBezTo>
                    <a:pt x="7352" y="11852"/>
                    <a:pt x="7320" y="11885"/>
                    <a:pt x="7299" y="11926"/>
                  </a:cubicBezTo>
                  <a:cubicBezTo>
                    <a:pt x="7290" y="11945"/>
                    <a:pt x="7284" y="11964"/>
                    <a:pt x="7282" y="11982"/>
                  </a:cubicBezTo>
                  <a:cubicBezTo>
                    <a:pt x="7280" y="12000"/>
                    <a:pt x="7281" y="12017"/>
                    <a:pt x="7286" y="12033"/>
                  </a:cubicBezTo>
                  <a:cubicBezTo>
                    <a:pt x="7290" y="12049"/>
                    <a:pt x="7298" y="12063"/>
                    <a:pt x="7308" y="12076"/>
                  </a:cubicBezTo>
                  <a:cubicBezTo>
                    <a:pt x="7319" y="12089"/>
                    <a:pt x="7333" y="12100"/>
                    <a:pt x="7349" y="12108"/>
                  </a:cubicBezTo>
                  <a:cubicBezTo>
                    <a:pt x="7374" y="12120"/>
                    <a:pt x="7400" y="12122"/>
                    <a:pt x="7425" y="12115"/>
                  </a:cubicBezTo>
                  <a:cubicBezTo>
                    <a:pt x="7437" y="12111"/>
                    <a:pt x="7448" y="12105"/>
                    <a:pt x="7458" y="12097"/>
                  </a:cubicBezTo>
                  <a:cubicBezTo>
                    <a:pt x="7468" y="12089"/>
                    <a:pt x="7480" y="12078"/>
                    <a:pt x="7494" y="12062"/>
                  </a:cubicBezTo>
                  <a:lnTo>
                    <a:pt x="7525" y="12029"/>
                  </a:lnTo>
                  <a:cubicBezTo>
                    <a:pt x="7563" y="11989"/>
                    <a:pt x="7598" y="11978"/>
                    <a:pt x="7633" y="11995"/>
                  </a:cubicBezTo>
                  <a:cubicBezTo>
                    <a:pt x="7656" y="12006"/>
                    <a:pt x="7670" y="12025"/>
                    <a:pt x="7675" y="12050"/>
                  </a:cubicBezTo>
                  <a:cubicBezTo>
                    <a:pt x="7677" y="12062"/>
                    <a:pt x="7677" y="12073"/>
                    <a:pt x="7675" y="12083"/>
                  </a:cubicBezTo>
                  <a:cubicBezTo>
                    <a:pt x="7673" y="12093"/>
                    <a:pt x="7669" y="12106"/>
                    <a:pt x="7661" y="12121"/>
                  </a:cubicBezTo>
                  <a:cubicBezTo>
                    <a:pt x="7652" y="12140"/>
                    <a:pt x="7640" y="12157"/>
                    <a:pt x="7626" y="12172"/>
                  </a:cubicBezTo>
                  <a:cubicBezTo>
                    <a:pt x="7613" y="12186"/>
                    <a:pt x="7596" y="12198"/>
                    <a:pt x="7576" y="12209"/>
                  </a:cubicBezTo>
                  <a:lnTo>
                    <a:pt x="7603" y="12247"/>
                  </a:lnTo>
                  <a:cubicBezTo>
                    <a:pt x="7624" y="12234"/>
                    <a:pt x="7643" y="12219"/>
                    <a:pt x="7659" y="12201"/>
                  </a:cubicBezTo>
                  <a:cubicBezTo>
                    <a:pt x="7674" y="12184"/>
                    <a:pt x="7688" y="12163"/>
                    <a:pt x="7700" y="12139"/>
                  </a:cubicBezTo>
                  <a:cubicBezTo>
                    <a:pt x="7709" y="12121"/>
                    <a:pt x="7715" y="12104"/>
                    <a:pt x="7718" y="12089"/>
                  </a:cubicBezTo>
                  <a:cubicBezTo>
                    <a:pt x="7720" y="12073"/>
                    <a:pt x="7721" y="12057"/>
                    <a:pt x="7719" y="12040"/>
                  </a:cubicBezTo>
                  <a:cubicBezTo>
                    <a:pt x="7716" y="12017"/>
                    <a:pt x="7709" y="11997"/>
                    <a:pt x="7697" y="11979"/>
                  </a:cubicBezTo>
                  <a:cubicBezTo>
                    <a:pt x="7685" y="11962"/>
                    <a:pt x="7670" y="11948"/>
                    <a:pt x="7652" y="11939"/>
                  </a:cubicBezTo>
                  <a:cubicBezTo>
                    <a:pt x="7639" y="11934"/>
                    <a:pt x="7626" y="11930"/>
                    <a:pt x="7611" y="11928"/>
                  </a:cubicBezTo>
                  <a:close/>
                  <a:moveTo>
                    <a:pt x="7529" y="11481"/>
                  </a:moveTo>
                  <a:lnTo>
                    <a:pt x="7401" y="11740"/>
                  </a:lnTo>
                  <a:lnTo>
                    <a:pt x="7441" y="11760"/>
                  </a:lnTo>
                  <a:lnTo>
                    <a:pt x="7492" y="11655"/>
                  </a:lnTo>
                  <a:lnTo>
                    <a:pt x="7844" y="11828"/>
                  </a:lnTo>
                  <a:lnTo>
                    <a:pt x="7866" y="11783"/>
                  </a:lnTo>
                  <a:lnTo>
                    <a:pt x="7514" y="11610"/>
                  </a:lnTo>
                  <a:lnTo>
                    <a:pt x="7567" y="11504"/>
                  </a:lnTo>
                  <a:lnTo>
                    <a:pt x="7529" y="11481"/>
                  </a:lnTo>
                  <a:close/>
                  <a:moveTo>
                    <a:pt x="7663" y="11209"/>
                  </a:moveTo>
                  <a:lnTo>
                    <a:pt x="7562" y="11414"/>
                  </a:lnTo>
                  <a:lnTo>
                    <a:pt x="7953" y="11607"/>
                  </a:lnTo>
                  <a:lnTo>
                    <a:pt x="7976" y="11559"/>
                  </a:lnTo>
                  <a:lnTo>
                    <a:pt x="7790" y="11468"/>
                  </a:lnTo>
                  <a:lnTo>
                    <a:pt x="7852" y="11343"/>
                  </a:lnTo>
                  <a:lnTo>
                    <a:pt x="7814" y="11324"/>
                  </a:lnTo>
                  <a:lnTo>
                    <a:pt x="7752" y="11449"/>
                  </a:lnTo>
                  <a:lnTo>
                    <a:pt x="7624" y="11386"/>
                  </a:lnTo>
                  <a:lnTo>
                    <a:pt x="7698" y="11235"/>
                  </a:lnTo>
                  <a:lnTo>
                    <a:pt x="7663" y="11209"/>
                  </a:lnTo>
                  <a:close/>
                  <a:moveTo>
                    <a:pt x="8210" y="11083"/>
                  </a:moveTo>
                  <a:lnTo>
                    <a:pt x="7756" y="11020"/>
                  </a:lnTo>
                  <a:lnTo>
                    <a:pt x="7726" y="11081"/>
                  </a:lnTo>
                  <a:lnTo>
                    <a:pt x="8052" y="11404"/>
                  </a:lnTo>
                  <a:lnTo>
                    <a:pt x="8076" y="11357"/>
                  </a:lnTo>
                  <a:lnTo>
                    <a:pt x="7974" y="11260"/>
                  </a:lnTo>
                  <a:lnTo>
                    <a:pt x="8046" y="11114"/>
                  </a:lnTo>
                  <a:lnTo>
                    <a:pt x="8184" y="11136"/>
                  </a:lnTo>
                  <a:lnTo>
                    <a:pt x="8210" y="11083"/>
                  </a:lnTo>
                  <a:close/>
                  <a:moveTo>
                    <a:pt x="8002" y="11107"/>
                  </a:moveTo>
                  <a:lnTo>
                    <a:pt x="7942" y="11229"/>
                  </a:lnTo>
                  <a:lnTo>
                    <a:pt x="7781" y="11073"/>
                  </a:lnTo>
                  <a:lnTo>
                    <a:pt x="8002" y="11107"/>
                  </a:lnTo>
                  <a:close/>
                  <a:moveTo>
                    <a:pt x="7648" y="11051"/>
                  </a:moveTo>
                  <a:cubicBezTo>
                    <a:pt x="7639" y="11054"/>
                    <a:pt x="7633" y="11060"/>
                    <a:pt x="7629" y="11068"/>
                  </a:cubicBezTo>
                  <a:cubicBezTo>
                    <a:pt x="7625" y="11076"/>
                    <a:pt x="7624" y="11085"/>
                    <a:pt x="7627" y="11093"/>
                  </a:cubicBezTo>
                  <a:cubicBezTo>
                    <a:pt x="7630" y="11102"/>
                    <a:pt x="7635" y="11108"/>
                    <a:pt x="7643" y="11112"/>
                  </a:cubicBezTo>
                  <a:cubicBezTo>
                    <a:pt x="7652" y="11116"/>
                    <a:pt x="7660" y="11116"/>
                    <a:pt x="7669" y="11114"/>
                  </a:cubicBezTo>
                  <a:cubicBezTo>
                    <a:pt x="7678" y="11111"/>
                    <a:pt x="7684" y="11105"/>
                    <a:pt x="7688" y="11097"/>
                  </a:cubicBezTo>
                  <a:cubicBezTo>
                    <a:pt x="7692" y="11089"/>
                    <a:pt x="7693" y="11080"/>
                    <a:pt x="7690" y="11072"/>
                  </a:cubicBezTo>
                  <a:cubicBezTo>
                    <a:pt x="7686" y="11063"/>
                    <a:pt x="7681" y="11057"/>
                    <a:pt x="7672" y="11053"/>
                  </a:cubicBezTo>
                  <a:cubicBezTo>
                    <a:pt x="7664" y="11049"/>
                    <a:pt x="7656" y="11049"/>
                    <a:pt x="7648" y="11051"/>
                  </a:cubicBezTo>
                  <a:close/>
                  <a:moveTo>
                    <a:pt x="7705" y="10934"/>
                  </a:moveTo>
                  <a:cubicBezTo>
                    <a:pt x="7697" y="10937"/>
                    <a:pt x="7691" y="10943"/>
                    <a:pt x="7686" y="10951"/>
                  </a:cubicBezTo>
                  <a:cubicBezTo>
                    <a:pt x="7683" y="10959"/>
                    <a:pt x="7682" y="10967"/>
                    <a:pt x="7685" y="10976"/>
                  </a:cubicBezTo>
                  <a:cubicBezTo>
                    <a:pt x="7688" y="10984"/>
                    <a:pt x="7693" y="10990"/>
                    <a:pt x="7701" y="10994"/>
                  </a:cubicBezTo>
                  <a:cubicBezTo>
                    <a:pt x="7710" y="10998"/>
                    <a:pt x="7718" y="10999"/>
                    <a:pt x="7727" y="10996"/>
                  </a:cubicBezTo>
                  <a:cubicBezTo>
                    <a:pt x="7736" y="10993"/>
                    <a:pt x="7742" y="10988"/>
                    <a:pt x="7746" y="10979"/>
                  </a:cubicBezTo>
                  <a:cubicBezTo>
                    <a:pt x="7750" y="10971"/>
                    <a:pt x="7751" y="10963"/>
                    <a:pt x="7747" y="10954"/>
                  </a:cubicBezTo>
                  <a:cubicBezTo>
                    <a:pt x="7744" y="10946"/>
                    <a:pt x="7738" y="10940"/>
                    <a:pt x="7730" y="10936"/>
                  </a:cubicBezTo>
                  <a:cubicBezTo>
                    <a:pt x="7722" y="10932"/>
                    <a:pt x="7714" y="10931"/>
                    <a:pt x="7705" y="10934"/>
                  </a:cubicBezTo>
                  <a:close/>
                  <a:moveTo>
                    <a:pt x="8306" y="10789"/>
                  </a:moveTo>
                  <a:lnTo>
                    <a:pt x="8230" y="10943"/>
                  </a:lnTo>
                  <a:lnTo>
                    <a:pt x="7879" y="10770"/>
                  </a:lnTo>
                  <a:lnTo>
                    <a:pt x="7856" y="10817"/>
                  </a:lnTo>
                  <a:lnTo>
                    <a:pt x="8247" y="11009"/>
                  </a:lnTo>
                  <a:lnTo>
                    <a:pt x="8342" y="10815"/>
                  </a:lnTo>
                  <a:lnTo>
                    <a:pt x="8306" y="10789"/>
                  </a:lnTo>
                  <a:close/>
                  <a:moveTo>
                    <a:pt x="8405" y="10687"/>
                  </a:moveTo>
                  <a:lnTo>
                    <a:pt x="8014" y="10495"/>
                  </a:lnTo>
                  <a:lnTo>
                    <a:pt x="7992" y="10541"/>
                  </a:lnTo>
                  <a:lnTo>
                    <a:pt x="8383" y="10733"/>
                  </a:lnTo>
                  <a:lnTo>
                    <a:pt x="8405" y="10687"/>
                  </a:lnTo>
                  <a:close/>
                  <a:moveTo>
                    <a:pt x="8429" y="10267"/>
                  </a:moveTo>
                  <a:cubicBezTo>
                    <a:pt x="8414" y="10265"/>
                    <a:pt x="8401" y="10266"/>
                    <a:pt x="8388" y="10270"/>
                  </a:cubicBezTo>
                  <a:cubicBezTo>
                    <a:pt x="8375" y="10273"/>
                    <a:pt x="8363" y="10278"/>
                    <a:pt x="8352" y="10286"/>
                  </a:cubicBezTo>
                  <a:cubicBezTo>
                    <a:pt x="8341" y="10293"/>
                    <a:pt x="8328" y="10304"/>
                    <a:pt x="8314" y="10319"/>
                  </a:cubicBezTo>
                  <a:lnTo>
                    <a:pt x="8278" y="10357"/>
                  </a:lnTo>
                  <a:cubicBezTo>
                    <a:pt x="8259" y="10377"/>
                    <a:pt x="8242" y="10389"/>
                    <a:pt x="8228" y="10394"/>
                  </a:cubicBezTo>
                  <a:cubicBezTo>
                    <a:pt x="8213" y="10400"/>
                    <a:pt x="8198" y="10399"/>
                    <a:pt x="8182" y="10391"/>
                  </a:cubicBezTo>
                  <a:cubicBezTo>
                    <a:pt x="8162" y="10381"/>
                    <a:pt x="8150" y="10366"/>
                    <a:pt x="8145" y="10347"/>
                  </a:cubicBezTo>
                  <a:cubicBezTo>
                    <a:pt x="8140" y="10328"/>
                    <a:pt x="8144" y="10306"/>
                    <a:pt x="8156" y="10281"/>
                  </a:cubicBezTo>
                  <a:cubicBezTo>
                    <a:pt x="8160" y="10273"/>
                    <a:pt x="8165" y="10265"/>
                    <a:pt x="8170" y="10258"/>
                  </a:cubicBezTo>
                  <a:cubicBezTo>
                    <a:pt x="8174" y="10251"/>
                    <a:pt x="8180" y="10245"/>
                    <a:pt x="8186" y="10239"/>
                  </a:cubicBezTo>
                  <a:cubicBezTo>
                    <a:pt x="8193" y="10233"/>
                    <a:pt x="8200" y="10227"/>
                    <a:pt x="8208" y="10221"/>
                  </a:cubicBezTo>
                  <a:cubicBezTo>
                    <a:pt x="8216" y="10215"/>
                    <a:pt x="8225" y="10209"/>
                    <a:pt x="8236" y="10202"/>
                  </a:cubicBezTo>
                  <a:lnTo>
                    <a:pt x="8213" y="10165"/>
                  </a:lnTo>
                  <a:cubicBezTo>
                    <a:pt x="8169" y="10190"/>
                    <a:pt x="8137" y="10223"/>
                    <a:pt x="8117" y="10264"/>
                  </a:cubicBezTo>
                  <a:cubicBezTo>
                    <a:pt x="8108" y="10283"/>
                    <a:pt x="8102" y="10302"/>
                    <a:pt x="8100" y="10320"/>
                  </a:cubicBezTo>
                  <a:cubicBezTo>
                    <a:pt x="8098" y="10339"/>
                    <a:pt x="8099" y="10356"/>
                    <a:pt x="8103" y="10372"/>
                  </a:cubicBezTo>
                  <a:cubicBezTo>
                    <a:pt x="8108" y="10387"/>
                    <a:pt x="8115" y="10402"/>
                    <a:pt x="8126" y="10415"/>
                  </a:cubicBezTo>
                  <a:cubicBezTo>
                    <a:pt x="8137" y="10427"/>
                    <a:pt x="8150" y="10438"/>
                    <a:pt x="8167" y="10446"/>
                  </a:cubicBezTo>
                  <a:cubicBezTo>
                    <a:pt x="8192" y="10458"/>
                    <a:pt x="8217" y="10461"/>
                    <a:pt x="8243" y="10453"/>
                  </a:cubicBezTo>
                  <a:cubicBezTo>
                    <a:pt x="8255" y="10449"/>
                    <a:pt x="8265" y="10444"/>
                    <a:pt x="8276" y="10436"/>
                  </a:cubicBezTo>
                  <a:cubicBezTo>
                    <a:pt x="8286" y="10428"/>
                    <a:pt x="8298" y="10416"/>
                    <a:pt x="8312" y="10401"/>
                  </a:cubicBezTo>
                  <a:lnTo>
                    <a:pt x="8343" y="10367"/>
                  </a:lnTo>
                  <a:cubicBezTo>
                    <a:pt x="8380" y="10327"/>
                    <a:pt x="8416" y="10316"/>
                    <a:pt x="8451" y="10333"/>
                  </a:cubicBezTo>
                  <a:cubicBezTo>
                    <a:pt x="8474" y="10344"/>
                    <a:pt x="8488" y="10363"/>
                    <a:pt x="8493" y="10388"/>
                  </a:cubicBezTo>
                  <a:cubicBezTo>
                    <a:pt x="8495" y="10400"/>
                    <a:pt x="8495" y="10411"/>
                    <a:pt x="8493" y="10421"/>
                  </a:cubicBezTo>
                  <a:cubicBezTo>
                    <a:pt x="8491" y="10432"/>
                    <a:pt x="8486" y="10444"/>
                    <a:pt x="8479" y="10459"/>
                  </a:cubicBezTo>
                  <a:cubicBezTo>
                    <a:pt x="8469" y="10479"/>
                    <a:pt x="8458" y="10496"/>
                    <a:pt x="8444" y="10510"/>
                  </a:cubicBezTo>
                  <a:cubicBezTo>
                    <a:pt x="8430" y="10524"/>
                    <a:pt x="8414" y="10537"/>
                    <a:pt x="8394" y="10547"/>
                  </a:cubicBezTo>
                  <a:lnTo>
                    <a:pt x="8420" y="10586"/>
                  </a:lnTo>
                  <a:cubicBezTo>
                    <a:pt x="8442" y="10572"/>
                    <a:pt x="8461" y="10557"/>
                    <a:pt x="8476" y="10539"/>
                  </a:cubicBezTo>
                  <a:cubicBezTo>
                    <a:pt x="8492" y="10522"/>
                    <a:pt x="8506" y="10501"/>
                    <a:pt x="8517" y="10478"/>
                  </a:cubicBezTo>
                  <a:cubicBezTo>
                    <a:pt x="8526" y="10459"/>
                    <a:pt x="8532" y="10443"/>
                    <a:pt x="8535" y="10427"/>
                  </a:cubicBezTo>
                  <a:cubicBezTo>
                    <a:pt x="8538" y="10412"/>
                    <a:pt x="8539" y="10395"/>
                    <a:pt x="8537" y="10378"/>
                  </a:cubicBezTo>
                  <a:cubicBezTo>
                    <a:pt x="8534" y="10355"/>
                    <a:pt x="8527" y="10335"/>
                    <a:pt x="8515" y="10318"/>
                  </a:cubicBezTo>
                  <a:cubicBezTo>
                    <a:pt x="8503" y="10300"/>
                    <a:pt x="8487" y="10287"/>
                    <a:pt x="8469" y="10278"/>
                  </a:cubicBezTo>
                  <a:cubicBezTo>
                    <a:pt x="8457" y="10272"/>
                    <a:pt x="8444" y="10268"/>
                    <a:pt x="8429" y="10267"/>
                  </a:cubicBezTo>
                  <a:close/>
                  <a:moveTo>
                    <a:pt x="8680" y="9984"/>
                  </a:moveTo>
                  <a:cubicBezTo>
                    <a:pt x="8683" y="10001"/>
                    <a:pt x="8683" y="10016"/>
                    <a:pt x="8681" y="10030"/>
                  </a:cubicBezTo>
                  <a:cubicBezTo>
                    <a:pt x="8679" y="10044"/>
                    <a:pt x="8675" y="10058"/>
                    <a:pt x="8668" y="10073"/>
                  </a:cubicBezTo>
                  <a:cubicBezTo>
                    <a:pt x="8657" y="10095"/>
                    <a:pt x="8641" y="10113"/>
                    <a:pt x="8619" y="10126"/>
                  </a:cubicBezTo>
                  <a:cubicBezTo>
                    <a:pt x="8598" y="10139"/>
                    <a:pt x="8573" y="10144"/>
                    <a:pt x="8543" y="10142"/>
                  </a:cubicBezTo>
                  <a:cubicBezTo>
                    <a:pt x="8530" y="10141"/>
                    <a:pt x="8516" y="10138"/>
                    <a:pt x="8503" y="10134"/>
                  </a:cubicBezTo>
                  <a:cubicBezTo>
                    <a:pt x="8490" y="10130"/>
                    <a:pt x="8473" y="10123"/>
                    <a:pt x="8454" y="10114"/>
                  </a:cubicBezTo>
                  <a:cubicBezTo>
                    <a:pt x="8431" y="10102"/>
                    <a:pt x="8412" y="10091"/>
                    <a:pt x="8397" y="10081"/>
                  </a:cubicBezTo>
                  <a:cubicBezTo>
                    <a:pt x="8382" y="10070"/>
                    <a:pt x="8369" y="10058"/>
                    <a:pt x="8359" y="10046"/>
                  </a:cubicBezTo>
                  <a:cubicBezTo>
                    <a:pt x="8341" y="10026"/>
                    <a:pt x="8331" y="10005"/>
                    <a:pt x="8327" y="9983"/>
                  </a:cubicBezTo>
                  <a:cubicBezTo>
                    <a:pt x="8324" y="9962"/>
                    <a:pt x="8328" y="9940"/>
                    <a:pt x="8339" y="9917"/>
                  </a:cubicBezTo>
                  <a:cubicBezTo>
                    <a:pt x="8346" y="9902"/>
                    <a:pt x="8354" y="9890"/>
                    <a:pt x="8364" y="9881"/>
                  </a:cubicBezTo>
                  <a:cubicBezTo>
                    <a:pt x="8373" y="9871"/>
                    <a:pt x="8385" y="9862"/>
                    <a:pt x="8400" y="9855"/>
                  </a:cubicBezTo>
                  <a:lnTo>
                    <a:pt x="8382" y="9815"/>
                  </a:lnTo>
                  <a:cubicBezTo>
                    <a:pt x="8365" y="9823"/>
                    <a:pt x="8350" y="9834"/>
                    <a:pt x="8336" y="9848"/>
                  </a:cubicBezTo>
                  <a:cubicBezTo>
                    <a:pt x="8323" y="9862"/>
                    <a:pt x="8311" y="9879"/>
                    <a:pt x="8302" y="9898"/>
                  </a:cubicBezTo>
                  <a:cubicBezTo>
                    <a:pt x="8290" y="9921"/>
                    <a:pt x="8284" y="9946"/>
                    <a:pt x="8285" y="9971"/>
                  </a:cubicBezTo>
                  <a:cubicBezTo>
                    <a:pt x="8285" y="9996"/>
                    <a:pt x="8290" y="10020"/>
                    <a:pt x="8301" y="10044"/>
                  </a:cubicBezTo>
                  <a:cubicBezTo>
                    <a:pt x="8312" y="10067"/>
                    <a:pt x="8328" y="10089"/>
                    <a:pt x="8348" y="10109"/>
                  </a:cubicBezTo>
                  <a:cubicBezTo>
                    <a:pt x="8369" y="10130"/>
                    <a:pt x="8394" y="10147"/>
                    <a:pt x="8423" y="10161"/>
                  </a:cubicBezTo>
                  <a:cubicBezTo>
                    <a:pt x="8452" y="10175"/>
                    <a:pt x="8481" y="10185"/>
                    <a:pt x="8510" y="10191"/>
                  </a:cubicBezTo>
                  <a:cubicBezTo>
                    <a:pt x="8539" y="10196"/>
                    <a:pt x="8567" y="10195"/>
                    <a:pt x="8594" y="10188"/>
                  </a:cubicBezTo>
                  <a:cubicBezTo>
                    <a:pt x="8619" y="10181"/>
                    <a:pt x="8640" y="10170"/>
                    <a:pt x="8659" y="10154"/>
                  </a:cubicBezTo>
                  <a:cubicBezTo>
                    <a:pt x="8677" y="10139"/>
                    <a:pt x="8692" y="10120"/>
                    <a:pt x="8702" y="10099"/>
                  </a:cubicBezTo>
                  <a:cubicBezTo>
                    <a:pt x="8712" y="10080"/>
                    <a:pt x="8718" y="10059"/>
                    <a:pt x="8722" y="10038"/>
                  </a:cubicBezTo>
                  <a:cubicBezTo>
                    <a:pt x="8726" y="10017"/>
                    <a:pt x="8726" y="9996"/>
                    <a:pt x="8724" y="9975"/>
                  </a:cubicBezTo>
                  <a:lnTo>
                    <a:pt x="8680" y="9984"/>
                  </a:lnTo>
                  <a:close/>
                  <a:moveTo>
                    <a:pt x="8916" y="9649"/>
                  </a:moveTo>
                  <a:lnTo>
                    <a:pt x="8525" y="9457"/>
                  </a:lnTo>
                  <a:lnTo>
                    <a:pt x="8502" y="9503"/>
                  </a:lnTo>
                  <a:lnTo>
                    <a:pt x="8666" y="9584"/>
                  </a:lnTo>
                  <a:lnTo>
                    <a:pt x="8585" y="9748"/>
                  </a:lnTo>
                  <a:lnTo>
                    <a:pt x="8421" y="9668"/>
                  </a:lnTo>
                  <a:lnTo>
                    <a:pt x="8399" y="9714"/>
                  </a:lnTo>
                  <a:lnTo>
                    <a:pt x="8789" y="9906"/>
                  </a:lnTo>
                  <a:lnTo>
                    <a:pt x="8812" y="9860"/>
                  </a:lnTo>
                  <a:lnTo>
                    <a:pt x="8623" y="9767"/>
                  </a:lnTo>
                  <a:lnTo>
                    <a:pt x="8704" y="9603"/>
                  </a:lnTo>
                  <a:lnTo>
                    <a:pt x="8893" y="9696"/>
                  </a:lnTo>
                  <a:lnTo>
                    <a:pt x="8916" y="9649"/>
                  </a:lnTo>
                  <a:close/>
                  <a:moveTo>
                    <a:pt x="5421" y="18254"/>
                  </a:moveTo>
                  <a:lnTo>
                    <a:pt x="5119" y="18105"/>
                  </a:lnTo>
                  <a:lnTo>
                    <a:pt x="5096" y="18151"/>
                  </a:lnTo>
                  <a:lnTo>
                    <a:pt x="5306" y="18254"/>
                  </a:lnTo>
                  <a:lnTo>
                    <a:pt x="5421" y="18254"/>
                  </a:lnTo>
                  <a:close/>
                  <a:moveTo>
                    <a:pt x="9002" y="10906"/>
                  </a:moveTo>
                  <a:lnTo>
                    <a:pt x="9002" y="10850"/>
                  </a:lnTo>
                  <a:lnTo>
                    <a:pt x="8789" y="10745"/>
                  </a:lnTo>
                  <a:lnTo>
                    <a:pt x="8841" y="10639"/>
                  </a:lnTo>
                  <a:lnTo>
                    <a:pt x="8803" y="10617"/>
                  </a:lnTo>
                  <a:lnTo>
                    <a:pt x="8676" y="10876"/>
                  </a:lnTo>
                  <a:lnTo>
                    <a:pt x="8715" y="10895"/>
                  </a:lnTo>
                  <a:lnTo>
                    <a:pt x="8767" y="10790"/>
                  </a:lnTo>
                  <a:lnTo>
                    <a:pt x="9002" y="10906"/>
                  </a:lnTo>
                  <a:close/>
                  <a:moveTo>
                    <a:pt x="9002" y="10631"/>
                  </a:moveTo>
                  <a:lnTo>
                    <a:pt x="9002" y="10573"/>
                  </a:lnTo>
                  <a:lnTo>
                    <a:pt x="8898" y="10522"/>
                  </a:lnTo>
                  <a:lnTo>
                    <a:pt x="8977" y="10361"/>
                  </a:lnTo>
                  <a:lnTo>
                    <a:pt x="8942" y="10336"/>
                  </a:lnTo>
                  <a:lnTo>
                    <a:pt x="8836" y="10550"/>
                  </a:lnTo>
                  <a:lnTo>
                    <a:pt x="9002" y="10631"/>
                  </a:lnTo>
                  <a:close/>
                  <a:moveTo>
                    <a:pt x="5626" y="17962"/>
                  </a:moveTo>
                  <a:lnTo>
                    <a:pt x="5550" y="18117"/>
                  </a:lnTo>
                  <a:lnTo>
                    <a:pt x="5198" y="17944"/>
                  </a:lnTo>
                  <a:lnTo>
                    <a:pt x="5175" y="17991"/>
                  </a:lnTo>
                  <a:lnTo>
                    <a:pt x="5566" y="18183"/>
                  </a:lnTo>
                  <a:lnTo>
                    <a:pt x="5662" y="17988"/>
                  </a:lnTo>
                  <a:lnTo>
                    <a:pt x="5626" y="17962"/>
                  </a:lnTo>
                  <a:close/>
                  <a:moveTo>
                    <a:pt x="5828" y="17650"/>
                  </a:moveTo>
                  <a:lnTo>
                    <a:pt x="5438" y="17457"/>
                  </a:lnTo>
                  <a:lnTo>
                    <a:pt x="5415" y="17504"/>
                  </a:lnTo>
                  <a:lnTo>
                    <a:pt x="5578" y="17584"/>
                  </a:lnTo>
                  <a:lnTo>
                    <a:pt x="5497" y="17749"/>
                  </a:lnTo>
                  <a:lnTo>
                    <a:pt x="5334" y="17669"/>
                  </a:lnTo>
                  <a:lnTo>
                    <a:pt x="5311" y="17714"/>
                  </a:lnTo>
                  <a:lnTo>
                    <a:pt x="5702" y="17906"/>
                  </a:lnTo>
                  <a:lnTo>
                    <a:pt x="5724" y="17861"/>
                  </a:lnTo>
                  <a:lnTo>
                    <a:pt x="5535" y="17768"/>
                  </a:lnTo>
                  <a:lnTo>
                    <a:pt x="5616" y="17603"/>
                  </a:lnTo>
                  <a:lnTo>
                    <a:pt x="5805" y="17696"/>
                  </a:lnTo>
                  <a:lnTo>
                    <a:pt x="5828" y="17650"/>
                  </a:lnTo>
                  <a:close/>
                  <a:moveTo>
                    <a:pt x="5993" y="17316"/>
                  </a:moveTo>
                  <a:lnTo>
                    <a:pt x="5952" y="17296"/>
                  </a:lnTo>
                  <a:lnTo>
                    <a:pt x="5868" y="17468"/>
                  </a:lnTo>
                  <a:lnTo>
                    <a:pt x="5725" y="17398"/>
                  </a:lnTo>
                  <a:lnTo>
                    <a:pt x="5790" y="17264"/>
                  </a:lnTo>
                  <a:lnTo>
                    <a:pt x="5750" y="17244"/>
                  </a:lnTo>
                  <a:lnTo>
                    <a:pt x="5684" y="17378"/>
                  </a:lnTo>
                  <a:lnTo>
                    <a:pt x="5556" y="17315"/>
                  </a:lnTo>
                  <a:lnTo>
                    <a:pt x="5635" y="17154"/>
                  </a:lnTo>
                  <a:lnTo>
                    <a:pt x="5599" y="17129"/>
                  </a:lnTo>
                  <a:lnTo>
                    <a:pt x="5494" y="17343"/>
                  </a:lnTo>
                  <a:lnTo>
                    <a:pt x="5885" y="17535"/>
                  </a:lnTo>
                  <a:lnTo>
                    <a:pt x="5993" y="17316"/>
                  </a:lnTo>
                  <a:close/>
                  <a:moveTo>
                    <a:pt x="6093" y="17013"/>
                  </a:moveTo>
                  <a:lnTo>
                    <a:pt x="6017" y="17167"/>
                  </a:lnTo>
                  <a:lnTo>
                    <a:pt x="5665" y="16994"/>
                  </a:lnTo>
                  <a:lnTo>
                    <a:pt x="5642" y="17041"/>
                  </a:lnTo>
                  <a:lnTo>
                    <a:pt x="6033" y="17233"/>
                  </a:lnTo>
                  <a:lnTo>
                    <a:pt x="6129" y="17038"/>
                  </a:lnTo>
                  <a:lnTo>
                    <a:pt x="6093" y="17013"/>
                  </a:lnTo>
                  <a:close/>
                  <a:moveTo>
                    <a:pt x="6352" y="16585"/>
                  </a:moveTo>
                  <a:lnTo>
                    <a:pt x="5945" y="16427"/>
                  </a:lnTo>
                  <a:lnTo>
                    <a:pt x="5911" y="16496"/>
                  </a:lnTo>
                  <a:lnTo>
                    <a:pt x="6134" y="16697"/>
                  </a:lnTo>
                  <a:cubicBezTo>
                    <a:pt x="6148" y="16709"/>
                    <a:pt x="6160" y="16719"/>
                    <a:pt x="6172" y="16728"/>
                  </a:cubicBezTo>
                  <a:cubicBezTo>
                    <a:pt x="6183" y="16736"/>
                    <a:pt x="6189" y="16741"/>
                    <a:pt x="6191" y="16742"/>
                  </a:cubicBezTo>
                  <a:cubicBezTo>
                    <a:pt x="6189" y="16742"/>
                    <a:pt x="6181" y="16740"/>
                    <a:pt x="6167" y="16736"/>
                  </a:cubicBezTo>
                  <a:cubicBezTo>
                    <a:pt x="6153" y="16732"/>
                    <a:pt x="6136" y="16728"/>
                    <a:pt x="6115" y="16724"/>
                  </a:cubicBezTo>
                  <a:lnTo>
                    <a:pt x="5825" y="16670"/>
                  </a:lnTo>
                  <a:lnTo>
                    <a:pt x="5791" y="16738"/>
                  </a:lnTo>
                  <a:lnTo>
                    <a:pt x="6165" y="16965"/>
                  </a:lnTo>
                  <a:lnTo>
                    <a:pt x="6187" y="16920"/>
                  </a:lnTo>
                  <a:lnTo>
                    <a:pt x="5920" y="16761"/>
                  </a:lnTo>
                  <a:cubicBezTo>
                    <a:pt x="5915" y="16758"/>
                    <a:pt x="5908" y="16754"/>
                    <a:pt x="5901" y="16750"/>
                  </a:cubicBezTo>
                  <a:cubicBezTo>
                    <a:pt x="5893" y="16746"/>
                    <a:pt x="5886" y="16741"/>
                    <a:pt x="5878" y="16737"/>
                  </a:cubicBezTo>
                  <a:cubicBezTo>
                    <a:pt x="5871" y="16733"/>
                    <a:pt x="5864" y="16729"/>
                    <a:pt x="5859" y="16726"/>
                  </a:cubicBezTo>
                  <a:cubicBezTo>
                    <a:pt x="5854" y="16723"/>
                    <a:pt x="5851" y="16722"/>
                    <a:pt x="5849" y="16721"/>
                  </a:cubicBezTo>
                  <a:cubicBezTo>
                    <a:pt x="5854" y="16722"/>
                    <a:pt x="5863" y="16724"/>
                    <a:pt x="5877" y="16727"/>
                  </a:cubicBezTo>
                  <a:cubicBezTo>
                    <a:pt x="5892" y="16730"/>
                    <a:pt x="5910" y="16733"/>
                    <a:pt x="5932" y="16738"/>
                  </a:cubicBezTo>
                  <a:lnTo>
                    <a:pt x="6248" y="16797"/>
                  </a:lnTo>
                  <a:lnTo>
                    <a:pt x="6268" y="16757"/>
                  </a:lnTo>
                  <a:lnTo>
                    <a:pt x="6017" y="16530"/>
                  </a:lnTo>
                  <a:cubicBezTo>
                    <a:pt x="6012" y="16525"/>
                    <a:pt x="6006" y="16520"/>
                    <a:pt x="6000" y="16515"/>
                  </a:cubicBezTo>
                  <a:cubicBezTo>
                    <a:pt x="5995" y="16510"/>
                    <a:pt x="5989" y="16506"/>
                    <a:pt x="5984" y="16501"/>
                  </a:cubicBezTo>
                  <a:cubicBezTo>
                    <a:pt x="5978" y="16497"/>
                    <a:pt x="5974" y="16493"/>
                    <a:pt x="5970" y="16490"/>
                  </a:cubicBezTo>
                  <a:cubicBezTo>
                    <a:pt x="5966" y="16487"/>
                    <a:pt x="5964" y="16485"/>
                    <a:pt x="5964" y="16484"/>
                  </a:cubicBezTo>
                  <a:cubicBezTo>
                    <a:pt x="5965" y="16485"/>
                    <a:pt x="5967" y="16486"/>
                    <a:pt x="5972" y="16488"/>
                  </a:cubicBezTo>
                  <a:cubicBezTo>
                    <a:pt x="5977" y="16490"/>
                    <a:pt x="5982" y="16492"/>
                    <a:pt x="5989" y="16496"/>
                  </a:cubicBezTo>
                  <a:cubicBezTo>
                    <a:pt x="5996" y="16499"/>
                    <a:pt x="6003" y="16502"/>
                    <a:pt x="6010" y="16505"/>
                  </a:cubicBezTo>
                  <a:cubicBezTo>
                    <a:pt x="6018" y="16508"/>
                    <a:pt x="6025" y="16511"/>
                    <a:pt x="6031" y="16514"/>
                  </a:cubicBezTo>
                  <a:lnTo>
                    <a:pt x="6329" y="16632"/>
                  </a:lnTo>
                  <a:lnTo>
                    <a:pt x="6352" y="16585"/>
                  </a:lnTo>
                  <a:close/>
                  <a:moveTo>
                    <a:pt x="6372" y="16174"/>
                  </a:moveTo>
                  <a:cubicBezTo>
                    <a:pt x="6357" y="16172"/>
                    <a:pt x="6343" y="16173"/>
                    <a:pt x="6330" y="16176"/>
                  </a:cubicBezTo>
                  <a:cubicBezTo>
                    <a:pt x="6317" y="16180"/>
                    <a:pt x="6305" y="16185"/>
                    <a:pt x="6294" y="16193"/>
                  </a:cubicBezTo>
                  <a:cubicBezTo>
                    <a:pt x="6283" y="16200"/>
                    <a:pt x="6271" y="16211"/>
                    <a:pt x="6257" y="16226"/>
                  </a:cubicBezTo>
                  <a:lnTo>
                    <a:pt x="6221" y="16264"/>
                  </a:lnTo>
                  <a:cubicBezTo>
                    <a:pt x="6202" y="16284"/>
                    <a:pt x="6185" y="16296"/>
                    <a:pt x="6171" y="16301"/>
                  </a:cubicBezTo>
                  <a:cubicBezTo>
                    <a:pt x="6156" y="16307"/>
                    <a:pt x="6141" y="16306"/>
                    <a:pt x="6125" y="16298"/>
                  </a:cubicBezTo>
                  <a:cubicBezTo>
                    <a:pt x="6105" y="16288"/>
                    <a:pt x="6092" y="16273"/>
                    <a:pt x="6088" y="16254"/>
                  </a:cubicBezTo>
                  <a:cubicBezTo>
                    <a:pt x="6083" y="16235"/>
                    <a:pt x="6087" y="16213"/>
                    <a:pt x="6099" y="16188"/>
                  </a:cubicBezTo>
                  <a:cubicBezTo>
                    <a:pt x="6103" y="16180"/>
                    <a:pt x="6107" y="16172"/>
                    <a:pt x="6112" y="16165"/>
                  </a:cubicBezTo>
                  <a:cubicBezTo>
                    <a:pt x="6117" y="16158"/>
                    <a:pt x="6123" y="16152"/>
                    <a:pt x="6129" y="16146"/>
                  </a:cubicBezTo>
                  <a:cubicBezTo>
                    <a:pt x="6135" y="16140"/>
                    <a:pt x="6142" y="16134"/>
                    <a:pt x="6151" y="16128"/>
                  </a:cubicBezTo>
                  <a:cubicBezTo>
                    <a:pt x="6159" y="16122"/>
                    <a:pt x="6168" y="16116"/>
                    <a:pt x="6179" y="16109"/>
                  </a:cubicBezTo>
                  <a:lnTo>
                    <a:pt x="6155" y="16072"/>
                  </a:lnTo>
                  <a:cubicBezTo>
                    <a:pt x="6112" y="16097"/>
                    <a:pt x="6080" y="16130"/>
                    <a:pt x="6060" y="16171"/>
                  </a:cubicBezTo>
                  <a:cubicBezTo>
                    <a:pt x="6050" y="16190"/>
                    <a:pt x="6045" y="16209"/>
                    <a:pt x="6042" y="16227"/>
                  </a:cubicBezTo>
                  <a:cubicBezTo>
                    <a:pt x="6040" y="16246"/>
                    <a:pt x="6041" y="16263"/>
                    <a:pt x="6046" y="16279"/>
                  </a:cubicBezTo>
                  <a:cubicBezTo>
                    <a:pt x="6050" y="16294"/>
                    <a:pt x="6058" y="16309"/>
                    <a:pt x="6069" y="16322"/>
                  </a:cubicBezTo>
                  <a:cubicBezTo>
                    <a:pt x="6079" y="16334"/>
                    <a:pt x="6093" y="16345"/>
                    <a:pt x="6110" y="16353"/>
                  </a:cubicBezTo>
                  <a:cubicBezTo>
                    <a:pt x="6135" y="16365"/>
                    <a:pt x="6160" y="16368"/>
                    <a:pt x="6186" y="16360"/>
                  </a:cubicBezTo>
                  <a:cubicBezTo>
                    <a:pt x="6197" y="16356"/>
                    <a:pt x="6208" y="16351"/>
                    <a:pt x="6218" y="16342"/>
                  </a:cubicBezTo>
                  <a:cubicBezTo>
                    <a:pt x="6228" y="16334"/>
                    <a:pt x="6240" y="16323"/>
                    <a:pt x="6254" y="16308"/>
                  </a:cubicBezTo>
                  <a:lnTo>
                    <a:pt x="6286" y="16274"/>
                  </a:lnTo>
                  <a:cubicBezTo>
                    <a:pt x="6323" y="16234"/>
                    <a:pt x="6359" y="16223"/>
                    <a:pt x="6393" y="16240"/>
                  </a:cubicBezTo>
                  <a:cubicBezTo>
                    <a:pt x="6416" y="16251"/>
                    <a:pt x="6430" y="16270"/>
                    <a:pt x="6435" y="16295"/>
                  </a:cubicBezTo>
                  <a:cubicBezTo>
                    <a:pt x="6438" y="16307"/>
                    <a:pt x="6438" y="16318"/>
                    <a:pt x="6436" y="16328"/>
                  </a:cubicBezTo>
                  <a:cubicBezTo>
                    <a:pt x="6434" y="16339"/>
                    <a:pt x="6429" y="16351"/>
                    <a:pt x="6422" y="16366"/>
                  </a:cubicBezTo>
                  <a:cubicBezTo>
                    <a:pt x="6412" y="16386"/>
                    <a:pt x="6400" y="16403"/>
                    <a:pt x="6387" y="16417"/>
                  </a:cubicBezTo>
                  <a:cubicBezTo>
                    <a:pt x="6373" y="16431"/>
                    <a:pt x="6356" y="16444"/>
                    <a:pt x="6337" y="16454"/>
                  </a:cubicBezTo>
                  <a:lnTo>
                    <a:pt x="6363" y="16493"/>
                  </a:lnTo>
                  <a:cubicBezTo>
                    <a:pt x="6385" y="16479"/>
                    <a:pt x="6403" y="16464"/>
                    <a:pt x="6419" y="16446"/>
                  </a:cubicBezTo>
                  <a:cubicBezTo>
                    <a:pt x="6435" y="16429"/>
                    <a:pt x="6448" y="16408"/>
                    <a:pt x="6460" y="16385"/>
                  </a:cubicBezTo>
                  <a:cubicBezTo>
                    <a:pt x="6469" y="16366"/>
                    <a:pt x="6475" y="16350"/>
                    <a:pt x="6478" y="16334"/>
                  </a:cubicBezTo>
                  <a:cubicBezTo>
                    <a:pt x="6481" y="16318"/>
                    <a:pt x="6481" y="16302"/>
                    <a:pt x="6479" y="16285"/>
                  </a:cubicBezTo>
                  <a:cubicBezTo>
                    <a:pt x="6477" y="16262"/>
                    <a:pt x="6470" y="16242"/>
                    <a:pt x="6457" y="16225"/>
                  </a:cubicBezTo>
                  <a:cubicBezTo>
                    <a:pt x="6445" y="16207"/>
                    <a:pt x="6430" y="16194"/>
                    <a:pt x="6412" y="16185"/>
                  </a:cubicBezTo>
                  <a:cubicBezTo>
                    <a:pt x="6400" y="16179"/>
                    <a:pt x="6386" y="16175"/>
                    <a:pt x="6372" y="16174"/>
                  </a:cubicBezTo>
                  <a:close/>
                  <a:moveTo>
                    <a:pt x="6486" y="15984"/>
                  </a:moveTo>
                  <a:lnTo>
                    <a:pt x="6443" y="15962"/>
                  </a:lnTo>
                  <a:lnTo>
                    <a:pt x="6389" y="16071"/>
                  </a:lnTo>
                  <a:lnTo>
                    <a:pt x="6433" y="16092"/>
                  </a:lnTo>
                  <a:lnTo>
                    <a:pt x="6486" y="15984"/>
                  </a:lnTo>
                  <a:close/>
                  <a:moveTo>
                    <a:pt x="6403" y="15496"/>
                  </a:moveTo>
                  <a:lnTo>
                    <a:pt x="6380" y="15542"/>
                  </a:lnTo>
                  <a:lnTo>
                    <a:pt x="6652" y="15676"/>
                  </a:lnTo>
                  <a:cubicBezTo>
                    <a:pt x="6665" y="15683"/>
                    <a:pt x="6676" y="15689"/>
                    <a:pt x="6685" y="15696"/>
                  </a:cubicBezTo>
                  <a:cubicBezTo>
                    <a:pt x="6693" y="15702"/>
                    <a:pt x="6700" y="15710"/>
                    <a:pt x="6706" y="15721"/>
                  </a:cubicBezTo>
                  <a:cubicBezTo>
                    <a:pt x="6711" y="15731"/>
                    <a:pt x="6712" y="15743"/>
                    <a:pt x="6711" y="15757"/>
                  </a:cubicBezTo>
                  <a:cubicBezTo>
                    <a:pt x="6709" y="15771"/>
                    <a:pt x="6704" y="15786"/>
                    <a:pt x="6696" y="15802"/>
                  </a:cubicBezTo>
                  <a:cubicBezTo>
                    <a:pt x="6690" y="15814"/>
                    <a:pt x="6684" y="15824"/>
                    <a:pt x="6678" y="15832"/>
                  </a:cubicBezTo>
                  <a:cubicBezTo>
                    <a:pt x="6671" y="15839"/>
                    <a:pt x="6664" y="15845"/>
                    <a:pt x="6657" y="15850"/>
                  </a:cubicBezTo>
                  <a:cubicBezTo>
                    <a:pt x="6651" y="15854"/>
                    <a:pt x="6644" y="15857"/>
                    <a:pt x="6638" y="15858"/>
                  </a:cubicBezTo>
                  <a:cubicBezTo>
                    <a:pt x="6631" y="15859"/>
                    <a:pt x="6626" y="15860"/>
                    <a:pt x="6621" y="15860"/>
                  </a:cubicBezTo>
                  <a:cubicBezTo>
                    <a:pt x="6613" y="15859"/>
                    <a:pt x="6604" y="15857"/>
                    <a:pt x="6593" y="15853"/>
                  </a:cubicBezTo>
                  <a:cubicBezTo>
                    <a:pt x="6581" y="15848"/>
                    <a:pt x="6571" y="15844"/>
                    <a:pt x="6561" y="15839"/>
                  </a:cubicBezTo>
                  <a:lnTo>
                    <a:pt x="6298" y="15709"/>
                  </a:lnTo>
                  <a:lnTo>
                    <a:pt x="6275" y="15755"/>
                  </a:lnTo>
                  <a:lnTo>
                    <a:pt x="6555" y="15893"/>
                  </a:lnTo>
                  <a:cubicBezTo>
                    <a:pt x="6564" y="15898"/>
                    <a:pt x="6574" y="15902"/>
                    <a:pt x="6586" y="15906"/>
                  </a:cubicBezTo>
                  <a:cubicBezTo>
                    <a:pt x="6598" y="15911"/>
                    <a:pt x="6610" y="15913"/>
                    <a:pt x="6622" y="15912"/>
                  </a:cubicBezTo>
                  <a:cubicBezTo>
                    <a:pt x="6646" y="15911"/>
                    <a:pt x="6668" y="15904"/>
                    <a:pt x="6686" y="15890"/>
                  </a:cubicBezTo>
                  <a:cubicBezTo>
                    <a:pt x="6704" y="15876"/>
                    <a:pt x="6720" y="15854"/>
                    <a:pt x="6735" y="15824"/>
                  </a:cubicBezTo>
                  <a:cubicBezTo>
                    <a:pt x="6747" y="15800"/>
                    <a:pt x="6754" y="15779"/>
                    <a:pt x="6757" y="15760"/>
                  </a:cubicBezTo>
                  <a:cubicBezTo>
                    <a:pt x="6760" y="15742"/>
                    <a:pt x="6760" y="15724"/>
                    <a:pt x="6755" y="15707"/>
                  </a:cubicBezTo>
                  <a:cubicBezTo>
                    <a:pt x="6751" y="15690"/>
                    <a:pt x="6744" y="15676"/>
                    <a:pt x="6733" y="15666"/>
                  </a:cubicBezTo>
                  <a:cubicBezTo>
                    <a:pt x="6721" y="15656"/>
                    <a:pt x="6704" y="15645"/>
                    <a:pt x="6681" y="15633"/>
                  </a:cubicBezTo>
                  <a:lnTo>
                    <a:pt x="6403" y="15496"/>
                  </a:lnTo>
                  <a:close/>
                  <a:moveTo>
                    <a:pt x="6977" y="15316"/>
                  </a:moveTo>
                  <a:lnTo>
                    <a:pt x="6586" y="15124"/>
                  </a:lnTo>
                  <a:lnTo>
                    <a:pt x="6563" y="15170"/>
                  </a:lnTo>
                  <a:lnTo>
                    <a:pt x="6776" y="15273"/>
                  </a:lnTo>
                  <a:cubicBezTo>
                    <a:pt x="6791" y="15280"/>
                    <a:pt x="6805" y="15286"/>
                    <a:pt x="6819" y="15293"/>
                  </a:cubicBezTo>
                  <a:cubicBezTo>
                    <a:pt x="6833" y="15299"/>
                    <a:pt x="6846" y="15305"/>
                    <a:pt x="6858" y="15309"/>
                  </a:cubicBezTo>
                  <a:cubicBezTo>
                    <a:pt x="6869" y="15314"/>
                    <a:pt x="6879" y="15318"/>
                    <a:pt x="6886" y="15321"/>
                  </a:cubicBezTo>
                  <a:cubicBezTo>
                    <a:pt x="6894" y="15324"/>
                    <a:pt x="6898" y="15326"/>
                    <a:pt x="6898" y="15326"/>
                  </a:cubicBezTo>
                  <a:cubicBezTo>
                    <a:pt x="6897" y="15326"/>
                    <a:pt x="6893" y="15326"/>
                    <a:pt x="6887" y="15325"/>
                  </a:cubicBezTo>
                  <a:cubicBezTo>
                    <a:pt x="6881" y="15325"/>
                    <a:pt x="6873" y="15324"/>
                    <a:pt x="6864" y="15324"/>
                  </a:cubicBezTo>
                  <a:cubicBezTo>
                    <a:pt x="6855" y="15323"/>
                    <a:pt x="6844" y="15323"/>
                    <a:pt x="6833" y="15322"/>
                  </a:cubicBezTo>
                  <a:cubicBezTo>
                    <a:pt x="6821" y="15322"/>
                    <a:pt x="6810" y="15322"/>
                    <a:pt x="6798" y="15322"/>
                  </a:cubicBezTo>
                  <a:lnTo>
                    <a:pt x="6485" y="15329"/>
                  </a:lnTo>
                  <a:lnTo>
                    <a:pt x="6458" y="15383"/>
                  </a:lnTo>
                  <a:lnTo>
                    <a:pt x="6849" y="15576"/>
                  </a:lnTo>
                  <a:lnTo>
                    <a:pt x="6873" y="15527"/>
                  </a:lnTo>
                  <a:lnTo>
                    <a:pt x="6645" y="15418"/>
                  </a:lnTo>
                  <a:cubicBezTo>
                    <a:pt x="6633" y="15412"/>
                    <a:pt x="6622" y="15407"/>
                    <a:pt x="6610" y="15402"/>
                  </a:cubicBezTo>
                  <a:cubicBezTo>
                    <a:pt x="6599" y="15397"/>
                    <a:pt x="6588" y="15392"/>
                    <a:pt x="6578" y="15388"/>
                  </a:cubicBezTo>
                  <a:cubicBezTo>
                    <a:pt x="6568" y="15384"/>
                    <a:pt x="6559" y="15380"/>
                    <a:pt x="6552" y="15377"/>
                  </a:cubicBezTo>
                  <a:cubicBezTo>
                    <a:pt x="6545" y="15374"/>
                    <a:pt x="6540" y="15372"/>
                    <a:pt x="6536" y="15371"/>
                  </a:cubicBezTo>
                  <a:cubicBezTo>
                    <a:pt x="6540" y="15372"/>
                    <a:pt x="6546" y="15372"/>
                    <a:pt x="6553" y="15372"/>
                  </a:cubicBezTo>
                  <a:cubicBezTo>
                    <a:pt x="6561" y="15373"/>
                    <a:pt x="6569" y="15373"/>
                    <a:pt x="6580" y="15373"/>
                  </a:cubicBezTo>
                  <a:cubicBezTo>
                    <a:pt x="6590" y="15373"/>
                    <a:pt x="6601" y="15373"/>
                    <a:pt x="6613" y="15373"/>
                  </a:cubicBezTo>
                  <a:cubicBezTo>
                    <a:pt x="6625" y="15373"/>
                    <a:pt x="6638" y="15373"/>
                    <a:pt x="6652" y="15373"/>
                  </a:cubicBezTo>
                  <a:lnTo>
                    <a:pt x="6953" y="15365"/>
                  </a:lnTo>
                  <a:lnTo>
                    <a:pt x="6977" y="15316"/>
                  </a:lnTo>
                  <a:close/>
                  <a:moveTo>
                    <a:pt x="7055" y="15156"/>
                  </a:moveTo>
                  <a:lnTo>
                    <a:pt x="6665" y="14964"/>
                  </a:lnTo>
                  <a:lnTo>
                    <a:pt x="6642" y="15009"/>
                  </a:lnTo>
                  <a:lnTo>
                    <a:pt x="7033" y="15202"/>
                  </a:lnTo>
                  <a:lnTo>
                    <a:pt x="7055" y="15156"/>
                  </a:lnTo>
                  <a:close/>
                  <a:moveTo>
                    <a:pt x="6855" y="14576"/>
                  </a:moveTo>
                  <a:lnTo>
                    <a:pt x="6832" y="14624"/>
                  </a:lnTo>
                  <a:lnTo>
                    <a:pt x="7048" y="14835"/>
                  </a:lnTo>
                  <a:cubicBezTo>
                    <a:pt x="7066" y="14852"/>
                    <a:pt x="7081" y="14866"/>
                    <a:pt x="7093" y="14877"/>
                  </a:cubicBezTo>
                  <a:cubicBezTo>
                    <a:pt x="7105" y="14888"/>
                    <a:pt x="7113" y="14895"/>
                    <a:pt x="7118" y="14899"/>
                  </a:cubicBezTo>
                  <a:cubicBezTo>
                    <a:pt x="7115" y="14898"/>
                    <a:pt x="7110" y="14896"/>
                    <a:pt x="7103" y="14895"/>
                  </a:cubicBezTo>
                  <a:cubicBezTo>
                    <a:pt x="7096" y="14893"/>
                    <a:pt x="7088" y="14891"/>
                    <a:pt x="7079" y="14889"/>
                  </a:cubicBezTo>
                  <a:cubicBezTo>
                    <a:pt x="7070" y="14887"/>
                    <a:pt x="7060" y="14885"/>
                    <a:pt x="7050" y="14884"/>
                  </a:cubicBezTo>
                  <a:cubicBezTo>
                    <a:pt x="7039" y="14882"/>
                    <a:pt x="7029" y="14880"/>
                    <a:pt x="7019" y="14879"/>
                  </a:cubicBezTo>
                  <a:lnTo>
                    <a:pt x="6727" y="14837"/>
                  </a:lnTo>
                  <a:lnTo>
                    <a:pt x="6702" y="14888"/>
                  </a:lnTo>
                  <a:lnTo>
                    <a:pt x="7157" y="14949"/>
                  </a:lnTo>
                  <a:lnTo>
                    <a:pt x="7180" y="14903"/>
                  </a:lnTo>
                  <a:lnTo>
                    <a:pt x="6855" y="14576"/>
                  </a:lnTo>
                  <a:close/>
                  <a:moveTo>
                    <a:pt x="7391" y="14474"/>
                  </a:moveTo>
                  <a:lnTo>
                    <a:pt x="7351" y="14454"/>
                  </a:lnTo>
                  <a:lnTo>
                    <a:pt x="7266" y="14626"/>
                  </a:lnTo>
                  <a:lnTo>
                    <a:pt x="7123" y="14556"/>
                  </a:lnTo>
                  <a:lnTo>
                    <a:pt x="7189" y="14422"/>
                  </a:lnTo>
                  <a:lnTo>
                    <a:pt x="7148" y="14402"/>
                  </a:lnTo>
                  <a:lnTo>
                    <a:pt x="7083" y="14536"/>
                  </a:lnTo>
                  <a:lnTo>
                    <a:pt x="6954" y="14473"/>
                  </a:lnTo>
                  <a:lnTo>
                    <a:pt x="7033" y="14312"/>
                  </a:lnTo>
                  <a:lnTo>
                    <a:pt x="6997" y="14287"/>
                  </a:lnTo>
                  <a:lnTo>
                    <a:pt x="6892" y="14501"/>
                  </a:lnTo>
                  <a:lnTo>
                    <a:pt x="7283" y="14693"/>
                  </a:lnTo>
                  <a:lnTo>
                    <a:pt x="7391" y="14474"/>
                  </a:lnTo>
                  <a:close/>
                  <a:moveTo>
                    <a:pt x="7554" y="14143"/>
                  </a:moveTo>
                  <a:lnTo>
                    <a:pt x="7518" y="14147"/>
                  </a:lnTo>
                  <a:cubicBezTo>
                    <a:pt x="7501" y="14150"/>
                    <a:pt x="7483" y="14152"/>
                    <a:pt x="7465" y="14155"/>
                  </a:cubicBezTo>
                  <a:cubicBezTo>
                    <a:pt x="7446" y="14157"/>
                    <a:pt x="7428" y="14160"/>
                    <a:pt x="7412" y="14162"/>
                  </a:cubicBezTo>
                  <a:cubicBezTo>
                    <a:pt x="7395" y="14164"/>
                    <a:pt x="7384" y="14166"/>
                    <a:pt x="7377" y="14167"/>
                  </a:cubicBezTo>
                  <a:cubicBezTo>
                    <a:pt x="7367" y="14169"/>
                    <a:pt x="7356" y="14172"/>
                    <a:pt x="7344" y="14175"/>
                  </a:cubicBezTo>
                  <a:cubicBezTo>
                    <a:pt x="7332" y="14178"/>
                    <a:pt x="7322" y="14181"/>
                    <a:pt x="7314" y="14185"/>
                  </a:cubicBezTo>
                  <a:lnTo>
                    <a:pt x="7317" y="14179"/>
                  </a:lnTo>
                  <a:cubicBezTo>
                    <a:pt x="7324" y="14164"/>
                    <a:pt x="7329" y="14148"/>
                    <a:pt x="7330" y="14133"/>
                  </a:cubicBezTo>
                  <a:cubicBezTo>
                    <a:pt x="7331" y="14118"/>
                    <a:pt x="7329" y="14103"/>
                    <a:pt x="7324" y="14090"/>
                  </a:cubicBezTo>
                  <a:cubicBezTo>
                    <a:pt x="7319" y="14076"/>
                    <a:pt x="7312" y="14063"/>
                    <a:pt x="7301" y="14052"/>
                  </a:cubicBezTo>
                  <a:cubicBezTo>
                    <a:pt x="7290" y="14040"/>
                    <a:pt x="7276" y="14031"/>
                    <a:pt x="7260" y="14023"/>
                  </a:cubicBezTo>
                  <a:cubicBezTo>
                    <a:pt x="7250" y="14018"/>
                    <a:pt x="7240" y="14015"/>
                    <a:pt x="7230" y="14013"/>
                  </a:cubicBezTo>
                  <a:cubicBezTo>
                    <a:pt x="7221" y="14011"/>
                    <a:pt x="7211" y="14010"/>
                    <a:pt x="7203" y="14011"/>
                  </a:cubicBezTo>
                  <a:cubicBezTo>
                    <a:pt x="7194" y="14011"/>
                    <a:pt x="7186" y="14012"/>
                    <a:pt x="7179" y="14014"/>
                  </a:cubicBezTo>
                  <a:cubicBezTo>
                    <a:pt x="7172" y="14016"/>
                    <a:pt x="7165" y="14018"/>
                    <a:pt x="7159" y="14021"/>
                  </a:cubicBezTo>
                  <a:cubicBezTo>
                    <a:pt x="7153" y="14024"/>
                    <a:pt x="7147" y="14028"/>
                    <a:pt x="7141" y="14032"/>
                  </a:cubicBezTo>
                  <a:cubicBezTo>
                    <a:pt x="7135" y="14036"/>
                    <a:pt x="7129" y="14042"/>
                    <a:pt x="7123" y="14049"/>
                  </a:cubicBezTo>
                  <a:cubicBezTo>
                    <a:pt x="7117" y="14055"/>
                    <a:pt x="7111" y="14063"/>
                    <a:pt x="7105" y="14073"/>
                  </a:cubicBezTo>
                  <a:cubicBezTo>
                    <a:pt x="7099" y="14083"/>
                    <a:pt x="7092" y="14094"/>
                    <a:pt x="7086" y="14108"/>
                  </a:cubicBezTo>
                  <a:lnTo>
                    <a:pt x="7041" y="14199"/>
                  </a:lnTo>
                  <a:lnTo>
                    <a:pt x="7432" y="14391"/>
                  </a:lnTo>
                  <a:lnTo>
                    <a:pt x="7454" y="14345"/>
                  </a:lnTo>
                  <a:lnTo>
                    <a:pt x="7278" y="14259"/>
                  </a:lnTo>
                  <a:cubicBezTo>
                    <a:pt x="7283" y="14249"/>
                    <a:pt x="7289" y="14242"/>
                    <a:pt x="7295" y="14237"/>
                  </a:cubicBezTo>
                  <a:cubicBezTo>
                    <a:pt x="7301" y="14233"/>
                    <a:pt x="7311" y="14229"/>
                    <a:pt x="7325" y="14226"/>
                  </a:cubicBezTo>
                  <a:cubicBezTo>
                    <a:pt x="7348" y="14222"/>
                    <a:pt x="7370" y="14218"/>
                    <a:pt x="7390" y="14214"/>
                  </a:cubicBezTo>
                  <a:cubicBezTo>
                    <a:pt x="7411" y="14211"/>
                    <a:pt x="7430" y="14208"/>
                    <a:pt x="7448" y="14206"/>
                  </a:cubicBezTo>
                  <a:cubicBezTo>
                    <a:pt x="7465" y="14204"/>
                    <a:pt x="7480" y="14203"/>
                    <a:pt x="7493" y="14202"/>
                  </a:cubicBezTo>
                  <a:cubicBezTo>
                    <a:pt x="7507" y="14201"/>
                    <a:pt x="7517" y="14201"/>
                    <a:pt x="7525" y="14201"/>
                  </a:cubicBezTo>
                  <a:lnTo>
                    <a:pt x="7554" y="14143"/>
                  </a:lnTo>
                  <a:close/>
                  <a:moveTo>
                    <a:pt x="7268" y="14094"/>
                  </a:moveTo>
                  <a:cubicBezTo>
                    <a:pt x="7276" y="14102"/>
                    <a:pt x="7282" y="14111"/>
                    <a:pt x="7285" y="14121"/>
                  </a:cubicBezTo>
                  <a:cubicBezTo>
                    <a:pt x="7288" y="14131"/>
                    <a:pt x="7288" y="14143"/>
                    <a:pt x="7286" y="14156"/>
                  </a:cubicBezTo>
                  <a:cubicBezTo>
                    <a:pt x="7284" y="14168"/>
                    <a:pt x="7278" y="14184"/>
                    <a:pt x="7270" y="14201"/>
                  </a:cubicBezTo>
                  <a:lnTo>
                    <a:pt x="7248" y="14244"/>
                  </a:lnTo>
                  <a:lnTo>
                    <a:pt x="7103" y="14173"/>
                  </a:lnTo>
                  <a:lnTo>
                    <a:pt x="7126" y="14126"/>
                  </a:lnTo>
                  <a:cubicBezTo>
                    <a:pt x="7131" y="14115"/>
                    <a:pt x="7136" y="14106"/>
                    <a:pt x="7141" y="14099"/>
                  </a:cubicBezTo>
                  <a:cubicBezTo>
                    <a:pt x="7146" y="14092"/>
                    <a:pt x="7152" y="14086"/>
                    <a:pt x="7158" y="14081"/>
                  </a:cubicBezTo>
                  <a:cubicBezTo>
                    <a:pt x="7168" y="14072"/>
                    <a:pt x="7180" y="14067"/>
                    <a:pt x="7195" y="14065"/>
                  </a:cubicBezTo>
                  <a:cubicBezTo>
                    <a:pt x="7209" y="14063"/>
                    <a:pt x="7223" y="14065"/>
                    <a:pt x="7236" y="14072"/>
                  </a:cubicBezTo>
                  <a:cubicBezTo>
                    <a:pt x="7249" y="14078"/>
                    <a:pt x="7259" y="14085"/>
                    <a:pt x="7268" y="14094"/>
                  </a:cubicBezTo>
                  <a:close/>
                  <a:moveTo>
                    <a:pt x="7565" y="13749"/>
                  </a:moveTo>
                  <a:cubicBezTo>
                    <a:pt x="7550" y="13747"/>
                    <a:pt x="7537" y="13748"/>
                    <a:pt x="7523" y="13752"/>
                  </a:cubicBezTo>
                  <a:cubicBezTo>
                    <a:pt x="7510" y="13755"/>
                    <a:pt x="7498" y="13761"/>
                    <a:pt x="7488" y="13768"/>
                  </a:cubicBezTo>
                  <a:cubicBezTo>
                    <a:pt x="7477" y="13775"/>
                    <a:pt x="7464" y="13786"/>
                    <a:pt x="7450" y="13801"/>
                  </a:cubicBezTo>
                  <a:lnTo>
                    <a:pt x="7414" y="13839"/>
                  </a:lnTo>
                  <a:cubicBezTo>
                    <a:pt x="7395" y="13859"/>
                    <a:pt x="7378" y="13871"/>
                    <a:pt x="7364" y="13876"/>
                  </a:cubicBezTo>
                  <a:cubicBezTo>
                    <a:pt x="7349" y="13882"/>
                    <a:pt x="7334" y="13881"/>
                    <a:pt x="7318" y="13873"/>
                  </a:cubicBezTo>
                  <a:cubicBezTo>
                    <a:pt x="7298" y="13863"/>
                    <a:pt x="7286" y="13848"/>
                    <a:pt x="7281" y="13829"/>
                  </a:cubicBezTo>
                  <a:cubicBezTo>
                    <a:pt x="7276" y="13810"/>
                    <a:pt x="7280" y="13788"/>
                    <a:pt x="7292" y="13763"/>
                  </a:cubicBezTo>
                  <a:cubicBezTo>
                    <a:pt x="7296" y="13755"/>
                    <a:pt x="7301" y="13747"/>
                    <a:pt x="7305" y="13740"/>
                  </a:cubicBezTo>
                  <a:cubicBezTo>
                    <a:pt x="7310" y="13733"/>
                    <a:pt x="7316" y="13727"/>
                    <a:pt x="7322" y="13721"/>
                  </a:cubicBezTo>
                  <a:cubicBezTo>
                    <a:pt x="7328" y="13715"/>
                    <a:pt x="7336" y="13709"/>
                    <a:pt x="7344" y="13703"/>
                  </a:cubicBezTo>
                  <a:cubicBezTo>
                    <a:pt x="7352" y="13697"/>
                    <a:pt x="7361" y="13691"/>
                    <a:pt x="7372" y="13684"/>
                  </a:cubicBezTo>
                  <a:lnTo>
                    <a:pt x="7348" y="13647"/>
                  </a:lnTo>
                  <a:cubicBezTo>
                    <a:pt x="7305" y="13672"/>
                    <a:pt x="7273" y="13705"/>
                    <a:pt x="7253" y="13747"/>
                  </a:cubicBezTo>
                  <a:cubicBezTo>
                    <a:pt x="7243" y="13766"/>
                    <a:pt x="7238" y="13784"/>
                    <a:pt x="7236" y="13802"/>
                  </a:cubicBezTo>
                  <a:cubicBezTo>
                    <a:pt x="7233" y="13821"/>
                    <a:pt x="7235" y="13838"/>
                    <a:pt x="7239" y="13854"/>
                  </a:cubicBezTo>
                  <a:cubicBezTo>
                    <a:pt x="7243" y="13870"/>
                    <a:pt x="7251" y="13884"/>
                    <a:pt x="7262" y="13897"/>
                  </a:cubicBezTo>
                  <a:cubicBezTo>
                    <a:pt x="7272" y="13910"/>
                    <a:pt x="7286" y="13920"/>
                    <a:pt x="7303" y="13928"/>
                  </a:cubicBezTo>
                  <a:cubicBezTo>
                    <a:pt x="7328" y="13941"/>
                    <a:pt x="7353" y="13943"/>
                    <a:pt x="7379" y="13935"/>
                  </a:cubicBezTo>
                  <a:cubicBezTo>
                    <a:pt x="7390" y="13931"/>
                    <a:pt x="7401" y="13926"/>
                    <a:pt x="7411" y="13918"/>
                  </a:cubicBezTo>
                  <a:cubicBezTo>
                    <a:pt x="7421" y="13910"/>
                    <a:pt x="7434" y="13898"/>
                    <a:pt x="7448" y="13883"/>
                  </a:cubicBezTo>
                  <a:lnTo>
                    <a:pt x="7479" y="13849"/>
                  </a:lnTo>
                  <a:cubicBezTo>
                    <a:pt x="7516" y="13810"/>
                    <a:pt x="7552" y="13798"/>
                    <a:pt x="7586" y="13815"/>
                  </a:cubicBezTo>
                  <a:cubicBezTo>
                    <a:pt x="7610" y="13827"/>
                    <a:pt x="7624" y="13845"/>
                    <a:pt x="7628" y="13871"/>
                  </a:cubicBezTo>
                  <a:cubicBezTo>
                    <a:pt x="7631" y="13882"/>
                    <a:pt x="7631" y="13893"/>
                    <a:pt x="7629" y="13903"/>
                  </a:cubicBezTo>
                  <a:cubicBezTo>
                    <a:pt x="7627" y="13914"/>
                    <a:pt x="7622" y="13926"/>
                    <a:pt x="7615" y="13941"/>
                  </a:cubicBezTo>
                  <a:cubicBezTo>
                    <a:pt x="7605" y="13961"/>
                    <a:pt x="7594" y="13978"/>
                    <a:pt x="7580" y="13992"/>
                  </a:cubicBezTo>
                  <a:cubicBezTo>
                    <a:pt x="7566" y="14006"/>
                    <a:pt x="7550" y="14019"/>
                    <a:pt x="7530" y="14029"/>
                  </a:cubicBezTo>
                  <a:lnTo>
                    <a:pt x="7556" y="14068"/>
                  </a:lnTo>
                  <a:cubicBezTo>
                    <a:pt x="7578" y="14054"/>
                    <a:pt x="7597" y="14039"/>
                    <a:pt x="7612" y="14021"/>
                  </a:cubicBezTo>
                  <a:cubicBezTo>
                    <a:pt x="7628" y="14004"/>
                    <a:pt x="7642" y="13983"/>
                    <a:pt x="7653" y="13960"/>
                  </a:cubicBezTo>
                  <a:cubicBezTo>
                    <a:pt x="7662" y="13942"/>
                    <a:pt x="7668" y="13925"/>
                    <a:pt x="7671" y="13909"/>
                  </a:cubicBezTo>
                  <a:cubicBezTo>
                    <a:pt x="7674" y="13894"/>
                    <a:pt x="7674" y="13877"/>
                    <a:pt x="7672" y="13860"/>
                  </a:cubicBezTo>
                  <a:cubicBezTo>
                    <a:pt x="7670" y="13837"/>
                    <a:pt x="7663" y="13817"/>
                    <a:pt x="7651" y="13800"/>
                  </a:cubicBezTo>
                  <a:cubicBezTo>
                    <a:pt x="7638" y="13782"/>
                    <a:pt x="7623" y="13769"/>
                    <a:pt x="7605" y="13760"/>
                  </a:cubicBezTo>
                  <a:cubicBezTo>
                    <a:pt x="7593" y="13754"/>
                    <a:pt x="7580" y="13750"/>
                    <a:pt x="7565" y="13749"/>
                  </a:cubicBezTo>
                  <a:close/>
                  <a:moveTo>
                    <a:pt x="7783" y="13678"/>
                  </a:moveTo>
                  <a:lnTo>
                    <a:pt x="7392" y="13486"/>
                  </a:lnTo>
                  <a:lnTo>
                    <a:pt x="7369" y="13532"/>
                  </a:lnTo>
                  <a:lnTo>
                    <a:pt x="7760" y="13724"/>
                  </a:lnTo>
                  <a:lnTo>
                    <a:pt x="7783" y="13678"/>
                  </a:lnTo>
                  <a:close/>
                  <a:moveTo>
                    <a:pt x="7558" y="13149"/>
                  </a:moveTo>
                  <a:lnTo>
                    <a:pt x="7430" y="13407"/>
                  </a:lnTo>
                  <a:lnTo>
                    <a:pt x="7470" y="13427"/>
                  </a:lnTo>
                  <a:lnTo>
                    <a:pt x="7521" y="13322"/>
                  </a:lnTo>
                  <a:lnTo>
                    <a:pt x="7873" y="13495"/>
                  </a:lnTo>
                  <a:lnTo>
                    <a:pt x="7895" y="13450"/>
                  </a:lnTo>
                  <a:lnTo>
                    <a:pt x="7543" y="13277"/>
                  </a:lnTo>
                  <a:lnTo>
                    <a:pt x="7595" y="13171"/>
                  </a:lnTo>
                  <a:lnTo>
                    <a:pt x="7558" y="13149"/>
                  </a:lnTo>
                  <a:close/>
                  <a:moveTo>
                    <a:pt x="8100" y="13032"/>
                  </a:moveTo>
                  <a:lnTo>
                    <a:pt x="7646" y="12969"/>
                  </a:lnTo>
                  <a:lnTo>
                    <a:pt x="7616" y="13030"/>
                  </a:lnTo>
                  <a:lnTo>
                    <a:pt x="7943" y="13353"/>
                  </a:lnTo>
                  <a:lnTo>
                    <a:pt x="7966" y="13306"/>
                  </a:lnTo>
                  <a:lnTo>
                    <a:pt x="7864" y="13209"/>
                  </a:lnTo>
                  <a:lnTo>
                    <a:pt x="7936" y="13063"/>
                  </a:lnTo>
                  <a:lnTo>
                    <a:pt x="8074" y="13085"/>
                  </a:lnTo>
                  <a:lnTo>
                    <a:pt x="8100" y="13032"/>
                  </a:lnTo>
                  <a:close/>
                  <a:moveTo>
                    <a:pt x="7892" y="13056"/>
                  </a:moveTo>
                  <a:lnTo>
                    <a:pt x="7832" y="13178"/>
                  </a:lnTo>
                  <a:lnTo>
                    <a:pt x="7671" y="13022"/>
                  </a:lnTo>
                  <a:lnTo>
                    <a:pt x="7892" y="13056"/>
                  </a:lnTo>
                  <a:close/>
                  <a:moveTo>
                    <a:pt x="7538" y="13000"/>
                  </a:moveTo>
                  <a:cubicBezTo>
                    <a:pt x="7529" y="13003"/>
                    <a:pt x="7523" y="13009"/>
                    <a:pt x="7519" y="13017"/>
                  </a:cubicBezTo>
                  <a:cubicBezTo>
                    <a:pt x="7515" y="13025"/>
                    <a:pt x="7515" y="13033"/>
                    <a:pt x="7517" y="13042"/>
                  </a:cubicBezTo>
                  <a:cubicBezTo>
                    <a:pt x="7520" y="13050"/>
                    <a:pt x="7526" y="13057"/>
                    <a:pt x="7534" y="13060"/>
                  </a:cubicBezTo>
                  <a:cubicBezTo>
                    <a:pt x="7542" y="13065"/>
                    <a:pt x="7551" y="13065"/>
                    <a:pt x="7559" y="13062"/>
                  </a:cubicBezTo>
                  <a:cubicBezTo>
                    <a:pt x="7568" y="13060"/>
                    <a:pt x="7574" y="13054"/>
                    <a:pt x="7579" y="13046"/>
                  </a:cubicBezTo>
                  <a:cubicBezTo>
                    <a:pt x="7583" y="13037"/>
                    <a:pt x="7583" y="13029"/>
                    <a:pt x="7580" y="13021"/>
                  </a:cubicBezTo>
                  <a:cubicBezTo>
                    <a:pt x="7577" y="13012"/>
                    <a:pt x="7571" y="13006"/>
                    <a:pt x="7563" y="13002"/>
                  </a:cubicBezTo>
                  <a:cubicBezTo>
                    <a:pt x="7555" y="12998"/>
                    <a:pt x="7546" y="12997"/>
                    <a:pt x="7538" y="13000"/>
                  </a:cubicBezTo>
                  <a:close/>
                  <a:moveTo>
                    <a:pt x="7596" y="12883"/>
                  </a:moveTo>
                  <a:cubicBezTo>
                    <a:pt x="7587" y="12886"/>
                    <a:pt x="7581" y="12891"/>
                    <a:pt x="7577" y="12900"/>
                  </a:cubicBezTo>
                  <a:cubicBezTo>
                    <a:pt x="7573" y="12908"/>
                    <a:pt x="7572" y="12916"/>
                    <a:pt x="7575" y="12924"/>
                  </a:cubicBezTo>
                  <a:cubicBezTo>
                    <a:pt x="7578" y="12933"/>
                    <a:pt x="7584" y="12939"/>
                    <a:pt x="7592" y="12943"/>
                  </a:cubicBezTo>
                  <a:cubicBezTo>
                    <a:pt x="7600" y="12947"/>
                    <a:pt x="7608" y="12948"/>
                    <a:pt x="7617" y="12945"/>
                  </a:cubicBezTo>
                  <a:cubicBezTo>
                    <a:pt x="7626" y="12942"/>
                    <a:pt x="7632" y="12937"/>
                    <a:pt x="7636" y="12928"/>
                  </a:cubicBezTo>
                  <a:cubicBezTo>
                    <a:pt x="7640" y="12920"/>
                    <a:pt x="7641" y="12912"/>
                    <a:pt x="7638" y="12903"/>
                  </a:cubicBezTo>
                  <a:cubicBezTo>
                    <a:pt x="7635" y="12895"/>
                    <a:pt x="7629" y="12889"/>
                    <a:pt x="7620" y="12884"/>
                  </a:cubicBezTo>
                  <a:cubicBezTo>
                    <a:pt x="7612" y="12880"/>
                    <a:pt x="7604" y="12880"/>
                    <a:pt x="7596" y="12883"/>
                  </a:cubicBezTo>
                  <a:close/>
                  <a:moveTo>
                    <a:pt x="7837" y="12580"/>
                  </a:moveTo>
                  <a:lnTo>
                    <a:pt x="7710" y="12839"/>
                  </a:lnTo>
                  <a:lnTo>
                    <a:pt x="7750" y="12858"/>
                  </a:lnTo>
                  <a:lnTo>
                    <a:pt x="7801" y="12753"/>
                  </a:lnTo>
                  <a:lnTo>
                    <a:pt x="8153" y="12926"/>
                  </a:lnTo>
                  <a:lnTo>
                    <a:pt x="8175" y="12881"/>
                  </a:lnTo>
                  <a:lnTo>
                    <a:pt x="7823" y="12708"/>
                  </a:lnTo>
                  <a:lnTo>
                    <a:pt x="7875" y="12602"/>
                  </a:lnTo>
                  <a:lnTo>
                    <a:pt x="7837" y="12580"/>
                  </a:lnTo>
                  <a:close/>
                  <a:moveTo>
                    <a:pt x="8503" y="12213"/>
                  </a:moveTo>
                  <a:lnTo>
                    <a:pt x="8096" y="12055"/>
                  </a:lnTo>
                  <a:lnTo>
                    <a:pt x="8062" y="12124"/>
                  </a:lnTo>
                  <a:lnTo>
                    <a:pt x="8286" y="12325"/>
                  </a:lnTo>
                  <a:cubicBezTo>
                    <a:pt x="8299" y="12337"/>
                    <a:pt x="8312" y="12347"/>
                    <a:pt x="8323" y="12356"/>
                  </a:cubicBezTo>
                  <a:cubicBezTo>
                    <a:pt x="8334" y="12364"/>
                    <a:pt x="8341" y="12369"/>
                    <a:pt x="8342" y="12370"/>
                  </a:cubicBezTo>
                  <a:cubicBezTo>
                    <a:pt x="8340" y="12370"/>
                    <a:pt x="8332" y="12368"/>
                    <a:pt x="8318" y="12364"/>
                  </a:cubicBezTo>
                  <a:cubicBezTo>
                    <a:pt x="8304" y="12360"/>
                    <a:pt x="8287" y="12356"/>
                    <a:pt x="8267" y="12352"/>
                  </a:cubicBezTo>
                  <a:lnTo>
                    <a:pt x="7976" y="12298"/>
                  </a:lnTo>
                  <a:lnTo>
                    <a:pt x="7943" y="12366"/>
                  </a:lnTo>
                  <a:lnTo>
                    <a:pt x="8317" y="12593"/>
                  </a:lnTo>
                  <a:lnTo>
                    <a:pt x="8339" y="12548"/>
                  </a:lnTo>
                  <a:lnTo>
                    <a:pt x="8071" y="12389"/>
                  </a:lnTo>
                  <a:cubicBezTo>
                    <a:pt x="8066" y="12386"/>
                    <a:pt x="8059" y="12382"/>
                    <a:pt x="8052" y="12378"/>
                  </a:cubicBezTo>
                  <a:cubicBezTo>
                    <a:pt x="8044" y="12374"/>
                    <a:pt x="8037" y="12369"/>
                    <a:pt x="8030" y="12365"/>
                  </a:cubicBezTo>
                  <a:cubicBezTo>
                    <a:pt x="8022" y="12361"/>
                    <a:pt x="8016" y="12357"/>
                    <a:pt x="8010" y="12354"/>
                  </a:cubicBezTo>
                  <a:cubicBezTo>
                    <a:pt x="8005" y="12351"/>
                    <a:pt x="8002" y="12350"/>
                    <a:pt x="8001" y="12349"/>
                  </a:cubicBezTo>
                  <a:cubicBezTo>
                    <a:pt x="8005" y="12350"/>
                    <a:pt x="8014" y="12352"/>
                    <a:pt x="8028" y="12355"/>
                  </a:cubicBezTo>
                  <a:cubicBezTo>
                    <a:pt x="8043" y="12358"/>
                    <a:pt x="8062" y="12361"/>
                    <a:pt x="8084" y="12366"/>
                  </a:cubicBezTo>
                  <a:lnTo>
                    <a:pt x="8399" y="12425"/>
                  </a:lnTo>
                  <a:lnTo>
                    <a:pt x="8419" y="12385"/>
                  </a:lnTo>
                  <a:lnTo>
                    <a:pt x="8168" y="12158"/>
                  </a:lnTo>
                  <a:cubicBezTo>
                    <a:pt x="8163" y="12153"/>
                    <a:pt x="8158" y="12148"/>
                    <a:pt x="8152" y="12143"/>
                  </a:cubicBezTo>
                  <a:cubicBezTo>
                    <a:pt x="8146" y="12138"/>
                    <a:pt x="8140" y="12134"/>
                    <a:pt x="8135" y="12129"/>
                  </a:cubicBezTo>
                  <a:cubicBezTo>
                    <a:pt x="8130" y="12125"/>
                    <a:pt x="8125" y="12121"/>
                    <a:pt x="8122" y="12118"/>
                  </a:cubicBezTo>
                  <a:cubicBezTo>
                    <a:pt x="8118" y="12115"/>
                    <a:pt x="8116" y="12113"/>
                    <a:pt x="8115" y="12112"/>
                  </a:cubicBezTo>
                  <a:cubicBezTo>
                    <a:pt x="8116" y="12112"/>
                    <a:pt x="8119" y="12114"/>
                    <a:pt x="8123" y="12116"/>
                  </a:cubicBezTo>
                  <a:cubicBezTo>
                    <a:pt x="8128" y="12118"/>
                    <a:pt x="8134" y="12120"/>
                    <a:pt x="8140" y="12123"/>
                  </a:cubicBezTo>
                  <a:cubicBezTo>
                    <a:pt x="8147" y="12127"/>
                    <a:pt x="8154" y="12130"/>
                    <a:pt x="8162" y="12133"/>
                  </a:cubicBezTo>
                  <a:cubicBezTo>
                    <a:pt x="8169" y="12136"/>
                    <a:pt x="8176" y="12139"/>
                    <a:pt x="8183" y="12142"/>
                  </a:cubicBezTo>
                  <a:lnTo>
                    <a:pt x="8480" y="12260"/>
                  </a:lnTo>
                  <a:lnTo>
                    <a:pt x="8503" y="12213"/>
                  </a:lnTo>
                  <a:close/>
                  <a:moveTo>
                    <a:pt x="8288" y="11665"/>
                  </a:moveTo>
                  <a:lnTo>
                    <a:pt x="8265" y="11711"/>
                  </a:lnTo>
                  <a:lnTo>
                    <a:pt x="8537" y="11845"/>
                  </a:lnTo>
                  <a:cubicBezTo>
                    <a:pt x="8551" y="11851"/>
                    <a:pt x="8562" y="11858"/>
                    <a:pt x="8570" y="11864"/>
                  </a:cubicBezTo>
                  <a:cubicBezTo>
                    <a:pt x="8579" y="11870"/>
                    <a:pt x="8586" y="11879"/>
                    <a:pt x="8591" y="11890"/>
                  </a:cubicBezTo>
                  <a:cubicBezTo>
                    <a:pt x="8596" y="11900"/>
                    <a:pt x="8598" y="11912"/>
                    <a:pt x="8596" y="11925"/>
                  </a:cubicBezTo>
                  <a:cubicBezTo>
                    <a:pt x="8595" y="11939"/>
                    <a:pt x="8590" y="11954"/>
                    <a:pt x="8582" y="11971"/>
                  </a:cubicBezTo>
                  <a:cubicBezTo>
                    <a:pt x="8576" y="11983"/>
                    <a:pt x="8569" y="11993"/>
                    <a:pt x="8563" y="12000"/>
                  </a:cubicBezTo>
                  <a:cubicBezTo>
                    <a:pt x="8556" y="12008"/>
                    <a:pt x="8550" y="12014"/>
                    <a:pt x="8543" y="12018"/>
                  </a:cubicBezTo>
                  <a:cubicBezTo>
                    <a:pt x="8536" y="12022"/>
                    <a:pt x="8529" y="12025"/>
                    <a:pt x="8523" y="12026"/>
                  </a:cubicBezTo>
                  <a:cubicBezTo>
                    <a:pt x="8517" y="12028"/>
                    <a:pt x="8511" y="12028"/>
                    <a:pt x="8506" y="12028"/>
                  </a:cubicBezTo>
                  <a:cubicBezTo>
                    <a:pt x="8499" y="12028"/>
                    <a:pt x="8489" y="12026"/>
                    <a:pt x="8478" y="12021"/>
                  </a:cubicBezTo>
                  <a:cubicBezTo>
                    <a:pt x="8467" y="12017"/>
                    <a:pt x="8456" y="12012"/>
                    <a:pt x="8446" y="12007"/>
                  </a:cubicBezTo>
                  <a:lnTo>
                    <a:pt x="8183" y="11878"/>
                  </a:lnTo>
                  <a:lnTo>
                    <a:pt x="8160" y="11924"/>
                  </a:lnTo>
                  <a:lnTo>
                    <a:pt x="8441" y="12062"/>
                  </a:lnTo>
                  <a:cubicBezTo>
                    <a:pt x="8449" y="12066"/>
                    <a:pt x="8460" y="12071"/>
                    <a:pt x="8471" y="12075"/>
                  </a:cubicBezTo>
                  <a:cubicBezTo>
                    <a:pt x="8483" y="12079"/>
                    <a:pt x="8495" y="12081"/>
                    <a:pt x="8507" y="12081"/>
                  </a:cubicBezTo>
                  <a:cubicBezTo>
                    <a:pt x="8532" y="12079"/>
                    <a:pt x="8553" y="12072"/>
                    <a:pt x="8571" y="12059"/>
                  </a:cubicBezTo>
                  <a:cubicBezTo>
                    <a:pt x="8589" y="12045"/>
                    <a:pt x="8605" y="12023"/>
                    <a:pt x="8620" y="11993"/>
                  </a:cubicBezTo>
                  <a:cubicBezTo>
                    <a:pt x="8632" y="11969"/>
                    <a:pt x="8640" y="11947"/>
                    <a:pt x="8643" y="11929"/>
                  </a:cubicBezTo>
                  <a:cubicBezTo>
                    <a:pt x="8646" y="11910"/>
                    <a:pt x="8645" y="11892"/>
                    <a:pt x="8641" y="11875"/>
                  </a:cubicBezTo>
                  <a:cubicBezTo>
                    <a:pt x="8637" y="11859"/>
                    <a:pt x="8629" y="11845"/>
                    <a:pt x="8618" y="11835"/>
                  </a:cubicBezTo>
                  <a:cubicBezTo>
                    <a:pt x="8607" y="11824"/>
                    <a:pt x="8589" y="11813"/>
                    <a:pt x="8566" y="11802"/>
                  </a:cubicBezTo>
                  <a:lnTo>
                    <a:pt x="8288" y="11665"/>
                  </a:lnTo>
                  <a:close/>
                  <a:moveTo>
                    <a:pt x="8131" y="11796"/>
                  </a:moveTo>
                  <a:cubicBezTo>
                    <a:pt x="8122" y="11798"/>
                    <a:pt x="8116" y="11804"/>
                    <a:pt x="8112" y="11812"/>
                  </a:cubicBezTo>
                  <a:cubicBezTo>
                    <a:pt x="8108" y="11820"/>
                    <a:pt x="8107" y="11829"/>
                    <a:pt x="8110" y="11837"/>
                  </a:cubicBezTo>
                  <a:cubicBezTo>
                    <a:pt x="8113" y="11846"/>
                    <a:pt x="8119" y="11852"/>
                    <a:pt x="8127" y="11856"/>
                  </a:cubicBezTo>
                  <a:cubicBezTo>
                    <a:pt x="8135" y="11860"/>
                    <a:pt x="8143" y="11861"/>
                    <a:pt x="8152" y="11858"/>
                  </a:cubicBezTo>
                  <a:cubicBezTo>
                    <a:pt x="8161" y="11855"/>
                    <a:pt x="8167" y="11849"/>
                    <a:pt x="8171" y="11841"/>
                  </a:cubicBezTo>
                  <a:cubicBezTo>
                    <a:pt x="8175" y="11833"/>
                    <a:pt x="8176" y="11824"/>
                    <a:pt x="8173" y="11816"/>
                  </a:cubicBezTo>
                  <a:cubicBezTo>
                    <a:pt x="8170" y="11807"/>
                    <a:pt x="8164" y="11801"/>
                    <a:pt x="8155" y="11797"/>
                  </a:cubicBezTo>
                  <a:cubicBezTo>
                    <a:pt x="8147" y="11793"/>
                    <a:pt x="8139" y="11793"/>
                    <a:pt x="8131" y="11796"/>
                  </a:cubicBezTo>
                  <a:close/>
                  <a:moveTo>
                    <a:pt x="8188" y="11679"/>
                  </a:moveTo>
                  <a:cubicBezTo>
                    <a:pt x="8180" y="11682"/>
                    <a:pt x="8173" y="11687"/>
                    <a:pt x="8169" y="11696"/>
                  </a:cubicBezTo>
                  <a:cubicBezTo>
                    <a:pt x="8165" y="11704"/>
                    <a:pt x="8165" y="11712"/>
                    <a:pt x="8168" y="11720"/>
                  </a:cubicBezTo>
                  <a:cubicBezTo>
                    <a:pt x="8171" y="11729"/>
                    <a:pt x="8176" y="11735"/>
                    <a:pt x="8184" y="11739"/>
                  </a:cubicBezTo>
                  <a:cubicBezTo>
                    <a:pt x="8192" y="11743"/>
                    <a:pt x="8201" y="11744"/>
                    <a:pt x="8210" y="11741"/>
                  </a:cubicBezTo>
                  <a:cubicBezTo>
                    <a:pt x="8218" y="11738"/>
                    <a:pt x="8225" y="11733"/>
                    <a:pt x="8229" y="11724"/>
                  </a:cubicBezTo>
                  <a:cubicBezTo>
                    <a:pt x="8233" y="11716"/>
                    <a:pt x="8233" y="11707"/>
                    <a:pt x="8230" y="11699"/>
                  </a:cubicBezTo>
                  <a:cubicBezTo>
                    <a:pt x="8227" y="11691"/>
                    <a:pt x="8221" y="11684"/>
                    <a:pt x="8213" y="11680"/>
                  </a:cubicBezTo>
                  <a:cubicBezTo>
                    <a:pt x="8205" y="11676"/>
                    <a:pt x="8197" y="11676"/>
                    <a:pt x="8188" y="11679"/>
                  </a:cubicBezTo>
                  <a:close/>
                  <a:moveTo>
                    <a:pt x="8862" y="11485"/>
                  </a:moveTo>
                  <a:lnTo>
                    <a:pt x="8471" y="11292"/>
                  </a:lnTo>
                  <a:lnTo>
                    <a:pt x="8448" y="11338"/>
                  </a:lnTo>
                  <a:lnTo>
                    <a:pt x="8662" y="11441"/>
                  </a:lnTo>
                  <a:cubicBezTo>
                    <a:pt x="8676" y="11448"/>
                    <a:pt x="8690" y="11455"/>
                    <a:pt x="8704" y="11461"/>
                  </a:cubicBezTo>
                  <a:cubicBezTo>
                    <a:pt x="8719" y="11467"/>
                    <a:pt x="8732" y="11473"/>
                    <a:pt x="8743" y="11478"/>
                  </a:cubicBezTo>
                  <a:cubicBezTo>
                    <a:pt x="8755" y="11483"/>
                    <a:pt x="8764" y="11487"/>
                    <a:pt x="8772" y="11490"/>
                  </a:cubicBezTo>
                  <a:cubicBezTo>
                    <a:pt x="8779" y="11493"/>
                    <a:pt x="8783" y="11495"/>
                    <a:pt x="8783" y="11495"/>
                  </a:cubicBezTo>
                  <a:cubicBezTo>
                    <a:pt x="8782" y="11495"/>
                    <a:pt x="8778" y="11494"/>
                    <a:pt x="8772" y="11494"/>
                  </a:cubicBezTo>
                  <a:cubicBezTo>
                    <a:pt x="8766" y="11493"/>
                    <a:pt x="8758" y="11493"/>
                    <a:pt x="8749" y="11492"/>
                  </a:cubicBezTo>
                  <a:cubicBezTo>
                    <a:pt x="8740" y="11492"/>
                    <a:pt x="8730" y="11491"/>
                    <a:pt x="8718" y="11491"/>
                  </a:cubicBezTo>
                  <a:cubicBezTo>
                    <a:pt x="8706" y="11490"/>
                    <a:pt x="8695" y="11490"/>
                    <a:pt x="8683" y="11491"/>
                  </a:cubicBezTo>
                  <a:lnTo>
                    <a:pt x="8370" y="11498"/>
                  </a:lnTo>
                  <a:lnTo>
                    <a:pt x="8343" y="11552"/>
                  </a:lnTo>
                  <a:lnTo>
                    <a:pt x="8734" y="11744"/>
                  </a:lnTo>
                  <a:lnTo>
                    <a:pt x="8758" y="11696"/>
                  </a:lnTo>
                  <a:lnTo>
                    <a:pt x="8530" y="11587"/>
                  </a:lnTo>
                  <a:cubicBezTo>
                    <a:pt x="8519" y="11581"/>
                    <a:pt x="8507" y="11576"/>
                    <a:pt x="8495" y="11571"/>
                  </a:cubicBezTo>
                  <a:cubicBezTo>
                    <a:pt x="8484" y="11566"/>
                    <a:pt x="8473" y="11561"/>
                    <a:pt x="8463" y="11557"/>
                  </a:cubicBezTo>
                  <a:cubicBezTo>
                    <a:pt x="8453" y="11553"/>
                    <a:pt x="8444" y="11549"/>
                    <a:pt x="8437" y="11546"/>
                  </a:cubicBezTo>
                  <a:cubicBezTo>
                    <a:pt x="8430" y="11543"/>
                    <a:pt x="8425" y="11541"/>
                    <a:pt x="8422" y="11540"/>
                  </a:cubicBezTo>
                  <a:cubicBezTo>
                    <a:pt x="8426" y="11540"/>
                    <a:pt x="8431" y="11541"/>
                    <a:pt x="8439" y="11541"/>
                  </a:cubicBezTo>
                  <a:cubicBezTo>
                    <a:pt x="8446" y="11541"/>
                    <a:pt x="8455" y="11541"/>
                    <a:pt x="8465" y="11541"/>
                  </a:cubicBezTo>
                  <a:cubicBezTo>
                    <a:pt x="8475" y="11541"/>
                    <a:pt x="8486" y="11542"/>
                    <a:pt x="8498" y="11542"/>
                  </a:cubicBezTo>
                  <a:cubicBezTo>
                    <a:pt x="8511" y="11542"/>
                    <a:pt x="8523" y="11542"/>
                    <a:pt x="8537" y="11541"/>
                  </a:cubicBezTo>
                  <a:lnTo>
                    <a:pt x="8838" y="11534"/>
                  </a:lnTo>
                  <a:lnTo>
                    <a:pt x="8862" y="11485"/>
                  </a:lnTo>
                  <a:close/>
                  <a:moveTo>
                    <a:pt x="8886" y="11064"/>
                  </a:moveTo>
                  <a:cubicBezTo>
                    <a:pt x="8872" y="11062"/>
                    <a:pt x="8858" y="11063"/>
                    <a:pt x="8845" y="11067"/>
                  </a:cubicBezTo>
                  <a:cubicBezTo>
                    <a:pt x="8832" y="11070"/>
                    <a:pt x="8820" y="11076"/>
                    <a:pt x="8809" y="11083"/>
                  </a:cubicBezTo>
                  <a:cubicBezTo>
                    <a:pt x="8798" y="11090"/>
                    <a:pt x="8785" y="11101"/>
                    <a:pt x="8771" y="11116"/>
                  </a:cubicBezTo>
                  <a:lnTo>
                    <a:pt x="8735" y="11154"/>
                  </a:lnTo>
                  <a:cubicBezTo>
                    <a:pt x="8716" y="11174"/>
                    <a:pt x="8699" y="11186"/>
                    <a:pt x="8685" y="11192"/>
                  </a:cubicBezTo>
                  <a:cubicBezTo>
                    <a:pt x="8670" y="11197"/>
                    <a:pt x="8655" y="11196"/>
                    <a:pt x="8639" y="11188"/>
                  </a:cubicBezTo>
                  <a:cubicBezTo>
                    <a:pt x="8619" y="11178"/>
                    <a:pt x="8607" y="11163"/>
                    <a:pt x="8602" y="11144"/>
                  </a:cubicBezTo>
                  <a:cubicBezTo>
                    <a:pt x="8597" y="11125"/>
                    <a:pt x="8601" y="11103"/>
                    <a:pt x="8613" y="11078"/>
                  </a:cubicBezTo>
                  <a:cubicBezTo>
                    <a:pt x="8617" y="11070"/>
                    <a:pt x="8622" y="11062"/>
                    <a:pt x="8627" y="11055"/>
                  </a:cubicBezTo>
                  <a:cubicBezTo>
                    <a:pt x="8631" y="11048"/>
                    <a:pt x="8637" y="11042"/>
                    <a:pt x="8643" y="11036"/>
                  </a:cubicBezTo>
                  <a:cubicBezTo>
                    <a:pt x="8650" y="11030"/>
                    <a:pt x="8657" y="11024"/>
                    <a:pt x="8665" y="11018"/>
                  </a:cubicBezTo>
                  <a:cubicBezTo>
                    <a:pt x="8673" y="11012"/>
                    <a:pt x="8682" y="11006"/>
                    <a:pt x="8693" y="10999"/>
                  </a:cubicBezTo>
                  <a:lnTo>
                    <a:pt x="8670" y="10962"/>
                  </a:lnTo>
                  <a:cubicBezTo>
                    <a:pt x="8626" y="10987"/>
                    <a:pt x="8594" y="11020"/>
                    <a:pt x="8574" y="11062"/>
                  </a:cubicBezTo>
                  <a:cubicBezTo>
                    <a:pt x="8565" y="11081"/>
                    <a:pt x="8559" y="11099"/>
                    <a:pt x="8557" y="11117"/>
                  </a:cubicBezTo>
                  <a:cubicBezTo>
                    <a:pt x="8555" y="11136"/>
                    <a:pt x="8556" y="11153"/>
                    <a:pt x="8560" y="11169"/>
                  </a:cubicBezTo>
                  <a:cubicBezTo>
                    <a:pt x="8565" y="11185"/>
                    <a:pt x="8572" y="11199"/>
                    <a:pt x="8583" y="11212"/>
                  </a:cubicBezTo>
                  <a:cubicBezTo>
                    <a:pt x="8594" y="11225"/>
                    <a:pt x="8607" y="11235"/>
                    <a:pt x="8624" y="11243"/>
                  </a:cubicBezTo>
                  <a:cubicBezTo>
                    <a:pt x="8649" y="11256"/>
                    <a:pt x="8674" y="11258"/>
                    <a:pt x="8700" y="11250"/>
                  </a:cubicBezTo>
                  <a:cubicBezTo>
                    <a:pt x="8712" y="11247"/>
                    <a:pt x="8722" y="11241"/>
                    <a:pt x="8733" y="11233"/>
                  </a:cubicBezTo>
                  <a:cubicBezTo>
                    <a:pt x="8743" y="11225"/>
                    <a:pt x="8755" y="11213"/>
                    <a:pt x="8769" y="11198"/>
                  </a:cubicBezTo>
                  <a:lnTo>
                    <a:pt x="8800" y="11164"/>
                  </a:lnTo>
                  <a:cubicBezTo>
                    <a:pt x="8837" y="11125"/>
                    <a:pt x="8873" y="11113"/>
                    <a:pt x="8908" y="11130"/>
                  </a:cubicBezTo>
                  <a:cubicBezTo>
                    <a:pt x="8931" y="11142"/>
                    <a:pt x="8945" y="11160"/>
                    <a:pt x="8950" y="11186"/>
                  </a:cubicBezTo>
                  <a:cubicBezTo>
                    <a:pt x="8952" y="11197"/>
                    <a:pt x="8952" y="11208"/>
                    <a:pt x="8950" y="11218"/>
                  </a:cubicBezTo>
                  <a:cubicBezTo>
                    <a:pt x="8948" y="11229"/>
                    <a:pt x="8943" y="11241"/>
                    <a:pt x="8936" y="11256"/>
                  </a:cubicBezTo>
                  <a:cubicBezTo>
                    <a:pt x="8926" y="11276"/>
                    <a:pt x="8915" y="11293"/>
                    <a:pt x="8901" y="11307"/>
                  </a:cubicBezTo>
                  <a:cubicBezTo>
                    <a:pt x="8888" y="11321"/>
                    <a:pt x="8871" y="11334"/>
                    <a:pt x="8851" y="11344"/>
                  </a:cubicBezTo>
                  <a:lnTo>
                    <a:pt x="8877" y="11383"/>
                  </a:lnTo>
                  <a:cubicBezTo>
                    <a:pt x="8899" y="11369"/>
                    <a:pt x="8918" y="11354"/>
                    <a:pt x="8933" y="11336"/>
                  </a:cubicBezTo>
                  <a:cubicBezTo>
                    <a:pt x="8949" y="11319"/>
                    <a:pt x="8963" y="11298"/>
                    <a:pt x="8974" y="11275"/>
                  </a:cubicBezTo>
                  <a:cubicBezTo>
                    <a:pt x="8983" y="11257"/>
                    <a:pt x="8989" y="11240"/>
                    <a:pt x="8992" y="11224"/>
                  </a:cubicBezTo>
                  <a:cubicBezTo>
                    <a:pt x="8995" y="11209"/>
                    <a:pt x="8996" y="11192"/>
                    <a:pt x="8994" y="11175"/>
                  </a:cubicBezTo>
                  <a:cubicBezTo>
                    <a:pt x="8991" y="11152"/>
                    <a:pt x="8984" y="11132"/>
                    <a:pt x="8972" y="11115"/>
                  </a:cubicBezTo>
                  <a:cubicBezTo>
                    <a:pt x="8960" y="11097"/>
                    <a:pt x="8944" y="11084"/>
                    <a:pt x="8926" y="11075"/>
                  </a:cubicBezTo>
                  <a:cubicBezTo>
                    <a:pt x="8914" y="11069"/>
                    <a:pt x="8901" y="11065"/>
                    <a:pt x="8886" y="11064"/>
                  </a:cubicBezTo>
                  <a:close/>
                  <a:moveTo>
                    <a:pt x="6440" y="18132"/>
                  </a:moveTo>
                  <a:lnTo>
                    <a:pt x="6404" y="18137"/>
                  </a:lnTo>
                  <a:cubicBezTo>
                    <a:pt x="6387" y="18139"/>
                    <a:pt x="6370" y="18141"/>
                    <a:pt x="6351" y="18144"/>
                  </a:cubicBezTo>
                  <a:cubicBezTo>
                    <a:pt x="6332" y="18147"/>
                    <a:pt x="6315" y="18149"/>
                    <a:pt x="6298" y="18151"/>
                  </a:cubicBezTo>
                  <a:cubicBezTo>
                    <a:pt x="6282" y="18154"/>
                    <a:pt x="6270" y="18155"/>
                    <a:pt x="6263" y="18157"/>
                  </a:cubicBezTo>
                  <a:cubicBezTo>
                    <a:pt x="6253" y="18159"/>
                    <a:pt x="6242" y="18161"/>
                    <a:pt x="6231" y="18164"/>
                  </a:cubicBezTo>
                  <a:cubicBezTo>
                    <a:pt x="6219" y="18167"/>
                    <a:pt x="6208" y="18171"/>
                    <a:pt x="6200" y="18175"/>
                  </a:cubicBezTo>
                  <a:lnTo>
                    <a:pt x="6203" y="18169"/>
                  </a:lnTo>
                  <a:cubicBezTo>
                    <a:pt x="6210" y="18153"/>
                    <a:pt x="6215" y="18138"/>
                    <a:pt x="6216" y="18123"/>
                  </a:cubicBezTo>
                  <a:cubicBezTo>
                    <a:pt x="6217" y="18107"/>
                    <a:pt x="6215" y="18093"/>
                    <a:pt x="6210" y="18079"/>
                  </a:cubicBezTo>
                  <a:cubicBezTo>
                    <a:pt x="6206" y="18065"/>
                    <a:pt x="6198" y="18053"/>
                    <a:pt x="6187" y="18041"/>
                  </a:cubicBezTo>
                  <a:cubicBezTo>
                    <a:pt x="6176" y="18030"/>
                    <a:pt x="6163" y="18020"/>
                    <a:pt x="6147" y="18012"/>
                  </a:cubicBezTo>
                  <a:cubicBezTo>
                    <a:pt x="6136" y="18007"/>
                    <a:pt x="6126" y="18004"/>
                    <a:pt x="6117" y="18002"/>
                  </a:cubicBezTo>
                  <a:cubicBezTo>
                    <a:pt x="6107" y="18001"/>
                    <a:pt x="6098" y="18000"/>
                    <a:pt x="6089" y="18000"/>
                  </a:cubicBezTo>
                  <a:cubicBezTo>
                    <a:pt x="6080" y="18000"/>
                    <a:pt x="6072" y="18001"/>
                    <a:pt x="6065" y="18003"/>
                  </a:cubicBezTo>
                  <a:cubicBezTo>
                    <a:pt x="6058" y="18005"/>
                    <a:pt x="6051" y="18008"/>
                    <a:pt x="6046" y="18011"/>
                  </a:cubicBezTo>
                  <a:cubicBezTo>
                    <a:pt x="6039" y="18013"/>
                    <a:pt x="6034" y="18017"/>
                    <a:pt x="6028" y="18021"/>
                  </a:cubicBezTo>
                  <a:cubicBezTo>
                    <a:pt x="6022" y="18026"/>
                    <a:pt x="6016" y="18031"/>
                    <a:pt x="6010" y="18038"/>
                  </a:cubicBezTo>
                  <a:cubicBezTo>
                    <a:pt x="6003" y="18045"/>
                    <a:pt x="5997" y="18053"/>
                    <a:pt x="5991" y="18063"/>
                  </a:cubicBezTo>
                  <a:cubicBezTo>
                    <a:pt x="5985" y="18072"/>
                    <a:pt x="5978" y="18084"/>
                    <a:pt x="5972" y="18097"/>
                  </a:cubicBezTo>
                  <a:lnTo>
                    <a:pt x="5927" y="18188"/>
                  </a:lnTo>
                  <a:lnTo>
                    <a:pt x="6061" y="18254"/>
                  </a:lnTo>
                  <a:lnTo>
                    <a:pt x="6176" y="18254"/>
                  </a:lnTo>
                  <a:lnTo>
                    <a:pt x="6164" y="18248"/>
                  </a:lnTo>
                  <a:cubicBezTo>
                    <a:pt x="6169" y="18238"/>
                    <a:pt x="6175" y="18231"/>
                    <a:pt x="6181" y="18227"/>
                  </a:cubicBezTo>
                  <a:cubicBezTo>
                    <a:pt x="6187" y="18222"/>
                    <a:pt x="6197" y="18219"/>
                    <a:pt x="6211" y="18216"/>
                  </a:cubicBezTo>
                  <a:cubicBezTo>
                    <a:pt x="6234" y="18211"/>
                    <a:pt x="6256" y="18207"/>
                    <a:pt x="6277" y="18204"/>
                  </a:cubicBezTo>
                  <a:cubicBezTo>
                    <a:pt x="6297" y="18200"/>
                    <a:pt x="6316" y="18197"/>
                    <a:pt x="6334" y="18195"/>
                  </a:cubicBezTo>
                  <a:cubicBezTo>
                    <a:pt x="6351" y="18193"/>
                    <a:pt x="6366" y="18192"/>
                    <a:pt x="6380" y="18191"/>
                  </a:cubicBezTo>
                  <a:cubicBezTo>
                    <a:pt x="6393" y="18191"/>
                    <a:pt x="6403" y="18191"/>
                    <a:pt x="6411" y="18191"/>
                  </a:cubicBezTo>
                  <a:lnTo>
                    <a:pt x="6440" y="18132"/>
                  </a:lnTo>
                  <a:close/>
                  <a:moveTo>
                    <a:pt x="9002" y="12831"/>
                  </a:moveTo>
                  <a:lnTo>
                    <a:pt x="9002" y="12772"/>
                  </a:lnTo>
                  <a:lnTo>
                    <a:pt x="8835" y="12692"/>
                  </a:lnTo>
                  <a:cubicBezTo>
                    <a:pt x="8824" y="12686"/>
                    <a:pt x="8813" y="12681"/>
                    <a:pt x="8801" y="12676"/>
                  </a:cubicBezTo>
                  <a:cubicBezTo>
                    <a:pt x="8789" y="12671"/>
                    <a:pt x="8778" y="12666"/>
                    <a:pt x="8768" y="12662"/>
                  </a:cubicBezTo>
                  <a:cubicBezTo>
                    <a:pt x="8758" y="12658"/>
                    <a:pt x="8750" y="12654"/>
                    <a:pt x="8742" y="12651"/>
                  </a:cubicBezTo>
                  <a:cubicBezTo>
                    <a:pt x="8735" y="12648"/>
                    <a:pt x="8730" y="12646"/>
                    <a:pt x="8727" y="12645"/>
                  </a:cubicBezTo>
                  <a:cubicBezTo>
                    <a:pt x="8731" y="12645"/>
                    <a:pt x="8737" y="12646"/>
                    <a:pt x="8744" y="12646"/>
                  </a:cubicBezTo>
                  <a:cubicBezTo>
                    <a:pt x="8751" y="12647"/>
                    <a:pt x="8760" y="12647"/>
                    <a:pt x="8770" y="12647"/>
                  </a:cubicBezTo>
                  <a:cubicBezTo>
                    <a:pt x="8780" y="12647"/>
                    <a:pt x="8792" y="12647"/>
                    <a:pt x="8804" y="12647"/>
                  </a:cubicBezTo>
                  <a:cubicBezTo>
                    <a:pt x="8816" y="12647"/>
                    <a:pt x="8829" y="12647"/>
                    <a:pt x="8842" y="12646"/>
                  </a:cubicBezTo>
                  <a:lnTo>
                    <a:pt x="9002" y="12642"/>
                  </a:lnTo>
                  <a:lnTo>
                    <a:pt x="9002" y="12596"/>
                  </a:lnTo>
                  <a:cubicBezTo>
                    <a:pt x="8998" y="12596"/>
                    <a:pt x="8993" y="12596"/>
                    <a:pt x="8989" y="12596"/>
                  </a:cubicBezTo>
                  <a:lnTo>
                    <a:pt x="8675" y="12603"/>
                  </a:lnTo>
                  <a:lnTo>
                    <a:pt x="8649" y="12657"/>
                  </a:lnTo>
                  <a:lnTo>
                    <a:pt x="9002" y="12831"/>
                  </a:lnTo>
                  <a:close/>
                  <a:moveTo>
                    <a:pt x="9002" y="12563"/>
                  </a:moveTo>
                  <a:lnTo>
                    <a:pt x="9002" y="12508"/>
                  </a:lnTo>
                  <a:lnTo>
                    <a:pt x="8776" y="12398"/>
                  </a:lnTo>
                  <a:lnTo>
                    <a:pt x="8754" y="12444"/>
                  </a:lnTo>
                  <a:lnTo>
                    <a:pt x="8967" y="12547"/>
                  </a:lnTo>
                  <a:cubicBezTo>
                    <a:pt x="8979" y="12552"/>
                    <a:pt x="8990" y="12558"/>
                    <a:pt x="9002" y="12563"/>
                  </a:cubicBezTo>
                  <a:close/>
                  <a:moveTo>
                    <a:pt x="9002" y="12356"/>
                  </a:moveTo>
                  <a:lnTo>
                    <a:pt x="9002" y="12291"/>
                  </a:lnTo>
                  <a:cubicBezTo>
                    <a:pt x="8998" y="12294"/>
                    <a:pt x="8994" y="12295"/>
                    <a:pt x="8990" y="12297"/>
                  </a:cubicBezTo>
                  <a:cubicBezTo>
                    <a:pt x="8976" y="12302"/>
                    <a:pt x="8961" y="12301"/>
                    <a:pt x="8945" y="12293"/>
                  </a:cubicBezTo>
                  <a:cubicBezTo>
                    <a:pt x="8925" y="12283"/>
                    <a:pt x="8912" y="12269"/>
                    <a:pt x="8907" y="12249"/>
                  </a:cubicBezTo>
                  <a:cubicBezTo>
                    <a:pt x="8903" y="12230"/>
                    <a:pt x="8906" y="12208"/>
                    <a:pt x="8919" y="12183"/>
                  </a:cubicBezTo>
                  <a:cubicBezTo>
                    <a:pt x="8923" y="12175"/>
                    <a:pt x="8927" y="12167"/>
                    <a:pt x="8932" y="12161"/>
                  </a:cubicBezTo>
                  <a:cubicBezTo>
                    <a:pt x="8937" y="12154"/>
                    <a:pt x="8942" y="12147"/>
                    <a:pt x="8949" y="12141"/>
                  </a:cubicBezTo>
                  <a:cubicBezTo>
                    <a:pt x="8955" y="12135"/>
                    <a:pt x="8962" y="12129"/>
                    <a:pt x="8970" y="12123"/>
                  </a:cubicBezTo>
                  <a:cubicBezTo>
                    <a:pt x="8978" y="12117"/>
                    <a:pt x="8988" y="12111"/>
                    <a:pt x="8999" y="12104"/>
                  </a:cubicBezTo>
                  <a:lnTo>
                    <a:pt x="8975" y="12067"/>
                  </a:lnTo>
                  <a:cubicBezTo>
                    <a:pt x="8932" y="12092"/>
                    <a:pt x="8900" y="12125"/>
                    <a:pt x="8879" y="12167"/>
                  </a:cubicBezTo>
                  <a:cubicBezTo>
                    <a:pt x="8870" y="12186"/>
                    <a:pt x="8864" y="12205"/>
                    <a:pt x="8862" y="12223"/>
                  </a:cubicBezTo>
                  <a:cubicBezTo>
                    <a:pt x="8860" y="12241"/>
                    <a:pt x="8861" y="12258"/>
                    <a:pt x="8866" y="12274"/>
                  </a:cubicBezTo>
                  <a:cubicBezTo>
                    <a:pt x="8870" y="12290"/>
                    <a:pt x="8878" y="12304"/>
                    <a:pt x="8888" y="12317"/>
                  </a:cubicBezTo>
                  <a:cubicBezTo>
                    <a:pt x="8899" y="12330"/>
                    <a:pt x="8913" y="12340"/>
                    <a:pt x="8929" y="12349"/>
                  </a:cubicBezTo>
                  <a:cubicBezTo>
                    <a:pt x="8953" y="12360"/>
                    <a:pt x="8978" y="12363"/>
                    <a:pt x="9002" y="12356"/>
                  </a:cubicBezTo>
                  <a:close/>
                  <a:moveTo>
                    <a:pt x="6154" y="18083"/>
                  </a:moveTo>
                  <a:cubicBezTo>
                    <a:pt x="6162" y="18092"/>
                    <a:pt x="6168" y="18101"/>
                    <a:pt x="6171" y="18110"/>
                  </a:cubicBezTo>
                  <a:cubicBezTo>
                    <a:pt x="6174" y="18121"/>
                    <a:pt x="6174" y="18133"/>
                    <a:pt x="6172" y="18145"/>
                  </a:cubicBezTo>
                  <a:cubicBezTo>
                    <a:pt x="6170" y="18158"/>
                    <a:pt x="6165" y="18173"/>
                    <a:pt x="6156" y="18190"/>
                  </a:cubicBezTo>
                  <a:lnTo>
                    <a:pt x="6135" y="18234"/>
                  </a:lnTo>
                  <a:lnTo>
                    <a:pt x="5989" y="18162"/>
                  </a:lnTo>
                  <a:lnTo>
                    <a:pt x="6012" y="18115"/>
                  </a:lnTo>
                  <a:cubicBezTo>
                    <a:pt x="6017" y="18105"/>
                    <a:pt x="6022" y="18096"/>
                    <a:pt x="6027" y="18089"/>
                  </a:cubicBezTo>
                  <a:cubicBezTo>
                    <a:pt x="6033" y="18081"/>
                    <a:pt x="6038" y="18075"/>
                    <a:pt x="6044" y="18070"/>
                  </a:cubicBezTo>
                  <a:cubicBezTo>
                    <a:pt x="6054" y="18061"/>
                    <a:pt x="6066" y="18056"/>
                    <a:pt x="6081" y="18054"/>
                  </a:cubicBezTo>
                  <a:cubicBezTo>
                    <a:pt x="6095" y="18053"/>
                    <a:pt x="6109" y="18055"/>
                    <a:pt x="6122" y="18061"/>
                  </a:cubicBezTo>
                  <a:cubicBezTo>
                    <a:pt x="6135" y="18067"/>
                    <a:pt x="6146" y="18075"/>
                    <a:pt x="6154" y="18083"/>
                  </a:cubicBezTo>
                  <a:close/>
                  <a:moveTo>
                    <a:pt x="6652" y="17921"/>
                  </a:moveTo>
                  <a:lnTo>
                    <a:pt x="6103" y="17650"/>
                  </a:lnTo>
                  <a:lnTo>
                    <a:pt x="6084" y="17688"/>
                  </a:lnTo>
                  <a:lnTo>
                    <a:pt x="6634" y="17958"/>
                  </a:lnTo>
                  <a:lnTo>
                    <a:pt x="6652" y="17921"/>
                  </a:lnTo>
                  <a:close/>
                  <a:moveTo>
                    <a:pt x="6427" y="17173"/>
                  </a:moveTo>
                  <a:lnTo>
                    <a:pt x="6404" y="17219"/>
                  </a:lnTo>
                  <a:lnTo>
                    <a:pt x="6676" y="17353"/>
                  </a:lnTo>
                  <a:cubicBezTo>
                    <a:pt x="6690" y="17360"/>
                    <a:pt x="6701" y="17366"/>
                    <a:pt x="6709" y="17372"/>
                  </a:cubicBezTo>
                  <a:cubicBezTo>
                    <a:pt x="6717" y="17379"/>
                    <a:pt x="6724" y="17387"/>
                    <a:pt x="6730" y="17398"/>
                  </a:cubicBezTo>
                  <a:cubicBezTo>
                    <a:pt x="6735" y="17408"/>
                    <a:pt x="6737" y="17420"/>
                    <a:pt x="6735" y="17434"/>
                  </a:cubicBezTo>
                  <a:cubicBezTo>
                    <a:pt x="6733" y="17447"/>
                    <a:pt x="6729" y="17463"/>
                    <a:pt x="6721" y="17479"/>
                  </a:cubicBezTo>
                  <a:cubicBezTo>
                    <a:pt x="6715" y="17491"/>
                    <a:pt x="6708" y="17501"/>
                    <a:pt x="6702" y="17509"/>
                  </a:cubicBezTo>
                  <a:cubicBezTo>
                    <a:pt x="6695" y="17516"/>
                    <a:pt x="6688" y="17522"/>
                    <a:pt x="6682" y="17526"/>
                  </a:cubicBezTo>
                  <a:cubicBezTo>
                    <a:pt x="6675" y="17530"/>
                    <a:pt x="6668" y="17533"/>
                    <a:pt x="6662" y="17535"/>
                  </a:cubicBezTo>
                  <a:cubicBezTo>
                    <a:pt x="6656" y="17536"/>
                    <a:pt x="6650" y="17537"/>
                    <a:pt x="6645" y="17536"/>
                  </a:cubicBezTo>
                  <a:cubicBezTo>
                    <a:pt x="6637" y="17536"/>
                    <a:pt x="6628" y="17534"/>
                    <a:pt x="6617" y="17529"/>
                  </a:cubicBezTo>
                  <a:cubicBezTo>
                    <a:pt x="6606" y="17525"/>
                    <a:pt x="6595" y="17520"/>
                    <a:pt x="6585" y="17516"/>
                  </a:cubicBezTo>
                  <a:lnTo>
                    <a:pt x="6322" y="17386"/>
                  </a:lnTo>
                  <a:lnTo>
                    <a:pt x="6299" y="17432"/>
                  </a:lnTo>
                  <a:lnTo>
                    <a:pt x="6579" y="17570"/>
                  </a:lnTo>
                  <a:cubicBezTo>
                    <a:pt x="6588" y="17574"/>
                    <a:pt x="6598" y="17579"/>
                    <a:pt x="6610" y="17583"/>
                  </a:cubicBezTo>
                  <a:cubicBezTo>
                    <a:pt x="6622" y="17587"/>
                    <a:pt x="6634" y="17589"/>
                    <a:pt x="6646" y="17589"/>
                  </a:cubicBezTo>
                  <a:cubicBezTo>
                    <a:pt x="6671" y="17588"/>
                    <a:pt x="6692" y="17580"/>
                    <a:pt x="6710" y="17567"/>
                  </a:cubicBezTo>
                  <a:cubicBezTo>
                    <a:pt x="6728" y="17553"/>
                    <a:pt x="6744" y="17531"/>
                    <a:pt x="6759" y="17501"/>
                  </a:cubicBezTo>
                  <a:cubicBezTo>
                    <a:pt x="6771" y="17477"/>
                    <a:pt x="6779" y="17456"/>
                    <a:pt x="6782" y="17437"/>
                  </a:cubicBezTo>
                  <a:cubicBezTo>
                    <a:pt x="6785" y="17418"/>
                    <a:pt x="6784" y="17401"/>
                    <a:pt x="6780" y="17383"/>
                  </a:cubicBezTo>
                  <a:cubicBezTo>
                    <a:pt x="6776" y="17367"/>
                    <a:pt x="6768" y="17353"/>
                    <a:pt x="6757" y="17343"/>
                  </a:cubicBezTo>
                  <a:cubicBezTo>
                    <a:pt x="6746" y="17332"/>
                    <a:pt x="6728" y="17321"/>
                    <a:pt x="6705" y="17310"/>
                  </a:cubicBezTo>
                  <a:lnTo>
                    <a:pt x="6427" y="17173"/>
                  </a:lnTo>
                  <a:close/>
                  <a:moveTo>
                    <a:pt x="7001" y="16993"/>
                  </a:moveTo>
                  <a:lnTo>
                    <a:pt x="6610" y="16800"/>
                  </a:lnTo>
                  <a:lnTo>
                    <a:pt x="6587" y="16846"/>
                  </a:lnTo>
                  <a:lnTo>
                    <a:pt x="6801" y="16949"/>
                  </a:lnTo>
                  <a:cubicBezTo>
                    <a:pt x="6815" y="16956"/>
                    <a:pt x="6829" y="16963"/>
                    <a:pt x="6843" y="16969"/>
                  </a:cubicBezTo>
                  <a:cubicBezTo>
                    <a:pt x="6858" y="16976"/>
                    <a:pt x="6871" y="16981"/>
                    <a:pt x="6882" y="16986"/>
                  </a:cubicBezTo>
                  <a:cubicBezTo>
                    <a:pt x="6893" y="16991"/>
                    <a:pt x="6903" y="16995"/>
                    <a:pt x="6910" y="16998"/>
                  </a:cubicBezTo>
                  <a:cubicBezTo>
                    <a:pt x="6918" y="17001"/>
                    <a:pt x="6922" y="17003"/>
                    <a:pt x="6922" y="17003"/>
                  </a:cubicBezTo>
                  <a:cubicBezTo>
                    <a:pt x="6921" y="17003"/>
                    <a:pt x="6917" y="17002"/>
                    <a:pt x="6911" y="17002"/>
                  </a:cubicBezTo>
                  <a:cubicBezTo>
                    <a:pt x="6905" y="17001"/>
                    <a:pt x="6897" y="17001"/>
                    <a:pt x="6888" y="17000"/>
                  </a:cubicBezTo>
                  <a:cubicBezTo>
                    <a:pt x="6879" y="17000"/>
                    <a:pt x="6868" y="16999"/>
                    <a:pt x="6857" y="16999"/>
                  </a:cubicBezTo>
                  <a:cubicBezTo>
                    <a:pt x="6845" y="16998"/>
                    <a:pt x="6834" y="16998"/>
                    <a:pt x="6822" y="16999"/>
                  </a:cubicBezTo>
                  <a:lnTo>
                    <a:pt x="6509" y="17006"/>
                  </a:lnTo>
                  <a:lnTo>
                    <a:pt x="6482" y="17060"/>
                  </a:lnTo>
                  <a:lnTo>
                    <a:pt x="6873" y="17252"/>
                  </a:lnTo>
                  <a:lnTo>
                    <a:pt x="6897" y="17204"/>
                  </a:lnTo>
                  <a:lnTo>
                    <a:pt x="6669" y="17095"/>
                  </a:lnTo>
                  <a:cubicBezTo>
                    <a:pt x="6658" y="17089"/>
                    <a:pt x="6646" y="17084"/>
                    <a:pt x="6634" y="17079"/>
                  </a:cubicBezTo>
                  <a:cubicBezTo>
                    <a:pt x="6623" y="17074"/>
                    <a:pt x="6612" y="17069"/>
                    <a:pt x="6602" y="17065"/>
                  </a:cubicBezTo>
                  <a:cubicBezTo>
                    <a:pt x="6592" y="17061"/>
                    <a:pt x="6583" y="17057"/>
                    <a:pt x="6576" y="17054"/>
                  </a:cubicBezTo>
                  <a:cubicBezTo>
                    <a:pt x="6569" y="17051"/>
                    <a:pt x="6564" y="17049"/>
                    <a:pt x="6560" y="17048"/>
                  </a:cubicBezTo>
                  <a:cubicBezTo>
                    <a:pt x="6564" y="17048"/>
                    <a:pt x="6570" y="17049"/>
                    <a:pt x="6578" y="17049"/>
                  </a:cubicBezTo>
                  <a:cubicBezTo>
                    <a:pt x="6585" y="17049"/>
                    <a:pt x="6594" y="17050"/>
                    <a:pt x="6604" y="17050"/>
                  </a:cubicBezTo>
                  <a:cubicBezTo>
                    <a:pt x="6614" y="17050"/>
                    <a:pt x="6625" y="17050"/>
                    <a:pt x="6637" y="17050"/>
                  </a:cubicBezTo>
                  <a:cubicBezTo>
                    <a:pt x="6650" y="17050"/>
                    <a:pt x="6662" y="17050"/>
                    <a:pt x="6676" y="17049"/>
                  </a:cubicBezTo>
                  <a:lnTo>
                    <a:pt x="6977" y="17042"/>
                  </a:lnTo>
                  <a:lnTo>
                    <a:pt x="7001" y="16993"/>
                  </a:lnTo>
                  <a:close/>
                  <a:moveTo>
                    <a:pt x="7080" y="16833"/>
                  </a:moveTo>
                  <a:lnTo>
                    <a:pt x="6689" y="16640"/>
                  </a:lnTo>
                  <a:lnTo>
                    <a:pt x="6666" y="16686"/>
                  </a:lnTo>
                  <a:lnTo>
                    <a:pt x="7057" y="16878"/>
                  </a:lnTo>
                  <a:lnTo>
                    <a:pt x="7080" y="16833"/>
                  </a:lnTo>
                  <a:close/>
                  <a:moveTo>
                    <a:pt x="6879" y="16253"/>
                  </a:moveTo>
                  <a:lnTo>
                    <a:pt x="6856" y="16301"/>
                  </a:lnTo>
                  <a:lnTo>
                    <a:pt x="7072" y="16511"/>
                  </a:lnTo>
                  <a:cubicBezTo>
                    <a:pt x="7090" y="16529"/>
                    <a:pt x="7105" y="16543"/>
                    <a:pt x="7117" y="16554"/>
                  </a:cubicBezTo>
                  <a:cubicBezTo>
                    <a:pt x="7129" y="16565"/>
                    <a:pt x="7137" y="16572"/>
                    <a:pt x="7142" y="16575"/>
                  </a:cubicBezTo>
                  <a:cubicBezTo>
                    <a:pt x="7139" y="16575"/>
                    <a:pt x="7134" y="16573"/>
                    <a:pt x="7127" y="16571"/>
                  </a:cubicBezTo>
                  <a:cubicBezTo>
                    <a:pt x="7120" y="16570"/>
                    <a:pt x="7112" y="16568"/>
                    <a:pt x="7103" y="16566"/>
                  </a:cubicBezTo>
                  <a:cubicBezTo>
                    <a:pt x="7094" y="16564"/>
                    <a:pt x="7084" y="16562"/>
                    <a:pt x="7074" y="16560"/>
                  </a:cubicBezTo>
                  <a:cubicBezTo>
                    <a:pt x="7064" y="16559"/>
                    <a:pt x="7053" y="16557"/>
                    <a:pt x="7043" y="16555"/>
                  </a:cubicBezTo>
                  <a:lnTo>
                    <a:pt x="6751" y="16514"/>
                  </a:lnTo>
                  <a:lnTo>
                    <a:pt x="6726" y="16565"/>
                  </a:lnTo>
                  <a:lnTo>
                    <a:pt x="7182" y="16625"/>
                  </a:lnTo>
                  <a:lnTo>
                    <a:pt x="7204" y="16579"/>
                  </a:lnTo>
                  <a:lnTo>
                    <a:pt x="6879" y="16253"/>
                  </a:lnTo>
                  <a:close/>
                  <a:moveTo>
                    <a:pt x="7415" y="16150"/>
                  </a:moveTo>
                  <a:lnTo>
                    <a:pt x="7375" y="16131"/>
                  </a:lnTo>
                  <a:lnTo>
                    <a:pt x="7290" y="16303"/>
                  </a:lnTo>
                  <a:lnTo>
                    <a:pt x="7147" y="16232"/>
                  </a:lnTo>
                  <a:lnTo>
                    <a:pt x="7213" y="16098"/>
                  </a:lnTo>
                  <a:lnTo>
                    <a:pt x="7173" y="16078"/>
                  </a:lnTo>
                  <a:lnTo>
                    <a:pt x="7107" y="16212"/>
                  </a:lnTo>
                  <a:lnTo>
                    <a:pt x="6979" y="16149"/>
                  </a:lnTo>
                  <a:lnTo>
                    <a:pt x="7057" y="15989"/>
                  </a:lnTo>
                  <a:lnTo>
                    <a:pt x="7022" y="15964"/>
                  </a:lnTo>
                  <a:lnTo>
                    <a:pt x="6916" y="16177"/>
                  </a:lnTo>
                  <a:lnTo>
                    <a:pt x="7307" y="16370"/>
                  </a:lnTo>
                  <a:lnTo>
                    <a:pt x="7415" y="16150"/>
                  </a:lnTo>
                  <a:close/>
                  <a:moveTo>
                    <a:pt x="7578" y="15819"/>
                  </a:moveTo>
                  <a:lnTo>
                    <a:pt x="7542" y="15824"/>
                  </a:lnTo>
                  <a:cubicBezTo>
                    <a:pt x="7525" y="15826"/>
                    <a:pt x="7508" y="15829"/>
                    <a:pt x="7489" y="15831"/>
                  </a:cubicBezTo>
                  <a:cubicBezTo>
                    <a:pt x="7470" y="15834"/>
                    <a:pt x="7453" y="15836"/>
                    <a:pt x="7436" y="15839"/>
                  </a:cubicBezTo>
                  <a:cubicBezTo>
                    <a:pt x="7420" y="15841"/>
                    <a:pt x="7408" y="15843"/>
                    <a:pt x="7401" y="15844"/>
                  </a:cubicBezTo>
                  <a:cubicBezTo>
                    <a:pt x="7391" y="15846"/>
                    <a:pt x="7380" y="15848"/>
                    <a:pt x="7369" y="15851"/>
                  </a:cubicBezTo>
                  <a:cubicBezTo>
                    <a:pt x="7357" y="15854"/>
                    <a:pt x="7346" y="15858"/>
                    <a:pt x="7338" y="15862"/>
                  </a:cubicBezTo>
                  <a:lnTo>
                    <a:pt x="7341" y="15856"/>
                  </a:lnTo>
                  <a:cubicBezTo>
                    <a:pt x="7348" y="15841"/>
                    <a:pt x="7353" y="15825"/>
                    <a:pt x="7354" y="15810"/>
                  </a:cubicBezTo>
                  <a:cubicBezTo>
                    <a:pt x="7355" y="15795"/>
                    <a:pt x="7353" y="15780"/>
                    <a:pt x="7348" y="15766"/>
                  </a:cubicBezTo>
                  <a:cubicBezTo>
                    <a:pt x="7344" y="15753"/>
                    <a:pt x="7336" y="15740"/>
                    <a:pt x="7325" y="15729"/>
                  </a:cubicBezTo>
                  <a:cubicBezTo>
                    <a:pt x="7314" y="15717"/>
                    <a:pt x="7301" y="15708"/>
                    <a:pt x="7285" y="15700"/>
                  </a:cubicBezTo>
                  <a:cubicBezTo>
                    <a:pt x="7274" y="15695"/>
                    <a:pt x="7264" y="15691"/>
                    <a:pt x="7255" y="15690"/>
                  </a:cubicBezTo>
                  <a:cubicBezTo>
                    <a:pt x="7245" y="15688"/>
                    <a:pt x="7236" y="15687"/>
                    <a:pt x="7227" y="15687"/>
                  </a:cubicBezTo>
                  <a:cubicBezTo>
                    <a:pt x="7218" y="15688"/>
                    <a:pt x="7210" y="15689"/>
                    <a:pt x="7203" y="15691"/>
                  </a:cubicBezTo>
                  <a:cubicBezTo>
                    <a:pt x="7196" y="15693"/>
                    <a:pt x="7189" y="15695"/>
                    <a:pt x="7184" y="15698"/>
                  </a:cubicBezTo>
                  <a:cubicBezTo>
                    <a:pt x="7178" y="15701"/>
                    <a:pt x="7172" y="15704"/>
                    <a:pt x="7166" y="15709"/>
                  </a:cubicBezTo>
                  <a:cubicBezTo>
                    <a:pt x="7160" y="15713"/>
                    <a:pt x="7154" y="15719"/>
                    <a:pt x="7148" y="15725"/>
                  </a:cubicBezTo>
                  <a:cubicBezTo>
                    <a:pt x="7141" y="15732"/>
                    <a:pt x="7135" y="15740"/>
                    <a:pt x="7129" y="15750"/>
                  </a:cubicBezTo>
                  <a:cubicBezTo>
                    <a:pt x="7123" y="15760"/>
                    <a:pt x="7117" y="15771"/>
                    <a:pt x="7110" y="15784"/>
                  </a:cubicBezTo>
                  <a:lnTo>
                    <a:pt x="7065" y="15875"/>
                  </a:lnTo>
                  <a:lnTo>
                    <a:pt x="7456" y="16068"/>
                  </a:lnTo>
                  <a:lnTo>
                    <a:pt x="7478" y="16022"/>
                  </a:lnTo>
                  <a:lnTo>
                    <a:pt x="7302" y="15935"/>
                  </a:lnTo>
                  <a:cubicBezTo>
                    <a:pt x="7307" y="15926"/>
                    <a:pt x="7313" y="15919"/>
                    <a:pt x="7319" y="15914"/>
                  </a:cubicBezTo>
                  <a:cubicBezTo>
                    <a:pt x="7325" y="15910"/>
                    <a:pt x="7335" y="15906"/>
                    <a:pt x="7349" y="15903"/>
                  </a:cubicBezTo>
                  <a:cubicBezTo>
                    <a:pt x="7372" y="15899"/>
                    <a:pt x="7394" y="15894"/>
                    <a:pt x="7415" y="15891"/>
                  </a:cubicBezTo>
                  <a:cubicBezTo>
                    <a:pt x="7435" y="15888"/>
                    <a:pt x="7454" y="15885"/>
                    <a:pt x="7472" y="15883"/>
                  </a:cubicBezTo>
                  <a:cubicBezTo>
                    <a:pt x="7489" y="15881"/>
                    <a:pt x="7504" y="15879"/>
                    <a:pt x="7518" y="15879"/>
                  </a:cubicBezTo>
                  <a:cubicBezTo>
                    <a:pt x="7531" y="15878"/>
                    <a:pt x="7541" y="15878"/>
                    <a:pt x="7549" y="15878"/>
                  </a:cubicBezTo>
                  <a:lnTo>
                    <a:pt x="7578" y="15819"/>
                  </a:lnTo>
                  <a:close/>
                  <a:moveTo>
                    <a:pt x="7292" y="15770"/>
                  </a:moveTo>
                  <a:cubicBezTo>
                    <a:pt x="7300" y="15779"/>
                    <a:pt x="7306" y="15788"/>
                    <a:pt x="7309" y="15797"/>
                  </a:cubicBezTo>
                  <a:cubicBezTo>
                    <a:pt x="7312" y="15808"/>
                    <a:pt x="7312" y="15820"/>
                    <a:pt x="7310" y="15833"/>
                  </a:cubicBezTo>
                  <a:cubicBezTo>
                    <a:pt x="7308" y="15845"/>
                    <a:pt x="7303" y="15860"/>
                    <a:pt x="7294" y="15878"/>
                  </a:cubicBezTo>
                  <a:lnTo>
                    <a:pt x="7273" y="15921"/>
                  </a:lnTo>
                  <a:lnTo>
                    <a:pt x="7127" y="15849"/>
                  </a:lnTo>
                  <a:lnTo>
                    <a:pt x="7150" y="15802"/>
                  </a:lnTo>
                  <a:cubicBezTo>
                    <a:pt x="7155" y="15792"/>
                    <a:pt x="7160" y="15783"/>
                    <a:pt x="7165" y="15776"/>
                  </a:cubicBezTo>
                  <a:cubicBezTo>
                    <a:pt x="7171" y="15769"/>
                    <a:pt x="7176" y="15763"/>
                    <a:pt x="7182" y="15757"/>
                  </a:cubicBezTo>
                  <a:cubicBezTo>
                    <a:pt x="7192" y="15749"/>
                    <a:pt x="7204" y="15743"/>
                    <a:pt x="7219" y="15742"/>
                  </a:cubicBezTo>
                  <a:cubicBezTo>
                    <a:pt x="7233" y="15740"/>
                    <a:pt x="7247" y="15742"/>
                    <a:pt x="7260" y="15748"/>
                  </a:cubicBezTo>
                  <a:cubicBezTo>
                    <a:pt x="7273" y="15755"/>
                    <a:pt x="7284" y="15762"/>
                    <a:pt x="7292" y="15770"/>
                  </a:cubicBezTo>
                  <a:close/>
                  <a:moveTo>
                    <a:pt x="7589" y="15425"/>
                  </a:moveTo>
                  <a:cubicBezTo>
                    <a:pt x="7575" y="15424"/>
                    <a:pt x="7561" y="15425"/>
                    <a:pt x="7548" y="15428"/>
                  </a:cubicBezTo>
                  <a:cubicBezTo>
                    <a:pt x="7535" y="15432"/>
                    <a:pt x="7523" y="15437"/>
                    <a:pt x="7512" y="15445"/>
                  </a:cubicBezTo>
                  <a:cubicBezTo>
                    <a:pt x="7501" y="15452"/>
                    <a:pt x="7488" y="15463"/>
                    <a:pt x="7474" y="15478"/>
                  </a:cubicBezTo>
                  <a:lnTo>
                    <a:pt x="7438" y="15516"/>
                  </a:lnTo>
                  <a:cubicBezTo>
                    <a:pt x="7419" y="15535"/>
                    <a:pt x="7402" y="15548"/>
                    <a:pt x="7388" y="15553"/>
                  </a:cubicBezTo>
                  <a:cubicBezTo>
                    <a:pt x="7373" y="15559"/>
                    <a:pt x="7358" y="15557"/>
                    <a:pt x="7342" y="15550"/>
                  </a:cubicBezTo>
                  <a:cubicBezTo>
                    <a:pt x="7322" y="15540"/>
                    <a:pt x="7310" y="15525"/>
                    <a:pt x="7305" y="15506"/>
                  </a:cubicBezTo>
                  <a:cubicBezTo>
                    <a:pt x="7300" y="15486"/>
                    <a:pt x="7304" y="15464"/>
                    <a:pt x="7316" y="15440"/>
                  </a:cubicBezTo>
                  <a:cubicBezTo>
                    <a:pt x="7320" y="15431"/>
                    <a:pt x="7325" y="15424"/>
                    <a:pt x="7330" y="15417"/>
                  </a:cubicBezTo>
                  <a:cubicBezTo>
                    <a:pt x="7334" y="15410"/>
                    <a:pt x="7340" y="15404"/>
                    <a:pt x="7346" y="15398"/>
                  </a:cubicBezTo>
                  <a:cubicBezTo>
                    <a:pt x="7353" y="15391"/>
                    <a:pt x="7360" y="15385"/>
                    <a:pt x="7368" y="15380"/>
                  </a:cubicBezTo>
                  <a:cubicBezTo>
                    <a:pt x="7376" y="15374"/>
                    <a:pt x="7385" y="15367"/>
                    <a:pt x="7396" y="15361"/>
                  </a:cubicBezTo>
                  <a:lnTo>
                    <a:pt x="7373" y="15324"/>
                  </a:lnTo>
                  <a:cubicBezTo>
                    <a:pt x="7329" y="15349"/>
                    <a:pt x="7297" y="15382"/>
                    <a:pt x="7277" y="15423"/>
                  </a:cubicBezTo>
                  <a:cubicBezTo>
                    <a:pt x="7268" y="15442"/>
                    <a:pt x="7262" y="15461"/>
                    <a:pt x="7260" y="15479"/>
                  </a:cubicBezTo>
                  <a:cubicBezTo>
                    <a:pt x="7258" y="15497"/>
                    <a:pt x="7259" y="15515"/>
                    <a:pt x="7263" y="15530"/>
                  </a:cubicBezTo>
                  <a:cubicBezTo>
                    <a:pt x="7268" y="15546"/>
                    <a:pt x="7275" y="15561"/>
                    <a:pt x="7286" y="15573"/>
                  </a:cubicBezTo>
                  <a:cubicBezTo>
                    <a:pt x="7297" y="15586"/>
                    <a:pt x="7310" y="15597"/>
                    <a:pt x="7327" y="15605"/>
                  </a:cubicBezTo>
                  <a:cubicBezTo>
                    <a:pt x="7352" y="15617"/>
                    <a:pt x="7377" y="15620"/>
                    <a:pt x="7403" y="15612"/>
                  </a:cubicBezTo>
                  <a:cubicBezTo>
                    <a:pt x="7415" y="15608"/>
                    <a:pt x="7426" y="15602"/>
                    <a:pt x="7436" y="15594"/>
                  </a:cubicBezTo>
                  <a:cubicBezTo>
                    <a:pt x="7446" y="15586"/>
                    <a:pt x="7458" y="15575"/>
                    <a:pt x="7472" y="15559"/>
                  </a:cubicBezTo>
                  <a:lnTo>
                    <a:pt x="7503" y="15526"/>
                  </a:lnTo>
                  <a:cubicBezTo>
                    <a:pt x="7540" y="15486"/>
                    <a:pt x="7576" y="15475"/>
                    <a:pt x="7611" y="15492"/>
                  </a:cubicBezTo>
                  <a:cubicBezTo>
                    <a:pt x="7634" y="15503"/>
                    <a:pt x="7648" y="15522"/>
                    <a:pt x="7653" y="15547"/>
                  </a:cubicBezTo>
                  <a:cubicBezTo>
                    <a:pt x="7655" y="15559"/>
                    <a:pt x="7655" y="15570"/>
                    <a:pt x="7653" y="15580"/>
                  </a:cubicBezTo>
                  <a:cubicBezTo>
                    <a:pt x="7651" y="15590"/>
                    <a:pt x="7647" y="15603"/>
                    <a:pt x="7639" y="15618"/>
                  </a:cubicBezTo>
                  <a:cubicBezTo>
                    <a:pt x="7629" y="15637"/>
                    <a:pt x="7618" y="15655"/>
                    <a:pt x="7604" y="15669"/>
                  </a:cubicBezTo>
                  <a:cubicBezTo>
                    <a:pt x="7591" y="15683"/>
                    <a:pt x="7574" y="15696"/>
                    <a:pt x="7554" y="15706"/>
                  </a:cubicBezTo>
                  <a:lnTo>
                    <a:pt x="7580" y="15744"/>
                  </a:lnTo>
                  <a:cubicBezTo>
                    <a:pt x="7602" y="15731"/>
                    <a:pt x="7621" y="15716"/>
                    <a:pt x="7636" y="15698"/>
                  </a:cubicBezTo>
                  <a:cubicBezTo>
                    <a:pt x="7652" y="15681"/>
                    <a:pt x="7666" y="15660"/>
                    <a:pt x="7677" y="15637"/>
                  </a:cubicBezTo>
                  <a:cubicBezTo>
                    <a:pt x="7686" y="15618"/>
                    <a:pt x="7692" y="15601"/>
                    <a:pt x="7695" y="15586"/>
                  </a:cubicBezTo>
                  <a:cubicBezTo>
                    <a:pt x="7698" y="15570"/>
                    <a:pt x="7699" y="15554"/>
                    <a:pt x="7697" y="15537"/>
                  </a:cubicBezTo>
                  <a:cubicBezTo>
                    <a:pt x="7694" y="15514"/>
                    <a:pt x="7687" y="15494"/>
                    <a:pt x="7675" y="15476"/>
                  </a:cubicBezTo>
                  <a:cubicBezTo>
                    <a:pt x="7663" y="15459"/>
                    <a:pt x="7647" y="15446"/>
                    <a:pt x="7629" y="15437"/>
                  </a:cubicBezTo>
                  <a:cubicBezTo>
                    <a:pt x="7617" y="15431"/>
                    <a:pt x="7604" y="15427"/>
                    <a:pt x="7589" y="15425"/>
                  </a:cubicBezTo>
                  <a:close/>
                  <a:moveTo>
                    <a:pt x="7807" y="15355"/>
                  </a:moveTo>
                  <a:lnTo>
                    <a:pt x="7416" y="15163"/>
                  </a:lnTo>
                  <a:lnTo>
                    <a:pt x="7393" y="15208"/>
                  </a:lnTo>
                  <a:lnTo>
                    <a:pt x="7784" y="15401"/>
                  </a:lnTo>
                  <a:lnTo>
                    <a:pt x="7807" y="15355"/>
                  </a:lnTo>
                  <a:close/>
                  <a:moveTo>
                    <a:pt x="7582" y="14826"/>
                  </a:moveTo>
                  <a:lnTo>
                    <a:pt x="7454" y="15084"/>
                  </a:lnTo>
                  <a:lnTo>
                    <a:pt x="7494" y="15104"/>
                  </a:lnTo>
                  <a:lnTo>
                    <a:pt x="7545" y="14999"/>
                  </a:lnTo>
                  <a:lnTo>
                    <a:pt x="7897" y="15172"/>
                  </a:lnTo>
                  <a:lnTo>
                    <a:pt x="7919" y="15127"/>
                  </a:lnTo>
                  <a:lnTo>
                    <a:pt x="7568" y="14954"/>
                  </a:lnTo>
                  <a:lnTo>
                    <a:pt x="7620" y="14848"/>
                  </a:lnTo>
                  <a:lnTo>
                    <a:pt x="7582" y="14826"/>
                  </a:lnTo>
                  <a:close/>
                  <a:moveTo>
                    <a:pt x="7749" y="14485"/>
                  </a:moveTo>
                  <a:lnTo>
                    <a:pt x="7723" y="14539"/>
                  </a:lnTo>
                  <a:lnTo>
                    <a:pt x="7835" y="14687"/>
                  </a:lnTo>
                  <a:cubicBezTo>
                    <a:pt x="7842" y="14698"/>
                    <a:pt x="7849" y="14707"/>
                    <a:pt x="7856" y="14715"/>
                  </a:cubicBezTo>
                  <a:cubicBezTo>
                    <a:pt x="7863" y="14723"/>
                    <a:pt x="7867" y="14728"/>
                    <a:pt x="7869" y="14730"/>
                  </a:cubicBezTo>
                  <a:cubicBezTo>
                    <a:pt x="7859" y="14730"/>
                    <a:pt x="7850" y="14729"/>
                    <a:pt x="7842" y="14729"/>
                  </a:cubicBezTo>
                  <a:cubicBezTo>
                    <a:pt x="7833" y="14729"/>
                    <a:pt x="7824" y="14728"/>
                    <a:pt x="7815" y="14728"/>
                  </a:cubicBezTo>
                  <a:lnTo>
                    <a:pt x="7629" y="14729"/>
                  </a:lnTo>
                  <a:lnTo>
                    <a:pt x="7601" y="14787"/>
                  </a:lnTo>
                  <a:lnTo>
                    <a:pt x="7899" y="14777"/>
                  </a:lnTo>
                  <a:lnTo>
                    <a:pt x="8054" y="14853"/>
                  </a:lnTo>
                  <a:lnTo>
                    <a:pt x="8078" y="14805"/>
                  </a:lnTo>
                  <a:lnTo>
                    <a:pt x="7925" y="14730"/>
                  </a:lnTo>
                  <a:lnTo>
                    <a:pt x="7749" y="14485"/>
                  </a:lnTo>
                  <a:close/>
                  <a:moveTo>
                    <a:pt x="8109" y="14056"/>
                  </a:moveTo>
                  <a:cubicBezTo>
                    <a:pt x="8082" y="14050"/>
                    <a:pt x="8057" y="14049"/>
                    <a:pt x="8033" y="14052"/>
                  </a:cubicBezTo>
                  <a:cubicBezTo>
                    <a:pt x="8024" y="14053"/>
                    <a:pt x="8014" y="14056"/>
                    <a:pt x="8003" y="14059"/>
                  </a:cubicBezTo>
                  <a:cubicBezTo>
                    <a:pt x="7992" y="14063"/>
                    <a:pt x="7980" y="14068"/>
                    <a:pt x="7969" y="14075"/>
                  </a:cubicBezTo>
                  <a:cubicBezTo>
                    <a:pt x="7958" y="14081"/>
                    <a:pt x="7947" y="14090"/>
                    <a:pt x="7937" y="14102"/>
                  </a:cubicBezTo>
                  <a:cubicBezTo>
                    <a:pt x="7927" y="14113"/>
                    <a:pt x="7917" y="14127"/>
                    <a:pt x="7909" y="14144"/>
                  </a:cubicBezTo>
                  <a:cubicBezTo>
                    <a:pt x="7897" y="14168"/>
                    <a:pt x="7891" y="14192"/>
                    <a:pt x="7891" y="14216"/>
                  </a:cubicBezTo>
                  <a:cubicBezTo>
                    <a:pt x="7890" y="14240"/>
                    <a:pt x="7896" y="14263"/>
                    <a:pt x="7906" y="14284"/>
                  </a:cubicBezTo>
                  <a:cubicBezTo>
                    <a:pt x="7917" y="14306"/>
                    <a:pt x="7933" y="14327"/>
                    <a:pt x="7954" y="14346"/>
                  </a:cubicBezTo>
                  <a:cubicBezTo>
                    <a:pt x="7975" y="14365"/>
                    <a:pt x="8002" y="14383"/>
                    <a:pt x="8033" y="14398"/>
                  </a:cubicBezTo>
                  <a:cubicBezTo>
                    <a:pt x="8100" y="14431"/>
                    <a:pt x="8160" y="14441"/>
                    <a:pt x="8211" y="14428"/>
                  </a:cubicBezTo>
                  <a:cubicBezTo>
                    <a:pt x="8232" y="14422"/>
                    <a:pt x="8252" y="14412"/>
                    <a:pt x="8270" y="14398"/>
                  </a:cubicBezTo>
                  <a:cubicBezTo>
                    <a:pt x="8288" y="14384"/>
                    <a:pt x="8303" y="14365"/>
                    <a:pt x="8315" y="14341"/>
                  </a:cubicBezTo>
                  <a:cubicBezTo>
                    <a:pt x="8325" y="14320"/>
                    <a:pt x="8331" y="14301"/>
                    <a:pt x="8333" y="14283"/>
                  </a:cubicBezTo>
                  <a:cubicBezTo>
                    <a:pt x="8334" y="14264"/>
                    <a:pt x="8332" y="14244"/>
                    <a:pt x="8326" y="14223"/>
                  </a:cubicBezTo>
                  <a:cubicBezTo>
                    <a:pt x="8318" y="14195"/>
                    <a:pt x="8303" y="14170"/>
                    <a:pt x="8282" y="14148"/>
                  </a:cubicBezTo>
                  <a:cubicBezTo>
                    <a:pt x="8262" y="14127"/>
                    <a:pt x="8233" y="14107"/>
                    <a:pt x="8195" y="14088"/>
                  </a:cubicBezTo>
                  <a:cubicBezTo>
                    <a:pt x="8164" y="14073"/>
                    <a:pt x="8135" y="14062"/>
                    <a:pt x="8109" y="14056"/>
                  </a:cubicBezTo>
                  <a:close/>
                  <a:moveTo>
                    <a:pt x="8218" y="14167"/>
                  </a:moveTo>
                  <a:cubicBezTo>
                    <a:pt x="8230" y="14174"/>
                    <a:pt x="8240" y="14181"/>
                    <a:pt x="8248" y="14188"/>
                  </a:cubicBezTo>
                  <a:cubicBezTo>
                    <a:pt x="8256" y="14195"/>
                    <a:pt x="8263" y="14202"/>
                    <a:pt x="8269" y="14209"/>
                  </a:cubicBezTo>
                  <a:cubicBezTo>
                    <a:pt x="8274" y="14216"/>
                    <a:pt x="8279" y="14224"/>
                    <a:pt x="8282" y="14232"/>
                  </a:cubicBezTo>
                  <a:cubicBezTo>
                    <a:pt x="8289" y="14246"/>
                    <a:pt x="8292" y="14260"/>
                    <a:pt x="8292" y="14275"/>
                  </a:cubicBezTo>
                  <a:cubicBezTo>
                    <a:pt x="8292" y="14290"/>
                    <a:pt x="8288" y="14305"/>
                    <a:pt x="8280" y="14321"/>
                  </a:cubicBezTo>
                  <a:cubicBezTo>
                    <a:pt x="8276" y="14329"/>
                    <a:pt x="8271" y="14337"/>
                    <a:pt x="8265" y="14344"/>
                  </a:cubicBezTo>
                  <a:cubicBezTo>
                    <a:pt x="8259" y="14351"/>
                    <a:pt x="8252" y="14358"/>
                    <a:pt x="8245" y="14363"/>
                  </a:cubicBezTo>
                  <a:cubicBezTo>
                    <a:pt x="8237" y="14369"/>
                    <a:pt x="8230" y="14374"/>
                    <a:pt x="8222" y="14377"/>
                  </a:cubicBezTo>
                  <a:cubicBezTo>
                    <a:pt x="8214" y="14381"/>
                    <a:pt x="8205" y="14383"/>
                    <a:pt x="8197" y="14383"/>
                  </a:cubicBezTo>
                  <a:cubicBezTo>
                    <a:pt x="8180" y="14385"/>
                    <a:pt x="8158" y="14381"/>
                    <a:pt x="8132" y="14374"/>
                  </a:cubicBezTo>
                  <a:cubicBezTo>
                    <a:pt x="8106" y="14367"/>
                    <a:pt x="8078" y="14356"/>
                    <a:pt x="8048" y="14342"/>
                  </a:cubicBezTo>
                  <a:cubicBezTo>
                    <a:pt x="8024" y="14330"/>
                    <a:pt x="8004" y="14318"/>
                    <a:pt x="7988" y="14306"/>
                  </a:cubicBezTo>
                  <a:cubicBezTo>
                    <a:pt x="7973" y="14294"/>
                    <a:pt x="7960" y="14282"/>
                    <a:pt x="7951" y="14269"/>
                  </a:cubicBezTo>
                  <a:cubicBezTo>
                    <a:pt x="7940" y="14254"/>
                    <a:pt x="7935" y="14237"/>
                    <a:pt x="7934" y="14218"/>
                  </a:cubicBezTo>
                  <a:cubicBezTo>
                    <a:pt x="7933" y="14199"/>
                    <a:pt x="7937" y="14181"/>
                    <a:pt x="7946" y="14162"/>
                  </a:cubicBezTo>
                  <a:cubicBezTo>
                    <a:pt x="7957" y="14140"/>
                    <a:pt x="7972" y="14124"/>
                    <a:pt x="7990" y="14115"/>
                  </a:cubicBezTo>
                  <a:cubicBezTo>
                    <a:pt x="8007" y="14106"/>
                    <a:pt x="8025" y="14101"/>
                    <a:pt x="8043" y="14102"/>
                  </a:cubicBezTo>
                  <a:cubicBezTo>
                    <a:pt x="8060" y="14102"/>
                    <a:pt x="8079" y="14105"/>
                    <a:pt x="8100" y="14112"/>
                  </a:cubicBezTo>
                  <a:cubicBezTo>
                    <a:pt x="8122" y="14119"/>
                    <a:pt x="8147" y="14130"/>
                    <a:pt x="8176" y="14144"/>
                  </a:cubicBezTo>
                  <a:cubicBezTo>
                    <a:pt x="8192" y="14152"/>
                    <a:pt x="8206" y="14159"/>
                    <a:pt x="8218" y="14167"/>
                  </a:cubicBezTo>
                  <a:close/>
                  <a:moveTo>
                    <a:pt x="8143" y="13685"/>
                  </a:moveTo>
                  <a:lnTo>
                    <a:pt x="8042" y="13891"/>
                  </a:lnTo>
                  <a:lnTo>
                    <a:pt x="8432" y="14083"/>
                  </a:lnTo>
                  <a:lnTo>
                    <a:pt x="8456" y="14036"/>
                  </a:lnTo>
                  <a:lnTo>
                    <a:pt x="8270" y="13945"/>
                  </a:lnTo>
                  <a:lnTo>
                    <a:pt x="8332" y="13819"/>
                  </a:lnTo>
                  <a:lnTo>
                    <a:pt x="8294" y="13800"/>
                  </a:lnTo>
                  <a:lnTo>
                    <a:pt x="8232" y="13926"/>
                  </a:lnTo>
                  <a:lnTo>
                    <a:pt x="8104" y="13863"/>
                  </a:lnTo>
                  <a:lnTo>
                    <a:pt x="8178" y="13712"/>
                  </a:lnTo>
                  <a:lnTo>
                    <a:pt x="8143" y="13685"/>
                  </a:lnTo>
                  <a:close/>
                  <a:moveTo>
                    <a:pt x="8809" y="13319"/>
                  </a:moveTo>
                  <a:lnTo>
                    <a:pt x="8401" y="13160"/>
                  </a:lnTo>
                  <a:lnTo>
                    <a:pt x="8367" y="13229"/>
                  </a:lnTo>
                  <a:lnTo>
                    <a:pt x="8591" y="13430"/>
                  </a:lnTo>
                  <a:cubicBezTo>
                    <a:pt x="8605" y="13442"/>
                    <a:pt x="8617" y="13452"/>
                    <a:pt x="8628" y="13461"/>
                  </a:cubicBezTo>
                  <a:cubicBezTo>
                    <a:pt x="8640" y="13470"/>
                    <a:pt x="8646" y="13474"/>
                    <a:pt x="8647" y="13476"/>
                  </a:cubicBezTo>
                  <a:cubicBezTo>
                    <a:pt x="8645" y="13475"/>
                    <a:pt x="8637" y="13473"/>
                    <a:pt x="8624" y="13469"/>
                  </a:cubicBezTo>
                  <a:cubicBezTo>
                    <a:pt x="8610" y="13465"/>
                    <a:pt x="8593" y="13462"/>
                    <a:pt x="8572" y="13458"/>
                  </a:cubicBezTo>
                  <a:lnTo>
                    <a:pt x="8282" y="13403"/>
                  </a:lnTo>
                  <a:lnTo>
                    <a:pt x="8248" y="13472"/>
                  </a:lnTo>
                  <a:lnTo>
                    <a:pt x="8622" y="13698"/>
                  </a:lnTo>
                  <a:lnTo>
                    <a:pt x="8644" y="13653"/>
                  </a:lnTo>
                  <a:lnTo>
                    <a:pt x="8377" y="13495"/>
                  </a:lnTo>
                  <a:cubicBezTo>
                    <a:pt x="8371" y="13491"/>
                    <a:pt x="8365" y="13488"/>
                    <a:pt x="8357" y="13483"/>
                  </a:cubicBezTo>
                  <a:cubicBezTo>
                    <a:pt x="8350" y="13479"/>
                    <a:pt x="8342" y="13475"/>
                    <a:pt x="8335" y="13470"/>
                  </a:cubicBezTo>
                  <a:cubicBezTo>
                    <a:pt x="8327" y="13466"/>
                    <a:pt x="8321" y="13463"/>
                    <a:pt x="8316" y="13459"/>
                  </a:cubicBezTo>
                  <a:cubicBezTo>
                    <a:pt x="8311" y="13457"/>
                    <a:pt x="8308" y="13455"/>
                    <a:pt x="8306" y="13454"/>
                  </a:cubicBezTo>
                  <a:cubicBezTo>
                    <a:pt x="8311" y="13455"/>
                    <a:pt x="8320" y="13457"/>
                    <a:pt x="8334" y="13460"/>
                  </a:cubicBezTo>
                  <a:cubicBezTo>
                    <a:pt x="8349" y="13463"/>
                    <a:pt x="8367" y="13467"/>
                    <a:pt x="8389" y="13471"/>
                  </a:cubicBezTo>
                  <a:lnTo>
                    <a:pt x="8705" y="13530"/>
                  </a:lnTo>
                  <a:lnTo>
                    <a:pt x="8724" y="13490"/>
                  </a:lnTo>
                  <a:lnTo>
                    <a:pt x="8474" y="13263"/>
                  </a:lnTo>
                  <a:cubicBezTo>
                    <a:pt x="8469" y="13258"/>
                    <a:pt x="8463" y="13254"/>
                    <a:pt x="8457" y="13249"/>
                  </a:cubicBezTo>
                  <a:cubicBezTo>
                    <a:pt x="8451" y="13244"/>
                    <a:pt x="8446" y="13239"/>
                    <a:pt x="8440" y="13234"/>
                  </a:cubicBezTo>
                  <a:cubicBezTo>
                    <a:pt x="8435" y="13230"/>
                    <a:pt x="8431" y="13226"/>
                    <a:pt x="8427" y="13223"/>
                  </a:cubicBezTo>
                  <a:cubicBezTo>
                    <a:pt x="8423" y="13220"/>
                    <a:pt x="8421" y="13218"/>
                    <a:pt x="8420" y="13217"/>
                  </a:cubicBezTo>
                  <a:cubicBezTo>
                    <a:pt x="8421" y="13218"/>
                    <a:pt x="8424" y="13219"/>
                    <a:pt x="8429" y="13221"/>
                  </a:cubicBezTo>
                  <a:cubicBezTo>
                    <a:pt x="8433" y="13223"/>
                    <a:pt x="8439" y="13226"/>
                    <a:pt x="8446" y="13229"/>
                  </a:cubicBezTo>
                  <a:cubicBezTo>
                    <a:pt x="8452" y="13232"/>
                    <a:pt x="8460" y="13235"/>
                    <a:pt x="8467" y="13238"/>
                  </a:cubicBezTo>
                  <a:cubicBezTo>
                    <a:pt x="8475" y="13242"/>
                    <a:pt x="8482" y="13244"/>
                    <a:pt x="8488" y="13247"/>
                  </a:cubicBezTo>
                  <a:lnTo>
                    <a:pt x="8786" y="13365"/>
                  </a:lnTo>
                  <a:lnTo>
                    <a:pt x="8809" y="13319"/>
                  </a:lnTo>
                  <a:close/>
                  <a:moveTo>
                    <a:pt x="8593" y="12770"/>
                  </a:moveTo>
                  <a:lnTo>
                    <a:pt x="8570" y="12816"/>
                  </a:lnTo>
                  <a:lnTo>
                    <a:pt x="8843" y="12950"/>
                  </a:lnTo>
                  <a:cubicBezTo>
                    <a:pt x="8856" y="12957"/>
                    <a:pt x="8867" y="12963"/>
                    <a:pt x="8875" y="12969"/>
                  </a:cubicBezTo>
                  <a:cubicBezTo>
                    <a:pt x="8884" y="12976"/>
                    <a:pt x="8891" y="12984"/>
                    <a:pt x="8896" y="12995"/>
                  </a:cubicBezTo>
                  <a:cubicBezTo>
                    <a:pt x="8901" y="13005"/>
                    <a:pt x="8903" y="13017"/>
                    <a:pt x="8902" y="13031"/>
                  </a:cubicBezTo>
                  <a:cubicBezTo>
                    <a:pt x="8900" y="13045"/>
                    <a:pt x="8895" y="13060"/>
                    <a:pt x="8887" y="13076"/>
                  </a:cubicBezTo>
                  <a:cubicBezTo>
                    <a:pt x="8881" y="13088"/>
                    <a:pt x="8875" y="13098"/>
                    <a:pt x="8868" y="13106"/>
                  </a:cubicBezTo>
                  <a:cubicBezTo>
                    <a:pt x="8862" y="13113"/>
                    <a:pt x="8855" y="13119"/>
                    <a:pt x="8848" y="13123"/>
                  </a:cubicBezTo>
                  <a:cubicBezTo>
                    <a:pt x="8841" y="13128"/>
                    <a:pt x="8835" y="13130"/>
                    <a:pt x="8828" y="13132"/>
                  </a:cubicBezTo>
                  <a:cubicBezTo>
                    <a:pt x="8822" y="13133"/>
                    <a:pt x="8816" y="13134"/>
                    <a:pt x="8811" y="13134"/>
                  </a:cubicBezTo>
                  <a:cubicBezTo>
                    <a:pt x="8804" y="13133"/>
                    <a:pt x="8795" y="13131"/>
                    <a:pt x="8783" y="13127"/>
                  </a:cubicBezTo>
                  <a:cubicBezTo>
                    <a:pt x="8772" y="13122"/>
                    <a:pt x="8761" y="13118"/>
                    <a:pt x="8752" y="13113"/>
                  </a:cubicBezTo>
                  <a:lnTo>
                    <a:pt x="8488" y="12983"/>
                  </a:lnTo>
                  <a:lnTo>
                    <a:pt x="8466" y="13029"/>
                  </a:lnTo>
                  <a:lnTo>
                    <a:pt x="8746" y="13167"/>
                  </a:lnTo>
                  <a:cubicBezTo>
                    <a:pt x="8755" y="13172"/>
                    <a:pt x="8765" y="13176"/>
                    <a:pt x="8777" y="13180"/>
                  </a:cubicBezTo>
                  <a:cubicBezTo>
                    <a:pt x="8788" y="13185"/>
                    <a:pt x="8800" y="13186"/>
                    <a:pt x="8813" y="13186"/>
                  </a:cubicBezTo>
                  <a:cubicBezTo>
                    <a:pt x="8837" y="13185"/>
                    <a:pt x="8858" y="13177"/>
                    <a:pt x="8876" y="13164"/>
                  </a:cubicBezTo>
                  <a:cubicBezTo>
                    <a:pt x="8894" y="13150"/>
                    <a:pt x="8911" y="13128"/>
                    <a:pt x="8926" y="13098"/>
                  </a:cubicBezTo>
                  <a:cubicBezTo>
                    <a:pt x="8938" y="13074"/>
                    <a:pt x="8945" y="13053"/>
                    <a:pt x="8948" y="13034"/>
                  </a:cubicBezTo>
                  <a:cubicBezTo>
                    <a:pt x="8951" y="13016"/>
                    <a:pt x="8950" y="12998"/>
                    <a:pt x="8946" y="12981"/>
                  </a:cubicBezTo>
                  <a:cubicBezTo>
                    <a:pt x="8942" y="12964"/>
                    <a:pt x="8934" y="12950"/>
                    <a:pt x="8923" y="12940"/>
                  </a:cubicBezTo>
                  <a:cubicBezTo>
                    <a:pt x="8912" y="12929"/>
                    <a:pt x="8895" y="12918"/>
                    <a:pt x="8871" y="12907"/>
                  </a:cubicBezTo>
                  <a:lnTo>
                    <a:pt x="8593" y="12770"/>
                  </a:lnTo>
                  <a:close/>
                  <a:moveTo>
                    <a:pt x="8436" y="12901"/>
                  </a:moveTo>
                  <a:cubicBezTo>
                    <a:pt x="8428" y="12904"/>
                    <a:pt x="8421" y="12909"/>
                    <a:pt x="8417" y="12918"/>
                  </a:cubicBezTo>
                  <a:cubicBezTo>
                    <a:pt x="8413" y="12926"/>
                    <a:pt x="8413" y="12934"/>
                    <a:pt x="8416" y="12942"/>
                  </a:cubicBezTo>
                  <a:cubicBezTo>
                    <a:pt x="8419" y="12951"/>
                    <a:pt x="8424" y="12957"/>
                    <a:pt x="8432" y="12961"/>
                  </a:cubicBezTo>
                  <a:cubicBezTo>
                    <a:pt x="8440" y="12965"/>
                    <a:pt x="8449" y="12966"/>
                    <a:pt x="8458" y="12963"/>
                  </a:cubicBezTo>
                  <a:cubicBezTo>
                    <a:pt x="8466" y="12960"/>
                    <a:pt x="8473" y="12955"/>
                    <a:pt x="8477" y="12946"/>
                  </a:cubicBezTo>
                  <a:cubicBezTo>
                    <a:pt x="8481" y="12938"/>
                    <a:pt x="8481" y="12930"/>
                    <a:pt x="8478" y="12921"/>
                  </a:cubicBezTo>
                  <a:cubicBezTo>
                    <a:pt x="8475" y="12913"/>
                    <a:pt x="8469" y="12906"/>
                    <a:pt x="8461" y="12902"/>
                  </a:cubicBezTo>
                  <a:cubicBezTo>
                    <a:pt x="8453" y="12898"/>
                    <a:pt x="8445" y="12898"/>
                    <a:pt x="8436" y="12901"/>
                  </a:cubicBezTo>
                  <a:close/>
                  <a:moveTo>
                    <a:pt x="8494" y="12784"/>
                  </a:moveTo>
                  <a:cubicBezTo>
                    <a:pt x="8485" y="12787"/>
                    <a:pt x="8479" y="12793"/>
                    <a:pt x="8475" y="12801"/>
                  </a:cubicBezTo>
                  <a:cubicBezTo>
                    <a:pt x="8471" y="12809"/>
                    <a:pt x="8470" y="12817"/>
                    <a:pt x="8473" y="12826"/>
                  </a:cubicBezTo>
                  <a:cubicBezTo>
                    <a:pt x="8476" y="12834"/>
                    <a:pt x="8481" y="12840"/>
                    <a:pt x="8489" y="12844"/>
                  </a:cubicBezTo>
                  <a:cubicBezTo>
                    <a:pt x="8498" y="12848"/>
                    <a:pt x="8506" y="12849"/>
                    <a:pt x="8515" y="12846"/>
                  </a:cubicBezTo>
                  <a:cubicBezTo>
                    <a:pt x="8524" y="12843"/>
                    <a:pt x="8530" y="12838"/>
                    <a:pt x="8534" y="12830"/>
                  </a:cubicBezTo>
                  <a:cubicBezTo>
                    <a:pt x="8538" y="12821"/>
                    <a:pt x="8539" y="12813"/>
                    <a:pt x="8536" y="12804"/>
                  </a:cubicBezTo>
                  <a:cubicBezTo>
                    <a:pt x="8532" y="12796"/>
                    <a:pt x="8527" y="12790"/>
                    <a:pt x="8518" y="12786"/>
                  </a:cubicBezTo>
                  <a:cubicBezTo>
                    <a:pt x="8510" y="12782"/>
                    <a:pt x="8502" y="12781"/>
                    <a:pt x="8494" y="12784"/>
                  </a:cubicBezTo>
                  <a:close/>
                  <a:moveTo>
                    <a:pt x="6885" y="17967"/>
                  </a:moveTo>
                  <a:lnTo>
                    <a:pt x="6758" y="18226"/>
                  </a:lnTo>
                  <a:lnTo>
                    <a:pt x="6797" y="18245"/>
                  </a:lnTo>
                  <a:lnTo>
                    <a:pt x="6849" y="18140"/>
                  </a:lnTo>
                  <a:lnTo>
                    <a:pt x="7081" y="18254"/>
                  </a:lnTo>
                  <a:lnTo>
                    <a:pt x="7194" y="18254"/>
                  </a:lnTo>
                  <a:lnTo>
                    <a:pt x="6871" y="18095"/>
                  </a:lnTo>
                  <a:lnTo>
                    <a:pt x="6923" y="17989"/>
                  </a:lnTo>
                  <a:lnTo>
                    <a:pt x="6885" y="17967"/>
                  </a:lnTo>
                  <a:close/>
                  <a:moveTo>
                    <a:pt x="9002" y="14585"/>
                  </a:moveTo>
                  <a:lnTo>
                    <a:pt x="9002" y="14530"/>
                  </a:lnTo>
                  <a:cubicBezTo>
                    <a:pt x="8993" y="14536"/>
                    <a:pt x="8984" y="14542"/>
                    <a:pt x="8973" y="14548"/>
                  </a:cubicBezTo>
                  <a:lnTo>
                    <a:pt x="8999" y="14586"/>
                  </a:lnTo>
                  <a:lnTo>
                    <a:pt x="9002" y="14585"/>
                  </a:lnTo>
                  <a:close/>
                  <a:moveTo>
                    <a:pt x="9002" y="14326"/>
                  </a:moveTo>
                  <a:lnTo>
                    <a:pt x="9002" y="14267"/>
                  </a:lnTo>
                  <a:cubicBezTo>
                    <a:pt x="8990" y="14266"/>
                    <a:pt x="8978" y="14267"/>
                    <a:pt x="8967" y="14270"/>
                  </a:cubicBezTo>
                  <a:cubicBezTo>
                    <a:pt x="8954" y="14274"/>
                    <a:pt x="8942" y="14279"/>
                    <a:pt x="8931" y="14287"/>
                  </a:cubicBezTo>
                  <a:cubicBezTo>
                    <a:pt x="8920" y="14294"/>
                    <a:pt x="8907" y="14305"/>
                    <a:pt x="8894" y="14320"/>
                  </a:cubicBezTo>
                  <a:lnTo>
                    <a:pt x="8857" y="14358"/>
                  </a:lnTo>
                  <a:cubicBezTo>
                    <a:pt x="8838" y="14377"/>
                    <a:pt x="8821" y="14390"/>
                    <a:pt x="8807" y="14395"/>
                  </a:cubicBezTo>
                  <a:cubicBezTo>
                    <a:pt x="8793" y="14401"/>
                    <a:pt x="8777" y="14399"/>
                    <a:pt x="8761" y="14391"/>
                  </a:cubicBezTo>
                  <a:cubicBezTo>
                    <a:pt x="8741" y="14382"/>
                    <a:pt x="8729" y="14367"/>
                    <a:pt x="8724" y="14348"/>
                  </a:cubicBezTo>
                  <a:cubicBezTo>
                    <a:pt x="8720" y="14328"/>
                    <a:pt x="8723" y="14306"/>
                    <a:pt x="8735" y="14282"/>
                  </a:cubicBezTo>
                  <a:cubicBezTo>
                    <a:pt x="8739" y="14273"/>
                    <a:pt x="8744" y="14266"/>
                    <a:pt x="8749" y="14259"/>
                  </a:cubicBezTo>
                  <a:cubicBezTo>
                    <a:pt x="8754" y="14252"/>
                    <a:pt x="8759" y="14246"/>
                    <a:pt x="8765" y="14240"/>
                  </a:cubicBezTo>
                  <a:cubicBezTo>
                    <a:pt x="8772" y="14233"/>
                    <a:pt x="8779" y="14227"/>
                    <a:pt x="8787" y="14221"/>
                  </a:cubicBezTo>
                  <a:cubicBezTo>
                    <a:pt x="8795" y="14216"/>
                    <a:pt x="8804" y="14209"/>
                    <a:pt x="8815" y="14203"/>
                  </a:cubicBezTo>
                  <a:lnTo>
                    <a:pt x="8792" y="14166"/>
                  </a:lnTo>
                  <a:cubicBezTo>
                    <a:pt x="8748" y="14191"/>
                    <a:pt x="8716" y="14224"/>
                    <a:pt x="8696" y="14265"/>
                  </a:cubicBezTo>
                  <a:cubicBezTo>
                    <a:pt x="8687" y="14284"/>
                    <a:pt x="8681" y="14303"/>
                    <a:pt x="8679" y="14321"/>
                  </a:cubicBezTo>
                  <a:cubicBezTo>
                    <a:pt x="8677" y="14339"/>
                    <a:pt x="8678" y="14357"/>
                    <a:pt x="8682" y="14372"/>
                  </a:cubicBezTo>
                  <a:cubicBezTo>
                    <a:pt x="8687" y="14388"/>
                    <a:pt x="8694" y="14403"/>
                    <a:pt x="8705" y="14415"/>
                  </a:cubicBezTo>
                  <a:cubicBezTo>
                    <a:pt x="8716" y="14428"/>
                    <a:pt x="8729" y="14439"/>
                    <a:pt x="8746" y="14447"/>
                  </a:cubicBezTo>
                  <a:cubicBezTo>
                    <a:pt x="8771" y="14459"/>
                    <a:pt x="8796" y="14462"/>
                    <a:pt x="8822" y="14454"/>
                  </a:cubicBezTo>
                  <a:cubicBezTo>
                    <a:pt x="8834" y="14450"/>
                    <a:pt x="8845" y="14444"/>
                    <a:pt x="8855" y="14436"/>
                  </a:cubicBezTo>
                  <a:cubicBezTo>
                    <a:pt x="8865" y="14428"/>
                    <a:pt x="8877" y="14417"/>
                    <a:pt x="8891" y="14401"/>
                  </a:cubicBezTo>
                  <a:lnTo>
                    <a:pt x="8922" y="14368"/>
                  </a:lnTo>
                  <a:cubicBezTo>
                    <a:pt x="8949" y="14339"/>
                    <a:pt x="8976" y="14325"/>
                    <a:pt x="9002" y="14326"/>
                  </a:cubicBezTo>
                  <a:close/>
                  <a:moveTo>
                    <a:pt x="9002" y="14162"/>
                  </a:moveTo>
                  <a:lnTo>
                    <a:pt x="9002" y="14098"/>
                  </a:lnTo>
                  <a:cubicBezTo>
                    <a:pt x="8992" y="14092"/>
                    <a:pt x="8984" y="14087"/>
                    <a:pt x="8976" y="14081"/>
                  </a:cubicBezTo>
                  <a:cubicBezTo>
                    <a:pt x="8961" y="14071"/>
                    <a:pt x="8948" y="14059"/>
                    <a:pt x="8938" y="14047"/>
                  </a:cubicBezTo>
                  <a:cubicBezTo>
                    <a:pt x="8921" y="14027"/>
                    <a:pt x="8910" y="14006"/>
                    <a:pt x="8907" y="13984"/>
                  </a:cubicBezTo>
                  <a:cubicBezTo>
                    <a:pt x="8903" y="13963"/>
                    <a:pt x="8907" y="13940"/>
                    <a:pt x="8918" y="13918"/>
                  </a:cubicBezTo>
                  <a:cubicBezTo>
                    <a:pt x="8925" y="13903"/>
                    <a:pt x="8934" y="13891"/>
                    <a:pt x="8943" y="13881"/>
                  </a:cubicBezTo>
                  <a:cubicBezTo>
                    <a:pt x="8953" y="13872"/>
                    <a:pt x="8965" y="13863"/>
                    <a:pt x="8979" y="13856"/>
                  </a:cubicBezTo>
                  <a:lnTo>
                    <a:pt x="8961" y="13816"/>
                  </a:lnTo>
                  <a:cubicBezTo>
                    <a:pt x="8944" y="13824"/>
                    <a:pt x="8929" y="13835"/>
                    <a:pt x="8915" y="13849"/>
                  </a:cubicBezTo>
                  <a:cubicBezTo>
                    <a:pt x="8902" y="13863"/>
                    <a:pt x="8890" y="13880"/>
                    <a:pt x="8881" y="13899"/>
                  </a:cubicBezTo>
                  <a:cubicBezTo>
                    <a:pt x="8869" y="13922"/>
                    <a:pt x="8863" y="13946"/>
                    <a:pt x="8864" y="13971"/>
                  </a:cubicBezTo>
                  <a:cubicBezTo>
                    <a:pt x="8864" y="13997"/>
                    <a:pt x="8869" y="14021"/>
                    <a:pt x="8880" y="14044"/>
                  </a:cubicBezTo>
                  <a:cubicBezTo>
                    <a:pt x="8891" y="14068"/>
                    <a:pt x="8907" y="14090"/>
                    <a:pt x="8927" y="14110"/>
                  </a:cubicBezTo>
                  <a:cubicBezTo>
                    <a:pt x="8948" y="14130"/>
                    <a:pt x="8973" y="14148"/>
                    <a:pt x="9002" y="14162"/>
                  </a:cubicBezTo>
                  <a:close/>
                  <a:moveTo>
                    <a:pt x="7417" y="17873"/>
                  </a:moveTo>
                  <a:lnTo>
                    <a:pt x="7377" y="17853"/>
                  </a:lnTo>
                  <a:lnTo>
                    <a:pt x="7292" y="18025"/>
                  </a:lnTo>
                  <a:lnTo>
                    <a:pt x="7149" y="17954"/>
                  </a:lnTo>
                  <a:lnTo>
                    <a:pt x="7215" y="17821"/>
                  </a:lnTo>
                  <a:lnTo>
                    <a:pt x="7174" y="17801"/>
                  </a:lnTo>
                  <a:lnTo>
                    <a:pt x="7109" y="17935"/>
                  </a:lnTo>
                  <a:lnTo>
                    <a:pt x="6980" y="17871"/>
                  </a:lnTo>
                  <a:lnTo>
                    <a:pt x="7059" y="17711"/>
                  </a:lnTo>
                  <a:lnTo>
                    <a:pt x="7023" y="17686"/>
                  </a:lnTo>
                  <a:lnTo>
                    <a:pt x="6918" y="17900"/>
                  </a:lnTo>
                  <a:lnTo>
                    <a:pt x="7309" y="18092"/>
                  </a:lnTo>
                  <a:lnTo>
                    <a:pt x="7417" y="17873"/>
                  </a:lnTo>
                  <a:close/>
                  <a:moveTo>
                    <a:pt x="7580" y="17542"/>
                  </a:moveTo>
                  <a:lnTo>
                    <a:pt x="7544" y="17546"/>
                  </a:lnTo>
                  <a:cubicBezTo>
                    <a:pt x="7527" y="17549"/>
                    <a:pt x="7509" y="17551"/>
                    <a:pt x="7491" y="17553"/>
                  </a:cubicBezTo>
                  <a:cubicBezTo>
                    <a:pt x="7472" y="17556"/>
                    <a:pt x="7454" y="17559"/>
                    <a:pt x="7438" y="17561"/>
                  </a:cubicBezTo>
                  <a:cubicBezTo>
                    <a:pt x="7421" y="17563"/>
                    <a:pt x="7410" y="17565"/>
                    <a:pt x="7403" y="17566"/>
                  </a:cubicBezTo>
                  <a:cubicBezTo>
                    <a:pt x="7393" y="17568"/>
                    <a:pt x="7382" y="17570"/>
                    <a:pt x="7370" y="17574"/>
                  </a:cubicBezTo>
                  <a:cubicBezTo>
                    <a:pt x="7358" y="17577"/>
                    <a:pt x="7348" y="17580"/>
                    <a:pt x="7340" y="17584"/>
                  </a:cubicBezTo>
                  <a:lnTo>
                    <a:pt x="7343" y="17578"/>
                  </a:lnTo>
                  <a:cubicBezTo>
                    <a:pt x="7350" y="17563"/>
                    <a:pt x="7355" y="17547"/>
                    <a:pt x="7356" y="17532"/>
                  </a:cubicBezTo>
                  <a:cubicBezTo>
                    <a:pt x="7357" y="17517"/>
                    <a:pt x="7355" y="17502"/>
                    <a:pt x="7350" y="17489"/>
                  </a:cubicBezTo>
                  <a:cubicBezTo>
                    <a:pt x="7345" y="17475"/>
                    <a:pt x="7338" y="17462"/>
                    <a:pt x="7327" y="17451"/>
                  </a:cubicBezTo>
                  <a:cubicBezTo>
                    <a:pt x="7316" y="17439"/>
                    <a:pt x="7302" y="17430"/>
                    <a:pt x="7286" y="17422"/>
                  </a:cubicBezTo>
                  <a:cubicBezTo>
                    <a:pt x="7276" y="17417"/>
                    <a:pt x="7266" y="17413"/>
                    <a:pt x="7256" y="17412"/>
                  </a:cubicBezTo>
                  <a:cubicBezTo>
                    <a:pt x="7247" y="17410"/>
                    <a:pt x="7238" y="17409"/>
                    <a:pt x="7229" y="17409"/>
                  </a:cubicBezTo>
                  <a:cubicBezTo>
                    <a:pt x="7220" y="17410"/>
                    <a:pt x="7212" y="17411"/>
                    <a:pt x="7205" y="17413"/>
                  </a:cubicBezTo>
                  <a:cubicBezTo>
                    <a:pt x="7198" y="17415"/>
                    <a:pt x="7191" y="17417"/>
                    <a:pt x="7185" y="17420"/>
                  </a:cubicBezTo>
                  <a:cubicBezTo>
                    <a:pt x="7179" y="17423"/>
                    <a:pt x="7173" y="17426"/>
                    <a:pt x="7167" y="17431"/>
                  </a:cubicBezTo>
                  <a:cubicBezTo>
                    <a:pt x="7161" y="17435"/>
                    <a:pt x="7155" y="17441"/>
                    <a:pt x="7149" y="17447"/>
                  </a:cubicBezTo>
                  <a:cubicBezTo>
                    <a:pt x="7143" y="17454"/>
                    <a:pt x="7137" y="17462"/>
                    <a:pt x="7131" y="17472"/>
                  </a:cubicBezTo>
                  <a:cubicBezTo>
                    <a:pt x="7125" y="17482"/>
                    <a:pt x="7118" y="17493"/>
                    <a:pt x="7112" y="17506"/>
                  </a:cubicBezTo>
                  <a:lnTo>
                    <a:pt x="7067" y="17598"/>
                  </a:lnTo>
                  <a:lnTo>
                    <a:pt x="7458" y="17790"/>
                  </a:lnTo>
                  <a:lnTo>
                    <a:pt x="7480" y="17744"/>
                  </a:lnTo>
                  <a:lnTo>
                    <a:pt x="7304" y="17657"/>
                  </a:lnTo>
                  <a:cubicBezTo>
                    <a:pt x="7309" y="17648"/>
                    <a:pt x="7315" y="17641"/>
                    <a:pt x="7321" y="17636"/>
                  </a:cubicBezTo>
                  <a:cubicBezTo>
                    <a:pt x="7327" y="17632"/>
                    <a:pt x="7337" y="17628"/>
                    <a:pt x="7351" y="17625"/>
                  </a:cubicBezTo>
                  <a:cubicBezTo>
                    <a:pt x="7374" y="17621"/>
                    <a:pt x="7396" y="17617"/>
                    <a:pt x="7416" y="17613"/>
                  </a:cubicBezTo>
                  <a:cubicBezTo>
                    <a:pt x="7437" y="17610"/>
                    <a:pt x="7456" y="17607"/>
                    <a:pt x="7474" y="17605"/>
                  </a:cubicBezTo>
                  <a:cubicBezTo>
                    <a:pt x="7491" y="17603"/>
                    <a:pt x="7506" y="17601"/>
                    <a:pt x="7519" y="17601"/>
                  </a:cubicBezTo>
                  <a:cubicBezTo>
                    <a:pt x="7533" y="17600"/>
                    <a:pt x="7543" y="17600"/>
                    <a:pt x="7551" y="17600"/>
                  </a:cubicBezTo>
                  <a:lnTo>
                    <a:pt x="7580" y="17542"/>
                  </a:lnTo>
                  <a:close/>
                  <a:moveTo>
                    <a:pt x="7294" y="17493"/>
                  </a:moveTo>
                  <a:cubicBezTo>
                    <a:pt x="7302" y="17501"/>
                    <a:pt x="7308" y="17510"/>
                    <a:pt x="7311" y="17519"/>
                  </a:cubicBezTo>
                  <a:cubicBezTo>
                    <a:pt x="7314" y="17530"/>
                    <a:pt x="7314" y="17542"/>
                    <a:pt x="7312" y="17555"/>
                  </a:cubicBezTo>
                  <a:cubicBezTo>
                    <a:pt x="7310" y="17567"/>
                    <a:pt x="7304" y="17582"/>
                    <a:pt x="7296" y="17600"/>
                  </a:cubicBezTo>
                  <a:lnTo>
                    <a:pt x="7275" y="17643"/>
                  </a:lnTo>
                  <a:lnTo>
                    <a:pt x="7129" y="17571"/>
                  </a:lnTo>
                  <a:lnTo>
                    <a:pt x="7152" y="17525"/>
                  </a:lnTo>
                  <a:cubicBezTo>
                    <a:pt x="7157" y="17514"/>
                    <a:pt x="7162" y="17505"/>
                    <a:pt x="7167" y="17498"/>
                  </a:cubicBezTo>
                  <a:cubicBezTo>
                    <a:pt x="7172" y="17491"/>
                    <a:pt x="7178" y="17485"/>
                    <a:pt x="7184" y="17480"/>
                  </a:cubicBezTo>
                  <a:cubicBezTo>
                    <a:pt x="7194" y="17471"/>
                    <a:pt x="7206" y="17466"/>
                    <a:pt x="7221" y="17464"/>
                  </a:cubicBezTo>
                  <a:cubicBezTo>
                    <a:pt x="7235" y="17462"/>
                    <a:pt x="7249" y="17464"/>
                    <a:pt x="7262" y="17471"/>
                  </a:cubicBezTo>
                  <a:cubicBezTo>
                    <a:pt x="7275" y="17477"/>
                    <a:pt x="7285" y="17484"/>
                    <a:pt x="7294" y="17493"/>
                  </a:cubicBezTo>
                  <a:close/>
                  <a:moveTo>
                    <a:pt x="7792" y="17330"/>
                  </a:moveTo>
                  <a:lnTo>
                    <a:pt x="7243" y="17060"/>
                  </a:lnTo>
                  <a:lnTo>
                    <a:pt x="7224" y="17098"/>
                  </a:lnTo>
                  <a:lnTo>
                    <a:pt x="7773" y="17368"/>
                  </a:lnTo>
                  <a:lnTo>
                    <a:pt x="7792" y="17330"/>
                  </a:lnTo>
                  <a:close/>
                  <a:moveTo>
                    <a:pt x="7637" y="16439"/>
                  </a:moveTo>
                  <a:lnTo>
                    <a:pt x="7614" y="16485"/>
                  </a:lnTo>
                  <a:lnTo>
                    <a:pt x="7817" y="16645"/>
                  </a:lnTo>
                  <a:cubicBezTo>
                    <a:pt x="7830" y="16656"/>
                    <a:pt x="7843" y="16666"/>
                    <a:pt x="7856" y="16675"/>
                  </a:cubicBezTo>
                  <a:cubicBezTo>
                    <a:pt x="7868" y="16685"/>
                    <a:pt x="7880" y="16694"/>
                    <a:pt x="7890" y="16701"/>
                  </a:cubicBezTo>
                  <a:cubicBezTo>
                    <a:pt x="7900" y="16709"/>
                    <a:pt x="7909" y="16715"/>
                    <a:pt x="7915" y="16720"/>
                  </a:cubicBezTo>
                  <a:cubicBezTo>
                    <a:pt x="7920" y="16723"/>
                    <a:pt x="7924" y="16726"/>
                    <a:pt x="7925" y="16727"/>
                  </a:cubicBezTo>
                  <a:cubicBezTo>
                    <a:pt x="7923" y="16727"/>
                    <a:pt x="7920" y="16726"/>
                    <a:pt x="7916" y="16724"/>
                  </a:cubicBezTo>
                  <a:cubicBezTo>
                    <a:pt x="7910" y="16722"/>
                    <a:pt x="7901" y="16720"/>
                    <a:pt x="7891" y="16717"/>
                  </a:cubicBezTo>
                  <a:cubicBezTo>
                    <a:pt x="7881" y="16714"/>
                    <a:pt x="7869" y="16711"/>
                    <a:pt x="7856" y="16707"/>
                  </a:cubicBezTo>
                  <a:cubicBezTo>
                    <a:pt x="7843" y="16704"/>
                    <a:pt x="7828" y="16700"/>
                    <a:pt x="7812" y="16696"/>
                  </a:cubicBezTo>
                  <a:lnTo>
                    <a:pt x="7543" y="16631"/>
                  </a:lnTo>
                  <a:lnTo>
                    <a:pt x="7517" y="16684"/>
                  </a:lnTo>
                  <a:lnTo>
                    <a:pt x="7725" y="16851"/>
                  </a:lnTo>
                  <a:cubicBezTo>
                    <a:pt x="7735" y="16859"/>
                    <a:pt x="7746" y="16867"/>
                    <a:pt x="7758" y="16876"/>
                  </a:cubicBezTo>
                  <a:cubicBezTo>
                    <a:pt x="7769" y="16885"/>
                    <a:pt x="7780" y="16893"/>
                    <a:pt x="7790" y="16901"/>
                  </a:cubicBezTo>
                  <a:cubicBezTo>
                    <a:pt x="7800" y="16908"/>
                    <a:pt x="7808" y="16915"/>
                    <a:pt x="7815" y="16920"/>
                  </a:cubicBezTo>
                  <a:cubicBezTo>
                    <a:pt x="7823" y="16925"/>
                    <a:pt x="7826" y="16928"/>
                    <a:pt x="7827" y="16929"/>
                  </a:cubicBezTo>
                  <a:cubicBezTo>
                    <a:pt x="7825" y="16928"/>
                    <a:pt x="7820" y="16927"/>
                    <a:pt x="7812" y="16924"/>
                  </a:cubicBezTo>
                  <a:cubicBezTo>
                    <a:pt x="7803" y="16921"/>
                    <a:pt x="7793" y="16918"/>
                    <a:pt x="7781" y="16914"/>
                  </a:cubicBezTo>
                  <a:cubicBezTo>
                    <a:pt x="7768" y="16910"/>
                    <a:pt x="7755" y="16907"/>
                    <a:pt x="7740" y="16902"/>
                  </a:cubicBezTo>
                  <a:cubicBezTo>
                    <a:pt x="7726" y="16898"/>
                    <a:pt x="7712" y="16895"/>
                    <a:pt x="7698" y="16891"/>
                  </a:cubicBezTo>
                  <a:lnTo>
                    <a:pt x="7445" y="16828"/>
                  </a:lnTo>
                  <a:lnTo>
                    <a:pt x="7421" y="16879"/>
                  </a:lnTo>
                  <a:lnTo>
                    <a:pt x="7857" y="16979"/>
                  </a:lnTo>
                  <a:lnTo>
                    <a:pt x="7887" y="16918"/>
                  </a:lnTo>
                  <a:lnTo>
                    <a:pt x="7690" y="16762"/>
                  </a:lnTo>
                  <a:cubicBezTo>
                    <a:pt x="7678" y="16753"/>
                    <a:pt x="7667" y="16744"/>
                    <a:pt x="7656" y="16736"/>
                  </a:cubicBezTo>
                  <a:cubicBezTo>
                    <a:pt x="7645" y="16727"/>
                    <a:pt x="7635" y="16719"/>
                    <a:pt x="7625" y="16713"/>
                  </a:cubicBezTo>
                  <a:cubicBezTo>
                    <a:pt x="7616" y="16706"/>
                    <a:pt x="7609" y="16701"/>
                    <a:pt x="7603" y="16697"/>
                  </a:cubicBezTo>
                  <a:cubicBezTo>
                    <a:pt x="7597" y="16693"/>
                    <a:pt x="7594" y="16690"/>
                    <a:pt x="7593" y="16690"/>
                  </a:cubicBezTo>
                  <a:cubicBezTo>
                    <a:pt x="7595" y="16690"/>
                    <a:pt x="7599" y="16692"/>
                    <a:pt x="7606" y="16694"/>
                  </a:cubicBezTo>
                  <a:cubicBezTo>
                    <a:pt x="7612" y="16696"/>
                    <a:pt x="7621" y="16698"/>
                    <a:pt x="7632" y="16701"/>
                  </a:cubicBezTo>
                  <a:cubicBezTo>
                    <a:pt x="7642" y="16704"/>
                    <a:pt x="7654" y="16708"/>
                    <a:pt x="7668" y="16711"/>
                  </a:cubicBezTo>
                  <a:cubicBezTo>
                    <a:pt x="7682" y="16715"/>
                    <a:pt x="7697" y="16719"/>
                    <a:pt x="7713" y="16723"/>
                  </a:cubicBezTo>
                  <a:lnTo>
                    <a:pt x="7954" y="16782"/>
                  </a:lnTo>
                  <a:lnTo>
                    <a:pt x="7984" y="16721"/>
                  </a:lnTo>
                  <a:lnTo>
                    <a:pt x="7637" y="16439"/>
                  </a:lnTo>
                  <a:close/>
                  <a:moveTo>
                    <a:pt x="8175" y="16333"/>
                  </a:moveTo>
                  <a:lnTo>
                    <a:pt x="8134" y="16313"/>
                  </a:lnTo>
                  <a:lnTo>
                    <a:pt x="8049" y="16485"/>
                  </a:lnTo>
                  <a:lnTo>
                    <a:pt x="7906" y="16415"/>
                  </a:lnTo>
                  <a:lnTo>
                    <a:pt x="7972" y="16281"/>
                  </a:lnTo>
                  <a:lnTo>
                    <a:pt x="7932" y="16261"/>
                  </a:lnTo>
                  <a:lnTo>
                    <a:pt x="7866" y="16395"/>
                  </a:lnTo>
                  <a:lnTo>
                    <a:pt x="7738" y="16332"/>
                  </a:lnTo>
                  <a:lnTo>
                    <a:pt x="7817" y="16172"/>
                  </a:lnTo>
                  <a:lnTo>
                    <a:pt x="7781" y="16147"/>
                  </a:lnTo>
                  <a:lnTo>
                    <a:pt x="7676" y="16360"/>
                  </a:lnTo>
                  <a:lnTo>
                    <a:pt x="8067" y="16553"/>
                  </a:lnTo>
                  <a:lnTo>
                    <a:pt x="8175" y="16333"/>
                  </a:lnTo>
                  <a:close/>
                  <a:moveTo>
                    <a:pt x="8191" y="15929"/>
                  </a:moveTo>
                  <a:cubicBezTo>
                    <a:pt x="8176" y="15928"/>
                    <a:pt x="8162" y="15929"/>
                    <a:pt x="8149" y="15932"/>
                  </a:cubicBezTo>
                  <a:cubicBezTo>
                    <a:pt x="8136" y="15935"/>
                    <a:pt x="8124" y="15941"/>
                    <a:pt x="8113" y="15948"/>
                  </a:cubicBezTo>
                  <a:cubicBezTo>
                    <a:pt x="8102" y="15956"/>
                    <a:pt x="8090" y="15967"/>
                    <a:pt x="8076" y="15982"/>
                  </a:cubicBezTo>
                  <a:lnTo>
                    <a:pt x="8039" y="16020"/>
                  </a:lnTo>
                  <a:cubicBezTo>
                    <a:pt x="8020" y="16039"/>
                    <a:pt x="8004" y="16051"/>
                    <a:pt x="7989" y="16057"/>
                  </a:cubicBezTo>
                  <a:cubicBezTo>
                    <a:pt x="7975" y="16062"/>
                    <a:pt x="7960" y="16061"/>
                    <a:pt x="7944" y="16053"/>
                  </a:cubicBezTo>
                  <a:cubicBezTo>
                    <a:pt x="7924" y="16043"/>
                    <a:pt x="7911" y="16029"/>
                    <a:pt x="7906" y="16009"/>
                  </a:cubicBezTo>
                  <a:cubicBezTo>
                    <a:pt x="7902" y="15990"/>
                    <a:pt x="7906" y="15968"/>
                    <a:pt x="7918" y="15943"/>
                  </a:cubicBezTo>
                  <a:cubicBezTo>
                    <a:pt x="7922" y="15935"/>
                    <a:pt x="7926" y="15927"/>
                    <a:pt x="7931" y="15921"/>
                  </a:cubicBezTo>
                  <a:cubicBezTo>
                    <a:pt x="7936" y="15914"/>
                    <a:pt x="7941" y="15907"/>
                    <a:pt x="7948" y="15901"/>
                  </a:cubicBezTo>
                  <a:cubicBezTo>
                    <a:pt x="7954" y="15895"/>
                    <a:pt x="7961" y="15889"/>
                    <a:pt x="7969" y="15883"/>
                  </a:cubicBezTo>
                  <a:cubicBezTo>
                    <a:pt x="7977" y="15877"/>
                    <a:pt x="7987" y="15871"/>
                    <a:pt x="7998" y="15865"/>
                  </a:cubicBezTo>
                  <a:lnTo>
                    <a:pt x="7974" y="15827"/>
                  </a:lnTo>
                  <a:cubicBezTo>
                    <a:pt x="7931" y="15852"/>
                    <a:pt x="7899" y="15886"/>
                    <a:pt x="7878" y="15927"/>
                  </a:cubicBezTo>
                  <a:cubicBezTo>
                    <a:pt x="7869" y="15946"/>
                    <a:pt x="7863" y="15965"/>
                    <a:pt x="7861" y="15983"/>
                  </a:cubicBezTo>
                  <a:cubicBezTo>
                    <a:pt x="7859" y="16001"/>
                    <a:pt x="7860" y="16018"/>
                    <a:pt x="7865" y="16034"/>
                  </a:cubicBezTo>
                  <a:cubicBezTo>
                    <a:pt x="7869" y="16050"/>
                    <a:pt x="7877" y="16064"/>
                    <a:pt x="7887" y="16077"/>
                  </a:cubicBezTo>
                  <a:cubicBezTo>
                    <a:pt x="7898" y="16090"/>
                    <a:pt x="7912" y="16100"/>
                    <a:pt x="7928" y="16109"/>
                  </a:cubicBezTo>
                  <a:cubicBezTo>
                    <a:pt x="7954" y="16121"/>
                    <a:pt x="7979" y="16123"/>
                    <a:pt x="8004" y="16116"/>
                  </a:cubicBezTo>
                  <a:cubicBezTo>
                    <a:pt x="8016" y="16112"/>
                    <a:pt x="8027" y="16106"/>
                    <a:pt x="8037" y="16098"/>
                  </a:cubicBezTo>
                  <a:cubicBezTo>
                    <a:pt x="8047" y="16090"/>
                    <a:pt x="8059" y="16078"/>
                    <a:pt x="8073" y="16063"/>
                  </a:cubicBezTo>
                  <a:lnTo>
                    <a:pt x="8105" y="16030"/>
                  </a:lnTo>
                  <a:cubicBezTo>
                    <a:pt x="8142" y="15990"/>
                    <a:pt x="8177" y="15978"/>
                    <a:pt x="8212" y="15995"/>
                  </a:cubicBezTo>
                  <a:cubicBezTo>
                    <a:pt x="8235" y="16007"/>
                    <a:pt x="8249" y="16025"/>
                    <a:pt x="8254" y="16051"/>
                  </a:cubicBezTo>
                  <a:cubicBezTo>
                    <a:pt x="8256" y="16062"/>
                    <a:pt x="8257" y="16073"/>
                    <a:pt x="8255" y="16084"/>
                  </a:cubicBezTo>
                  <a:cubicBezTo>
                    <a:pt x="8253" y="16094"/>
                    <a:pt x="8248" y="16107"/>
                    <a:pt x="8241" y="16121"/>
                  </a:cubicBezTo>
                  <a:cubicBezTo>
                    <a:pt x="8231" y="16141"/>
                    <a:pt x="8219" y="16158"/>
                    <a:pt x="8206" y="16172"/>
                  </a:cubicBezTo>
                  <a:cubicBezTo>
                    <a:pt x="8192" y="16187"/>
                    <a:pt x="8175" y="16199"/>
                    <a:pt x="8155" y="16210"/>
                  </a:cubicBezTo>
                  <a:lnTo>
                    <a:pt x="8182" y="16248"/>
                  </a:lnTo>
                  <a:cubicBezTo>
                    <a:pt x="8204" y="16235"/>
                    <a:pt x="8222" y="16219"/>
                    <a:pt x="8238" y="16202"/>
                  </a:cubicBezTo>
                  <a:cubicBezTo>
                    <a:pt x="8254" y="16184"/>
                    <a:pt x="8267" y="16164"/>
                    <a:pt x="8279" y="16140"/>
                  </a:cubicBezTo>
                  <a:cubicBezTo>
                    <a:pt x="8288" y="16122"/>
                    <a:pt x="8294" y="16105"/>
                    <a:pt x="8297" y="16090"/>
                  </a:cubicBezTo>
                  <a:cubicBezTo>
                    <a:pt x="8300" y="16074"/>
                    <a:pt x="8300" y="16058"/>
                    <a:pt x="8298" y="16041"/>
                  </a:cubicBezTo>
                  <a:cubicBezTo>
                    <a:pt x="8296" y="16018"/>
                    <a:pt x="8288" y="15998"/>
                    <a:pt x="8276" y="15980"/>
                  </a:cubicBezTo>
                  <a:cubicBezTo>
                    <a:pt x="8264" y="15963"/>
                    <a:pt x="8249" y="15949"/>
                    <a:pt x="8231" y="15940"/>
                  </a:cubicBezTo>
                  <a:cubicBezTo>
                    <a:pt x="8219" y="15934"/>
                    <a:pt x="8205" y="15931"/>
                    <a:pt x="8191" y="15929"/>
                  </a:cubicBezTo>
                  <a:close/>
                  <a:moveTo>
                    <a:pt x="8108" y="15482"/>
                  </a:moveTo>
                  <a:lnTo>
                    <a:pt x="7981" y="15741"/>
                  </a:lnTo>
                  <a:lnTo>
                    <a:pt x="8020" y="15760"/>
                  </a:lnTo>
                  <a:lnTo>
                    <a:pt x="8071" y="15655"/>
                  </a:lnTo>
                  <a:lnTo>
                    <a:pt x="8423" y="15828"/>
                  </a:lnTo>
                  <a:lnTo>
                    <a:pt x="8445" y="15783"/>
                  </a:lnTo>
                  <a:lnTo>
                    <a:pt x="8094" y="15610"/>
                  </a:lnTo>
                  <a:lnTo>
                    <a:pt x="8146" y="15504"/>
                  </a:lnTo>
                  <a:lnTo>
                    <a:pt x="8108" y="15482"/>
                  </a:lnTo>
                  <a:close/>
                  <a:moveTo>
                    <a:pt x="8242" y="15209"/>
                  </a:moveTo>
                  <a:lnTo>
                    <a:pt x="8141" y="15415"/>
                  </a:lnTo>
                  <a:lnTo>
                    <a:pt x="8532" y="15607"/>
                  </a:lnTo>
                  <a:lnTo>
                    <a:pt x="8555" y="15560"/>
                  </a:lnTo>
                  <a:lnTo>
                    <a:pt x="8369" y="15469"/>
                  </a:lnTo>
                  <a:lnTo>
                    <a:pt x="8431" y="15343"/>
                  </a:lnTo>
                  <a:lnTo>
                    <a:pt x="8393" y="15325"/>
                  </a:lnTo>
                  <a:lnTo>
                    <a:pt x="8331" y="15450"/>
                  </a:lnTo>
                  <a:lnTo>
                    <a:pt x="8203" y="15387"/>
                  </a:lnTo>
                  <a:lnTo>
                    <a:pt x="8277" y="15236"/>
                  </a:lnTo>
                  <a:lnTo>
                    <a:pt x="8242" y="15209"/>
                  </a:lnTo>
                  <a:close/>
                  <a:moveTo>
                    <a:pt x="8789" y="15084"/>
                  </a:moveTo>
                  <a:lnTo>
                    <a:pt x="8335" y="15021"/>
                  </a:lnTo>
                  <a:lnTo>
                    <a:pt x="8305" y="15082"/>
                  </a:lnTo>
                  <a:lnTo>
                    <a:pt x="8631" y="15405"/>
                  </a:lnTo>
                  <a:lnTo>
                    <a:pt x="8655" y="15358"/>
                  </a:lnTo>
                  <a:lnTo>
                    <a:pt x="8553" y="15261"/>
                  </a:lnTo>
                  <a:lnTo>
                    <a:pt x="8625" y="15115"/>
                  </a:lnTo>
                  <a:lnTo>
                    <a:pt x="8763" y="15137"/>
                  </a:lnTo>
                  <a:lnTo>
                    <a:pt x="8789" y="15084"/>
                  </a:lnTo>
                  <a:close/>
                  <a:moveTo>
                    <a:pt x="8581" y="15108"/>
                  </a:moveTo>
                  <a:lnTo>
                    <a:pt x="8521" y="15230"/>
                  </a:lnTo>
                  <a:lnTo>
                    <a:pt x="8360" y="15074"/>
                  </a:lnTo>
                  <a:lnTo>
                    <a:pt x="8581" y="15108"/>
                  </a:lnTo>
                  <a:close/>
                  <a:moveTo>
                    <a:pt x="8227" y="15052"/>
                  </a:moveTo>
                  <a:cubicBezTo>
                    <a:pt x="8218" y="15055"/>
                    <a:pt x="8212" y="15061"/>
                    <a:pt x="8208" y="15069"/>
                  </a:cubicBezTo>
                  <a:cubicBezTo>
                    <a:pt x="8204" y="15077"/>
                    <a:pt x="8203" y="15085"/>
                    <a:pt x="8206" y="15094"/>
                  </a:cubicBezTo>
                  <a:cubicBezTo>
                    <a:pt x="8209" y="15102"/>
                    <a:pt x="8215" y="15108"/>
                    <a:pt x="8223" y="15112"/>
                  </a:cubicBezTo>
                  <a:cubicBezTo>
                    <a:pt x="8231" y="15117"/>
                    <a:pt x="8239" y="15117"/>
                    <a:pt x="8248" y="15114"/>
                  </a:cubicBezTo>
                  <a:cubicBezTo>
                    <a:pt x="8257" y="15112"/>
                    <a:pt x="8263" y="15106"/>
                    <a:pt x="8267" y="15098"/>
                  </a:cubicBezTo>
                  <a:cubicBezTo>
                    <a:pt x="8271" y="15089"/>
                    <a:pt x="8272" y="15081"/>
                    <a:pt x="8269" y="15073"/>
                  </a:cubicBezTo>
                  <a:cubicBezTo>
                    <a:pt x="8266" y="15064"/>
                    <a:pt x="8260" y="15058"/>
                    <a:pt x="8251" y="15054"/>
                  </a:cubicBezTo>
                  <a:cubicBezTo>
                    <a:pt x="8244" y="15050"/>
                    <a:pt x="8235" y="15049"/>
                    <a:pt x="8227" y="15052"/>
                  </a:cubicBezTo>
                  <a:close/>
                  <a:moveTo>
                    <a:pt x="8285" y="14935"/>
                  </a:moveTo>
                  <a:cubicBezTo>
                    <a:pt x="8276" y="14938"/>
                    <a:pt x="8270" y="14943"/>
                    <a:pt x="8266" y="14952"/>
                  </a:cubicBezTo>
                  <a:cubicBezTo>
                    <a:pt x="8262" y="14960"/>
                    <a:pt x="8261" y="14968"/>
                    <a:pt x="8264" y="14976"/>
                  </a:cubicBezTo>
                  <a:cubicBezTo>
                    <a:pt x="8267" y="14985"/>
                    <a:pt x="8272" y="14991"/>
                    <a:pt x="8280" y="14995"/>
                  </a:cubicBezTo>
                  <a:cubicBezTo>
                    <a:pt x="8289" y="14999"/>
                    <a:pt x="8297" y="15000"/>
                    <a:pt x="8306" y="14997"/>
                  </a:cubicBezTo>
                  <a:cubicBezTo>
                    <a:pt x="8315" y="14994"/>
                    <a:pt x="8321" y="14989"/>
                    <a:pt x="8325" y="14980"/>
                  </a:cubicBezTo>
                  <a:cubicBezTo>
                    <a:pt x="8329" y="14972"/>
                    <a:pt x="8330" y="14964"/>
                    <a:pt x="8327" y="14955"/>
                  </a:cubicBezTo>
                  <a:cubicBezTo>
                    <a:pt x="8323" y="14947"/>
                    <a:pt x="8318" y="14940"/>
                    <a:pt x="8309" y="14936"/>
                  </a:cubicBezTo>
                  <a:cubicBezTo>
                    <a:pt x="8301" y="14932"/>
                    <a:pt x="8293" y="14932"/>
                    <a:pt x="8285" y="14935"/>
                  </a:cubicBezTo>
                  <a:close/>
                  <a:moveTo>
                    <a:pt x="8885" y="14790"/>
                  </a:moveTo>
                  <a:lnTo>
                    <a:pt x="8809" y="14944"/>
                  </a:lnTo>
                  <a:lnTo>
                    <a:pt x="8458" y="14771"/>
                  </a:lnTo>
                  <a:lnTo>
                    <a:pt x="8435" y="14818"/>
                  </a:lnTo>
                  <a:lnTo>
                    <a:pt x="8826" y="15010"/>
                  </a:lnTo>
                  <a:lnTo>
                    <a:pt x="8922" y="14815"/>
                  </a:lnTo>
                  <a:lnTo>
                    <a:pt x="8885" y="14790"/>
                  </a:lnTo>
                  <a:close/>
                  <a:moveTo>
                    <a:pt x="8984" y="14688"/>
                  </a:moveTo>
                  <a:lnTo>
                    <a:pt x="8593" y="14496"/>
                  </a:lnTo>
                  <a:lnTo>
                    <a:pt x="8571" y="14541"/>
                  </a:lnTo>
                  <a:lnTo>
                    <a:pt x="8962" y="14734"/>
                  </a:lnTo>
                  <a:lnTo>
                    <a:pt x="8984" y="14688"/>
                  </a:lnTo>
                  <a:close/>
                  <a:moveTo>
                    <a:pt x="8151" y="18107"/>
                  </a:moveTo>
                  <a:lnTo>
                    <a:pt x="7760" y="17915"/>
                  </a:lnTo>
                  <a:lnTo>
                    <a:pt x="7737" y="17961"/>
                  </a:lnTo>
                  <a:lnTo>
                    <a:pt x="7901" y="18042"/>
                  </a:lnTo>
                  <a:lnTo>
                    <a:pt x="7820" y="18207"/>
                  </a:lnTo>
                  <a:lnTo>
                    <a:pt x="7656" y="18126"/>
                  </a:lnTo>
                  <a:lnTo>
                    <a:pt x="7634" y="18172"/>
                  </a:lnTo>
                  <a:lnTo>
                    <a:pt x="7801" y="18254"/>
                  </a:lnTo>
                  <a:lnTo>
                    <a:pt x="7916" y="18254"/>
                  </a:lnTo>
                  <a:lnTo>
                    <a:pt x="7858" y="18225"/>
                  </a:lnTo>
                  <a:lnTo>
                    <a:pt x="7939" y="18061"/>
                  </a:lnTo>
                  <a:lnTo>
                    <a:pt x="8128" y="18154"/>
                  </a:lnTo>
                  <a:lnTo>
                    <a:pt x="8151" y="18107"/>
                  </a:lnTo>
                  <a:close/>
                  <a:moveTo>
                    <a:pt x="9002" y="16378"/>
                  </a:moveTo>
                  <a:lnTo>
                    <a:pt x="9002" y="16376"/>
                  </a:lnTo>
                  <a:lnTo>
                    <a:pt x="8612" y="16184"/>
                  </a:lnTo>
                  <a:lnTo>
                    <a:pt x="8589" y="16230"/>
                  </a:lnTo>
                  <a:lnTo>
                    <a:pt x="8752" y="16311"/>
                  </a:lnTo>
                  <a:lnTo>
                    <a:pt x="8671" y="16476"/>
                  </a:lnTo>
                  <a:lnTo>
                    <a:pt x="8508" y="16395"/>
                  </a:lnTo>
                  <a:lnTo>
                    <a:pt x="8486" y="16441"/>
                  </a:lnTo>
                  <a:lnTo>
                    <a:pt x="8876" y="16633"/>
                  </a:lnTo>
                  <a:lnTo>
                    <a:pt x="8899" y="16587"/>
                  </a:lnTo>
                  <a:lnTo>
                    <a:pt x="8710" y="16494"/>
                  </a:lnTo>
                  <a:lnTo>
                    <a:pt x="8791" y="16330"/>
                  </a:lnTo>
                  <a:lnTo>
                    <a:pt x="8980" y="16423"/>
                  </a:lnTo>
                  <a:lnTo>
                    <a:pt x="9002" y="16378"/>
                  </a:lnTo>
                  <a:close/>
                  <a:moveTo>
                    <a:pt x="9002" y="16233"/>
                  </a:moveTo>
                  <a:lnTo>
                    <a:pt x="9002" y="16175"/>
                  </a:lnTo>
                  <a:lnTo>
                    <a:pt x="8899" y="16124"/>
                  </a:lnTo>
                  <a:lnTo>
                    <a:pt x="8965" y="15990"/>
                  </a:lnTo>
                  <a:lnTo>
                    <a:pt x="8924" y="15970"/>
                  </a:lnTo>
                  <a:lnTo>
                    <a:pt x="8858" y="16104"/>
                  </a:lnTo>
                  <a:lnTo>
                    <a:pt x="8730" y="16041"/>
                  </a:lnTo>
                  <a:lnTo>
                    <a:pt x="8809" y="15881"/>
                  </a:lnTo>
                  <a:lnTo>
                    <a:pt x="8773" y="15856"/>
                  </a:lnTo>
                  <a:lnTo>
                    <a:pt x="8668" y="16069"/>
                  </a:lnTo>
                  <a:lnTo>
                    <a:pt x="9002" y="16233"/>
                  </a:lnTo>
                  <a:close/>
                  <a:moveTo>
                    <a:pt x="9002" y="15858"/>
                  </a:moveTo>
                  <a:lnTo>
                    <a:pt x="9002" y="15800"/>
                  </a:lnTo>
                  <a:lnTo>
                    <a:pt x="8840" y="15721"/>
                  </a:lnTo>
                  <a:lnTo>
                    <a:pt x="8817" y="15767"/>
                  </a:lnTo>
                  <a:lnTo>
                    <a:pt x="9002" y="15858"/>
                  </a:lnTo>
                  <a:close/>
                  <a:moveTo>
                    <a:pt x="8315" y="17773"/>
                  </a:moveTo>
                  <a:lnTo>
                    <a:pt x="8275" y="17753"/>
                  </a:lnTo>
                  <a:lnTo>
                    <a:pt x="8190" y="17925"/>
                  </a:lnTo>
                  <a:lnTo>
                    <a:pt x="8047" y="17855"/>
                  </a:lnTo>
                  <a:lnTo>
                    <a:pt x="8113" y="17721"/>
                  </a:lnTo>
                  <a:lnTo>
                    <a:pt x="8073" y="17701"/>
                  </a:lnTo>
                  <a:lnTo>
                    <a:pt x="8007" y="17835"/>
                  </a:lnTo>
                  <a:lnTo>
                    <a:pt x="7879" y="17772"/>
                  </a:lnTo>
                  <a:lnTo>
                    <a:pt x="7957" y="17612"/>
                  </a:lnTo>
                  <a:lnTo>
                    <a:pt x="7922" y="17587"/>
                  </a:lnTo>
                  <a:lnTo>
                    <a:pt x="7817" y="17800"/>
                  </a:lnTo>
                  <a:lnTo>
                    <a:pt x="8207" y="17993"/>
                  </a:lnTo>
                  <a:lnTo>
                    <a:pt x="8315" y="17773"/>
                  </a:lnTo>
                  <a:close/>
                  <a:moveTo>
                    <a:pt x="8232" y="16956"/>
                  </a:moveTo>
                  <a:lnTo>
                    <a:pt x="8209" y="17003"/>
                  </a:lnTo>
                  <a:lnTo>
                    <a:pt x="8412" y="17163"/>
                  </a:lnTo>
                  <a:cubicBezTo>
                    <a:pt x="8425" y="17173"/>
                    <a:pt x="8438" y="17183"/>
                    <a:pt x="8450" y="17192"/>
                  </a:cubicBezTo>
                  <a:cubicBezTo>
                    <a:pt x="8463" y="17202"/>
                    <a:pt x="8474" y="17211"/>
                    <a:pt x="8485" y="17218"/>
                  </a:cubicBezTo>
                  <a:cubicBezTo>
                    <a:pt x="8495" y="17226"/>
                    <a:pt x="8503" y="17232"/>
                    <a:pt x="8510" y="17237"/>
                  </a:cubicBezTo>
                  <a:cubicBezTo>
                    <a:pt x="8515" y="17241"/>
                    <a:pt x="8518" y="17243"/>
                    <a:pt x="8520" y="17244"/>
                  </a:cubicBezTo>
                  <a:cubicBezTo>
                    <a:pt x="8518" y="17244"/>
                    <a:pt x="8515" y="17243"/>
                    <a:pt x="8510" y="17241"/>
                  </a:cubicBezTo>
                  <a:cubicBezTo>
                    <a:pt x="8504" y="17239"/>
                    <a:pt x="8496" y="17237"/>
                    <a:pt x="8486" y="17234"/>
                  </a:cubicBezTo>
                  <a:cubicBezTo>
                    <a:pt x="8476" y="17231"/>
                    <a:pt x="8464" y="17228"/>
                    <a:pt x="8451" y="17225"/>
                  </a:cubicBezTo>
                  <a:cubicBezTo>
                    <a:pt x="8437" y="17221"/>
                    <a:pt x="8423" y="17217"/>
                    <a:pt x="8407" y="17213"/>
                  </a:cubicBezTo>
                  <a:lnTo>
                    <a:pt x="8138" y="17148"/>
                  </a:lnTo>
                  <a:lnTo>
                    <a:pt x="8111" y="17201"/>
                  </a:lnTo>
                  <a:lnTo>
                    <a:pt x="8320" y="17368"/>
                  </a:lnTo>
                  <a:cubicBezTo>
                    <a:pt x="8330" y="17376"/>
                    <a:pt x="8341" y="17384"/>
                    <a:pt x="8352" y="17393"/>
                  </a:cubicBezTo>
                  <a:cubicBezTo>
                    <a:pt x="8364" y="17402"/>
                    <a:pt x="8375" y="17410"/>
                    <a:pt x="8385" y="17418"/>
                  </a:cubicBezTo>
                  <a:cubicBezTo>
                    <a:pt x="8395" y="17425"/>
                    <a:pt x="8403" y="17432"/>
                    <a:pt x="8410" y="17437"/>
                  </a:cubicBezTo>
                  <a:cubicBezTo>
                    <a:pt x="8417" y="17442"/>
                    <a:pt x="8421" y="17445"/>
                    <a:pt x="8422" y="17446"/>
                  </a:cubicBezTo>
                  <a:cubicBezTo>
                    <a:pt x="8420" y="17445"/>
                    <a:pt x="8415" y="17444"/>
                    <a:pt x="8407" y="17441"/>
                  </a:cubicBezTo>
                  <a:cubicBezTo>
                    <a:pt x="8398" y="17438"/>
                    <a:pt x="8388" y="17435"/>
                    <a:pt x="8375" y="17431"/>
                  </a:cubicBezTo>
                  <a:cubicBezTo>
                    <a:pt x="8363" y="17427"/>
                    <a:pt x="8350" y="17424"/>
                    <a:pt x="8335" y="17420"/>
                  </a:cubicBezTo>
                  <a:cubicBezTo>
                    <a:pt x="8321" y="17415"/>
                    <a:pt x="8307" y="17412"/>
                    <a:pt x="8293" y="17408"/>
                  </a:cubicBezTo>
                  <a:lnTo>
                    <a:pt x="8040" y="17346"/>
                  </a:lnTo>
                  <a:lnTo>
                    <a:pt x="8016" y="17396"/>
                  </a:lnTo>
                  <a:lnTo>
                    <a:pt x="8452" y="17496"/>
                  </a:lnTo>
                  <a:lnTo>
                    <a:pt x="8482" y="17435"/>
                  </a:lnTo>
                  <a:lnTo>
                    <a:pt x="8285" y="17279"/>
                  </a:lnTo>
                  <a:cubicBezTo>
                    <a:pt x="8273" y="17270"/>
                    <a:pt x="8262" y="17261"/>
                    <a:pt x="8250" y="17253"/>
                  </a:cubicBezTo>
                  <a:cubicBezTo>
                    <a:pt x="8239" y="17244"/>
                    <a:pt x="8229" y="17237"/>
                    <a:pt x="8220" y="17230"/>
                  </a:cubicBezTo>
                  <a:cubicBezTo>
                    <a:pt x="8211" y="17223"/>
                    <a:pt x="8204" y="17218"/>
                    <a:pt x="8198" y="17214"/>
                  </a:cubicBezTo>
                  <a:cubicBezTo>
                    <a:pt x="8192" y="17210"/>
                    <a:pt x="8189" y="17208"/>
                    <a:pt x="8188" y="17207"/>
                  </a:cubicBezTo>
                  <a:cubicBezTo>
                    <a:pt x="8189" y="17207"/>
                    <a:pt x="8194" y="17209"/>
                    <a:pt x="8200" y="17211"/>
                  </a:cubicBezTo>
                  <a:cubicBezTo>
                    <a:pt x="8207" y="17213"/>
                    <a:pt x="8216" y="17215"/>
                    <a:pt x="8226" y="17218"/>
                  </a:cubicBezTo>
                  <a:cubicBezTo>
                    <a:pt x="8237" y="17221"/>
                    <a:pt x="8249" y="17225"/>
                    <a:pt x="8263" y="17228"/>
                  </a:cubicBezTo>
                  <a:cubicBezTo>
                    <a:pt x="8277" y="17232"/>
                    <a:pt x="8292" y="17236"/>
                    <a:pt x="8308" y="17240"/>
                  </a:cubicBezTo>
                  <a:lnTo>
                    <a:pt x="8549" y="17299"/>
                  </a:lnTo>
                  <a:lnTo>
                    <a:pt x="8579" y="17238"/>
                  </a:lnTo>
                  <a:lnTo>
                    <a:pt x="8232" y="16956"/>
                  </a:lnTo>
                  <a:close/>
                  <a:moveTo>
                    <a:pt x="8684" y="17024"/>
                  </a:moveTo>
                  <a:lnTo>
                    <a:pt x="8293" y="16832"/>
                  </a:lnTo>
                  <a:lnTo>
                    <a:pt x="8271" y="16877"/>
                  </a:lnTo>
                  <a:lnTo>
                    <a:pt x="8661" y="17070"/>
                  </a:lnTo>
                  <a:lnTo>
                    <a:pt x="8684" y="17024"/>
                  </a:lnTo>
                  <a:close/>
                  <a:moveTo>
                    <a:pt x="8800" y="16689"/>
                  </a:moveTo>
                  <a:lnTo>
                    <a:pt x="8724" y="16843"/>
                  </a:lnTo>
                  <a:lnTo>
                    <a:pt x="8372" y="16670"/>
                  </a:lnTo>
                  <a:lnTo>
                    <a:pt x="8349" y="16717"/>
                  </a:lnTo>
                  <a:lnTo>
                    <a:pt x="8740" y="16909"/>
                  </a:lnTo>
                  <a:lnTo>
                    <a:pt x="8836" y="16715"/>
                  </a:lnTo>
                  <a:lnTo>
                    <a:pt x="8800" y="16689"/>
                  </a:lnTo>
                  <a:close/>
                  <a:moveTo>
                    <a:pt x="9002" y="17661"/>
                  </a:moveTo>
                  <a:lnTo>
                    <a:pt x="9002" y="17587"/>
                  </a:lnTo>
                  <a:cubicBezTo>
                    <a:pt x="8992" y="17594"/>
                    <a:pt x="8982" y="17604"/>
                    <a:pt x="8970" y="17617"/>
                  </a:cubicBezTo>
                  <a:lnTo>
                    <a:pt x="8933" y="17655"/>
                  </a:lnTo>
                  <a:cubicBezTo>
                    <a:pt x="8914" y="17674"/>
                    <a:pt x="8898" y="17687"/>
                    <a:pt x="8883" y="17692"/>
                  </a:cubicBezTo>
                  <a:cubicBezTo>
                    <a:pt x="8869" y="17698"/>
                    <a:pt x="8853" y="17696"/>
                    <a:pt x="8838" y="17689"/>
                  </a:cubicBezTo>
                  <a:cubicBezTo>
                    <a:pt x="8817" y="17679"/>
                    <a:pt x="8805" y="17664"/>
                    <a:pt x="8800" y="17645"/>
                  </a:cubicBezTo>
                  <a:cubicBezTo>
                    <a:pt x="8796" y="17625"/>
                    <a:pt x="8799" y="17603"/>
                    <a:pt x="8812" y="17579"/>
                  </a:cubicBezTo>
                  <a:cubicBezTo>
                    <a:pt x="8816" y="17570"/>
                    <a:pt x="8820" y="17563"/>
                    <a:pt x="8825" y="17556"/>
                  </a:cubicBezTo>
                  <a:cubicBezTo>
                    <a:pt x="8830" y="17549"/>
                    <a:pt x="8835" y="17543"/>
                    <a:pt x="8842" y="17537"/>
                  </a:cubicBezTo>
                  <a:cubicBezTo>
                    <a:pt x="8848" y="17530"/>
                    <a:pt x="8855" y="17524"/>
                    <a:pt x="8863" y="17519"/>
                  </a:cubicBezTo>
                  <a:cubicBezTo>
                    <a:pt x="8871" y="17513"/>
                    <a:pt x="8881" y="17506"/>
                    <a:pt x="8891" y="17500"/>
                  </a:cubicBezTo>
                  <a:lnTo>
                    <a:pt x="8868" y="17463"/>
                  </a:lnTo>
                  <a:cubicBezTo>
                    <a:pt x="8824" y="17488"/>
                    <a:pt x="8793" y="17521"/>
                    <a:pt x="8772" y="17562"/>
                  </a:cubicBezTo>
                  <a:cubicBezTo>
                    <a:pt x="8763" y="17581"/>
                    <a:pt x="8757" y="17600"/>
                    <a:pt x="8755" y="17618"/>
                  </a:cubicBezTo>
                  <a:cubicBezTo>
                    <a:pt x="8753" y="17637"/>
                    <a:pt x="8754" y="17654"/>
                    <a:pt x="8758" y="17669"/>
                  </a:cubicBezTo>
                  <a:cubicBezTo>
                    <a:pt x="8763" y="17685"/>
                    <a:pt x="8770" y="17700"/>
                    <a:pt x="8781" y="17712"/>
                  </a:cubicBezTo>
                  <a:cubicBezTo>
                    <a:pt x="8792" y="17725"/>
                    <a:pt x="8806" y="17736"/>
                    <a:pt x="8822" y="17744"/>
                  </a:cubicBezTo>
                  <a:cubicBezTo>
                    <a:pt x="8847" y="17756"/>
                    <a:pt x="8873" y="17759"/>
                    <a:pt x="8898" y="17751"/>
                  </a:cubicBezTo>
                  <a:cubicBezTo>
                    <a:pt x="8910" y="17747"/>
                    <a:pt x="8921" y="17741"/>
                    <a:pt x="8931" y="17733"/>
                  </a:cubicBezTo>
                  <a:cubicBezTo>
                    <a:pt x="8941" y="17725"/>
                    <a:pt x="8953" y="17714"/>
                    <a:pt x="8967" y="17699"/>
                  </a:cubicBezTo>
                  <a:lnTo>
                    <a:pt x="8998" y="17665"/>
                  </a:lnTo>
                  <a:lnTo>
                    <a:pt x="9002" y="1766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759"/>
            </a:p>
          </p:txBody>
        </p:sp>
      </p:grpSp>
    </p:spTree>
    <p:extLst>
      <p:ext uri="{BB962C8B-B14F-4D97-AF65-F5344CB8AC3E}">
        <p14:creationId xmlns:p14="http://schemas.microsoft.com/office/powerpoint/2010/main" val="3925654632"/>
      </p:ext>
    </p:extLst>
  </p:cSld>
  <p:clrMapOvr>
    <a:masterClrMapping/>
  </p:clrMapOvr>
  <p:extLst>
    <p:ext uri="{DCECCB84-F9BA-43D5-87BE-67443E8EF086}">
      <p15:sldGuideLst xmlns:p15="http://schemas.microsoft.com/office/powerpoint/2012/main">
        <p15:guide id="1" orient="horz" pos="1220" userDrawn="1">
          <p15:clr>
            <a:srgbClr val="FBAE40"/>
          </p15:clr>
        </p15:guide>
        <p15:guide id="2" orient="horz" pos="2024" userDrawn="1">
          <p15:clr>
            <a:srgbClr val="FBAE40"/>
          </p15:clr>
        </p15:guide>
        <p15:guide id="3" pos="539" userDrawn="1">
          <p15:clr>
            <a:srgbClr val="FBAE40"/>
          </p15:clr>
        </p15:guide>
        <p15:guide id="4" pos="1768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blau mit Typoecke">
    <p:bg>
      <p:bgPr>
        <a:solidFill>
          <a:schemeClr val="bg2"/>
        </a:solidFill>
        <a:effectLst/>
      </p:bgPr>
    </p:bg>
    <p:spTree>
      <p:nvGrpSpPr>
        <p:cNvPr id="1" name=""/>
        <p:cNvGrpSpPr/>
        <p:nvPr/>
      </p:nvGrpSpPr>
      <p:grpSpPr>
        <a:xfrm>
          <a:off x="0" y="0"/>
          <a:ext cx="0" cy="0"/>
          <a:chOff x="0" y="0"/>
          <a:chExt cx="0" cy="0"/>
        </a:xfrm>
      </p:grpSpPr>
      <p:sp>
        <p:nvSpPr>
          <p:cNvPr id="55" name="Vertikaler Textplatzhalter 2"/>
          <p:cNvSpPr>
            <a:spLocks noGrp="1"/>
          </p:cNvSpPr>
          <p:nvPr>
            <p:ph type="body" orient="vert" idx="17" hasCustomPrompt="1"/>
          </p:nvPr>
        </p:nvSpPr>
        <p:spPr>
          <a:xfrm>
            <a:off x="5214572" y="6080400"/>
            <a:ext cx="3416441" cy="468000"/>
          </a:xfrm>
        </p:spPr>
        <p:txBody>
          <a:bodyPr vert="horz" anchor="b" anchorCtr="0"/>
          <a:lstStyle>
            <a:lvl1pPr marL="0" indent="0" algn="r">
              <a:lnSpc>
                <a:spcPct val="110000"/>
              </a:lnSpc>
              <a:spcBef>
                <a:spcPts val="0"/>
              </a:spcBef>
              <a:buFont typeface="Arial" panose="020B0604020202020204" pitchFamily="34" charset="0"/>
              <a:buNone/>
              <a:defRPr sz="506" b="0">
                <a:solidFill>
                  <a:schemeClr val="bg1"/>
                </a:solidFill>
              </a:defRPr>
            </a:lvl1pPr>
            <a:lvl2pPr marL="0" indent="0" algn="r">
              <a:lnSpc>
                <a:spcPct val="110000"/>
              </a:lnSpc>
              <a:spcBef>
                <a:spcPts val="0"/>
              </a:spcBef>
              <a:buNone/>
              <a:defRPr sz="506" b="0">
                <a:solidFill>
                  <a:schemeClr val="bg1"/>
                </a:solidFill>
              </a:defRPr>
            </a:lvl2pPr>
            <a:lvl3pPr marL="0" indent="0" algn="r">
              <a:lnSpc>
                <a:spcPct val="110000"/>
              </a:lnSpc>
              <a:spcBef>
                <a:spcPts val="0"/>
              </a:spcBef>
              <a:buNone/>
              <a:defRPr sz="506" b="0">
                <a:solidFill>
                  <a:schemeClr val="bg1"/>
                </a:solidFill>
              </a:defRPr>
            </a:lvl3pPr>
            <a:lvl4pPr marL="0" indent="0" algn="r">
              <a:lnSpc>
                <a:spcPct val="110000"/>
              </a:lnSpc>
              <a:spcBef>
                <a:spcPts val="0"/>
              </a:spcBef>
              <a:buNone/>
              <a:defRPr sz="506" b="0">
                <a:solidFill>
                  <a:schemeClr val="bg1"/>
                </a:solidFill>
              </a:defRPr>
            </a:lvl4pPr>
            <a:lvl5pPr marL="0" indent="0" algn="r">
              <a:lnSpc>
                <a:spcPct val="110000"/>
              </a:lnSpc>
              <a:spcBef>
                <a:spcPts val="0"/>
              </a:spcBef>
              <a:buNone/>
              <a:defRPr sz="506" b="0">
                <a:solidFill>
                  <a:schemeClr val="bg1"/>
                </a:solidFill>
              </a:defRPr>
            </a:lvl5pPr>
            <a:lvl6pPr marL="0" indent="0" algn="r">
              <a:lnSpc>
                <a:spcPct val="110000"/>
              </a:lnSpc>
              <a:spcBef>
                <a:spcPts val="0"/>
              </a:spcBef>
              <a:buNone/>
              <a:defRPr sz="506" b="0">
                <a:solidFill>
                  <a:schemeClr val="bg1"/>
                </a:solidFill>
              </a:defRPr>
            </a:lvl6pPr>
            <a:lvl7pPr marL="0" indent="0" algn="r">
              <a:lnSpc>
                <a:spcPct val="110000"/>
              </a:lnSpc>
              <a:spcBef>
                <a:spcPts val="0"/>
              </a:spcBef>
              <a:buNone/>
              <a:defRPr sz="506" b="0">
                <a:solidFill>
                  <a:schemeClr val="bg1"/>
                </a:solidFill>
              </a:defRPr>
            </a:lvl7pPr>
            <a:lvl8pPr marL="0" indent="0" algn="r">
              <a:lnSpc>
                <a:spcPct val="110000"/>
              </a:lnSpc>
              <a:spcBef>
                <a:spcPts val="0"/>
              </a:spcBef>
              <a:buNone/>
              <a:defRPr sz="506" b="0">
                <a:solidFill>
                  <a:schemeClr val="bg1"/>
                </a:solidFill>
              </a:defRPr>
            </a:lvl8pPr>
            <a:lvl9pPr marL="0" indent="0" algn="r">
              <a:lnSpc>
                <a:spcPct val="110000"/>
              </a:lnSpc>
              <a:spcBef>
                <a:spcPts val="0"/>
              </a:spcBef>
              <a:buNone/>
              <a:defRPr sz="506" b="0">
                <a:solidFill>
                  <a:schemeClr val="bg1"/>
                </a:solidFill>
              </a:defRPr>
            </a:lvl9pPr>
          </a:lstStyle>
          <a:p>
            <a:pPr lvl="0"/>
            <a:r>
              <a:rPr lang="de-DE" dirty="0"/>
              <a:t>Freiraum für Sekundärlogo(s) / Name </a:t>
            </a:r>
            <a:br>
              <a:rPr lang="de-DE" dirty="0"/>
            </a:br>
            <a:r>
              <a:rPr lang="de-DE" dirty="0"/>
              <a:t>des Fachbereichs, Instituts oder SFBs</a:t>
            </a:r>
          </a:p>
        </p:txBody>
      </p:sp>
      <p:grpSp>
        <p:nvGrpSpPr>
          <p:cNvPr id="25" name="Regieanweisungen"/>
          <p:cNvGrpSpPr/>
          <p:nvPr userDrawn="1"/>
        </p:nvGrpSpPr>
        <p:grpSpPr>
          <a:xfrm>
            <a:off x="-2050600" y="-468000"/>
            <a:ext cx="14709415" cy="7776000"/>
            <a:chOff x="-2052737" y="-468000"/>
            <a:chExt cx="14724737" cy="7776000"/>
          </a:xfrm>
        </p:grpSpPr>
        <p:sp>
          <p:nvSpPr>
            <p:cNvPr id="26"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580664" rtl="0" eaLnBrk="1" fontAlgn="auto" latinLnBrk="0" hangingPunct="1">
                <a:lnSpc>
                  <a:spcPct val="100000"/>
                </a:lnSpc>
                <a:spcBef>
                  <a:spcPts val="0"/>
                </a:spcBef>
                <a:spcAft>
                  <a:spcPts val="0"/>
                </a:spcAft>
                <a:buClrTx/>
                <a:buSzTx/>
                <a:buFontTx/>
                <a:buNone/>
                <a:tabLst/>
                <a:defRPr/>
              </a:pPr>
              <a:r>
                <a:rPr kumimoji="0" lang="de-DE" sz="38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38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27"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Folie in Ursprungsform </a:t>
              </a:r>
            </a:p>
            <a:p>
              <a:pPr indent="0" algn="r">
                <a:lnSpc>
                  <a:spcPct val="120000"/>
                </a:lnSpc>
                <a:spcBef>
                  <a:spcPts val="0"/>
                </a:spcBef>
                <a:spcAft>
                  <a:spcPts val="0"/>
                </a:spcAft>
              </a:pPr>
              <a:r>
                <a:rPr lang="de-DE" sz="380" b="0" baseline="0" dirty="0">
                  <a:solidFill>
                    <a:schemeClr val="tx1"/>
                  </a:solidFill>
                  <a:latin typeface="+mn-lt"/>
                </a:rPr>
                <a:t>bringen über Menu:</a:t>
              </a:r>
            </a:p>
            <a:p>
              <a:pPr indent="0" algn="r">
                <a:lnSpc>
                  <a:spcPct val="120000"/>
                </a:lnSpc>
                <a:spcBef>
                  <a:spcPts val="0"/>
                </a:spcBef>
                <a:spcAft>
                  <a:spcPts val="0"/>
                </a:spcAft>
              </a:pPr>
              <a:r>
                <a:rPr lang="de-DE" sz="380" b="1" baseline="0" dirty="0">
                  <a:solidFill>
                    <a:schemeClr val="tx1"/>
                  </a:solidFill>
                  <a:latin typeface="+mn-lt"/>
                </a:rPr>
                <a:t>Start &gt; Folien &gt; Zurücksetzen</a:t>
              </a:r>
            </a:p>
          </p:txBody>
        </p:sp>
        <p:sp>
          <p:nvSpPr>
            <p:cNvPr id="32"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Wechsel des Folienlayouts </a:t>
              </a:r>
              <a:br>
                <a:rPr lang="de-DE" sz="380" b="0" baseline="0" dirty="0">
                  <a:solidFill>
                    <a:schemeClr val="tx1"/>
                  </a:solidFill>
                  <a:latin typeface="+mn-lt"/>
                </a:rPr>
              </a:br>
              <a:r>
                <a:rPr lang="de-DE" sz="380" b="0" baseline="0" dirty="0">
                  <a:solidFill>
                    <a:schemeClr val="tx1"/>
                  </a:solidFill>
                  <a:latin typeface="+mn-lt"/>
                </a:rPr>
                <a:t>im Menü über:</a:t>
              </a:r>
            </a:p>
            <a:p>
              <a:pPr marL="0" marR="0" lvl="0" indent="0" algn="r" defTabSz="509042" rtl="0" eaLnBrk="1" fontAlgn="auto" latinLnBrk="0" hangingPunct="1">
                <a:lnSpc>
                  <a:spcPct val="120000"/>
                </a:lnSpc>
                <a:spcBef>
                  <a:spcPts val="0"/>
                </a:spcBef>
                <a:spcAft>
                  <a:spcPts val="0"/>
                </a:spcAft>
                <a:buClrTx/>
                <a:buSzTx/>
                <a:buFontTx/>
                <a:buNone/>
                <a:tabLst/>
                <a:defRPr/>
              </a:pPr>
              <a:r>
                <a:rPr lang="de-DE" sz="380" b="1" baseline="0" dirty="0">
                  <a:solidFill>
                    <a:schemeClr val="tx1"/>
                  </a:solidFill>
                  <a:latin typeface="+mn-lt"/>
                </a:rPr>
                <a:t>Start &gt; Folien &gt; Layout</a:t>
              </a:r>
            </a:p>
          </p:txBody>
        </p:sp>
        <p:cxnSp>
          <p:nvCxnSpPr>
            <p:cNvPr id="33"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Datumsplatzhalter 3"/>
          <p:cNvSpPr>
            <a:spLocks noGrp="1"/>
          </p:cNvSpPr>
          <p:nvPr>
            <p:ph type="dt" sz="half" idx="14"/>
          </p:nvPr>
        </p:nvSpPr>
        <p:spPr>
          <a:xfrm>
            <a:off x="3596256" y="-720000"/>
            <a:ext cx="8235421" cy="360000"/>
          </a:xfrm>
        </p:spPr>
        <p:txBody>
          <a:bodyPr/>
          <a:lstStyle/>
          <a:p>
            <a:endParaRPr lang="de-DE" dirty="0"/>
          </a:p>
        </p:txBody>
      </p:sp>
      <p:sp>
        <p:nvSpPr>
          <p:cNvPr id="52"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3"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590" dirty="0"/>
          </a:p>
        </p:txBody>
      </p:sp>
      <p:sp>
        <p:nvSpPr>
          <p:cNvPr id="54" name="Titel 1"/>
          <p:cNvSpPr>
            <a:spLocks noGrp="1"/>
          </p:cNvSpPr>
          <p:nvPr>
            <p:ph type="ctrTitle" hasCustomPrompt="1"/>
          </p:nvPr>
        </p:nvSpPr>
        <p:spPr>
          <a:xfrm>
            <a:off x="359627" y="1936750"/>
            <a:ext cx="6401332" cy="1276350"/>
          </a:xfrm>
        </p:spPr>
        <p:txBody>
          <a:bodyPr anchor="t" anchorCtr="0"/>
          <a:lstStyle>
            <a:lvl1pPr marL="0" indent="0" algn="l">
              <a:lnSpc>
                <a:spcPct val="104000"/>
              </a:lnSpc>
              <a:buFont typeface="Arial" panose="020B0604020202020204" pitchFamily="34" charset="0"/>
              <a:buNone/>
              <a:defRPr sz="1349" b="1">
                <a:solidFill>
                  <a:schemeClr val="bg1"/>
                </a:solidFill>
              </a:defRPr>
            </a:lvl1pPr>
          </a:lstStyle>
          <a:p>
            <a:r>
              <a:rPr lang="de-DE" dirty="0"/>
              <a:t>Titel der Präsentation auf zwei Zeilen einfügen</a:t>
            </a:r>
          </a:p>
        </p:txBody>
      </p:sp>
      <p:sp>
        <p:nvSpPr>
          <p:cNvPr id="56" name="Untertitel 2"/>
          <p:cNvSpPr>
            <a:spLocks noGrp="1"/>
          </p:cNvSpPr>
          <p:nvPr>
            <p:ph type="subTitle" idx="1" hasCustomPrompt="1"/>
          </p:nvPr>
        </p:nvSpPr>
        <p:spPr>
          <a:xfrm>
            <a:off x="359627" y="3213100"/>
            <a:ext cx="6401332" cy="792000"/>
          </a:xfrm>
        </p:spPr>
        <p:txBody>
          <a:bodyPr/>
          <a:lstStyle>
            <a:lvl1pPr marL="0" indent="0" algn="l">
              <a:lnSpc>
                <a:spcPct val="114000"/>
              </a:lnSpc>
              <a:spcBef>
                <a:spcPts val="0"/>
              </a:spcBef>
              <a:buFont typeface="Arial" panose="020B0604020202020204" pitchFamily="34" charset="0"/>
              <a:buNone/>
              <a:defRPr sz="674" b="0">
                <a:solidFill>
                  <a:schemeClr val="bg1"/>
                </a:solidFill>
              </a:defRPr>
            </a:lvl1pPr>
            <a:lvl2pPr marL="0" indent="0" algn="l">
              <a:lnSpc>
                <a:spcPct val="114000"/>
              </a:lnSpc>
              <a:spcBef>
                <a:spcPts val="0"/>
              </a:spcBef>
              <a:buFont typeface="Arial" panose="020B0604020202020204" pitchFamily="34" charset="0"/>
              <a:buNone/>
              <a:defRPr sz="674" b="0">
                <a:solidFill>
                  <a:schemeClr val="bg1"/>
                </a:solidFill>
              </a:defRPr>
            </a:lvl2pPr>
            <a:lvl3pPr marL="0" indent="0" algn="l">
              <a:lnSpc>
                <a:spcPct val="114000"/>
              </a:lnSpc>
              <a:spcBef>
                <a:spcPts val="0"/>
              </a:spcBef>
              <a:buFont typeface="Arial" panose="020B0604020202020204" pitchFamily="34" charset="0"/>
              <a:buNone/>
              <a:defRPr sz="674" b="0">
                <a:solidFill>
                  <a:schemeClr val="bg1"/>
                </a:solidFill>
              </a:defRPr>
            </a:lvl3pPr>
            <a:lvl4pPr marL="0" indent="0" algn="l">
              <a:lnSpc>
                <a:spcPct val="114000"/>
              </a:lnSpc>
              <a:spcBef>
                <a:spcPts val="0"/>
              </a:spcBef>
              <a:buFont typeface="Arial" panose="020B0604020202020204" pitchFamily="34" charset="0"/>
              <a:buNone/>
              <a:defRPr sz="674" b="0">
                <a:solidFill>
                  <a:schemeClr val="bg1"/>
                </a:solidFill>
              </a:defRPr>
            </a:lvl4pPr>
            <a:lvl5pPr marL="0" indent="0" algn="l">
              <a:lnSpc>
                <a:spcPct val="114000"/>
              </a:lnSpc>
              <a:spcBef>
                <a:spcPts val="0"/>
              </a:spcBef>
              <a:buFont typeface="Arial" panose="020B0604020202020204" pitchFamily="34" charset="0"/>
              <a:buNone/>
              <a:defRPr sz="674" b="0">
                <a:solidFill>
                  <a:schemeClr val="bg1"/>
                </a:solidFill>
              </a:defRPr>
            </a:lvl5pPr>
            <a:lvl6pPr marL="0" indent="0" algn="l">
              <a:lnSpc>
                <a:spcPct val="114000"/>
              </a:lnSpc>
              <a:spcBef>
                <a:spcPts val="0"/>
              </a:spcBef>
              <a:buFont typeface="Arial" panose="020B0604020202020204" pitchFamily="34" charset="0"/>
              <a:buNone/>
              <a:defRPr sz="674" b="0">
                <a:solidFill>
                  <a:schemeClr val="bg1"/>
                </a:solidFill>
              </a:defRPr>
            </a:lvl6pPr>
            <a:lvl7pPr marL="0" indent="0" algn="l">
              <a:lnSpc>
                <a:spcPct val="114000"/>
              </a:lnSpc>
              <a:spcBef>
                <a:spcPts val="0"/>
              </a:spcBef>
              <a:buFont typeface="Arial" panose="020B0604020202020204" pitchFamily="34" charset="0"/>
              <a:buNone/>
              <a:defRPr sz="674" b="0">
                <a:solidFill>
                  <a:schemeClr val="bg1"/>
                </a:solidFill>
              </a:defRPr>
            </a:lvl7pPr>
            <a:lvl8pPr marL="0" indent="0" algn="l">
              <a:lnSpc>
                <a:spcPct val="114000"/>
              </a:lnSpc>
              <a:spcBef>
                <a:spcPts val="0"/>
              </a:spcBef>
              <a:buFont typeface="Arial" panose="020B0604020202020204" pitchFamily="34" charset="0"/>
              <a:buNone/>
              <a:defRPr sz="674" b="0">
                <a:solidFill>
                  <a:schemeClr val="bg1"/>
                </a:solidFill>
              </a:defRPr>
            </a:lvl8pPr>
            <a:lvl9pPr marL="0" indent="0" algn="l">
              <a:lnSpc>
                <a:spcPct val="114000"/>
              </a:lnSpc>
              <a:spcBef>
                <a:spcPts val="0"/>
              </a:spcBef>
              <a:buFont typeface="Arial" panose="020B0604020202020204" pitchFamily="34" charset="0"/>
              <a:buNone/>
              <a:defRPr sz="674"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60" name="Logo"/>
          <p:cNvSpPr>
            <a:spLocks noChangeAspect="1" noEditPoints="1"/>
          </p:cNvSpPr>
          <p:nvPr userDrawn="1"/>
        </p:nvSpPr>
        <p:spPr bwMode="auto">
          <a:xfrm>
            <a:off x="359629"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38537" tIns="19268" rIns="38537" bIns="19268" numCol="1" anchor="t" anchorCtr="0" compatLnSpc="1">
            <a:prstTxWarp prst="textNoShape">
              <a:avLst/>
            </a:prstTxWarp>
          </a:bodyPr>
          <a:lstStyle/>
          <a:p>
            <a:endParaRPr lang="de-DE" sz="1013" dirty="0"/>
          </a:p>
        </p:txBody>
      </p:sp>
      <p:sp>
        <p:nvSpPr>
          <p:cNvPr id="61"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bg1"/>
          </a:solidFill>
          <a:ln w="9525">
            <a:noFill/>
            <a:round/>
            <a:headEnd/>
            <a:tailEnd/>
          </a:ln>
        </p:spPr>
        <p:txBody>
          <a:bodyPr vert="horz" wrap="square" lIns="38537" tIns="19268" rIns="38537" bIns="19268" numCol="1" anchor="t" anchorCtr="0" compatLnSpc="1">
            <a:prstTxWarp prst="textNoShape">
              <a:avLst/>
            </a:prstTxWarp>
          </a:bodyPr>
          <a:lstStyle/>
          <a:p>
            <a:endParaRPr lang="de-DE" sz="1013"/>
          </a:p>
        </p:txBody>
      </p:sp>
      <p:grpSp>
        <p:nvGrpSpPr>
          <p:cNvPr id="38" name="Ecke">
            <a:extLst>
              <a:ext uri="{FF2B5EF4-FFF2-40B4-BE49-F238E27FC236}">
                <a16:creationId xmlns:a16="http://schemas.microsoft.com/office/drawing/2014/main" id="{C3C17E66-950A-45CE-86E4-111035CC1E02}"/>
              </a:ext>
            </a:extLst>
          </p:cNvPr>
          <p:cNvGrpSpPr>
            <a:grpSpLocks noChangeAspect="1"/>
          </p:cNvGrpSpPr>
          <p:nvPr userDrawn="1"/>
        </p:nvGrpSpPr>
        <p:grpSpPr bwMode="auto">
          <a:xfrm>
            <a:off x="8812557" y="0"/>
            <a:ext cx="3379443" cy="6858000"/>
            <a:chOff x="1316" y="-660"/>
            <a:chExt cx="2131" cy="4320"/>
          </a:xfrm>
        </p:grpSpPr>
        <p:sp>
          <p:nvSpPr>
            <p:cNvPr id="39" name="Fläche">
              <a:extLst>
                <a:ext uri="{FF2B5EF4-FFF2-40B4-BE49-F238E27FC236}">
                  <a16:creationId xmlns:a16="http://schemas.microsoft.com/office/drawing/2014/main" id="{82BA5116-B2E1-4AA3-B7CF-7686789DABF3}"/>
                </a:ext>
              </a:extLst>
            </p:cNvPr>
            <p:cNvSpPr>
              <a:spLocks/>
            </p:cNvSpPr>
            <p:nvPr userDrawn="1"/>
          </p:nvSpPr>
          <p:spPr bwMode="auto">
            <a:xfrm>
              <a:off x="1316" y="-660"/>
              <a:ext cx="2131" cy="4320"/>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759"/>
            </a:p>
          </p:txBody>
        </p:sp>
        <p:sp>
          <p:nvSpPr>
            <p:cNvPr id="40" name="FONT">
              <a:extLst>
                <a:ext uri="{FF2B5EF4-FFF2-40B4-BE49-F238E27FC236}">
                  <a16:creationId xmlns:a16="http://schemas.microsoft.com/office/drawing/2014/main" id="{4DC2A972-FC54-4040-9D76-B43D33E5A55F}"/>
                </a:ext>
              </a:extLst>
            </p:cNvPr>
            <p:cNvSpPr>
              <a:spLocks noEditPoints="1"/>
            </p:cNvSpPr>
            <p:nvPr userDrawn="1"/>
          </p:nvSpPr>
          <p:spPr bwMode="auto">
            <a:xfrm>
              <a:off x="1406" y="-479"/>
              <a:ext cx="2041" cy="4139"/>
            </a:xfrm>
            <a:custGeom>
              <a:avLst/>
              <a:gdLst>
                <a:gd name="T0" fmla="*/ 9002 w 9002"/>
                <a:gd name="T1" fmla="*/ 357 h 18254"/>
                <a:gd name="T2" fmla="*/ 906 w 9002"/>
                <a:gd name="T3" fmla="*/ 16229 h 18254"/>
                <a:gd name="T4" fmla="*/ 2239 w 9002"/>
                <a:gd name="T5" fmla="*/ 14589 h 18254"/>
                <a:gd name="T6" fmla="*/ 3365 w 9002"/>
                <a:gd name="T7" fmla="*/ 12300 h 18254"/>
                <a:gd name="T8" fmla="*/ 4050 w 9002"/>
                <a:gd name="T9" fmla="*/ 10908 h 18254"/>
                <a:gd name="T10" fmla="*/ 4678 w 9002"/>
                <a:gd name="T11" fmla="*/ 9535 h 18254"/>
                <a:gd name="T12" fmla="*/ 5641 w 9002"/>
                <a:gd name="T13" fmla="*/ 7561 h 18254"/>
                <a:gd name="T14" fmla="*/ 6238 w 9002"/>
                <a:gd name="T15" fmla="*/ 6461 h 18254"/>
                <a:gd name="T16" fmla="*/ 7029 w 9002"/>
                <a:gd name="T17" fmla="*/ 4855 h 18254"/>
                <a:gd name="T18" fmla="*/ 7419 w 9002"/>
                <a:gd name="T19" fmla="*/ 3133 h 18254"/>
                <a:gd name="T20" fmla="*/ 8803 w 9002"/>
                <a:gd name="T21" fmla="*/ 1078 h 18254"/>
                <a:gd name="T22" fmla="*/ 8728 w 9002"/>
                <a:gd name="T23" fmla="*/ 2142 h 18254"/>
                <a:gd name="T24" fmla="*/ 2062 w 9002"/>
                <a:gd name="T25" fmla="*/ 16564 h 18254"/>
                <a:gd name="T26" fmla="*/ 2461 w 9002"/>
                <a:gd name="T27" fmla="*/ 14687 h 18254"/>
                <a:gd name="T28" fmla="*/ 3518 w 9002"/>
                <a:gd name="T29" fmla="*/ 13239 h 18254"/>
                <a:gd name="T30" fmla="*/ 4944 w 9002"/>
                <a:gd name="T31" fmla="*/ 10647 h 18254"/>
                <a:gd name="T32" fmla="*/ 5586 w 9002"/>
                <a:gd name="T33" fmla="*/ 9227 h 18254"/>
                <a:gd name="T34" fmla="*/ 6125 w 9002"/>
                <a:gd name="T35" fmla="*/ 7589 h 18254"/>
                <a:gd name="T36" fmla="*/ 6868 w 9002"/>
                <a:gd name="T37" fmla="*/ 6017 h 18254"/>
                <a:gd name="T38" fmla="*/ 7654 w 9002"/>
                <a:gd name="T39" fmla="*/ 5212 h 18254"/>
                <a:gd name="T40" fmla="*/ 8238 w 9002"/>
                <a:gd name="T41" fmla="*/ 3137 h 18254"/>
                <a:gd name="T42" fmla="*/ 2173 w 9002"/>
                <a:gd name="T43" fmla="*/ 17188 h 18254"/>
                <a:gd name="T44" fmla="*/ 3279 w 9002"/>
                <a:gd name="T45" fmla="*/ 15781 h 18254"/>
                <a:gd name="T46" fmla="*/ 3545 w 9002"/>
                <a:gd name="T47" fmla="*/ 14500 h 18254"/>
                <a:gd name="T48" fmla="*/ 4723 w 9002"/>
                <a:gd name="T49" fmla="*/ 12890 h 18254"/>
                <a:gd name="T50" fmla="*/ 5595 w 9002"/>
                <a:gd name="T51" fmla="*/ 11220 h 18254"/>
                <a:gd name="T52" fmla="*/ 6528 w 9002"/>
                <a:gd name="T53" fmla="*/ 9189 h 18254"/>
                <a:gd name="T54" fmla="*/ 7202 w 9002"/>
                <a:gd name="T55" fmla="*/ 7179 h 18254"/>
                <a:gd name="T56" fmla="*/ 8023 w 9002"/>
                <a:gd name="T57" fmla="*/ 5298 h 18254"/>
                <a:gd name="T58" fmla="*/ 8797 w 9002"/>
                <a:gd name="T59" fmla="*/ 4434 h 18254"/>
                <a:gd name="T60" fmla="*/ 8821 w 9002"/>
                <a:gd name="T61" fmla="*/ 5411 h 18254"/>
                <a:gd name="T62" fmla="*/ 3561 w 9002"/>
                <a:gd name="T63" fmla="*/ 17003 h 18254"/>
                <a:gd name="T64" fmla="*/ 4387 w 9002"/>
                <a:gd name="T65" fmla="*/ 15116 h 18254"/>
                <a:gd name="T66" fmla="*/ 5272 w 9002"/>
                <a:gd name="T67" fmla="*/ 13232 h 18254"/>
                <a:gd name="T68" fmla="*/ 5825 w 9002"/>
                <a:gd name="T69" fmla="*/ 11492 h 18254"/>
                <a:gd name="T70" fmla="*/ 6451 w 9002"/>
                <a:gd name="T71" fmla="*/ 10468 h 18254"/>
                <a:gd name="T72" fmla="*/ 7035 w 9002"/>
                <a:gd name="T73" fmla="*/ 9133 h 18254"/>
                <a:gd name="T74" fmla="*/ 8329 w 9002"/>
                <a:gd name="T75" fmla="*/ 7390 h 18254"/>
                <a:gd name="T76" fmla="*/ 3579 w 9002"/>
                <a:gd name="T77" fmla="*/ 17782 h 18254"/>
                <a:gd name="T78" fmla="*/ 4870 w 9002"/>
                <a:gd name="T79" fmla="*/ 15446 h 18254"/>
                <a:gd name="T80" fmla="*/ 5550 w 9002"/>
                <a:gd name="T81" fmla="*/ 14081 h 18254"/>
                <a:gd name="T82" fmla="*/ 6566 w 9002"/>
                <a:gd name="T83" fmla="*/ 12611 h 18254"/>
                <a:gd name="T84" fmla="*/ 7519 w 9002"/>
                <a:gd name="T85" fmla="*/ 10679 h 18254"/>
                <a:gd name="T86" fmla="*/ 7704 w 9002"/>
                <a:gd name="T87" fmla="*/ 9498 h 18254"/>
                <a:gd name="T88" fmla="*/ 8504 w 9002"/>
                <a:gd name="T89" fmla="*/ 7774 h 18254"/>
                <a:gd name="T90" fmla="*/ 4565 w 9002"/>
                <a:gd name="T91" fmla="*/ 17623 h 18254"/>
                <a:gd name="T92" fmla="*/ 6006 w 9002"/>
                <a:gd name="T93" fmla="*/ 15562 h 18254"/>
                <a:gd name="T94" fmla="*/ 6311 w 9002"/>
                <a:gd name="T95" fmla="*/ 14432 h 18254"/>
                <a:gd name="T96" fmla="*/ 7213 w 9002"/>
                <a:gd name="T97" fmla="*/ 13329 h 18254"/>
                <a:gd name="T98" fmla="*/ 7814 w 9002"/>
                <a:gd name="T99" fmla="*/ 11324 h 18254"/>
                <a:gd name="T100" fmla="*/ 8423 w 9002"/>
                <a:gd name="T101" fmla="*/ 10161 h 18254"/>
                <a:gd name="T102" fmla="*/ 6000 w 9002"/>
                <a:gd name="T103" fmla="*/ 16515 h 18254"/>
                <a:gd name="T104" fmla="*/ 7055 w 9002"/>
                <a:gd name="T105" fmla="*/ 15156 h 18254"/>
                <a:gd name="T106" fmla="*/ 7556 w 9002"/>
                <a:gd name="T107" fmla="*/ 14068 h 18254"/>
                <a:gd name="T108" fmla="*/ 8506 w 9002"/>
                <a:gd name="T109" fmla="*/ 12028 h 18254"/>
                <a:gd name="T110" fmla="*/ 6203 w 9002"/>
                <a:gd name="T111" fmla="*/ 18169 h 18254"/>
                <a:gd name="T112" fmla="*/ 6705 w 9002"/>
                <a:gd name="T113" fmla="*/ 17310 h 18254"/>
                <a:gd name="T114" fmla="*/ 7589 w 9002"/>
                <a:gd name="T115" fmla="*/ 15425 h 18254"/>
                <a:gd name="T116" fmla="*/ 8143 w 9002"/>
                <a:gd name="T117" fmla="*/ 13685 h 18254"/>
                <a:gd name="T118" fmla="*/ 8894 w 9002"/>
                <a:gd name="T119" fmla="*/ 14320 h 18254"/>
                <a:gd name="T120" fmla="*/ 7916 w 9002"/>
                <a:gd name="T121" fmla="*/ 16724 h 18254"/>
                <a:gd name="T122" fmla="*/ 8631 w 9002"/>
                <a:gd name="T123" fmla="*/ 15405 h 18254"/>
                <a:gd name="T124" fmla="*/ 8486 w 9002"/>
                <a:gd name="T125" fmla="*/ 17234 h 1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254">
                  <a:moveTo>
                    <a:pt x="9002" y="17952"/>
                  </a:moveTo>
                  <a:lnTo>
                    <a:pt x="8657" y="17818"/>
                  </a:lnTo>
                  <a:lnTo>
                    <a:pt x="8623" y="17886"/>
                  </a:lnTo>
                  <a:lnTo>
                    <a:pt x="8847" y="18088"/>
                  </a:lnTo>
                  <a:cubicBezTo>
                    <a:pt x="8861" y="18100"/>
                    <a:pt x="8873" y="18110"/>
                    <a:pt x="8884" y="18119"/>
                  </a:cubicBezTo>
                  <a:cubicBezTo>
                    <a:pt x="8896" y="18127"/>
                    <a:pt x="8902" y="18132"/>
                    <a:pt x="8903" y="18133"/>
                  </a:cubicBezTo>
                  <a:cubicBezTo>
                    <a:pt x="8901" y="18133"/>
                    <a:pt x="8893" y="18130"/>
                    <a:pt x="8879" y="18127"/>
                  </a:cubicBezTo>
                  <a:cubicBezTo>
                    <a:pt x="8866" y="18123"/>
                    <a:pt x="8848" y="18119"/>
                    <a:pt x="8828" y="18115"/>
                  </a:cubicBezTo>
                  <a:lnTo>
                    <a:pt x="8538" y="18061"/>
                  </a:lnTo>
                  <a:lnTo>
                    <a:pt x="8504" y="18129"/>
                  </a:lnTo>
                  <a:lnTo>
                    <a:pt x="8710" y="18254"/>
                  </a:lnTo>
                  <a:lnTo>
                    <a:pt x="8804" y="18254"/>
                  </a:lnTo>
                  <a:lnTo>
                    <a:pt x="8633" y="18152"/>
                  </a:lnTo>
                  <a:cubicBezTo>
                    <a:pt x="8627" y="18149"/>
                    <a:pt x="8621" y="18145"/>
                    <a:pt x="8613" y="18141"/>
                  </a:cubicBezTo>
                  <a:cubicBezTo>
                    <a:pt x="8606" y="18136"/>
                    <a:pt x="8598" y="18132"/>
                    <a:pt x="8591" y="18128"/>
                  </a:cubicBezTo>
                  <a:cubicBezTo>
                    <a:pt x="8583" y="18124"/>
                    <a:pt x="8577" y="18120"/>
                    <a:pt x="8571" y="18117"/>
                  </a:cubicBezTo>
                  <a:cubicBezTo>
                    <a:pt x="8567" y="18114"/>
                    <a:pt x="8564" y="18113"/>
                    <a:pt x="8562" y="18112"/>
                  </a:cubicBezTo>
                  <a:cubicBezTo>
                    <a:pt x="8567" y="18113"/>
                    <a:pt x="8576" y="18115"/>
                    <a:pt x="8590" y="18118"/>
                  </a:cubicBezTo>
                  <a:cubicBezTo>
                    <a:pt x="8605" y="18121"/>
                    <a:pt x="8623" y="18124"/>
                    <a:pt x="8645" y="18129"/>
                  </a:cubicBezTo>
                  <a:lnTo>
                    <a:pt x="8961" y="18188"/>
                  </a:lnTo>
                  <a:lnTo>
                    <a:pt x="8980" y="18148"/>
                  </a:lnTo>
                  <a:lnTo>
                    <a:pt x="8730" y="17920"/>
                  </a:lnTo>
                  <a:cubicBezTo>
                    <a:pt x="8724" y="17916"/>
                    <a:pt x="8719" y="17911"/>
                    <a:pt x="8713" y="17906"/>
                  </a:cubicBezTo>
                  <a:cubicBezTo>
                    <a:pt x="8707" y="17901"/>
                    <a:pt x="8702" y="17897"/>
                    <a:pt x="8696" y="17892"/>
                  </a:cubicBezTo>
                  <a:cubicBezTo>
                    <a:pt x="8691" y="17887"/>
                    <a:pt x="8687" y="17884"/>
                    <a:pt x="8683" y="17881"/>
                  </a:cubicBezTo>
                  <a:cubicBezTo>
                    <a:pt x="8679" y="17878"/>
                    <a:pt x="8677" y="17876"/>
                    <a:pt x="8676" y="17875"/>
                  </a:cubicBezTo>
                  <a:cubicBezTo>
                    <a:pt x="8677" y="17875"/>
                    <a:pt x="8680" y="17877"/>
                    <a:pt x="8684" y="17879"/>
                  </a:cubicBezTo>
                  <a:cubicBezTo>
                    <a:pt x="8689" y="17881"/>
                    <a:pt x="8695" y="17883"/>
                    <a:pt x="8702" y="17886"/>
                  </a:cubicBezTo>
                  <a:cubicBezTo>
                    <a:pt x="8708" y="17889"/>
                    <a:pt x="8715" y="17893"/>
                    <a:pt x="8723" y="17896"/>
                  </a:cubicBezTo>
                  <a:cubicBezTo>
                    <a:pt x="8731" y="17899"/>
                    <a:pt x="8738" y="17902"/>
                    <a:pt x="8744" y="17905"/>
                  </a:cubicBezTo>
                  <a:lnTo>
                    <a:pt x="9002" y="18007"/>
                  </a:lnTo>
                  <a:lnTo>
                    <a:pt x="9002" y="17952"/>
                  </a:lnTo>
                  <a:close/>
                  <a:moveTo>
                    <a:pt x="217" y="17712"/>
                  </a:moveTo>
                  <a:lnTo>
                    <a:pt x="194" y="17759"/>
                  </a:lnTo>
                  <a:lnTo>
                    <a:pt x="396" y="17919"/>
                  </a:lnTo>
                  <a:cubicBezTo>
                    <a:pt x="409" y="17929"/>
                    <a:pt x="422" y="17939"/>
                    <a:pt x="435" y="17949"/>
                  </a:cubicBezTo>
                  <a:cubicBezTo>
                    <a:pt x="448" y="17959"/>
                    <a:pt x="459" y="17967"/>
                    <a:pt x="469" y="17975"/>
                  </a:cubicBezTo>
                  <a:cubicBezTo>
                    <a:pt x="480" y="17982"/>
                    <a:pt x="488" y="17988"/>
                    <a:pt x="494" y="17993"/>
                  </a:cubicBezTo>
                  <a:cubicBezTo>
                    <a:pt x="500" y="17997"/>
                    <a:pt x="503" y="17999"/>
                    <a:pt x="504" y="18000"/>
                  </a:cubicBezTo>
                  <a:cubicBezTo>
                    <a:pt x="503" y="18000"/>
                    <a:pt x="500" y="17999"/>
                    <a:pt x="495" y="17998"/>
                  </a:cubicBezTo>
                  <a:cubicBezTo>
                    <a:pt x="489" y="17996"/>
                    <a:pt x="481" y="17993"/>
                    <a:pt x="471" y="17990"/>
                  </a:cubicBezTo>
                  <a:cubicBezTo>
                    <a:pt x="460" y="17988"/>
                    <a:pt x="449" y="17984"/>
                    <a:pt x="435" y="17981"/>
                  </a:cubicBezTo>
                  <a:cubicBezTo>
                    <a:pt x="422" y="17977"/>
                    <a:pt x="407" y="17974"/>
                    <a:pt x="391" y="17970"/>
                  </a:cubicBezTo>
                  <a:lnTo>
                    <a:pt x="122" y="17904"/>
                  </a:lnTo>
                  <a:lnTo>
                    <a:pt x="96" y="17957"/>
                  </a:lnTo>
                  <a:lnTo>
                    <a:pt x="305" y="18124"/>
                  </a:lnTo>
                  <a:cubicBezTo>
                    <a:pt x="315" y="18132"/>
                    <a:pt x="325" y="18140"/>
                    <a:pt x="337" y="18149"/>
                  </a:cubicBezTo>
                  <a:cubicBezTo>
                    <a:pt x="349" y="18158"/>
                    <a:pt x="359" y="18167"/>
                    <a:pt x="369" y="18174"/>
                  </a:cubicBezTo>
                  <a:cubicBezTo>
                    <a:pt x="379" y="18182"/>
                    <a:pt x="388" y="18188"/>
                    <a:pt x="395" y="18193"/>
                  </a:cubicBezTo>
                  <a:cubicBezTo>
                    <a:pt x="402" y="18199"/>
                    <a:pt x="406" y="18202"/>
                    <a:pt x="407" y="18202"/>
                  </a:cubicBezTo>
                  <a:cubicBezTo>
                    <a:pt x="405" y="18202"/>
                    <a:pt x="400" y="18200"/>
                    <a:pt x="391" y="18197"/>
                  </a:cubicBezTo>
                  <a:cubicBezTo>
                    <a:pt x="383" y="18195"/>
                    <a:pt x="372" y="18191"/>
                    <a:pt x="360" y="18188"/>
                  </a:cubicBezTo>
                  <a:cubicBezTo>
                    <a:pt x="348" y="18184"/>
                    <a:pt x="334" y="18180"/>
                    <a:pt x="320" y="18176"/>
                  </a:cubicBezTo>
                  <a:cubicBezTo>
                    <a:pt x="305" y="18172"/>
                    <a:pt x="291" y="18168"/>
                    <a:pt x="278" y="18165"/>
                  </a:cubicBezTo>
                  <a:lnTo>
                    <a:pt x="25" y="18102"/>
                  </a:lnTo>
                  <a:lnTo>
                    <a:pt x="0" y="18152"/>
                  </a:lnTo>
                  <a:lnTo>
                    <a:pt x="436" y="18252"/>
                  </a:lnTo>
                  <a:lnTo>
                    <a:pt x="466" y="18192"/>
                  </a:lnTo>
                  <a:lnTo>
                    <a:pt x="269" y="18035"/>
                  </a:lnTo>
                  <a:cubicBezTo>
                    <a:pt x="258" y="18026"/>
                    <a:pt x="246" y="18018"/>
                    <a:pt x="235" y="18009"/>
                  </a:cubicBezTo>
                  <a:cubicBezTo>
                    <a:pt x="224" y="18000"/>
                    <a:pt x="214" y="17993"/>
                    <a:pt x="205" y="17986"/>
                  </a:cubicBezTo>
                  <a:cubicBezTo>
                    <a:pt x="196" y="17980"/>
                    <a:pt x="188" y="17975"/>
                    <a:pt x="183" y="17970"/>
                  </a:cubicBezTo>
                  <a:cubicBezTo>
                    <a:pt x="177" y="17966"/>
                    <a:pt x="173" y="17964"/>
                    <a:pt x="172" y="17963"/>
                  </a:cubicBezTo>
                  <a:cubicBezTo>
                    <a:pt x="174" y="17964"/>
                    <a:pt x="178" y="17965"/>
                    <a:pt x="185" y="17967"/>
                  </a:cubicBezTo>
                  <a:cubicBezTo>
                    <a:pt x="192" y="17969"/>
                    <a:pt x="200" y="17971"/>
                    <a:pt x="211" y="17975"/>
                  </a:cubicBezTo>
                  <a:cubicBezTo>
                    <a:pt x="222" y="17978"/>
                    <a:pt x="234" y="17981"/>
                    <a:pt x="248" y="17985"/>
                  </a:cubicBezTo>
                  <a:cubicBezTo>
                    <a:pt x="262" y="17989"/>
                    <a:pt x="277" y="17993"/>
                    <a:pt x="292" y="17997"/>
                  </a:cubicBezTo>
                  <a:lnTo>
                    <a:pt x="533" y="18055"/>
                  </a:lnTo>
                  <a:lnTo>
                    <a:pt x="563" y="17994"/>
                  </a:lnTo>
                  <a:lnTo>
                    <a:pt x="217" y="17712"/>
                  </a:lnTo>
                  <a:close/>
                  <a:moveTo>
                    <a:pt x="9002" y="782"/>
                  </a:moveTo>
                  <a:lnTo>
                    <a:pt x="9002" y="727"/>
                  </a:lnTo>
                  <a:cubicBezTo>
                    <a:pt x="8996" y="730"/>
                    <a:pt x="8990" y="733"/>
                    <a:pt x="8984" y="734"/>
                  </a:cubicBezTo>
                  <a:cubicBezTo>
                    <a:pt x="8978" y="735"/>
                    <a:pt x="8972" y="736"/>
                    <a:pt x="8967" y="736"/>
                  </a:cubicBezTo>
                  <a:cubicBezTo>
                    <a:pt x="8960" y="736"/>
                    <a:pt x="8950" y="733"/>
                    <a:pt x="8939" y="729"/>
                  </a:cubicBezTo>
                  <a:cubicBezTo>
                    <a:pt x="8928" y="724"/>
                    <a:pt x="8917" y="720"/>
                    <a:pt x="8907" y="715"/>
                  </a:cubicBezTo>
                  <a:lnTo>
                    <a:pt x="8644" y="585"/>
                  </a:lnTo>
                  <a:lnTo>
                    <a:pt x="8621" y="632"/>
                  </a:lnTo>
                  <a:lnTo>
                    <a:pt x="8902" y="769"/>
                  </a:lnTo>
                  <a:cubicBezTo>
                    <a:pt x="8910" y="774"/>
                    <a:pt x="8921" y="778"/>
                    <a:pt x="8932" y="783"/>
                  </a:cubicBezTo>
                  <a:cubicBezTo>
                    <a:pt x="8944" y="787"/>
                    <a:pt x="8956" y="789"/>
                    <a:pt x="8968" y="788"/>
                  </a:cubicBezTo>
                  <a:cubicBezTo>
                    <a:pt x="8980" y="788"/>
                    <a:pt x="8992" y="786"/>
                    <a:pt x="9002" y="782"/>
                  </a:cubicBezTo>
                  <a:close/>
                  <a:moveTo>
                    <a:pt x="9002" y="554"/>
                  </a:moveTo>
                  <a:lnTo>
                    <a:pt x="9002" y="497"/>
                  </a:lnTo>
                  <a:lnTo>
                    <a:pt x="8749" y="372"/>
                  </a:lnTo>
                  <a:lnTo>
                    <a:pt x="8726" y="418"/>
                  </a:lnTo>
                  <a:lnTo>
                    <a:pt x="8998" y="552"/>
                  </a:lnTo>
                  <a:lnTo>
                    <a:pt x="9002" y="554"/>
                  </a:lnTo>
                  <a:close/>
                  <a:moveTo>
                    <a:pt x="9002" y="357"/>
                  </a:moveTo>
                  <a:lnTo>
                    <a:pt x="9002" y="299"/>
                  </a:lnTo>
                  <a:lnTo>
                    <a:pt x="8991" y="294"/>
                  </a:lnTo>
                  <a:cubicBezTo>
                    <a:pt x="8980" y="289"/>
                    <a:pt x="8968" y="283"/>
                    <a:pt x="8957" y="278"/>
                  </a:cubicBezTo>
                  <a:cubicBezTo>
                    <a:pt x="8945" y="273"/>
                    <a:pt x="8934" y="269"/>
                    <a:pt x="8924" y="264"/>
                  </a:cubicBezTo>
                  <a:cubicBezTo>
                    <a:pt x="8914" y="260"/>
                    <a:pt x="8905" y="256"/>
                    <a:pt x="8898" y="253"/>
                  </a:cubicBezTo>
                  <a:cubicBezTo>
                    <a:pt x="8891" y="250"/>
                    <a:pt x="8886" y="248"/>
                    <a:pt x="8883" y="247"/>
                  </a:cubicBezTo>
                  <a:cubicBezTo>
                    <a:pt x="8887" y="248"/>
                    <a:pt x="8892" y="248"/>
                    <a:pt x="8900" y="248"/>
                  </a:cubicBezTo>
                  <a:cubicBezTo>
                    <a:pt x="8907" y="249"/>
                    <a:pt x="8916" y="249"/>
                    <a:pt x="8926" y="249"/>
                  </a:cubicBezTo>
                  <a:cubicBezTo>
                    <a:pt x="8936" y="249"/>
                    <a:pt x="8947" y="249"/>
                    <a:pt x="8959" y="249"/>
                  </a:cubicBezTo>
                  <a:cubicBezTo>
                    <a:pt x="8972" y="249"/>
                    <a:pt x="8984" y="249"/>
                    <a:pt x="8998" y="249"/>
                  </a:cubicBezTo>
                  <a:lnTo>
                    <a:pt x="9002" y="249"/>
                  </a:lnTo>
                  <a:lnTo>
                    <a:pt x="9002" y="202"/>
                  </a:lnTo>
                  <a:lnTo>
                    <a:pt x="8831" y="205"/>
                  </a:lnTo>
                  <a:lnTo>
                    <a:pt x="8804" y="260"/>
                  </a:lnTo>
                  <a:lnTo>
                    <a:pt x="9002" y="357"/>
                  </a:lnTo>
                  <a:close/>
                  <a:moveTo>
                    <a:pt x="9002" y="91"/>
                  </a:moveTo>
                  <a:lnTo>
                    <a:pt x="9002" y="34"/>
                  </a:lnTo>
                  <a:lnTo>
                    <a:pt x="8932" y="0"/>
                  </a:lnTo>
                  <a:lnTo>
                    <a:pt x="8909" y="46"/>
                  </a:lnTo>
                  <a:lnTo>
                    <a:pt x="9002" y="91"/>
                  </a:lnTo>
                  <a:close/>
                  <a:moveTo>
                    <a:pt x="754" y="17607"/>
                  </a:moveTo>
                  <a:lnTo>
                    <a:pt x="714" y="17587"/>
                  </a:lnTo>
                  <a:lnTo>
                    <a:pt x="629" y="17759"/>
                  </a:lnTo>
                  <a:lnTo>
                    <a:pt x="486" y="17689"/>
                  </a:lnTo>
                  <a:lnTo>
                    <a:pt x="552" y="17555"/>
                  </a:lnTo>
                  <a:lnTo>
                    <a:pt x="511" y="17535"/>
                  </a:lnTo>
                  <a:lnTo>
                    <a:pt x="445" y="17669"/>
                  </a:lnTo>
                  <a:lnTo>
                    <a:pt x="317" y="17606"/>
                  </a:lnTo>
                  <a:lnTo>
                    <a:pt x="396" y="17445"/>
                  </a:lnTo>
                  <a:lnTo>
                    <a:pt x="360" y="17420"/>
                  </a:lnTo>
                  <a:lnTo>
                    <a:pt x="255" y="17634"/>
                  </a:lnTo>
                  <a:lnTo>
                    <a:pt x="646" y="17826"/>
                  </a:lnTo>
                  <a:lnTo>
                    <a:pt x="754" y="17607"/>
                  </a:lnTo>
                  <a:close/>
                  <a:moveTo>
                    <a:pt x="770" y="17203"/>
                  </a:moveTo>
                  <a:cubicBezTo>
                    <a:pt x="755" y="17201"/>
                    <a:pt x="742" y="17202"/>
                    <a:pt x="728" y="17205"/>
                  </a:cubicBezTo>
                  <a:cubicBezTo>
                    <a:pt x="715" y="17209"/>
                    <a:pt x="703" y="17214"/>
                    <a:pt x="693" y="17222"/>
                  </a:cubicBezTo>
                  <a:cubicBezTo>
                    <a:pt x="682" y="17229"/>
                    <a:pt x="669" y="17240"/>
                    <a:pt x="655" y="17255"/>
                  </a:cubicBezTo>
                  <a:lnTo>
                    <a:pt x="619" y="17293"/>
                  </a:lnTo>
                  <a:cubicBezTo>
                    <a:pt x="600" y="17313"/>
                    <a:pt x="583" y="17325"/>
                    <a:pt x="569" y="17330"/>
                  </a:cubicBezTo>
                  <a:cubicBezTo>
                    <a:pt x="554" y="17336"/>
                    <a:pt x="539" y="17334"/>
                    <a:pt x="523" y="17327"/>
                  </a:cubicBezTo>
                  <a:cubicBezTo>
                    <a:pt x="503" y="17317"/>
                    <a:pt x="491" y="17302"/>
                    <a:pt x="486" y="17283"/>
                  </a:cubicBezTo>
                  <a:cubicBezTo>
                    <a:pt x="481" y="17264"/>
                    <a:pt x="485" y="17242"/>
                    <a:pt x="497" y="17217"/>
                  </a:cubicBezTo>
                  <a:cubicBezTo>
                    <a:pt x="501" y="17209"/>
                    <a:pt x="506" y="17201"/>
                    <a:pt x="510" y="17194"/>
                  </a:cubicBezTo>
                  <a:cubicBezTo>
                    <a:pt x="515" y="17187"/>
                    <a:pt x="521" y="17181"/>
                    <a:pt x="527" y="17175"/>
                  </a:cubicBezTo>
                  <a:cubicBezTo>
                    <a:pt x="533" y="17169"/>
                    <a:pt x="541" y="17163"/>
                    <a:pt x="549" y="17157"/>
                  </a:cubicBezTo>
                  <a:cubicBezTo>
                    <a:pt x="557" y="17151"/>
                    <a:pt x="566" y="17145"/>
                    <a:pt x="577" y="17138"/>
                  </a:cubicBezTo>
                  <a:lnTo>
                    <a:pt x="553" y="17101"/>
                  </a:lnTo>
                  <a:cubicBezTo>
                    <a:pt x="510" y="17126"/>
                    <a:pt x="478" y="17159"/>
                    <a:pt x="458" y="17200"/>
                  </a:cubicBezTo>
                  <a:cubicBezTo>
                    <a:pt x="448" y="17219"/>
                    <a:pt x="443" y="17238"/>
                    <a:pt x="441" y="17256"/>
                  </a:cubicBezTo>
                  <a:cubicBezTo>
                    <a:pt x="438" y="17275"/>
                    <a:pt x="440" y="17292"/>
                    <a:pt x="444" y="17308"/>
                  </a:cubicBezTo>
                  <a:cubicBezTo>
                    <a:pt x="448" y="17323"/>
                    <a:pt x="456" y="17338"/>
                    <a:pt x="467" y="17351"/>
                  </a:cubicBezTo>
                  <a:cubicBezTo>
                    <a:pt x="477" y="17363"/>
                    <a:pt x="491" y="17374"/>
                    <a:pt x="508" y="17382"/>
                  </a:cubicBezTo>
                  <a:cubicBezTo>
                    <a:pt x="533" y="17394"/>
                    <a:pt x="558" y="17397"/>
                    <a:pt x="584" y="17389"/>
                  </a:cubicBezTo>
                  <a:cubicBezTo>
                    <a:pt x="595" y="17385"/>
                    <a:pt x="606" y="17380"/>
                    <a:pt x="616" y="17371"/>
                  </a:cubicBezTo>
                  <a:cubicBezTo>
                    <a:pt x="626" y="17363"/>
                    <a:pt x="639" y="17352"/>
                    <a:pt x="653" y="17337"/>
                  </a:cubicBezTo>
                  <a:lnTo>
                    <a:pt x="684" y="17303"/>
                  </a:lnTo>
                  <a:cubicBezTo>
                    <a:pt x="721" y="17263"/>
                    <a:pt x="757" y="17252"/>
                    <a:pt x="791" y="17269"/>
                  </a:cubicBezTo>
                  <a:cubicBezTo>
                    <a:pt x="815" y="17280"/>
                    <a:pt x="829" y="17299"/>
                    <a:pt x="833" y="17324"/>
                  </a:cubicBezTo>
                  <a:cubicBezTo>
                    <a:pt x="836" y="17336"/>
                    <a:pt x="836" y="17347"/>
                    <a:pt x="834" y="17357"/>
                  </a:cubicBezTo>
                  <a:cubicBezTo>
                    <a:pt x="832" y="17367"/>
                    <a:pt x="827" y="17380"/>
                    <a:pt x="820" y="17395"/>
                  </a:cubicBezTo>
                  <a:cubicBezTo>
                    <a:pt x="810" y="17415"/>
                    <a:pt x="799" y="17432"/>
                    <a:pt x="785" y="17446"/>
                  </a:cubicBezTo>
                  <a:cubicBezTo>
                    <a:pt x="771" y="17460"/>
                    <a:pt x="755" y="17473"/>
                    <a:pt x="735" y="17483"/>
                  </a:cubicBezTo>
                  <a:lnTo>
                    <a:pt x="761" y="17522"/>
                  </a:lnTo>
                  <a:cubicBezTo>
                    <a:pt x="783" y="17508"/>
                    <a:pt x="802" y="17493"/>
                    <a:pt x="817" y="17475"/>
                  </a:cubicBezTo>
                  <a:cubicBezTo>
                    <a:pt x="833" y="17458"/>
                    <a:pt x="847" y="17437"/>
                    <a:pt x="858" y="17414"/>
                  </a:cubicBezTo>
                  <a:cubicBezTo>
                    <a:pt x="867" y="17395"/>
                    <a:pt x="873" y="17379"/>
                    <a:pt x="876" y="17363"/>
                  </a:cubicBezTo>
                  <a:cubicBezTo>
                    <a:pt x="879" y="17347"/>
                    <a:pt x="879" y="17331"/>
                    <a:pt x="877" y="17314"/>
                  </a:cubicBezTo>
                  <a:cubicBezTo>
                    <a:pt x="875" y="17291"/>
                    <a:pt x="868" y="17271"/>
                    <a:pt x="856" y="17253"/>
                  </a:cubicBezTo>
                  <a:cubicBezTo>
                    <a:pt x="843" y="17236"/>
                    <a:pt x="828" y="17223"/>
                    <a:pt x="810" y="17214"/>
                  </a:cubicBezTo>
                  <a:cubicBezTo>
                    <a:pt x="798" y="17208"/>
                    <a:pt x="784" y="17204"/>
                    <a:pt x="770" y="17203"/>
                  </a:cubicBezTo>
                  <a:close/>
                  <a:moveTo>
                    <a:pt x="687" y="16756"/>
                  </a:moveTo>
                  <a:lnTo>
                    <a:pt x="560" y="17014"/>
                  </a:lnTo>
                  <a:lnTo>
                    <a:pt x="599" y="17034"/>
                  </a:lnTo>
                  <a:lnTo>
                    <a:pt x="651" y="16929"/>
                  </a:lnTo>
                  <a:lnTo>
                    <a:pt x="1002" y="17102"/>
                  </a:lnTo>
                  <a:lnTo>
                    <a:pt x="1025" y="17057"/>
                  </a:lnTo>
                  <a:lnTo>
                    <a:pt x="673" y="16884"/>
                  </a:lnTo>
                  <a:lnTo>
                    <a:pt x="725" y="16778"/>
                  </a:lnTo>
                  <a:lnTo>
                    <a:pt x="687" y="16756"/>
                  </a:lnTo>
                  <a:close/>
                  <a:moveTo>
                    <a:pt x="821" y="16483"/>
                  </a:moveTo>
                  <a:lnTo>
                    <a:pt x="720" y="16689"/>
                  </a:lnTo>
                  <a:lnTo>
                    <a:pt x="1111" y="16881"/>
                  </a:lnTo>
                  <a:lnTo>
                    <a:pt x="1134" y="16834"/>
                  </a:lnTo>
                  <a:lnTo>
                    <a:pt x="949" y="16742"/>
                  </a:lnTo>
                  <a:lnTo>
                    <a:pt x="1010" y="16617"/>
                  </a:lnTo>
                  <a:lnTo>
                    <a:pt x="972" y="16598"/>
                  </a:lnTo>
                  <a:lnTo>
                    <a:pt x="910" y="16723"/>
                  </a:lnTo>
                  <a:lnTo>
                    <a:pt x="782" y="16660"/>
                  </a:lnTo>
                  <a:lnTo>
                    <a:pt x="857" y="16509"/>
                  </a:lnTo>
                  <a:lnTo>
                    <a:pt x="821" y="16483"/>
                  </a:lnTo>
                  <a:close/>
                  <a:moveTo>
                    <a:pt x="1369" y="16358"/>
                  </a:moveTo>
                  <a:lnTo>
                    <a:pt x="914" y="16295"/>
                  </a:lnTo>
                  <a:lnTo>
                    <a:pt x="884" y="16356"/>
                  </a:lnTo>
                  <a:lnTo>
                    <a:pt x="1211" y="16678"/>
                  </a:lnTo>
                  <a:lnTo>
                    <a:pt x="1234" y="16631"/>
                  </a:lnTo>
                  <a:lnTo>
                    <a:pt x="1132" y="16534"/>
                  </a:lnTo>
                  <a:lnTo>
                    <a:pt x="1204" y="16388"/>
                  </a:lnTo>
                  <a:lnTo>
                    <a:pt x="1343" y="16411"/>
                  </a:lnTo>
                  <a:lnTo>
                    <a:pt x="1369" y="16358"/>
                  </a:lnTo>
                  <a:close/>
                  <a:moveTo>
                    <a:pt x="1160" y="16382"/>
                  </a:moveTo>
                  <a:lnTo>
                    <a:pt x="1100" y="16503"/>
                  </a:lnTo>
                  <a:lnTo>
                    <a:pt x="939" y="16347"/>
                  </a:lnTo>
                  <a:lnTo>
                    <a:pt x="1160" y="16382"/>
                  </a:lnTo>
                  <a:close/>
                  <a:moveTo>
                    <a:pt x="806" y="16326"/>
                  </a:moveTo>
                  <a:cubicBezTo>
                    <a:pt x="798" y="16329"/>
                    <a:pt x="791" y="16334"/>
                    <a:pt x="787" y="16343"/>
                  </a:cubicBezTo>
                  <a:cubicBezTo>
                    <a:pt x="783" y="16350"/>
                    <a:pt x="783" y="16359"/>
                    <a:pt x="786" y="16367"/>
                  </a:cubicBezTo>
                  <a:cubicBezTo>
                    <a:pt x="789" y="16376"/>
                    <a:pt x="794" y="16382"/>
                    <a:pt x="802" y="16386"/>
                  </a:cubicBezTo>
                  <a:cubicBezTo>
                    <a:pt x="810" y="16390"/>
                    <a:pt x="819" y="16391"/>
                    <a:pt x="828" y="16388"/>
                  </a:cubicBezTo>
                  <a:cubicBezTo>
                    <a:pt x="836" y="16385"/>
                    <a:pt x="843" y="16379"/>
                    <a:pt x="847" y="16371"/>
                  </a:cubicBezTo>
                  <a:cubicBezTo>
                    <a:pt x="851" y="16363"/>
                    <a:pt x="851" y="16354"/>
                    <a:pt x="848" y="16346"/>
                  </a:cubicBezTo>
                  <a:cubicBezTo>
                    <a:pt x="845" y="16338"/>
                    <a:pt x="839" y="16331"/>
                    <a:pt x="831" y="16327"/>
                  </a:cubicBezTo>
                  <a:cubicBezTo>
                    <a:pt x="823" y="16323"/>
                    <a:pt x="815" y="16323"/>
                    <a:pt x="806" y="16326"/>
                  </a:cubicBezTo>
                  <a:close/>
                  <a:moveTo>
                    <a:pt x="864" y="16208"/>
                  </a:moveTo>
                  <a:cubicBezTo>
                    <a:pt x="855" y="16211"/>
                    <a:pt x="849" y="16217"/>
                    <a:pt x="845" y="16225"/>
                  </a:cubicBezTo>
                  <a:cubicBezTo>
                    <a:pt x="841" y="16233"/>
                    <a:pt x="841" y="16241"/>
                    <a:pt x="843" y="16250"/>
                  </a:cubicBezTo>
                  <a:cubicBezTo>
                    <a:pt x="846" y="16258"/>
                    <a:pt x="852" y="16265"/>
                    <a:pt x="860" y="16269"/>
                  </a:cubicBezTo>
                  <a:cubicBezTo>
                    <a:pt x="868" y="16273"/>
                    <a:pt x="877" y="16273"/>
                    <a:pt x="885" y="16270"/>
                  </a:cubicBezTo>
                  <a:cubicBezTo>
                    <a:pt x="894" y="16268"/>
                    <a:pt x="900" y="16262"/>
                    <a:pt x="904" y="16254"/>
                  </a:cubicBezTo>
                  <a:cubicBezTo>
                    <a:pt x="909" y="16245"/>
                    <a:pt x="909" y="16237"/>
                    <a:pt x="906" y="16229"/>
                  </a:cubicBezTo>
                  <a:cubicBezTo>
                    <a:pt x="903" y="16220"/>
                    <a:pt x="897" y="16214"/>
                    <a:pt x="889" y="16210"/>
                  </a:cubicBezTo>
                  <a:cubicBezTo>
                    <a:pt x="881" y="16206"/>
                    <a:pt x="872" y="16205"/>
                    <a:pt x="864" y="16208"/>
                  </a:cubicBezTo>
                  <a:close/>
                  <a:moveTo>
                    <a:pt x="1465" y="16063"/>
                  </a:moveTo>
                  <a:lnTo>
                    <a:pt x="1389" y="16218"/>
                  </a:lnTo>
                  <a:lnTo>
                    <a:pt x="1037" y="16045"/>
                  </a:lnTo>
                  <a:lnTo>
                    <a:pt x="1014" y="16091"/>
                  </a:lnTo>
                  <a:lnTo>
                    <a:pt x="1405" y="16284"/>
                  </a:lnTo>
                  <a:lnTo>
                    <a:pt x="1501" y="16089"/>
                  </a:lnTo>
                  <a:lnTo>
                    <a:pt x="1465" y="16063"/>
                  </a:lnTo>
                  <a:close/>
                  <a:moveTo>
                    <a:pt x="1563" y="15962"/>
                  </a:moveTo>
                  <a:lnTo>
                    <a:pt x="1173" y="15769"/>
                  </a:lnTo>
                  <a:lnTo>
                    <a:pt x="1150" y="15815"/>
                  </a:lnTo>
                  <a:lnTo>
                    <a:pt x="1541" y="16007"/>
                  </a:lnTo>
                  <a:lnTo>
                    <a:pt x="1563" y="15962"/>
                  </a:lnTo>
                  <a:close/>
                  <a:moveTo>
                    <a:pt x="1588" y="15541"/>
                  </a:moveTo>
                  <a:cubicBezTo>
                    <a:pt x="1573" y="15539"/>
                    <a:pt x="1559" y="15540"/>
                    <a:pt x="1546" y="15544"/>
                  </a:cubicBezTo>
                  <a:cubicBezTo>
                    <a:pt x="1533" y="15547"/>
                    <a:pt x="1521" y="15553"/>
                    <a:pt x="1510" y="15560"/>
                  </a:cubicBezTo>
                  <a:cubicBezTo>
                    <a:pt x="1499" y="15567"/>
                    <a:pt x="1487" y="15579"/>
                    <a:pt x="1473" y="15593"/>
                  </a:cubicBezTo>
                  <a:lnTo>
                    <a:pt x="1436" y="15631"/>
                  </a:lnTo>
                  <a:cubicBezTo>
                    <a:pt x="1417" y="15651"/>
                    <a:pt x="1401" y="15663"/>
                    <a:pt x="1386" y="15669"/>
                  </a:cubicBezTo>
                  <a:cubicBezTo>
                    <a:pt x="1372" y="15674"/>
                    <a:pt x="1357" y="15673"/>
                    <a:pt x="1341" y="15665"/>
                  </a:cubicBezTo>
                  <a:cubicBezTo>
                    <a:pt x="1321" y="15655"/>
                    <a:pt x="1308" y="15640"/>
                    <a:pt x="1304" y="15621"/>
                  </a:cubicBezTo>
                  <a:cubicBezTo>
                    <a:pt x="1299" y="15602"/>
                    <a:pt x="1303" y="15580"/>
                    <a:pt x="1315" y="15555"/>
                  </a:cubicBezTo>
                  <a:cubicBezTo>
                    <a:pt x="1319" y="15547"/>
                    <a:pt x="1323" y="15539"/>
                    <a:pt x="1328" y="15532"/>
                  </a:cubicBezTo>
                  <a:cubicBezTo>
                    <a:pt x="1333" y="15526"/>
                    <a:pt x="1338" y="15519"/>
                    <a:pt x="1345" y="15513"/>
                  </a:cubicBezTo>
                  <a:cubicBezTo>
                    <a:pt x="1351" y="15507"/>
                    <a:pt x="1358" y="15501"/>
                    <a:pt x="1366" y="15495"/>
                  </a:cubicBezTo>
                  <a:cubicBezTo>
                    <a:pt x="1374" y="15489"/>
                    <a:pt x="1384" y="15483"/>
                    <a:pt x="1395" y="15476"/>
                  </a:cubicBezTo>
                  <a:lnTo>
                    <a:pt x="1371" y="15439"/>
                  </a:lnTo>
                  <a:cubicBezTo>
                    <a:pt x="1328" y="15464"/>
                    <a:pt x="1296" y="15497"/>
                    <a:pt x="1275" y="15539"/>
                  </a:cubicBezTo>
                  <a:cubicBezTo>
                    <a:pt x="1266" y="15558"/>
                    <a:pt x="1260" y="15576"/>
                    <a:pt x="1258" y="15595"/>
                  </a:cubicBezTo>
                  <a:cubicBezTo>
                    <a:pt x="1256" y="15613"/>
                    <a:pt x="1257" y="15630"/>
                    <a:pt x="1262" y="15646"/>
                  </a:cubicBezTo>
                  <a:cubicBezTo>
                    <a:pt x="1266" y="15662"/>
                    <a:pt x="1274" y="15676"/>
                    <a:pt x="1284" y="15689"/>
                  </a:cubicBezTo>
                  <a:cubicBezTo>
                    <a:pt x="1295" y="15702"/>
                    <a:pt x="1309" y="15712"/>
                    <a:pt x="1325" y="15720"/>
                  </a:cubicBezTo>
                  <a:cubicBezTo>
                    <a:pt x="1351" y="15733"/>
                    <a:pt x="1376" y="15735"/>
                    <a:pt x="1401" y="15727"/>
                  </a:cubicBezTo>
                  <a:cubicBezTo>
                    <a:pt x="1413" y="15724"/>
                    <a:pt x="1424" y="15718"/>
                    <a:pt x="1434" y="15710"/>
                  </a:cubicBezTo>
                  <a:cubicBezTo>
                    <a:pt x="1444" y="15702"/>
                    <a:pt x="1456" y="15690"/>
                    <a:pt x="1470" y="15675"/>
                  </a:cubicBezTo>
                  <a:lnTo>
                    <a:pt x="1502" y="15641"/>
                  </a:lnTo>
                  <a:cubicBezTo>
                    <a:pt x="1539" y="15602"/>
                    <a:pt x="1574" y="15590"/>
                    <a:pt x="1609" y="15607"/>
                  </a:cubicBezTo>
                  <a:cubicBezTo>
                    <a:pt x="1632" y="15619"/>
                    <a:pt x="1646" y="15637"/>
                    <a:pt x="1651" y="15663"/>
                  </a:cubicBezTo>
                  <a:cubicBezTo>
                    <a:pt x="1653" y="15674"/>
                    <a:pt x="1654" y="15685"/>
                    <a:pt x="1652" y="15695"/>
                  </a:cubicBezTo>
                  <a:cubicBezTo>
                    <a:pt x="1650" y="15706"/>
                    <a:pt x="1645" y="15718"/>
                    <a:pt x="1638" y="15733"/>
                  </a:cubicBezTo>
                  <a:cubicBezTo>
                    <a:pt x="1628" y="15753"/>
                    <a:pt x="1616" y="15770"/>
                    <a:pt x="1603" y="15784"/>
                  </a:cubicBezTo>
                  <a:cubicBezTo>
                    <a:pt x="1589" y="15799"/>
                    <a:pt x="1572" y="15811"/>
                    <a:pt x="1552" y="15821"/>
                  </a:cubicBezTo>
                  <a:lnTo>
                    <a:pt x="1579" y="15860"/>
                  </a:lnTo>
                  <a:cubicBezTo>
                    <a:pt x="1600" y="15847"/>
                    <a:pt x="1619" y="15831"/>
                    <a:pt x="1635" y="15814"/>
                  </a:cubicBezTo>
                  <a:cubicBezTo>
                    <a:pt x="1651" y="15796"/>
                    <a:pt x="1664" y="15776"/>
                    <a:pt x="1676" y="15752"/>
                  </a:cubicBezTo>
                  <a:cubicBezTo>
                    <a:pt x="1685" y="15734"/>
                    <a:pt x="1691" y="15717"/>
                    <a:pt x="1694" y="15701"/>
                  </a:cubicBezTo>
                  <a:cubicBezTo>
                    <a:pt x="1697" y="15686"/>
                    <a:pt x="1697" y="15669"/>
                    <a:pt x="1695" y="15652"/>
                  </a:cubicBezTo>
                  <a:cubicBezTo>
                    <a:pt x="1693" y="15630"/>
                    <a:pt x="1685" y="15609"/>
                    <a:pt x="1673" y="15592"/>
                  </a:cubicBezTo>
                  <a:cubicBezTo>
                    <a:pt x="1661" y="15574"/>
                    <a:pt x="1646" y="15561"/>
                    <a:pt x="1628" y="15552"/>
                  </a:cubicBezTo>
                  <a:cubicBezTo>
                    <a:pt x="1616" y="15546"/>
                    <a:pt x="1602" y="15542"/>
                    <a:pt x="1588" y="15541"/>
                  </a:cubicBezTo>
                  <a:close/>
                  <a:moveTo>
                    <a:pt x="1839" y="15258"/>
                  </a:moveTo>
                  <a:cubicBezTo>
                    <a:pt x="1841" y="15275"/>
                    <a:pt x="1842" y="15291"/>
                    <a:pt x="1840" y="15305"/>
                  </a:cubicBezTo>
                  <a:cubicBezTo>
                    <a:pt x="1838" y="15319"/>
                    <a:pt x="1833" y="15333"/>
                    <a:pt x="1826" y="15347"/>
                  </a:cubicBezTo>
                  <a:cubicBezTo>
                    <a:pt x="1815" y="15370"/>
                    <a:pt x="1799" y="15387"/>
                    <a:pt x="1778" y="15400"/>
                  </a:cubicBezTo>
                  <a:cubicBezTo>
                    <a:pt x="1757" y="15413"/>
                    <a:pt x="1731" y="15418"/>
                    <a:pt x="1702" y="15416"/>
                  </a:cubicBezTo>
                  <a:cubicBezTo>
                    <a:pt x="1688" y="15415"/>
                    <a:pt x="1675" y="15412"/>
                    <a:pt x="1661" y="15408"/>
                  </a:cubicBezTo>
                  <a:cubicBezTo>
                    <a:pt x="1648" y="15404"/>
                    <a:pt x="1632" y="15397"/>
                    <a:pt x="1613" y="15388"/>
                  </a:cubicBezTo>
                  <a:cubicBezTo>
                    <a:pt x="1590" y="15377"/>
                    <a:pt x="1571" y="15366"/>
                    <a:pt x="1556" y="15355"/>
                  </a:cubicBezTo>
                  <a:cubicBezTo>
                    <a:pt x="1541" y="15344"/>
                    <a:pt x="1528" y="15333"/>
                    <a:pt x="1517" y="15320"/>
                  </a:cubicBezTo>
                  <a:cubicBezTo>
                    <a:pt x="1500" y="15300"/>
                    <a:pt x="1490" y="15279"/>
                    <a:pt x="1486" y="15258"/>
                  </a:cubicBezTo>
                  <a:cubicBezTo>
                    <a:pt x="1482" y="15236"/>
                    <a:pt x="1486" y="15214"/>
                    <a:pt x="1497" y="15191"/>
                  </a:cubicBezTo>
                  <a:cubicBezTo>
                    <a:pt x="1505" y="15177"/>
                    <a:pt x="1513" y="15165"/>
                    <a:pt x="1522" y="15155"/>
                  </a:cubicBezTo>
                  <a:cubicBezTo>
                    <a:pt x="1532" y="15145"/>
                    <a:pt x="1544" y="15137"/>
                    <a:pt x="1558" y="15129"/>
                  </a:cubicBezTo>
                  <a:lnTo>
                    <a:pt x="1541" y="15089"/>
                  </a:lnTo>
                  <a:cubicBezTo>
                    <a:pt x="1524" y="15097"/>
                    <a:pt x="1508" y="15108"/>
                    <a:pt x="1495" y="15123"/>
                  </a:cubicBezTo>
                  <a:cubicBezTo>
                    <a:pt x="1481" y="15137"/>
                    <a:pt x="1469" y="15153"/>
                    <a:pt x="1460" y="15172"/>
                  </a:cubicBezTo>
                  <a:cubicBezTo>
                    <a:pt x="1449" y="15196"/>
                    <a:pt x="1443" y="15220"/>
                    <a:pt x="1443" y="15245"/>
                  </a:cubicBezTo>
                  <a:cubicBezTo>
                    <a:pt x="1443" y="15270"/>
                    <a:pt x="1449" y="15294"/>
                    <a:pt x="1459" y="15318"/>
                  </a:cubicBezTo>
                  <a:cubicBezTo>
                    <a:pt x="1470" y="15341"/>
                    <a:pt x="1486" y="15363"/>
                    <a:pt x="1507" y="15384"/>
                  </a:cubicBezTo>
                  <a:cubicBezTo>
                    <a:pt x="1527" y="15404"/>
                    <a:pt x="1552" y="15421"/>
                    <a:pt x="1581" y="15435"/>
                  </a:cubicBezTo>
                  <a:cubicBezTo>
                    <a:pt x="1610" y="15450"/>
                    <a:pt x="1639" y="15460"/>
                    <a:pt x="1668" y="15465"/>
                  </a:cubicBezTo>
                  <a:cubicBezTo>
                    <a:pt x="1697" y="15470"/>
                    <a:pt x="1726" y="15469"/>
                    <a:pt x="1753" y="15462"/>
                  </a:cubicBezTo>
                  <a:cubicBezTo>
                    <a:pt x="1777" y="15455"/>
                    <a:pt x="1799" y="15444"/>
                    <a:pt x="1817" y="15428"/>
                  </a:cubicBezTo>
                  <a:cubicBezTo>
                    <a:pt x="1836" y="15413"/>
                    <a:pt x="1850" y="15395"/>
                    <a:pt x="1861" y="15373"/>
                  </a:cubicBezTo>
                  <a:cubicBezTo>
                    <a:pt x="1870" y="15354"/>
                    <a:pt x="1877" y="15334"/>
                    <a:pt x="1880" y="15312"/>
                  </a:cubicBezTo>
                  <a:cubicBezTo>
                    <a:pt x="1884" y="15291"/>
                    <a:pt x="1885" y="15270"/>
                    <a:pt x="1882" y="15249"/>
                  </a:cubicBezTo>
                  <a:lnTo>
                    <a:pt x="1839" y="15258"/>
                  </a:lnTo>
                  <a:close/>
                  <a:moveTo>
                    <a:pt x="2074" y="14923"/>
                  </a:moveTo>
                  <a:lnTo>
                    <a:pt x="1684" y="14731"/>
                  </a:lnTo>
                  <a:lnTo>
                    <a:pt x="1661" y="14778"/>
                  </a:lnTo>
                  <a:lnTo>
                    <a:pt x="1824" y="14858"/>
                  </a:lnTo>
                  <a:lnTo>
                    <a:pt x="1743" y="15023"/>
                  </a:lnTo>
                  <a:lnTo>
                    <a:pt x="1580" y="14942"/>
                  </a:lnTo>
                  <a:lnTo>
                    <a:pt x="1557" y="14988"/>
                  </a:lnTo>
                  <a:lnTo>
                    <a:pt x="1948" y="15180"/>
                  </a:lnTo>
                  <a:lnTo>
                    <a:pt x="1970" y="15135"/>
                  </a:lnTo>
                  <a:lnTo>
                    <a:pt x="1781" y="15042"/>
                  </a:lnTo>
                  <a:lnTo>
                    <a:pt x="1862" y="14877"/>
                  </a:lnTo>
                  <a:lnTo>
                    <a:pt x="2051" y="14970"/>
                  </a:lnTo>
                  <a:lnTo>
                    <a:pt x="2074" y="14923"/>
                  </a:lnTo>
                  <a:close/>
                  <a:moveTo>
                    <a:pt x="2239" y="14589"/>
                  </a:moveTo>
                  <a:lnTo>
                    <a:pt x="2198" y="14569"/>
                  </a:lnTo>
                  <a:lnTo>
                    <a:pt x="2114" y="14742"/>
                  </a:lnTo>
                  <a:lnTo>
                    <a:pt x="1971" y="14671"/>
                  </a:lnTo>
                  <a:lnTo>
                    <a:pt x="2036" y="14537"/>
                  </a:lnTo>
                  <a:lnTo>
                    <a:pt x="1996" y="14517"/>
                  </a:lnTo>
                  <a:lnTo>
                    <a:pt x="1930" y="14651"/>
                  </a:lnTo>
                  <a:lnTo>
                    <a:pt x="1802" y="14588"/>
                  </a:lnTo>
                  <a:lnTo>
                    <a:pt x="1881" y="14428"/>
                  </a:lnTo>
                  <a:lnTo>
                    <a:pt x="1845" y="14403"/>
                  </a:lnTo>
                  <a:lnTo>
                    <a:pt x="1740" y="14616"/>
                  </a:lnTo>
                  <a:lnTo>
                    <a:pt x="2131" y="14809"/>
                  </a:lnTo>
                  <a:lnTo>
                    <a:pt x="2239" y="14589"/>
                  </a:lnTo>
                  <a:close/>
                  <a:moveTo>
                    <a:pt x="2155" y="13772"/>
                  </a:moveTo>
                  <a:lnTo>
                    <a:pt x="2132" y="13819"/>
                  </a:lnTo>
                  <a:lnTo>
                    <a:pt x="2335" y="13979"/>
                  </a:lnTo>
                  <a:cubicBezTo>
                    <a:pt x="2348" y="13989"/>
                    <a:pt x="2361" y="13999"/>
                    <a:pt x="2374" y="14009"/>
                  </a:cubicBezTo>
                  <a:cubicBezTo>
                    <a:pt x="2386" y="14018"/>
                    <a:pt x="2398" y="14027"/>
                    <a:pt x="2408" y="14034"/>
                  </a:cubicBezTo>
                  <a:cubicBezTo>
                    <a:pt x="2418" y="14042"/>
                    <a:pt x="2427" y="14048"/>
                    <a:pt x="2433" y="14053"/>
                  </a:cubicBezTo>
                  <a:cubicBezTo>
                    <a:pt x="2438" y="14057"/>
                    <a:pt x="2442" y="14059"/>
                    <a:pt x="2443" y="14060"/>
                  </a:cubicBezTo>
                  <a:cubicBezTo>
                    <a:pt x="2441" y="14060"/>
                    <a:pt x="2438" y="14059"/>
                    <a:pt x="2434" y="14058"/>
                  </a:cubicBezTo>
                  <a:cubicBezTo>
                    <a:pt x="2428" y="14056"/>
                    <a:pt x="2420" y="14053"/>
                    <a:pt x="2409" y="14050"/>
                  </a:cubicBezTo>
                  <a:cubicBezTo>
                    <a:pt x="2399" y="14047"/>
                    <a:pt x="2388" y="14044"/>
                    <a:pt x="2374" y="14041"/>
                  </a:cubicBezTo>
                  <a:cubicBezTo>
                    <a:pt x="2361" y="14037"/>
                    <a:pt x="2346" y="14033"/>
                    <a:pt x="2330" y="14029"/>
                  </a:cubicBezTo>
                  <a:lnTo>
                    <a:pt x="2061" y="13964"/>
                  </a:lnTo>
                  <a:lnTo>
                    <a:pt x="2035" y="14017"/>
                  </a:lnTo>
                  <a:lnTo>
                    <a:pt x="2243" y="14184"/>
                  </a:lnTo>
                  <a:cubicBezTo>
                    <a:pt x="2253" y="14192"/>
                    <a:pt x="2264" y="14200"/>
                    <a:pt x="2276" y="14209"/>
                  </a:cubicBezTo>
                  <a:cubicBezTo>
                    <a:pt x="2287" y="14218"/>
                    <a:pt x="2298" y="14226"/>
                    <a:pt x="2308" y="14234"/>
                  </a:cubicBezTo>
                  <a:cubicBezTo>
                    <a:pt x="2318" y="14242"/>
                    <a:pt x="2327" y="14248"/>
                    <a:pt x="2334" y="14253"/>
                  </a:cubicBezTo>
                  <a:cubicBezTo>
                    <a:pt x="2341" y="14259"/>
                    <a:pt x="2345" y="14261"/>
                    <a:pt x="2345" y="14262"/>
                  </a:cubicBezTo>
                  <a:cubicBezTo>
                    <a:pt x="2344" y="14262"/>
                    <a:pt x="2339" y="14260"/>
                    <a:pt x="2330" y="14257"/>
                  </a:cubicBezTo>
                  <a:cubicBezTo>
                    <a:pt x="2321" y="14254"/>
                    <a:pt x="2311" y="14251"/>
                    <a:pt x="2299" y="14247"/>
                  </a:cubicBezTo>
                  <a:cubicBezTo>
                    <a:pt x="2286" y="14244"/>
                    <a:pt x="2273" y="14240"/>
                    <a:pt x="2258" y="14236"/>
                  </a:cubicBezTo>
                  <a:cubicBezTo>
                    <a:pt x="2244" y="14232"/>
                    <a:pt x="2230" y="14228"/>
                    <a:pt x="2216" y="14225"/>
                  </a:cubicBezTo>
                  <a:lnTo>
                    <a:pt x="1964" y="14162"/>
                  </a:lnTo>
                  <a:lnTo>
                    <a:pt x="1939" y="14212"/>
                  </a:lnTo>
                  <a:lnTo>
                    <a:pt x="2375" y="14312"/>
                  </a:lnTo>
                  <a:lnTo>
                    <a:pt x="2405" y="14252"/>
                  </a:lnTo>
                  <a:lnTo>
                    <a:pt x="2208" y="14095"/>
                  </a:lnTo>
                  <a:cubicBezTo>
                    <a:pt x="2196" y="14086"/>
                    <a:pt x="2185" y="14077"/>
                    <a:pt x="2174" y="14069"/>
                  </a:cubicBezTo>
                  <a:cubicBezTo>
                    <a:pt x="2163" y="14060"/>
                    <a:pt x="2153" y="14053"/>
                    <a:pt x="2144" y="14046"/>
                  </a:cubicBezTo>
                  <a:cubicBezTo>
                    <a:pt x="2135" y="14040"/>
                    <a:pt x="2127" y="14034"/>
                    <a:pt x="2121" y="14030"/>
                  </a:cubicBezTo>
                  <a:cubicBezTo>
                    <a:pt x="2116" y="14026"/>
                    <a:pt x="2112" y="14024"/>
                    <a:pt x="2111" y="14023"/>
                  </a:cubicBezTo>
                  <a:cubicBezTo>
                    <a:pt x="2113" y="14024"/>
                    <a:pt x="2117" y="14025"/>
                    <a:pt x="2124" y="14027"/>
                  </a:cubicBezTo>
                  <a:cubicBezTo>
                    <a:pt x="2131" y="14029"/>
                    <a:pt x="2139" y="14031"/>
                    <a:pt x="2150" y="14034"/>
                  </a:cubicBezTo>
                  <a:cubicBezTo>
                    <a:pt x="2160" y="14037"/>
                    <a:pt x="2173" y="14041"/>
                    <a:pt x="2186" y="14045"/>
                  </a:cubicBezTo>
                  <a:cubicBezTo>
                    <a:pt x="2200" y="14048"/>
                    <a:pt x="2215" y="14052"/>
                    <a:pt x="2231" y="14056"/>
                  </a:cubicBezTo>
                  <a:lnTo>
                    <a:pt x="2472" y="14115"/>
                  </a:lnTo>
                  <a:lnTo>
                    <a:pt x="2502" y="14054"/>
                  </a:lnTo>
                  <a:lnTo>
                    <a:pt x="2155" y="13772"/>
                  </a:lnTo>
                  <a:close/>
                  <a:moveTo>
                    <a:pt x="2607" y="13840"/>
                  </a:moveTo>
                  <a:lnTo>
                    <a:pt x="2216" y="13648"/>
                  </a:lnTo>
                  <a:lnTo>
                    <a:pt x="2194" y="13694"/>
                  </a:lnTo>
                  <a:lnTo>
                    <a:pt x="2585" y="13886"/>
                  </a:lnTo>
                  <a:lnTo>
                    <a:pt x="2607" y="13840"/>
                  </a:lnTo>
                  <a:close/>
                  <a:moveTo>
                    <a:pt x="2723" y="13505"/>
                  </a:moveTo>
                  <a:lnTo>
                    <a:pt x="2647" y="13660"/>
                  </a:lnTo>
                  <a:lnTo>
                    <a:pt x="2296" y="13487"/>
                  </a:lnTo>
                  <a:lnTo>
                    <a:pt x="2273" y="13533"/>
                  </a:lnTo>
                  <a:lnTo>
                    <a:pt x="2664" y="13726"/>
                  </a:lnTo>
                  <a:lnTo>
                    <a:pt x="2760" y="13531"/>
                  </a:lnTo>
                  <a:lnTo>
                    <a:pt x="2723" y="13505"/>
                  </a:lnTo>
                  <a:close/>
                  <a:moveTo>
                    <a:pt x="2926" y="13192"/>
                  </a:moveTo>
                  <a:lnTo>
                    <a:pt x="2535" y="13000"/>
                  </a:lnTo>
                  <a:lnTo>
                    <a:pt x="2512" y="13047"/>
                  </a:lnTo>
                  <a:lnTo>
                    <a:pt x="2676" y="13127"/>
                  </a:lnTo>
                  <a:lnTo>
                    <a:pt x="2595" y="13292"/>
                  </a:lnTo>
                  <a:lnTo>
                    <a:pt x="2431" y="13211"/>
                  </a:lnTo>
                  <a:lnTo>
                    <a:pt x="2409" y="13257"/>
                  </a:lnTo>
                  <a:lnTo>
                    <a:pt x="2800" y="13449"/>
                  </a:lnTo>
                  <a:lnTo>
                    <a:pt x="2822" y="13404"/>
                  </a:lnTo>
                  <a:lnTo>
                    <a:pt x="2633" y="13311"/>
                  </a:lnTo>
                  <a:lnTo>
                    <a:pt x="2714" y="13146"/>
                  </a:lnTo>
                  <a:lnTo>
                    <a:pt x="2903" y="13239"/>
                  </a:lnTo>
                  <a:lnTo>
                    <a:pt x="2926" y="13192"/>
                  </a:lnTo>
                  <a:close/>
                  <a:moveTo>
                    <a:pt x="3090" y="12858"/>
                  </a:moveTo>
                  <a:lnTo>
                    <a:pt x="3050" y="12839"/>
                  </a:lnTo>
                  <a:lnTo>
                    <a:pt x="2965" y="13011"/>
                  </a:lnTo>
                  <a:lnTo>
                    <a:pt x="2822" y="12940"/>
                  </a:lnTo>
                  <a:lnTo>
                    <a:pt x="2888" y="12806"/>
                  </a:lnTo>
                  <a:lnTo>
                    <a:pt x="2848" y="12786"/>
                  </a:lnTo>
                  <a:lnTo>
                    <a:pt x="2782" y="12920"/>
                  </a:lnTo>
                  <a:lnTo>
                    <a:pt x="2654" y="12857"/>
                  </a:lnTo>
                  <a:lnTo>
                    <a:pt x="2732" y="12697"/>
                  </a:lnTo>
                  <a:lnTo>
                    <a:pt x="2697" y="12672"/>
                  </a:lnTo>
                  <a:lnTo>
                    <a:pt x="2592" y="12885"/>
                  </a:lnTo>
                  <a:lnTo>
                    <a:pt x="2982" y="13078"/>
                  </a:lnTo>
                  <a:lnTo>
                    <a:pt x="3090" y="12858"/>
                  </a:lnTo>
                  <a:close/>
                  <a:moveTo>
                    <a:pt x="3191" y="12555"/>
                  </a:moveTo>
                  <a:lnTo>
                    <a:pt x="3115" y="12710"/>
                  </a:lnTo>
                  <a:lnTo>
                    <a:pt x="2763" y="12537"/>
                  </a:lnTo>
                  <a:lnTo>
                    <a:pt x="2740" y="12583"/>
                  </a:lnTo>
                  <a:lnTo>
                    <a:pt x="3131" y="12776"/>
                  </a:lnTo>
                  <a:lnTo>
                    <a:pt x="3227" y="12581"/>
                  </a:lnTo>
                  <a:lnTo>
                    <a:pt x="3191" y="12555"/>
                  </a:lnTo>
                  <a:close/>
                  <a:moveTo>
                    <a:pt x="3450" y="12128"/>
                  </a:moveTo>
                  <a:lnTo>
                    <a:pt x="3042" y="11969"/>
                  </a:lnTo>
                  <a:lnTo>
                    <a:pt x="3008" y="12038"/>
                  </a:lnTo>
                  <a:lnTo>
                    <a:pt x="3232" y="12240"/>
                  </a:lnTo>
                  <a:cubicBezTo>
                    <a:pt x="3246" y="12251"/>
                    <a:pt x="3258" y="12262"/>
                    <a:pt x="3269" y="12270"/>
                  </a:cubicBezTo>
                  <a:cubicBezTo>
                    <a:pt x="3281" y="12279"/>
                    <a:pt x="3287" y="12284"/>
                    <a:pt x="3288" y="12285"/>
                  </a:cubicBezTo>
                  <a:cubicBezTo>
                    <a:pt x="3286" y="12284"/>
                    <a:pt x="3278" y="12282"/>
                    <a:pt x="3265" y="12279"/>
                  </a:cubicBezTo>
                  <a:cubicBezTo>
                    <a:pt x="3251" y="12275"/>
                    <a:pt x="3234" y="12271"/>
                    <a:pt x="3213" y="12267"/>
                  </a:cubicBezTo>
                  <a:lnTo>
                    <a:pt x="2923" y="12213"/>
                  </a:lnTo>
                  <a:lnTo>
                    <a:pt x="2889" y="12281"/>
                  </a:lnTo>
                  <a:lnTo>
                    <a:pt x="3263" y="12508"/>
                  </a:lnTo>
                  <a:lnTo>
                    <a:pt x="3285" y="12463"/>
                  </a:lnTo>
                  <a:lnTo>
                    <a:pt x="3018" y="12304"/>
                  </a:lnTo>
                  <a:cubicBezTo>
                    <a:pt x="3012" y="12301"/>
                    <a:pt x="3006" y="12297"/>
                    <a:pt x="2998" y="12293"/>
                  </a:cubicBezTo>
                  <a:cubicBezTo>
                    <a:pt x="2991" y="12288"/>
                    <a:pt x="2983" y="12284"/>
                    <a:pt x="2976" y="12280"/>
                  </a:cubicBezTo>
                  <a:cubicBezTo>
                    <a:pt x="2969" y="12276"/>
                    <a:pt x="2962" y="12272"/>
                    <a:pt x="2957" y="12269"/>
                  </a:cubicBezTo>
                  <a:cubicBezTo>
                    <a:pt x="2952" y="12266"/>
                    <a:pt x="2949" y="12264"/>
                    <a:pt x="2947" y="12264"/>
                  </a:cubicBezTo>
                  <a:cubicBezTo>
                    <a:pt x="2952" y="12265"/>
                    <a:pt x="2961" y="12267"/>
                    <a:pt x="2975" y="12269"/>
                  </a:cubicBezTo>
                  <a:cubicBezTo>
                    <a:pt x="2990" y="12273"/>
                    <a:pt x="3008" y="12276"/>
                    <a:pt x="3030" y="12280"/>
                  </a:cubicBezTo>
                  <a:lnTo>
                    <a:pt x="3346" y="12339"/>
                  </a:lnTo>
                  <a:lnTo>
                    <a:pt x="3365" y="12300"/>
                  </a:lnTo>
                  <a:lnTo>
                    <a:pt x="3115" y="12072"/>
                  </a:lnTo>
                  <a:cubicBezTo>
                    <a:pt x="3110" y="12068"/>
                    <a:pt x="3104" y="12063"/>
                    <a:pt x="3098" y="12058"/>
                  </a:cubicBezTo>
                  <a:cubicBezTo>
                    <a:pt x="3092" y="12053"/>
                    <a:pt x="3087" y="12048"/>
                    <a:pt x="3081" y="12044"/>
                  </a:cubicBezTo>
                  <a:cubicBezTo>
                    <a:pt x="3076" y="12039"/>
                    <a:pt x="3072" y="12036"/>
                    <a:pt x="3068" y="12033"/>
                  </a:cubicBezTo>
                  <a:cubicBezTo>
                    <a:pt x="3064" y="12030"/>
                    <a:pt x="3062" y="12028"/>
                    <a:pt x="3061" y="12027"/>
                  </a:cubicBezTo>
                  <a:cubicBezTo>
                    <a:pt x="3062" y="12027"/>
                    <a:pt x="3065" y="12029"/>
                    <a:pt x="3070" y="12031"/>
                  </a:cubicBezTo>
                  <a:cubicBezTo>
                    <a:pt x="3074" y="12033"/>
                    <a:pt x="3080" y="12035"/>
                    <a:pt x="3087" y="12038"/>
                  </a:cubicBezTo>
                  <a:cubicBezTo>
                    <a:pt x="3093" y="12041"/>
                    <a:pt x="3101" y="12044"/>
                    <a:pt x="3108" y="12048"/>
                  </a:cubicBezTo>
                  <a:cubicBezTo>
                    <a:pt x="3116" y="12051"/>
                    <a:pt x="3123" y="12054"/>
                    <a:pt x="3129" y="12057"/>
                  </a:cubicBezTo>
                  <a:lnTo>
                    <a:pt x="3427" y="12175"/>
                  </a:lnTo>
                  <a:lnTo>
                    <a:pt x="3450" y="12128"/>
                  </a:lnTo>
                  <a:close/>
                  <a:moveTo>
                    <a:pt x="3469" y="11716"/>
                  </a:moveTo>
                  <a:cubicBezTo>
                    <a:pt x="3455" y="11715"/>
                    <a:pt x="3441" y="11716"/>
                    <a:pt x="3428" y="11719"/>
                  </a:cubicBezTo>
                  <a:cubicBezTo>
                    <a:pt x="3415" y="11723"/>
                    <a:pt x="3403" y="11728"/>
                    <a:pt x="3392" y="11735"/>
                  </a:cubicBezTo>
                  <a:cubicBezTo>
                    <a:pt x="3381" y="11743"/>
                    <a:pt x="3369" y="11754"/>
                    <a:pt x="3355" y="11769"/>
                  </a:cubicBezTo>
                  <a:lnTo>
                    <a:pt x="3318" y="11807"/>
                  </a:lnTo>
                  <a:cubicBezTo>
                    <a:pt x="3299" y="11826"/>
                    <a:pt x="3283" y="11839"/>
                    <a:pt x="3268" y="11844"/>
                  </a:cubicBezTo>
                  <a:cubicBezTo>
                    <a:pt x="3254" y="11849"/>
                    <a:pt x="3239" y="11848"/>
                    <a:pt x="3223" y="11840"/>
                  </a:cubicBezTo>
                  <a:cubicBezTo>
                    <a:pt x="3202" y="11830"/>
                    <a:pt x="3190" y="11816"/>
                    <a:pt x="3185" y="11797"/>
                  </a:cubicBezTo>
                  <a:cubicBezTo>
                    <a:pt x="3181" y="11777"/>
                    <a:pt x="3184" y="11755"/>
                    <a:pt x="3197" y="11731"/>
                  </a:cubicBezTo>
                  <a:cubicBezTo>
                    <a:pt x="3201" y="11722"/>
                    <a:pt x="3205" y="11715"/>
                    <a:pt x="3210" y="11708"/>
                  </a:cubicBezTo>
                  <a:cubicBezTo>
                    <a:pt x="3215" y="11701"/>
                    <a:pt x="3220" y="11695"/>
                    <a:pt x="3227" y="11688"/>
                  </a:cubicBezTo>
                  <a:cubicBezTo>
                    <a:pt x="3233" y="11682"/>
                    <a:pt x="3240" y="11676"/>
                    <a:pt x="3248" y="11670"/>
                  </a:cubicBezTo>
                  <a:cubicBezTo>
                    <a:pt x="3256" y="11664"/>
                    <a:pt x="3266" y="11658"/>
                    <a:pt x="3277" y="11652"/>
                  </a:cubicBezTo>
                  <a:lnTo>
                    <a:pt x="3253" y="11615"/>
                  </a:lnTo>
                  <a:cubicBezTo>
                    <a:pt x="3210" y="11640"/>
                    <a:pt x="3178" y="11673"/>
                    <a:pt x="3157" y="11714"/>
                  </a:cubicBezTo>
                  <a:cubicBezTo>
                    <a:pt x="3148" y="11733"/>
                    <a:pt x="3142" y="11752"/>
                    <a:pt x="3140" y="11770"/>
                  </a:cubicBezTo>
                  <a:cubicBezTo>
                    <a:pt x="3138" y="11788"/>
                    <a:pt x="3139" y="11805"/>
                    <a:pt x="3144" y="11821"/>
                  </a:cubicBezTo>
                  <a:cubicBezTo>
                    <a:pt x="3148" y="11837"/>
                    <a:pt x="3156" y="11852"/>
                    <a:pt x="3166" y="11864"/>
                  </a:cubicBezTo>
                  <a:cubicBezTo>
                    <a:pt x="3177" y="11877"/>
                    <a:pt x="3191" y="11888"/>
                    <a:pt x="3207" y="11896"/>
                  </a:cubicBezTo>
                  <a:cubicBezTo>
                    <a:pt x="3232" y="11908"/>
                    <a:pt x="3258" y="11910"/>
                    <a:pt x="3283" y="11903"/>
                  </a:cubicBezTo>
                  <a:cubicBezTo>
                    <a:pt x="3295" y="11899"/>
                    <a:pt x="3306" y="11893"/>
                    <a:pt x="3316" y="11885"/>
                  </a:cubicBezTo>
                  <a:cubicBezTo>
                    <a:pt x="3326" y="11877"/>
                    <a:pt x="3338" y="11866"/>
                    <a:pt x="3352" y="11850"/>
                  </a:cubicBezTo>
                  <a:lnTo>
                    <a:pt x="3384" y="11817"/>
                  </a:lnTo>
                  <a:cubicBezTo>
                    <a:pt x="3421" y="11777"/>
                    <a:pt x="3456" y="11766"/>
                    <a:pt x="3491" y="11783"/>
                  </a:cubicBezTo>
                  <a:cubicBezTo>
                    <a:pt x="3514" y="11794"/>
                    <a:pt x="3528" y="11813"/>
                    <a:pt x="3533" y="11838"/>
                  </a:cubicBezTo>
                  <a:cubicBezTo>
                    <a:pt x="3535" y="11850"/>
                    <a:pt x="3536" y="11861"/>
                    <a:pt x="3534" y="11871"/>
                  </a:cubicBezTo>
                  <a:cubicBezTo>
                    <a:pt x="3531" y="11881"/>
                    <a:pt x="3527" y="11894"/>
                    <a:pt x="3520" y="11909"/>
                  </a:cubicBezTo>
                  <a:cubicBezTo>
                    <a:pt x="3510" y="11928"/>
                    <a:pt x="3498" y="11945"/>
                    <a:pt x="3485" y="11960"/>
                  </a:cubicBezTo>
                  <a:cubicBezTo>
                    <a:pt x="3471" y="11974"/>
                    <a:pt x="3454" y="11986"/>
                    <a:pt x="3434" y="11997"/>
                  </a:cubicBezTo>
                  <a:lnTo>
                    <a:pt x="3461" y="12035"/>
                  </a:lnTo>
                  <a:cubicBezTo>
                    <a:pt x="3482" y="12022"/>
                    <a:pt x="3501" y="12007"/>
                    <a:pt x="3517" y="11989"/>
                  </a:cubicBezTo>
                  <a:cubicBezTo>
                    <a:pt x="3532" y="11971"/>
                    <a:pt x="3546" y="11951"/>
                    <a:pt x="3558" y="11927"/>
                  </a:cubicBezTo>
                  <a:cubicBezTo>
                    <a:pt x="3567" y="11909"/>
                    <a:pt x="3573" y="11892"/>
                    <a:pt x="3576" y="11877"/>
                  </a:cubicBezTo>
                  <a:cubicBezTo>
                    <a:pt x="3579" y="11861"/>
                    <a:pt x="3579" y="11845"/>
                    <a:pt x="3577" y="11828"/>
                  </a:cubicBezTo>
                  <a:cubicBezTo>
                    <a:pt x="3575" y="11805"/>
                    <a:pt x="3567" y="11785"/>
                    <a:pt x="3555" y="11767"/>
                  </a:cubicBezTo>
                  <a:cubicBezTo>
                    <a:pt x="3543" y="11750"/>
                    <a:pt x="3528" y="11736"/>
                    <a:pt x="3510" y="11728"/>
                  </a:cubicBezTo>
                  <a:cubicBezTo>
                    <a:pt x="3497" y="11722"/>
                    <a:pt x="3484" y="11718"/>
                    <a:pt x="3469" y="11716"/>
                  </a:cubicBezTo>
                  <a:close/>
                  <a:moveTo>
                    <a:pt x="3584" y="11526"/>
                  </a:moveTo>
                  <a:lnTo>
                    <a:pt x="3541" y="11505"/>
                  </a:lnTo>
                  <a:lnTo>
                    <a:pt x="3487" y="11614"/>
                  </a:lnTo>
                  <a:lnTo>
                    <a:pt x="3530" y="11635"/>
                  </a:lnTo>
                  <a:lnTo>
                    <a:pt x="3584" y="11526"/>
                  </a:lnTo>
                  <a:close/>
                  <a:moveTo>
                    <a:pt x="3500" y="11039"/>
                  </a:moveTo>
                  <a:lnTo>
                    <a:pt x="3478" y="11085"/>
                  </a:lnTo>
                  <a:lnTo>
                    <a:pt x="3750" y="11219"/>
                  </a:lnTo>
                  <a:cubicBezTo>
                    <a:pt x="3763" y="11226"/>
                    <a:pt x="3774" y="11232"/>
                    <a:pt x="3782" y="11238"/>
                  </a:cubicBezTo>
                  <a:cubicBezTo>
                    <a:pt x="3791" y="11245"/>
                    <a:pt x="3798" y="11253"/>
                    <a:pt x="3804" y="11264"/>
                  </a:cubicBezTo>
                  <a:cubicBezTo>
                    <a:pt x="3809" y="11274"/>
                    <a:pt x="3810" y="11286"/>
                    <a:pt x="3809" y="11300"/>
                  </a:cubicBezTo>
                  <a:cubicBezTo>
                    <a:pt x="3807" y="11313"/>
                    <a:pt x="3802" y="11329"/>
                    <a:pt x="3794" y="11345"/>
                  </a:cubicBezTo>
                  <a:cubicBezTo>
                    <a:pt x="3788" y="11357"/>
                    <a:pt x="3782" y="11367"/>
                    <a:pt x="3775" y="11375"/>
                  </a:cubicBezTo>
                  <a:cubicBezTo>
                    <a:pt x="3769" y="11382"/>
                    <a:pt x="3762" y="11388"/>
                    <a:pt x="3755" y="11392"/>
                  </a:cubicBezTo>
                  <a:cubicBezTo>
                    <a:pt x="3748" y="11396"/>
                    <a:pt x="3742" y="11399"/>
                    <a:pt x="3736" y="11401"/>
                  </a:cubicBezTo>
                  <a:cubicBezTo>
                    <a:pt x="3729" y="11402"/>
                    <a:pt x="3724" y="11403"/>
                    <a:pt x="3718" y="11402"/>
                  </a:cubicBezTo>
                  <a:cubicBezTo>
                    <a:pt x="3711" y="11402"/>
                    <a:pt x="3702" y="11400"/>
                    <a:pt x="3690" y="11395"/>
                  </a:cubicBezTo>
                  <a:cubicBezTo>
                    <a:pt x="3679" y="11391"/>
                    <a:pt x="3668" y="11386"/>
                    <a:pt x="3659" y="11382"/>
                  </a:cubicBezTo>
                  <a:lnTo>
                    <a:pt x="3395" y="11252"/>
                  </a:lnTo>
                  <a:lnTo>
                    <a:pt x="3373" y="11298"/>
                  </a:lnTo>
                  <a:lnTo>
                    <a:pt x="3653" y="11436"/>
                  </a:lnTo>
                  <a:cubicBezTo>
                    <a:pt x="3662" y="11440"/>
                    <a:pt x="3672" y="11445"/>
                    <a:pt x="3684" y="11449"/>
                  </a:cubicBezTo>
                  <a:cubicBezTo>
                    <a:pt x="3695" y="11453"/>
                    <a:pt x="3707" y="11455"/>
                    <a:pt x="3720" y="11455"/>
                  </a:cubicBezTo>
                  <a:cubicBezTo>
                    <a:pt x="3744" y="11454"/>
                    <a:pt x="3765" y="11446"/>
                    <a:pt x="3783" y="11433"/>
                  </a:cubicBezTo>
                  <a:cubicBezTo>
                    <a:pt x="3801" y="11419"/>
                    <a:pt x="3818" y="11397"/>
                    <a:pt x="3833" y="11367"/>
                  </a:cubicBezTo>
                  <a:cubicBezTo>
                    <a:pt x="3845" y="11343"/>
                    <a:pt x="3852" y="11322"/>
                    <a:pt x="3855" y="11303"/>
                  </a:cubicBezTo>
                  <a:cubicBezTo>
                    <a:pt x="3858" y="11284"/>
                    <a:pt x="3857" y="11267"/>
                    <a:pt x="3853" y="11249"/>
                  </a:cubicBezTo>
                  <a:cubicBezTo>
                    <a:pt x="3849" y="11233"/>
                    <a:pt x="3841" y="11219"/>
                    <a:pt x="3830" y="11209"/>
                  </a:cubicBezTo>
                  <a:cubicBezTo>
                    <a:pt x="3819" y="11198"/>
                    <a:pt x="3802" y="11187"/>
                    <a:pt x="3778" y="11176"/>
                  </a:cubicBezTo>
                  <a:lnTo>
                    <a:pt x="3500" y="11039"/>
                  </a:lnTo>
                  <a:close/>
                  <a:moveTo>
                    <a:pt x="4074" y="10859"/>
                  </a:moveTo>
                  <a:lnTo>
                    <a:pt x="3684" y="10666"/>
                  </a:lnTo>
                  <a:lnTo>
                    <a:pt x="3661" y="10712"/>
                  </a:lnTo>
                  <a:lnTo>
                    <a:pt x="3874" y="10815"/>
                  </a:lnTo>
                  <a:cubicBezTo>
                    <a:pt x="3888" y="10822"/>
                    <a:pt x="3902" y="10829"/>
                    <a:pt x="3917" y="10835"/>
                  </a:cubicBezTo>
                  <a:cubicBezTo>
                    <a:pt x="3931" y="10842"/>
                    <a:pt x="3944" y="10847"/>
                    <a:pt x="3956" y="10852"/>
                  </a:cubicBezTo>
                  <a:cubicBezTo>
                    <a:pt x="3967" y="10857"/>
                    <a:pt x="3976" y="10861"/>
                    <a:pt x="3984" y="10864"/>
                  </a:cubicBezTo>
                  <a:cubicBezTo>
                    <a:pt x="3991" y="10867"/>
                    <a:pt x="3995" y="10869"/>
                    <a:pt x="3996" y="10869"/>
                  </a:cubicBezTo>
                  <a:cubicBezTo>
                    <a:pt x="3994" y="10869"/>
                    <a:pt x="3991" y="10868"/>
                    <a:pt x="3985" y="10868"/>
                  </a:cubicBezTo>
                  <a:cubicBezTo>
                    <a:pt x="3978" y="10867"/>
                    <a:pt x="3971" y="10867"/>
                    <a:pt x="3962" y="10866"/>
                  </a:cubicBezTo>
                  <a:cubicBezTo>
                    <a:pt x="3952" y="10866"/>
                    <a:pt x="3942" y="10865"/>
                    <a:pt x="3930" y="10865"/>
                  </a:cubicBezTo>
                  <a:cubicBezTo>
                    <a:pt x="3919" y="10864"/>
                    <a:pt x="3907" y="10864"/>
                    <a:pt x="3896" y="10865"/>
                  </a:cubicBezTo>
                  <a:lnTo>
                    <a:pt x="3582" y="10872"/>
                  </a:lnTo>
                  <a:lnTo>
                    <a:pt x="3556" y="10926"/>
                  </a:lnTo>
                  <a:lnTo>
                    <a:pt x="3947" y="11118"/>
                  </a:lnTo>
                  <a:lnTo>
                    <a:pt x="3970" y="11070"/>
                  </a:lnTo>
                  <a:lnTo>
                    <a:pt x="3743" y="10961"/>
                  </a:lnTo>
                  <a:cubicBezTo>
                    <a:pt x="3731" y="10955"/>
                    <a:pt x="3720" y="10950"/>
                    <a:pt x="3708" y="10945"/>
                  </a:cubicBezTo>
                  <a:cubicBezTo>
                    <a:pt x="3696" y="10940"/>
                    <a:pt x="3685" y="10935"/>
                    <a:pt x="3675" y="10931"/>
                  </a:cubicBezTo>
                  <a:cubicBezTo>
                    <a:pt x="3665" y="10927"/>
                    <a:pt x="3657" y="10923"/>
                    <a:pt x="3649" y="10920"/>
                  </a:cubicBezTo>
                  <a:cubicBezTo>
                    <a:pt x="3642" y="10917"/>
                    <a:pt x="3637" y="10915"/>
                    <a:pt x="3634" y="10914"/>
                  </a:cubicBezTo>
                  <a:cubicBezTo>
                    <a:pt x="3638" y="10914"/>
                    <a:pt x="3644" y="10915"/>
                    <a:pt x="3651" y="10915"/>
                  </a:cubicBezTo>
                  <a:cubicBezTo>
                    <a:pt x="3658" y="10915"/>
                    <a:pt x="3667" y="10916"/>
                    <a:pt x="3677" y="10916"/>
                  </a:cubicBezTo>
                  <a:cubicBezTo>
                    <a:pt x="3687" y="10916"/>
                    <a:pt x="3699" y="10916"/>
                    <a:pt x="3711" y="10916"/>
                  </a:cubicBezTo>
                  <a:cubicBezTo>
                    <a:pt x="3723" y="10916"/>
                    <a:pt x="3736" y="10916"/>
                    <a:pt x="3749" y="10915"/>
                  </a:cubicBezTo>
                  <a:lnTo>
                    <a:pt x="4050" y="10908"/>
                  </a:lnTo>
                  <a:lnTo>
                    <a:pt x="4074" y="10859"/>
                  </a:lnTo>
                  <a:close/>
                  <a:moveTo>
                    <a:pt x="4153" y="10699"/>
                  </a:moveTo>
                  <a:lnTo>
                    <a:pt x="3762" y="10506"/>
                  </a:lnTo>
                  <a:lnTo>
                    <a:pt x="3740" y="10552"/>
                  </a:lnTo>
                  <a:lnTo>
                    <a:pt x="4131" y="10744"/>
                  </a:lnTo>
                  <a:lnTo>
                    <a:pt x="4153" y="10699"/>
                  </a:lnTo>
                  <a:close/>
                  <a:moveTo>
                    <a:pt x="3953" y="10119"/>
                  </a:moveTo>
                  <a:lnTo>
                    <a:pt x="3929" y="10167"/>
                  </a:lnTo>
                  <a:lnTo>
                    <a:pt x="4146" y="10377"/>
                  </a:lnTo>
                  <a:cubicBezTo>
                    <a:pt x="4164" y="10395"/>
                    <a:pt x="4179" y="10409"/>
                    <a:pt x="4191" y="10420"/>
                  </a:cubicBezTo>
                  <a:cubicBezTo>
                    <a:pt x="4203" y="10431"/>
                    <a:pt x="4211" y="10438"/>
                    <a:pt x="4215" y="10441"/>
                  </a:cubicBezTo>
                  <a:cubicBezTo>
                    <a:pt x="4212" y="10441"/>
                    <a:pt x="4208" y="10439"/>
                    <a:pt x="4201" y="10437"/>
                  </a:cubicBezTo>
                  <a:cubicBezTo>
                    <a:pt x="4194" y="10436"/>
                    <a:pt x="4186" y="10434"/>
                    <a:pt x="4176" y="10432"/>
                  </a:cubicBezTo>
                  <a:cubicBezTo>
                    <a:pt x="4167" y="10430"/>
                    <a:pt x="4158" y="10428"/>
                    <a:pt x="4147" y="10426"/>
                  </a:cubicBezTo>
                  <a:cubicBezTo>
                    <a:pt x="4137" y="10425"/>
                    <a:pt x="4127" y="10423"/>
                    <a:pt x="4117" y="10421"/>
                  </a:cubicBezTo>
                  <a:lnTo>
                    <a:pt x="3824" y="10380"/>
                  </a:lnTo>
                  <a:lnTo>
                    <a:pt x="3799" y="10431"/>
                  </a:lnTo>
                  <a:lnTo>
                    <a:pt x="4255" y="10491"/>
                  </a:lnTo>
                  <a:lnTo>
                    <a:pt x="4278" y="10445"/>
                  </a:lnTo>
                  <a:lnTo>
                    <a:pt x="3953" y="10119"/>
                  </a:lnTo>
                  <a:close/>
                  <a:moveTo>
                    <a:pt x="4489" y="10016"/>
                  </a:moveTo>
                  <a:lnTo>
                    <a:pt x="4448" y="9997"/>
                  </a:lnTo>
                  <a:lnTo>
                    <a:pt x="4364" y="10169"/>
                  </a:lnTo>
                  <a:lnTo>
                    <a:pt x="4221" y="10098"/>
                  </a:lnTo>
                  <a:lnTo>
                    <a:pt x="4287" y="9964"/>
                  </a:lnTo>
                  <a:lnTo>
                    <a:pt x="4246" y="9944"/>
                  </a:lnTo>
                  <a:lnTo>
                    <a:pt x="4180" y="10078"/>
                  </a:lnTo>
                  <a:lnTo>
                    <a:pt x="4052" y="10015"/>
                  </a:lnTo>
                  <a:lnTo>
                    <a:pt x="4131" y="9855"/>
                  </a:lnTo>
                  <a:lnTo>
                    <a:pt x="4095" y="9830"/>
                  </a:lnTo>
                  <a:lnTo>
                    <a:pt x="3990" y="10043"/>
                  </a:lnTo>
                  <a:lnTo>
                    <a:pt x="4381" y="10236"/>
                  </a:lnTo>
                  <a:lnTo>
                    <a:pt x="4489" y="10016"/>
                  </a:lnTo>
                  <a:close/>
                  <a:moveTo>
                    <a:pt x="4652" y="9685"/>
                  </a:moveTo>
                  <a:lnTo>
                    <a:pt x="4615" y="9690"/>
                  </a:lnTo>
                  <a:cubicBezTo>
                    <a:pt x="4599" y="9692"/>
                    <a:pt x="4581" y="9695"/>
                    <a:pt x="4562" y="9697"/>
                  </a:cubicBezTo>
                  <a:cubicBezTo>
                    <a:pt x="4544" y="9700"/>
                    <a:pt x="4526" y="9702"/>
                    <a:pt x="4510" y="9705"/>
                  </a:cubicBezTo>
                  <a:cubicBezTo>
                    <a:pt x="4493" y="9707"/>
                    <a:pt x="4481" y="9709"/>
                    <a:pt x="4475" y="9710"/>
                  </a:cubicBezTo>
                  <a:cubicBezTo>
                    <a:pt x="4465" y="9712"/>
                    <a:pt x="4454" y="9714"/>
                    <a:pt x="4442" y="9717"/>
                  </a:cubicBezTo>
                  <a:cubicBezTo>
                    <a:pt x="4430" y="9720"/>
                    <a:pt x="4420" y="9724"/>
                    <a:pt x="4411" y="9728"/>
                  </a:cubicBezTo>
                  <a:lnTo>
                    <a:pt x="4414" y="9722"/>
                  </a:lnTo>
                  <a:cubicBezTo>
                    <a:pt x="4422" y="9707"/>
                    <a:pt x="4426" y="9691"/>
                    <a:pt x="4427" y="9676"/>
                  </a:cubicBezTo>
                  <a:cubicBezTo>
                    <a:pt x="4429" y="9661"/>
                    <a:pt x="4427" y="9646"/>
                    <a:pt x="4422" y="9632"/>
                  </a:cubicBezTo>
                  <a:cubicBezTo>
                    <a:pt x="4417" y="9619"/>
                    <a:pt x="4409" y="9606"/>
                    <a:pt x="4398" y="9595"/>
                  </a:cubicBezTo>
                  <a:cubicBezTo>
                    <a:pt x="4388" y="9583"/>
                    <a:pt x="4374" y="9574"/>
                    <a:pt x="4358" y="9566"/>
                  </a:cubicBezTo>
                  <a:cubicBezTo>
                    <a:pt x="4348" y="9561"/>
                    <a:pt x="4338" y="9557"/>
                    <a:pt x="4328" y="9556"/>
                  </a:cubicBezTo>
                  <a:cubicBezTo>
                    <a:pt x="4318" y="9554"/>
                    <a:pt x="4309" y="9553"/>
                    <a:pt x="4301" y="9553"/>
                  </a:cubicBezTo>
                  <a:cubicBezTo>
                    <a:pt x="4292" y="9554"/>
                    <a:pt x="4284" y="9555"/>
                    <a:pt x="4277" y="9557"/>
                  </a:cubicBezTo>
                  <a:cubicBezTo>
                    <a:pt x="4269" y="9559"/>
                    <a:pt x="4263" y="9561"/>
                    <a:pt x="4257" y="9564"/>
                  </a:cubicBezTo>
                  <a:cubicBezTo>
                    <a:pt x="4251" y="9567"/>
                    <a:pt x="4245" y="9570"/>
                    <a:pt x="4239" y="9575"/>
                  </a:cubicBezTo>
                  <a:cubicBezTo>
                    <a:pt x="4233" y="9579"/>
                    <a:pt x="4227" y="9585"/>
                    <a:pt x="4221" y="9591"/>
                  </a:cubicBezTo>
                  <a:cubicBezTo>
                    <a:pt x="4215" y="9598"/>
                    <a:pt x="4209" y="9606"/>
                    <a:pt x="4203" y="9616"/>
                  </a:cubicBezTo>
                  <a:cubicBezTo>
                    <a:pt x="4196" y="9626"/>
                    <a:pt x="4190" y="9637"/>
                    <a:pt x="4183" y="9650"/>
                  </a:cubicBezTo>
                  <a:lnTo>
                    <a:pt x="4139" y="9741"/>
                  </a:lnTo>
                  <a:lnTo>
                    <a:pt x="4529" y="9934"/>
                  </a:lnTo>
                  <a:lnTo>
                    <a:pt x="4552" y="9888"/>
                  </a:lnTo>
                  <a:lnTo>
                    <a:pt x="4375" y="9801"/>
                  </a:lnTo>
                  <a:cubicBezTo>
                    <a:pt x="4381" y="9792"/>
                    <a:pt x="4386" y="9785"/>
                    <a:pt x="4392" y="9780"/>
                  </a:cubicBezTo>
                  <a:cubicBezTo>
                    <a:pt x="4399" y="9776"/>
                    <a:pt x="4409" y="9772"/>
                    <a:pt x="4422" y="9769"/>
                  </a:cubicBezTo>
                  <a:cubicBezTo>
                    <a:pt x="4445" y="9765"/>
                    <a:pt x="4467" y="9760"/>
                    <a:pt x="4488" y="9757"/>
                  </a:cubicBezTo>
                  <a:cubicBezTo>
                    <a:pt x="4509" y="9754"/>
                    <a:pt x="4528" y="9751"/>
                    <a:pt x="4545" y="9749"/>
                  </a:cubicBezTo>
                  <a:cubicBezTo>
                    <a:pt x="4563" y="9747"/>
                    <a:pt x="4578" y="9745"/>
                    <a:pt x="4591" y="9745"/>
                  </a:cubicBezTo>
                  <a:cubicBezTo>
                    <a:pt x="4604" y="9744"/>
                    <a:pt x="4615" y="9744"/>
                    <a:pt x="4623" y="9744"/>
                  </a:cubicBezTo>
                  <a:lnTo>
                    <a:pt x="4652" y="9685"/>
                  </a:lnTo>
                  <a:close/>
                  <a:moveTo>
                    <a:pt x="4365" y="9636"/>
                  </a:moveTo>
                  <a:cubicBezTo>
                    <a:pt x="4374" y="9645"/>
                    <a:pt x="4379" y="9654"/>
                    <a:pt x="4382" y="9663"/>
                  </a:cubicBezTo>
                  <a:cubicBezTo>
                    <a:pt x="4385" y="9674"/>
                    <a:pt x="4386" y="9686"/>
                    <a:pt x="4384" y="9699"/>
                  </a:cubicBezTo>
                  <a:cubicBezTo>
                    <a:pt x="4382" y="9711"/>
                    <a:pt x="4376" y="9726"/>
                    <a:pt x="4368" y="9744"/>
                  </a:cubicBezTo>
                  <a:lnTo>
                    <a:pt x="4346" y="9787"/>
                  </a:lnTo>
                  <a:lnTo>
                    <a:pt x="4200" y="9715"/>
                  </a:lnTo>
                  <a:lnTo>
                    <a:pt x="4223" y="9668"/>
                  </a:lnTo>
                  <a:cubicBezTo>
                    <a:pt x="4229" y="9658"/>
                    <a:pt x="4234" y="9649"/>
                    <a:pt x="4239" y="9642"/>
                  </a:cubicBezTo>
                  <a:cubicBezTo>
                    <a:pt x="4244" y="9635"/>
                    <a:pt x="4250" y="9629"/>
                    <a:pt x="4255" y="9623"/>
                  </a:cubicBezTo>
                  <a:cubicBezTo>
                    <a:pt x="4265" y="9615"/>
                    <a:pt x="4278" y="9609"/>
                    <a:pt x="4292" y="9608"/>
                  </a:cubicBezTo>
                  <a:cubicBezTo>
                    <a:pt x="4307" y="9606"/>
                    <a:pt x="4321" y="9608"/>
                    <a:pt x="4333" y="9614"/>
                  </a:cubicBezTo>
                  <a:cubicBezTo>
                    <a:pt x="4346" y="9621"/>
                    <a:pt x="4357" y="9628"/>
                    <a:pt x="4365" y="9636"/>
                  </a:cubicBezTo>
                  <a:close/>
                  <a:moveTo>
                    <a:pt x="4663" y="9291"/>
                  </a:moveTo>
                  <a:cubicBezTo>
                    <a:pt x="4648" y="9290"/>
                    <a:pt x="4634" y="9291"/>
                    <a:pt x="4621" y="9294"/>
                  </a:cubicBezTo>
                  <a:cubicBezTo>
                    <a:pt x="4608" y="9298"/>
                    <a:pt x="4596" y="9303"/>
                    <a:pt x="4585" y="9311"/>
                  </a:cubicBezTo>
                  <a:cubicBezTo>
                    <a:pt x="4574" y="9318"/>
                    <a:pt x="4562" y="9329"/>
                    <a:pt x="4548" y="9344"/>
                  </a:cubicBezTo>
                  <a:lnTo>
                    <a:pt x="4512" y="9382"/>
                  </a:lnTo>
                  <a:cubicBezTo>
                    <a:pt x="4493" y="9401"/>
                    <a:pt x="4476" y="9414"/>
                    <a:pt x="4461" y="9419"/>
                  </a:cubicBezTo>
                  <a:cubicBezTo>
                    <a:pt x="4447" y="9425"/>
                    <a:pt x="4432" y="9423"/>
                    <a:pt x="4416" y="9416"/>
                  </a:cubicBezTo>
                  <a:cubicBezTo>
                    <a:pt x="4396" y="9406"/>
                    <a:pt x="4383" y="9391"/>
                    <a:pt x="4379" y="9372"/>
                  </a:cubicBezTo>
                  <a:cubicBezTo>
                    <a:pt x="4374" y="9352"/>
                    <a:pt x="4378" y="9330"/>
                    <a:pt x="4390" y="9306"/>
                  </a:cubicBezTo>
                  <a:cubicBezTo>
                    <a:pt x="4394" y="9297"/>
                    <a:pt x="4398" y="9290"/>
                    <a:pt x="4403" y="9283"/>
                  </a:cubicBezTo>
                  <a:cubicBezTo>
                    <a:pt x="4408" y="9276"/>
                    <a:pt x="4414" y="9270"/>
                    <a:pt x="4420" y="9264"/>
                  </a:cubicBezTo>
                  <a:cubicBezTo>
                    <a:pt x="4426" y="9257"/>
                    <a:pt x="4433" y="9251"/>
                    <a:pt x="4441" y="9246"/>
                  </a:cubicBezTo>
                  <a:cubicBezTo>
                    <a:pt x="4450" y="9240"/>
                    <a:pt x="4459" y="9233"/>
                    <a:pt x="4470" y="9227"/>
                  </a:cubicBezTo>
                  <a:lnTo>
                    <a:pt x="4446" y="9190"/>
                  </a:lnTo>
                  <a:cubicBezTo>
                    <a:pt x="4403" y="9215"/>
                    <a:pt x="4371" y="9248"/>
                    <a:pt x="4351" y="9289"/>
                  </a:cubicBezTo>
                  <a:cubicBezTo>
                    <a:pt x="4341" y="9308"/>
                    <a:pt x="4335" y="9327"/>
                    <a:pt x="4333" y="9345"/>
                  </a:cubicBezTo>
                  <a:cubicBezTo>
                    <a:pt x="4331" y="9363"/>
                    <a:pt x="4332" y="9381"/>
                    <a:pt x="4337" y="9396"/>
                  </a:cubicBezTo>
                  <a:cubicBezTo>
                    <a:pt x="4341" y="9412"/>
                    <a:pt x="4349" y="9427"/>
                    <a:pt x="4359" y="9439"/>
                  </a:cubicBezTo>
                  <a:cubicBezTo>
                    <a:pt x="4370" y="9452"/>
                    <a:pt x="4384" y="9463"/>
                    <a:pt x="4401" y="9471"/>
                  </a:cubicBezTo>
                  <a:cubicBezTo>
                    <a:pt x="4426" y="9483"/>
                    <a:pt x="4451" y="9486"/>
                    <a:pt x="4476" y="9478"/>
                  </a:cubicBezTo>
                  <a:cubicBezTo>
                    <a:pt x="4488" y="9474"/>
                    <a:pt x="4499" y="9468"/>
                    <a:pt x="4509" y="9460"/>
                  </a:cubicBezTo>
                  <a:cubicBezTo>
                    <a:pt x="4519" y="9452"/>
                    <a:pt x="4531" y="9441"/>
                    <a:pt x="4545" y="9425"/>
                  </a:cubicBezTo>
                  <a:lnTo>
                    <a:pt x="4577" y="9392"/>
                  </a:lnTo>
                  <a:cubicBezTo>
                    <a:pt x="4614" y="9352"/>
                    <a:pt x="4650" y="9341"/>
                    <a:pt x="4684" y="9358"/>
                  </a:cubicBezTo>
                  <a:cubicBezTo>
                    <a:pt x="4707" y="9369"/>
                    <a:pt x="4721" y="9388"/>
                    <a:pt x="4726" y="9413"/>
                  </a:cubicBezTo>
                  <a:cubicBezTo>
                    <a:pt x="4729" y="9425"/>
                    <a:pt x="4729" y="9436"/>
                    <a:pt x="4727" y="9446"/>
                  </a:cubicBezTo>
                  <a:cubicBezTo>
                    <a:pt x="4725" y="9456"/>
                    <a:pt x="4720" y="9469"/>
                    <a:pt x="4713" y="9484"/>
                  </a:cubicBezTo>
                  <a:cubicBezTo>
                    <a:pt x="4703" y="9503"/>
                    <a:pt x="4691" y="9521"/>
                    <a:pt x="4678" y="9535"/>
                  </a:cubicBezTo>
                  <a:cubicBezTo>
                    <a:pt x="4664" y="9549"/>
                    <a:pt x="4647" y="9562"/>
                    <a:pt x="4628" y="9572"/>
                  </a:cubicBezTo>
                  <a:lnTo>
                    <a:pt x="4654" y="9610"/>
                  </a:lnTo>
                  <a:cubicBezTo>
                    <a:pt x="4676" y="9597"/>
                    <a:pt x="4694" y="9582"/>
                    <a:pt x="4710" y="9564"/>
                  </a:cubicBezTo>
                  <a:cubicBezTo>
                    <a:pt x="4726" y="9547"/>
                    <a:pt x="4739" y="9526"/>
                    <a:pt x="4751" y="9503"/>
                  </a:cubicBezTo>
                  <a:cubicBezTo>
                    <a:pt x="4760" y="9484"/>
                    <a:pt x="4766" y="9467"/>
                    <a:pt x="4769" y="9452"/>
                  </a:cubicBezTo>
                  <a:cubicBezTo>
                    <a:pt x="4772" y="9436"/>
                    <a:pt x="4772" y="9420"/>
                    <a:pt x="4770" y="9403"/>
                  </a:cubicBezTo>
                  <a:cubicBezTo>
                    <a:pt x="4768" y="9380"/>
                    <a:pt x="4760" y="9360"/>
                    <a:pt x="4748" y="9342"/>
                  </a:cubicBezTo>
                  <a:cubicBezTo>
                    <a:pt x="4736" y="9325"/>
                    <a:pt x="4721" y="9312"/>
                    <a:pt x="4703" y="9303"/>
                  </a:cubicBezTo>
                  <a:cubicBezTo>
                    <a:pt x="4691" y="9297"/>
                    <a:pt x="4677" y="9293"/>
                    <a:pt x="4663" y="9291"/>
                  </a:cubicBezTo>
                  <a:close/>
                  <a:moveTo>
                    <a:pt x="4880" y="9221"/>
                  </a:moveTo>
                  <a:lnTo>
                    <a:pt x="4489" y="9029"/>
                  </a:lnTo>
                  <a:lnTo>
                    <a:pt x="4467" y="9074"/>
                  </a:lnTo>
                  <a:lnTo>
                    <a:pt x="4858" y="9267"/>
                  </a:lnTo>
                  <a:lnTo>
                    <a:pt x="4880" y="9221"/>
                  </a:lnTo>
                  <a:close/>
                  <a:moveTo>
                    <a:pt x="4655" y="8692"/>
                  </a:moveTo>
                  <a:lnTo>
                    <a:pt x="4528" y="8950"/>
                  </a:lnTo>
                  <a:lnTo>
                    <a:pt x="4567" y="8970"/>
                  </a:lnTo>
                  <a:lnTo>
                    <a:pt x="4619" y="8865"/>
                  </a:lnTo>
                  <a:lnTo>
                    <a:pt x="4970" y="9038"/>
                  </a:lnTo>
                  <a:lnTo>
                    <a:pt x="4993" y="8993"/>
                  </a:lnTo>
                  <a:lnTo>
                    <a:pt x="4641" y="8820"/>
                  </a:lnTo>
                  <a:lnTo>
                    <a:pt x="4693" y="8714"/>
                  </a:lnTo>
                  <a:lnTo>
                    <a:pt x="4655" y="8692"/>
                  </a:lnTo>
                  <a:close/>
                  <a:moveTo>
                    <a:pt x="5198" y="8575"/>
                  </a:moveTo>
                  <a:lnTo>
                    <a:pt x="4744" y="8512"/>
                  </a:lnTo>
                  <a:lnTo>
                    <a:pt x="4714" y="8573"/>
                  </a:lnTo>
                  <a:lnTo>
                    <a:pt x="5040" y="8896"/>
                  </a:lnTo>
                  <a:lnTo>
                    <a:pt x="5064" y="8848"/>
                  </a:lnTo>
                  <a:lnTo>
                    <a:pt x="4962" y="8752"/>
                  </a:lnTo>
                  <a:lnTo>
                    <a:pt x="5034" y="8606"/>
                  </a:lnTo>
                  <a:lnTo>
                    <a:pt x="5172" y="8628"/>
                  </a:lnTo>
                  <a:lnTo>
                    <a:pt x="5198" y="8575"/>
                  </a:lnTo>
                  <a:close/>
                  <a:moveTo>
                    <a:pt x="4990" y="8599"/>
                  </a:moveTo>
                  <a:lnTo>
                    <a:pt x="4930" y="8720"/>
                  </a:lnTo>
                  <a:lnTo>
                    <a:pt x="4769" y="8565"/>
                  </a:lnTo>
                  <a:lnTo>
                    <a:pt x="4990" y="8599"/>
                  </a:lnTo>
                  <a:close/>
                  <a:moveTo>
                    <a:pt x="4636" y="8543"/>
                  </a:moveTo>
                  <a:cubicBezTo>
                    <a:pt x="4627" y="8546"/>
                    <a:pt x="4621" y="8551"/>
                    <a:pt x="4617" y="8560"/>
                  </a:cubicBezTo>
                  <a:cubicBezTo>
                    <a:pt x="4613" y="8568"/>
                    <a:pt x="4612" y="8576"/>
                    <a:pt x="4615" y="8585"/>
                  </a:cubicBezTo>
                  <a:cubicBezTo>
                    <a:pt x="4618" y="8593"/>
                    <a:pt x="4624" y="8599"/>
                    <a:pt x="4632" y="8603"/>
                  </a:cubicBezTo>
                  <a:cubicBezTo>
                    <a:pt x="4640" y="8607"/>
                    <a:pt x="4648" y="8608"/>
                    <a:pt x="4657" y="8605"/>
                  </a:cubicBezTo>
                  <a:cubicBezTo>
                    <a:pt x="4666" y="8602"/>
                    <a:pt x="4672" y="8597"/>
                    <a:pt x="4676" y="8588"/>
                  </a:cubicBezTo>
                  <a:cubicBezTo>
                    <a:pt x="4680" y="8580"/>
                    <a:pt x="4681" y="8572"/>
                    <a:pt x="4678" y="8563"/>
                  </a:cubicBezTo>
                  <a:cubicBezTo>
                    <a:pt x="4675" y="8555"/>
                    <a:pt x="4669" y="8549"/>
                    <a:pt x="4660" y="8545"/>
                  </a:cubicBezTo>
                  <a:cubicBezTo>
                    <a:pt x="4652" y="8541"/>
                    <a:pt x="4644" y="8540"/>
                    <a:pt x="4636" y="8543"/>
                  </a:cubicBezTo>
                  <a:close/>
                  <a:moveTo>
                    <a:pt x="4693" y="8426"/>
                  </a:moveTo>
                  <a:cubicBezTo>
                    <a:pt x="4685" y="8428"/>
                    <a:pt x="4679" y="8434"/>
                    <a:pt x="4674" y="8442"/>
                  </a:cubicBezTo>
                  <a:cubicBezTo>
                    <a:pt x="4671" y="8450"/>
                    <a:pt x="4670" y="8459"/>
                    <a:pt x="4673" y="8467"/>
                  </a:cubicBezTo>
                  <a:cubicBezTo>
                    <a:pt x="4676" y="8476"/>
                    <a:pt x="4681" y="8482"/>
                    <a:pt x="4689" y="8486"/>
                  </a:cubicBezTo>
                  <a:cubicBezTo>
                    <a:pt x="4698" y="8490"/>
                    <a:pt x="4706" y="8491"/>
                    <a:pt x="4715" y="8488"/>
                  </a:cubicBezTo>
                  <a:cubicBezTo>
                    <a:pt x="4724" y="8485"/>
                    <a:pt x="4730" y="8479"/>
                    <a:pt x="4734" y="8471"/>
                  </a:cubicBezTo>
                  <a:cubicBezTo>
                    <a:pt x="4738" y="8463"/>
                    <a:pt x="4739" y="8454"/>
                    <a:pt x="4735" y="8446"/>
                  </a:cubicBezTo>
                  <a:cubicBezTo>
                    <a:pt x="4732" y="8438"/>
                    <a:pt x="4726" y="8431"/>
                    <a:pt x="4718" y="8427"/>
                  </a:cubicBezTo>
                  <a:cubicBezTo>
                    <a:pt x="4710" y="8423"/>
                    <a:pt x="4702" y="8423"/>
                    <a:pt x="4693" y="8426"/>
                  </a:cubicBezTo>
                  <a:close/>
                  <a:moveTo>
                    <a:pt x="4935" y="8123"/>
                  </a:moveTo>
                  <a:lnTo>
                    <a:pt x="4808" y="8381"/>
                  </a:lnTo>
                  <a:lnTo>
                    <a:pt x="4847" y="8401"/>
                  </a:lnTo>
                  <a:lnTo>
                    <a:pt x="4899" y="8296"/>
                  </a:lnTo>
                  <a:lnTo>
                    <a:pt x="5250" y="8469"/>
                  </a:lnTo>
                  <a:lnTo>
                    <a:pt x="5273" y="8424"/>
                  </a:lnTo>
                  <a:lnTo>
                    <a:pt x="4921" y="8251"/>
                  </a:lnTo>
                  <a:lnTo>
                    <a:pt x="4973" y="8145"/>
                  </a:lnTo>
                  <a:lnTo>
                    <a:pt x="4935" y="8123"/>
                  </a:lnTo>
                  <a:close/>
                  <a:moveTo>
                    <a:pt x="5601" y="7756"/>
                  </a:moveTo>
                  <a:lnTo>
                    <a:pt x="5194" y="7597"/>
                  </a:lnTo>
                  <a:lnTo>
                    <a:pt x="5160" y="7666"/>
                  </a:lnTo>
                  <a:lnTo>
                    <a:pt x="5383" y="7868"/>
                  </a:lnTo>
                  <a:cubicBezTo>
                    <a:pt x="5397" y="7879"/>
                    <a:pt x="5409" y="7890"/>
                    <a:pt x="5421" y="7898"/>
                  </a:cubicBezTo>
                  <a:cubicBezTo>
                    <a:pt x="5432" y="7907"/>
                    <a:pt x="5438" y="7912"/>
                    <a:pt x="5440" y="7913"/>
                  </a:cubicBezTo>
                  <a:cubicBezTo>
                    <a:pt x="5438" y="7912"/>
                    <a:pt x="5430" y="7910"/>
                    <a:pt x="5416" y="7907"/>
                  </a:cubicBezTo>
                  <a:cubicBezTo>
                    <a:pt x="5402" y="7903"/>
                    <a:pt x="5385" y="7899"/>
                    <a:pt x="5364" y="7895"/>
                  </a:cubicBezTo>
                  <a:lnTo>
                    <a:pt x="5074" y="7841"/>
                  </a:lnTo>
                  <a:lnTo>
                    <a:pt x="5040" y="7909"/>
                  </a:lnTo>
                  <a:lnTo>
                    <a:pt x="5414" y="8135"/>
                  </a:lnTo>
                  <a:lnTo>
                    <a:pt x="5437" y="8090"/>
                  </a:lnTo>
                  <a:lnTo>
                    <a:pt x="5169" y="7932"/>
                  </a:lnTo>
                  <a:cubicBezTo>
                    <a:pt x="5164" y="7929"/>
                    <a:pt x="5157" y="7925"/>
                    <a:pt x="5150" y="7921"/>
                  </a:cubicBezTo>
                  <a:cubicBezTo>
                    <a:pt x="5142" y="7916"/>
                    <a:pt x="5135" y="7912"/>
                    <a:pt x="5127" y="7908"/>
                  </a:cubicBezTo>
                  <a:cubicBezTo>
                    <a:pt x="5120" y="7904"/>
                    <a:pt x="5113" y="7900"/>
                    <a:pt x="5108" y="7897"/>
                  </a:cubicBezTo>
                  <a:cubicBezTo>
                    <a:pt x="5103" y="7894"/>
                    <a:pt x="5100" y="7892"/>
                    <a:pt x="5098" y="7892"/>
                  </a:cubicBezTo>
                  <a:cubicBezTo>
                    <a:pt x="5103" y="7893"/>
                    <a:pt x="5112" y="7895"/>
                    <a:pt x="5126" y="7897"/>
                  </a:cubicBezTo>
                  <a:cubicBezTo>
                    <a:pt x="5141" y="7900"/>
                    <a:pt x="5159" y="7904"/>
                    <a:pt x="5181" y="7908"/>
                  </a:cubicBezTo>
                  <a:lnTo>
                    <a:pt x="5497" y="7967"/>
                  </a:lnTo>
                  <a:lnTo>
                    <a:pt x="5517" y="7928"/>
                  </a:lnTo>
                  <a:lnTo>
                    <a:pt x="5266" y="7700"/>
                  </a:lnTo>
                  <a:cubicBezTo>
                    <a:pt x="5261" y="7696"/>
                    <a:pt x="5255" y="7691"/>
                    <a:pt x="5249" y="7686"/>
                  </a:cubicBezTo>
                  <a:cubicBezTo>
                    <a:pt x="5244" y="7681"/>
                    <a:pt x="5238" y="7676"/>
                    <a:pt x="5233" y="7672"/>
                  </a:cubicBezTo>
                  <a:cubicBezTo>
                    <a:pt x="5227" y="7667"/>
                    <a:pt x="5223" y="7664"/>
                    <a:pt x="5219" y="7660"/>
                  </a:cubicBezTo>
                  <a:cubicBezTo>
                    <a:pt x="5216" y="7657"/>
                    <a:pt x="5213" y="7656"/>
                    <a:pt x="5213" y="7655"/>
                  </a:cubicBezTo>
                  <a:cubicBezTo>
                    <a:pt x="5214" y="7655"/>
                    <a:pt x="5216" y="7656"/>
                    <a:pt x="5221" y="7658"/>
                  </a:cubicBezTo>
                  <a:cubicBezTo>
                    <a:pt x="5226" y="7661"/>
                    <a:pt x="5231" y="7663"/>
                    <a:pt x="5238" y="7666"/>
                  </a:cubicBezTo>
                  <a:cubicBezTo>
                    <a:pt x="5245" y="7669"/>
                    <a:pt x="5252" y="7672"/>
                    <a:pt x="5260" y="7676"/>
                  </a:cubicBezTo>
                  <a:cubicBezTo>
                    <a:pt x="5267" y="7679"/>
                    <a:pt x="5274" y="7682"/>
                    <a:pt x="5280" y="7685"/>
                  </a:cubicBezTo>
                  <a:lnTo>
                    <a:pt x="5578" y="7803"/>
                  </a:lnTo>
                  <a:lnTo>
                    <a:pt x="5601" y="7756"/>
                  </a:lnTo>
                  <a:close/>
                  <a:moveTo>
                    <a:pt x="5386" y="7207"/>
                  </a:moveTo>
                  <a:lnTo>
                    <a:pt x="5363" y="7254"/>
                  </a:lnTo>
                  <a:lnTo>
                    <a:pt x="5635" y="7388"/>
                  </a:lnTo>
                  <a:cubicBezTo>
                    <a:pt x="5648" y="7394"/>
                    <a:pt x="5659" y="7401"/>
                    <a:pt x="5668" y="7407"/>
                  </a:cubicBezTo>
                  <a:cubicBezTo>
                    <a:pt x="5676" y="7413"/>
                    <a:pt x="5683" y="7422"/>
                    <a:pt x="5689" y="7432"/>
                  </a:cubicBezTo>
                  <a:cubicBezTo>
                    <a:pt x="5694" y="7442"/>
                    <a:pt x="5696" y="7454"/>
                    <a:pt x="5694" y="7468"/>
                  </a:cubicBezTo>
                  <a:cubicBezTo>
                    <a:pt x="5692" y="7482"/>
                    <a:pt x="5687" y="7497"/>
                    <a:pt x="5679" y="7513"/>
                  </a:cubicBezTo>
                  <a:cubicBezTo>
                    <a:pt x="5673" y="7526"/>
                    <a:pt x="5667" y="7535"/>
                    <a:pt x="5661" y="7543"/>
                  </a:cubicBezTo>
                  <a:cubicBezTo>
                    <a:pt x="5654" y="7551"/>
                    <a:pt x="5647" y="7557"/>
                    <a:pt x="5641" y="7561"/>
                  </a:cubicBezTo>
                  <a:cubicBezTo>
                    <a:pt x="5634" y="7565"/>
                    <a:pt x="5627" y="7568"/>
                    <a:pt x="5621" y="7569"/>
                  </a:cubicBezTo>
                  <a:cubicBezTo>
                    <a:pt x="5615" y="7571"/>
                    <a:pt x="5609" y="7571"/>
                    <a:pt x="5604" y="7571"/>
                  </a:cubicBezTo>
                  <a:cubicBezTo>
                    <a:pt x="5596" y="7571"/>
                    <a:pt x="5587" y="7568"/>
                    <a:pt x="5576" y="7564"/>
                  </a:cubicBezTo>
                  <a:cubicBezTo>
                    <a:pt x="5564" y="7560"/>
                    <a:pt x="5554" y="7555"/>
                    <a:pt x="5544" y="7550"/>
                  </a:cubicBezTo>
                  <a:lnTo>
                    <a:pt x="5281" y="7421"/>
                  </a:lnTo>
                  <a:lnTo>
                    <a:pt x="5258" y="7467"/>
                  </a:lnTo>
                  <a:lnTo>
                    <a:pt x="5538" y="7605"/>
                  </a:lnTo>
                  <a:cubicBezTo>
                    <a:pt x="5547" y="7609"/>
                    <a:pt x="5557" y="7613"/>
                    <a:pt x="5569" y="7618"/>
                  </a:cubicBezTo>
                  <a:cubicBezTo>
                    <a:pt x="5581" y="7622"/>
                    <a:pt x="5593" y="7624"/>
                    <a:pt x="5605" y="7623"/>
                  </a:cubicBezTo>
                  <a:cubicBezTo>
                    <a:pt x="5629" y="7622"/>
                    <a:pt x="5651" y="7615"/>
                    <a:pt x="5669" y="7601"/>
                  </a:cubicBezTo>
                  <a:cubicBezTo>
                    <a:pt x="5687" y="7588"/>
                    <a:pt x="5703" y="7566"/>
                    <a:pt x="5718" y="7535"/>
                  </a:cubicBezTo>
                  <a:cubicBezTo>
                    <a:pt x="5730" y="7511"/>
                    <a:pt x="5737" y="7490"/>
                    <a:pt x="5740" y="7472"/>
                  </a:cubicBezTo>
                  <a:cubicBezTo>
                    <a:pt x="5743" y="7453"/>
                    <a:pt x="5743" y="7435"/>
                    <a:pt x="5738" y="7418"/>
                  </a:cubicBezTo>
                  <a:cubicBezTo>
                    <a:pt x="5734" y="7401"/>
                    <a:pt x="5727" y="7388"/>
                    <a:pt x="5716" y="7377"/>
                  </a:cubicBezTo>
                  <a:cubicBezTo>
                    <a:pt x="5704" y="7367"/>
                    <a:pt x="5687" y="7356"/>
                    <a:pt x="5664" y="7344"/>
                  </a:cubicBezTo>
                  <a:lnTo>
                    <a:pt x="5386" y="7207"/>
                  </a:lnTo>
                  <a:close/>
                  <a:moveTo>
                    <a:pt x="5228" y="7338"/>
                  </a:moveTo>
                  <a:cubicBezTo>
                    <a:pt x="5220" y="7341"/>
                    <a:pt x="5214" y="7347"/>
                    <a:pt x="5210" y="7355"/>
                  </a:cubicBezTo>
                  <a:cubicBezTo>
                    <a:pt x="5206" y="7363"/>
                    <a:pt x="5205" y="7371"/>
                    <a:pt x="5208" y="7380"/>
                  </a:cubicBezTo>
                  <a:cubicBezTo>
                    <a:pt x="5211" y="7388"/>
                    <a:pt x="5216" y="7395"/>
                    <a:pt x="5224" y="7399"/>
                  </a:cubicBezTo>
                  <a:cubicBezTo>
                    <a:pt x="5233" y="7403"/>
                    <a:pt x="5241" y="7403"/>
                    <a:pt x="5250" y="7400"/>
                  </a:cubicBezTo>
                  <a:cubicBezTo>
                    <a:pt x="5259" y="7398"/>
                    <a:pt x="5265" y="7392"/>
                    <a:pt x="5269" y="7384"/>
                  </a:cubicBezTo>
                  <a:cubicBezTo>
                    <a:pt x="5273" y="7375"/>
                    <a:pt x="5274" y="7367"/>
                    <a:pt x="5270" y="7359"/>
                  </a:cubicBezTo>
                  <a:cubicBezTo>
                    <a:pt x="5267" y="7350"/>
                    <a:pt x="5262" y="7344"/>
                    <a:pt x="5253" y="7340"/>
                  </a:cubicBezTo>
                  <a:cubicBezTo>
                    <a:pt x="5245" y="7336"/>
                    <a:pt x="5237" y="7335"/>
                    <a:pt x="5228" y="7338"/>
                  </a:cubicBezTo>
                  <a:close/>
                  <a:moveTo>
                    <a:pt x="5286" y="7221"/>
                  </a:moveTo>
                  <a:cubicBezTo>
                    <a:pt x="5277" y="7224"/>
                    <a:pt x="5271" y="7230"/>
                    <a:pt x="5267" y="7238"/>
                  </a:cubicBezTo>
                  <a:cubicBezTo>
                    <a:pt x="5263" y="7246"/>
                    <a:pt x="5263" y="7255"/>
                    <a:pt x="5265" y="7263"/>
                  </a:cubicBezTo>
                  <a:cubicBezTo>
                    <a:pt x="5268" y="7272"/>
                    <a:pt x="5274" y="7278"/>
                    <a:pt x="5282" y="7282"/>
                  </a:cubicBezTo>
                  <a:cubicBezTo>
                    <a:pt x="5290" y="7286"/>
                    <a:pt x="5299" y="7286"/>
                    <a:pt x="5307" y="7284"/>
                  </a:cubicBezTo>
                  <a:cubicBezTo>
                    <a:pt x="5316" y="7281"/>
                    <a:pt x="5322" y="7275"/>
                    <a:pt x="5327" y="7267"/>
                  </a:cubicBezTo>
                  <a:cubicBezTo>
                    <a:pt x="5331" y="7259"/>
                    <a:pt x="5331" y="7250"/>
                    <a:pt x="5328" y="7242"/>
                  </a:cubicBezTo>
                  <a:cubicBezTo>
                    <a:pt x="5325" y="7233"/>
                    <a:pt x="5319" y="7227"/>
                    <a:pt x="5311" y="7223"/>
                  </a:cubicBezTo>
                  <a:cubicBezTo>
                    <a:pt x="5303" y="7219"/>
                    <a:pt x="5294" y="7219"/>
                    <a:pt x="5286" y="7221"/>
                  </a:cubicBezTo>
                  <a:close/>
                  <a:moveTo>
                    <a:pt x="5960" y="7027"/>
                  </a:moveTo>
                  <a:lnTo>
                    <a:pt x="5569" y="6835"/>
                  </a:lnTo>
                  <a:lnTo>
                    <a:pt x="5546" y="6881"/>
                  </a:lnTo>
                  <a:lnTo>
                    <a:pt x="5759" y="6984"/>
                  </a:lnTo>
                  <a:cubicBezTo>
                    <a:pt x="5774" y="6991"/>
                    <a:pt x="5788" y="6998"/>
                    <a:pt x="5802" y="7004"/>
                  </a:cubicBezTo>
                  <a:cubicBezTo>
                    <a:pt x="5816" y="7010"/>
                    <a:pt x="5829" y="7016"/>
                    <a:pt x="5841" y="7021"/>
                  </a:cubicBezTo>
                  <a:cubicBezTo>
                    <a:pt x="5852" y="7026"/>
                    <a:pt x="5862" y="7030"/>
                    <a:pt x="5869" y="7033"/>
                  </a:cubicBezTo>
                  <a:cubicBezTo>
                    <a:pt x="5877" y="7036"/>
                    <a:pt x="5881" y="7037"/>
                    <a:pt x="5881" y="7037"/>
                  </a:cubicBezTo>
                  <a:cubicBezTo>
                    <a:pt x="5880" y="7037"/>
                    <a:pt x="5876" y="7037"/>
                    <a:pt x="5870" y="7036"/>
                  </a:cubicBezTo>
                  <a:cubicBezTo>
                    <a:pt x="5864" y="7036"/>
                    <a:pt x="5856" y="7036"/>
                    <a:pt x="5847" y="7035"/>
                  </a:cubicBezTo>
                  <a:cubicBezTo>
                    <a:pt x="5838" y="7035"/>
                    <a:pt x="5827" y="7034"/>
                    <a:pt x="5816" y="7034"/>
                  </a:cubicBezTo>
                  <a:cubicBezTo>
                    <a:pt x="5804" y="7033"/>
                    <a:pt x="5793" y="7033"/>
                    <a:pt x="5781" y="7033"/>
                  </a:cubicBezTo>
                  <a:lnTo>
                    <a:pt x="5468" y="7041"/>
                  </a:lnTo>
                  <a:lnTo>
                    <a:pt x="5441" y="7095"/>
                  </a:lnTo>
                  <a:lnTo>
                    <a:pt x="5832" y="7287"/>
                  </a:lnTo>
                  <a:lnTo>
                    <a:pt x="5856" y="7239"/>
                  </a:lnTo>
                  <a:lnTo>
                    <a:pt x="5628" y="7129"/>
                  </a:lnTo>
                  <a:cubicBezTo>
                    <a:pt x="5616" y="7124"/>
                    <a:pt x="5605" y="7118"/>
                    <a:pt x="5593" y="7113"/>
                  </a:cubicBezTo>
                  <a:cubicBezTo>
                    <a:pt x="5582" y="7108"/>
                    <a:pt x="5571" y="7104"/>
                    <a:pt x="5561" y="7100"/>
                  </a:cubicBezTo>
                  <a:cubicBezTo>
                    <a:pt x="5551" y="7095"/>
                    <a:pt x="5542" y="7092"/>
                    <a:pt x="5535" y="7088"/>
                  </a:cubicBezTo>
                  <a:cubicBezTo>
                    <a:pt x="5528" y="7085"/>
                    <a:pt x="5523" y="7083"/>
                    <a:pt x="5519" y="7082"/>
                  </a:cubicBezTo>
                  <a:cubicBezTo>
                    <a:pt x="5523" y="7083"/>
                    <a:pt x="5529" y="7083"/>
                    <a:pt x="5536" y="7084"/>
                  </a:cubicBezTo>
                  <a:cubicBezTo>
                    <a:pt x="5544" y="7084"/>
                    <a:pt x="5552" y="7084"/>
                    <a:pt x="5563" y="7084"/>
                  </a:cubicBezTo>
                  <a:cubicBezTo>
                    <a:pt x="5573" y="7084"/>
                    <a:pt x="5584" y="7084"/>
                    <a:pt x="5596" y="7084"/>
                  </a:cubicBezTo>
                  <a:cubicBezTo>
                    <a:pt x="5608" y="7084"/>
                    <a:pt x="5621" y="7084"/>
                    <a:pt x="5635" y="7084"/>
                  </a:cubicBezTo>
                  <a:lnTo>
                    <a:pt x="5936" y="7076"/>
                  </a:lnTo>
                  <a:lnTo>
                    <a:pt x="5960" y="7027"/>
                  </a:lnTo>
                  <a:close/>
                  <a:moveTo>
                    <a:pt x="5984" y="6606"/>
                  </a:moveTo>
                  <a:cubicBezTo>
                    <a:pt x="5969" y="6605"/>
                    <a:pt x="5955" y="6606"/>
                    <a:pt x="5942" y="6609"/>
                  </a:cubicBezTo>
                  <a:cubicBezTo>
                    <a:pt x="5929" y="6613"/>
                    <a:pt x="5917" y="6618"/>
                    <a:pt x="5906" y="6626"/>
                  </a:cubicBezTo>
                  <a:cubicBezTo>
                    <a:pt x="5895" y="6633"/>
                    <a:pt x="5883" y="6644"/>
                    <a:pt x="5869" y="6659"/>
                  </a:cubicBezTo>
                  <a:lnTo>
                    <a:pt x="5833" y="6697"/>
                  </a:lnTo>
                  <a:cubicBezTo>
                    <a:pt x="5814" y="6716"/>
                    <a:pt x="5797" y="6729"/>
                    <a:pt x="5783" y="6734"/>
                  </a:cubicBezTo>
                  <a:cubicBezTo>
                    <a:pt x="5768" y="6740"/>
                    <a:pt x="5753" y="6738"/>
                    <a:pt x="5737" y="6731"/>
                  </a:cubicBezTo>
                  <a:cubicBezTo>
                    <a:pt x="5717" y="6721"/>
                    <a:pt x="5704" y="6706"/>
                    <a:pt x="5700" y="6687"/>
                  </a:cubicBezTo>
                  <a:cubicBezTo>
                    <a:pt x="5695" y="6667"/>
                    <a:pt x="5699" y="6646"/>
                    <a:pt x="5711" y="6621"/>
                  </a:cubicBezTo>
                  <a:cubicBezTo>
                    <a:pt x="5715" y="6612"/>
                    <a:pt x="5720" y="6605"/>
                    <a:pt x="5724" y="6598"/>
                  </a:cubicBezTo>
                  <a:cubicBezTo>
                    <a:pt x="5729" y="6591"/>
                    <a:pt x="5735" y="6585"/>
                    <a:pt x="5741" y="6579"/>
                  </a:cubicBezTo>
                  <a:cubicBezTo>
                    <a:pt x="5747" y="6572"/>
                    <a:pt x="5754" y="6566"/>
                    <a:pt x="5763" y="6561"/>
                  </a:cubicBezTo>
                  <a:cubicBezTo>
                    <a:pt x="5771" y="6555"/>
                    <a:pt x="5780" y="6548"/>
                    <a:pt x="5791" y="6542"/>
                  </a:cubicBezTo>
                  <a:lnTo>
                    <a:pt x="5767" y="6505"/>
                  </a:lnTo>
                  <a:cubicBezTo>
                    <a:pt x="5724" y="6530"/>
                    <a:pt x="5692" y="6563"/>
                    <a:pt x="5672" y="6604"/>
                  </a:cubicBezTo>
                  <a:cubicBezTo>
                    <a:pt x="5662" y="6623"/>
                    <a:pt x="5657" y="6642"/>
                    <a:pt x="5654" y="6660"/>
                  </a:cubicBezTo>
                  <a:cubicBezTo>
                    <a:pt x="5652" y="6679"/>
                    <a:pt x="5653" y="6696"/>
                    <a:pt x="5658" y="6711"/>
                  </a:cubicBezTo>
                  <a:cubicBezTo>
                    <a:pt x="5662" y="6727"/>
                    <a:pt x="5670" y="6742"/>
                    <a:pt x="5681" y="6754"/>
                  </a:cubicBezTo>
                  <a:cubicBezTo>
                    <a:pt x="5691" y="6767"/>
                    <a:pt x="5705" y="6778"/>
                    <a:pt x="5722" y="6786"/>
                  </a:cubicBezTo>
                  <a:cubicBezTo>
                    <a:pt x="5747" y="6798"/>
                    <a:pt x="5772" y="6801"/>
                    <a:pt x="5798" y="6793"/>
                  </a:cubicBezTo>
                  <a:cubicBezTo>
                    <a:pt x="5809" y="6789"/>
                    <a:pt x="5820" y="6783"/>
                    <a:pt x="5830" y="6775"/>
                  </a:cubicBezTo>
                  <a:cubicBezTo>
                    <a:pt x="5840" y="6767"/>
                    <a:pt x="5852" y="6756"/>
                    <a:pt x="5867" y="6741"/>
                  </a:cubicBezTo>
                  <a:lnTo>
                    <a:pt x="5898" y="6707"/>
                  </a:lnTo>
                  <a:cubicBezTo>
                    <a:pt x="5935" y="6667"/>
                    <a:pt x="5971" y="6656"/>
                    <a:pt x="6005" y="6673"/>
                  </a:cubicBezTo>
                  <a:cubicBezTo>
                    <a:pt x="6028" y="6684"/>
                    <a:pt x="6042" y="6703"/>
                    <a:pt x="6047" y="6728"/>
                  </a:cubicBezTo>
                  <a:cubicBezTo>
                    <a:pt x="6050" y="6740"/>
                    <a:pt x="6050" y="6751"/>
                    <a:pt x="6048" y="6761"/>
                  </a:cubicBezTo>
                  <a:cubicBezTo>
                    <a:pt x="6046" y="6771"/>
                    <a:pt x="6041" y="6784"/>
                    <a:pt x="6034" y="6799"/>
                  </a:cubicBezTo>
                  <a:cubicBezTo>
                    <a:pt x="6024" y="6819"/>
                    <a:pt x="6013" y="6836"/>
                    <a:pt x="5999" y="6850"/>
                  </a:cubicBezTo>
                  <a:cubicBezTo>
                    <a:pt x="5985" y="6864"/>
                    <a:pt x="5969" y="6877"/>
                    <a:pt x="5949" y="6887"/>
                  </a:cubicBezTo>
                  <a:lnTo>
                    <a:pt x="5975" y="6926"/>
                  </a:lnTo>
                  <a:cubicBezTo>
                    <a:pt x="5997" y="6912"/>
                    <a:pt x="6015" y="6897"/>
                    <a:pt x="6031" y="6879"/>
                  </a:cubicBezTo>
                  <a:cubicBezTo>
                    <a:pt x="6047" y="6862"/>
                    <a:pt x="6060" y="6841"/>
                    <a:pt x="6072" y="6818"/>
                  </a:cubicBezTo>
                  <a:cubicBezTo>
                    <a:pt x="6081" y="6799"/>
                    <a:pt x="6087" y="6782"/>
                    <a:pt x="6090" y="6767"/>
                  </a:cubicBezTo>
                  <a:cubicBezTo>
                    <a:pt x="6093" y="6751"/>
                    <a:pt x="6093" y="6735"/>
                    <a:pt x="6091" y="6718"/>
                  </a:cubicBezTo>
                  <a:cubicBezTo>
                    <a:pt x="6089" y="6695"/>
                    <a:pt x="6082" y="6675"/>
                    <a:pt x="6069" y="6657"/>
                  </a:cubicBezTo>
                  <a:cubicBezTo>
                    <a:pt x="6057" y="6640"/>
                    <a:pt x="6042" y="6627"/>
                    <a:pt x="6024" y="6618"/>
                  </a:cubicBezTo>
                  <a:cubicBezTo>
                    <a:pt x="6012" y="6612"/>
                    <a:pt x="5998" y="6608"/>
                    <a:pt x="5984" y="6606"/>
                  </a:cubicBezTo>
                  <a:close/>
                  <a:moveTo>
                    <a:pt x="5901" y="6160"/>
                  </a:moveTo>
                  <a:lnTo>
                    <a:pt x="5774" y="6418"/>
                  </a:lnTo>
                  <a:lnTo>
                    <a:pt x="5813" y="6438"/>
                  </a:lnTo>
                  <a:lnTo>
                    <a:pt x="5865" y="6333"/>
                  </a:lnTo>
                  <a:lnTo>
                    <a:pt x="6216" y="6506"/>
                  </a:lnTo>
                  <a:lnTo>
                    <a:pt x="6238" y="6461"/>
                  </a:lnTo>
                  <a:lnTo>
                    <a:pt x="5887" y="6288"/>
                  </a:lnTo>
                  <a:lnTo>
                    <a:pt x="5939" y="6182"/>
                  </a:lnTo>
                  <a:lnTo>
                    <a:pt x="5901" y="6160"/>
                  </a:lnTo>
                  <a:close/>
                  <a:moveTo>
                    <a:pt x="6433" y="6065"/>
                  </a:moveTo>
                  <a:lnTo>
                    <a:pt x="6393" y="6046"/>
                  </a:lnTo>
                  <a:lnTo>
                    <a:pt x="6308" y="6218"/>
                  </a:lnTo>
                  <a:lnTo>
                    <a:pt x="6165" y="6147"/>
                  </a:lnTo>
                  <a:lnTo>
                    <a:pt x="6231" y="6013"/>
                  </a:lnTo>
                  <a:lnTo>
                    <a:pt x="6190" y="5993"/>
                  </a:lnTo>
                  <a:lnTo>
                    <a:pt x="6124" y="6127"/>
                  </a:lnTo>
                  <a:lnTo>
                    <a:pt x="5996" y="6064"/>
                  </a:lnTo>
                  <a:lnTo>
                    <a:pt x="6075" y="5904"/>
                  </a:lnTo>
                  <a:lnTo>
                    <a:pt x="6039" y="5879"/>
                  </a:lnTo>
                  <a:lnTo>
                    <a:pt x="5934" y="6092"/>
                  </a:lnTo>
                  <a:lnTo>
                    <a:pt x="6325" y="6285"/>
                  </a:lnTo>
                  <a:lnTo>
                    <a:pt x="6433" y="6065"/>
                  </a:lnTo>
                  <a:close/>
                  <a:moveTo>
                    <a:pt x="6596" y="5734"/>
                  </a:moveTo>
                  <a:lnTo>
                    <a:pt x="6560" y="5739"/>
                  </a:lnTo>
                  <a:cubicBezTo>
                    <a:pt x="6543" y="5741"/>
                    <a:pt x="6525" y="5744"/>
                    <a:pt x="6507" y="5746"/>
                  </a:cubicBezTo>
                  <a:cubicBezTo>
                    <a:pt x="6488" y="5749"/>
                    <a:pt x="6470" y="5751"/>
                    <a:pt x="6454" y="5754"/>
                  </a:cubicBezTo>
                  <a:cubicBezTo>
                    <a:pt x="6437" y="5756"/>
                    <a:pt x="6426" y="5758"/>
                    <a:pt x="6419" y="5759"/>
                  </a:cubicBezTo>
                  <a:cubicBezTo>
                    <a:pt x="6409" y="5761"/>
                    <a:pt x="6398" y="5763"/>
                    <a:pt x="6386" y="5766"/>
                  </a:cubicBezTo>
                  <a:cubicBezTo>
                    <a:pt x="6374" y="5769"/>
                    <a:pt x="6364" y="5773"/>
                    <a:pt x="6356" y="5777"/>
                  </a:cubicBezTo>
                  <a:lnTo>
                    <a:pt x="6358" y="5771"/>
                  </a:lnTo>
                  <a:cubicBezTo>
                    <a:pt x="6366" y="5756"/>
                    <a:pt x="6370" y="5740"/>
                    <a:pt x="6372" y="5725"/>
                  </a:cubicBezTo>
                  <a:cubicBezTo>
                    <a:pt x="6373" y="5710"/>
                    <a:pt x="6371" y="5695"/>
                    <a:pt x="6366" y="5681"/>
                  </a:cubicBezTo>
                  <a:cubicBezTo>
                    <a:pt x="6361" y="5668"/>
                    <a:pt x="6353" y="5655"/>
                    <a:pt x="6343" y="5644"/>
                  </a:cubicBezTo>
                  <a:cubicBezTo>
                    <a:pt x="6332" y="5632"/>
                    <a:pt x="6318" y="5623"/>
                    <a:pt x="6302" y="5615"/>
                  </a:cubicBezTo>
                  <a:cubicBezTo>
                    <a:pt x="6292" y="5610"/>
                    <a:pt x="6282" y="5606"/>
                    <a:pt x="6272" y="5605"/>
                  </a:cubicBezTo>
                  <a:cubicBezTo>
                    <a:pt x="6263" y="5603"/>
                    <a:pt x="6253" y="5602"/>
                    <a:pt x="6245" y="5602"/>
                  </a:cubicBezTo>
                  <a:cubicBezTo>
                    <a:pt x="6236" y="5603"/>
                    <a:pt x="6228" y="5604"/>
                    <a:pt x="6221" y="5606"/>
                  </a:cubicBezTo>
                  <a:cubicBezTo>
                    <a:pt x="6213" y="5608"/>
                    <a:pt x="6207" y="5610"/>
                    <a:pt x="6201" y="5613"/>
                  </a:cubicBezTo>
                  <a:cubicBezTo>
                    <a:pt x="6195" y="5616"/>
                    <a:pt x="6189" y="5619"/>
                    <a:pt x="6183" y="5624"/>
                  </a:cubicBezTo>
                  <a:cubicBezTo>
                    <a:pt x="6177" y="5628"/>
                    <a:pt x="6171" y="5634"/>
                    <a:pt x="6165" y="5640"/>
                  </a:cubicBezTo>
                  <a:cubicBezTo>
                    <a:pt x="6159" y="5647"/>
                    <a:pt x="6153" y="5655"/>
                    <a:pt x="6147" y="5665"/>
                  </a:cubicBezTo>
                  <a:cubicBezTo>
                    <a:pt x="6141" y="5675"/>
                    <a:pt x="6134" y="5686"/>
                    <a:pt x="6128" y="5699"/>
                  </a:cubicBezTo>
                  <a:lnTo>
                    <a:pt x="6083" y="5790"/>
                  </a:lnTo>
                  <a:lnTo>
                    <a:pt x="6474" y="5983"/>
                  </a:lnTo>
                  <a:lnTo>
                    <a:pt x="6496" y="5937"/>
                  </a:lnTo>
                  <a:lnTo>
                    <a:pt x="6319" y="5850"/>
                  </a:lnTo>
                  <a:cubicBezTo>
                    <a:pt x="6325" y="5841"/>
                    <a:pt x="6330" y="5834"/>
                    <a:pt x="6337" y="5829"/>
                  </a:cubicBezTo>
                  <a:cubicBezTo>
                    <a:pt x="6343" y="5825"/>
                    <a:pt x="6353" y="5821"/>
                    <a:pt x="6366" y="5818"/>
                  </a:cubicBezTo>
                  <a:cubicBezTo>
                    <a:pt x="6389" y="5814"/>
                    <a:pt x="6411" y="5809"/>
                    <a:pt x="6432" y="5806"/>
                  </a:cubicBezTo>
                  <a:cubicBezTo>
                    <a:pt x="6453" y="5803"/>
                    <a:pt x="6472" y="5800"/>
                    <a:pt x="6489" y="5798"/>
                  </a:cubicBezTo>
                  <a:cubicBezTo>
                    <a:pt x="6507" y="5796"/>
                    <a:pt x="6522" y="5794"/>
                    <a:pt x="6535" y="5794"/>
                  </a:cubicBezTo>
                  <a:cubicBezTo>
                    <a:pt x="6548" y="5793"/>
                    <a:pt x="6559" y="5793"/>
                    <a:pt x="6567" y="5793"/>
                  </a:cubicBezTo>
                  <a:lnTo>
                    <a:pt x="6596" y="5734"/>
                  </a:lnTo>
                  <a:close/>
                  <a:moveTo>
                    <a:pt x="6310" y="5685"/>
                  </a:moveTo>
                  <a:cubicBezTo>
                    <a:pt x="6318" y="5694"/>
                    <a:pt x="6324" y="5703"/>
                    <a:pt x="6327" y="5712"/>
                  </a:cubicBezTo>
                  <a:cubicBezTo>
                    <a:pt x="6330" y="5723"/>
                    <a:pt x="6330" y="5735"/>
                    <a:pt x="6328" y="5748"/>
                  </a:cubicBezTo>
                  <a:cubicBezTo>
                    <a:pt x="6326" y="5760"/>
                    <a:pt x="6320" y="5775"/>
                    <a:pt x="6312" y="5793"/>
                  </a:cubicBezTo>
                  <a:lnTo>
                    <a:pt x="6290" y="5836"/>
                  </a:lnTo>
                  <a:lnTo>
                    <a:pt x="6145" y="5764"/>
                  </a:lnTo>
                  <a:lnTo>
                    <a:pt x="6168" y="5718"/>
                  </a:lnTo>
                  <a:cubicBezTo>
                    <a:pt x="6173" y="5707"/>
                    <a:pt x="6178" y="5698"/>
                    <a:pt x="6183" y="5691"/>
                  </a:cubicBezTo>
                  <a:cubicBezTo>
                    <a:pt x="6188" y="5684"/>
                    <a:pt x="6194" y="5678"/>
                    <a:pt x="6200" y="5672"/>
                  </a:cubicBezTo>
                  <a:cubicBezTo>
                    <a:pt x="6210" y="5664"/>
                    <a:pt x="6222" y="5658"/>
                    <a:pt x="6236" y="5657"/>
                  </a:cubicBezTo>
                  <a:cubicBezTo>
                    <a:pt x="6251" y="5655"/>
                    <a:pt x="6265" y="5657"/>
                    <a:pt x="6278" y="5663"/>
                  </a:cubicBezTo>
                  <a:cubicBezTo>
                    <a:pt x="6291" y="5670"/>
                    <a:pt x="6301" y="5677"/>
                    <a:pt x="6310" y="5685"/>
                  </a:cubicBezTo>
                  <a:close/>
                  <a:moveTo>
                    <a:pt x="6808" y="5523"/>
                  </a:moveTo>
                  <a:lnTo>
                    <a:pt x="6259" y="5253"/>
                  </a:lnTo>
                  <a:lnTo>
                    <a:pt x="6240" y="5290"/>
                  </a:lnTo>
                  <a:lnTo>
                    <a:pt x="6789" y="5561"/>
                  </a:lnTo>
                  <a:lnTo>
                    <a:pt x="6808" y="5523"/>
                  </a:lnTo>
                  <a:close/>
                  <a:moveTo>
                    <a:pt x="6582" y="4775"/>
                  </a:moveTo>
                  <a:lnTo>
                    <a:pt x="6560" y="4821"/>
                  </a:lnTo>
                  <a:lnTo>
                    <a:pt x="6832" y="4955"/>
                  </a:lnTo>
                  <a:cubicBezTo>
                    <a:pt x="6845" y="4962"/>
                    <a:pt x="6856" y="4968"/>
                    <a:pt x="6865" y="4975"/>
                  </a:cubicBezTo>
                  <a:cubicBezTo>
                    <a:pt x="6873" y="4981"/>
                    <a:pt x="6880" y="4989"/>
                    <a:pt x="6886" y="5000"/>
                  </a:cubicBezTo>
                  <a:cubicBezTo>
                    <a:pt x="6891" y="5010"/>
                    <a:pt x="6892" y="5022"/>
                    <a:pt x="6891" y="5036"/>
                  </a:cubicBezTo>
                  <a:cubicBezTo>
                    <a:pt x="6889" y="5050"/>
                    <a:pt x="6884" y="5065"/>
                    <a:pt x="6876" y="5081"/>
                  </a:cubicBezTo>
                  <a:cubicBezTo>
                    <a:pt x="6870" y="5093"/>
                    <a:pt x="6864" y="5103"/>
                    <a:pt x="6857" y="5111"/>
                  </a:cubicBezTo>
                  <a:cubicBezTo>
                    <a:pt x="6851" y="5118"/>
                    <a:pt x="6844" y="5124"/>
                    <a:pt x="6837" y="5129"/>
                  </a:cubicBezTo>
                  <a:cubicBezTo>
                    <a:pt x="6831" y="5133"/>
                    <a:pt x="6824" y="5136"/>
                    <a:pt x="6818" y="5137"/>
                  </a:cubicBezTo>
                  <a:cubicBezTo>
                    <a:pt x="6811" y="5138"/>
                    <a:pt x="6806" y="5139"/>
                    <a:pt x="6801" y="5139"/>
                  </a:cubicBezTo>
                  <a:cubicBezTo>
                    <a:pt x="6793" y="5138"/>
                    <a:pt x="6784" y="5136"/>
                    <a:pt x="6772" y="5132"/>
                  </a:cubicBezTo>
                  <a:cubicBezTo>
                    <a:pt x="6761" y="5127"/>
                    <a:pt x="6751" y="5123"/>
                    <a:pt x="6741" y="5118"/>
                  </a:cubicBezTo>
                  <a:lnTo>
                    <a:pt x="6478" y="4988"/>
                  </a:lnTo>
                  <a:lnTo>
                    <a:pt x="6455" y="5034"/>
                  </a:lnTo>
                  <a:lnTo>
                    <a:pt x="6735" y="5172"/>
                  </a:lnTo>
                  <a:cubicBezTo>
                    <a:pt x="6744" y="5177"/>
                    <a:pt x="6754" y="5181"/>
                    <a:pt x="6766" y="5185"/>
                  </a:cubicBezTo>
                  <a:cubicBezTo>
                    <a:pt x="6778" y="5190"/>
                    <a:pt x="6790" y="5192"/>
                    <a:pt x="6802" y="5191"/>
                  </a:cubicBezTo>
                  <a:cubicBezTo>
                    <a:pt x="6826" y="5190"/>
                    <a:pt x="6848" y="5182"/>
                    <a:pt x="6866" y="5169"/>
                  </a:cubicBezTo>
                  <a:cubicBezTo>
                    <a:pt x="6884" y="5155"/>
                    <a:pt x="6900" y="5133"/>
                    <a:pt x="6915" y="5103"/>
                  </a:cubicBezTo>
                  <a:cubicBezTo>
                    <a:pt x="6927" y="5079"/>
                    <a:pt x="6934" y="5058"/>
                    <a:pt x="6937" y="5039"/>
                  </a:cubicBezTo>
                  <a:cubicBezTo>
                    <a:pt x="6940" y="5021"/>
                    <a:pt x="6940" y="5003"/>
                    <a:pt x="6935" y="4986"/>
                  </a:cubicBezTo>
                  <a:cubicBezTo>
                    <a:pt x="6931" y="4969"/>
                    <a:pt x="6924" y="4955"/>
                    <a:pt x="6912" y="4945"/>
                  </a:cubicBezTo>
                  <a:cubicBezTo>
                    <a:pt x="6901" y="4935"/>
                    <a:pt x="6884" y="4924"/>
                    <a:pt x="6860" y="4912"/>
                  </a:cubicBezTo>
                  <a:lnTo>
                    <a:pt x="6582" y="4775"/>
                  </a:lnTo>
                  <a:close/>
                  <a:moveTo>
                    <a:pt x="7157" y="4595"/>
                  </a:moveTo>
                  <a:lnTo>
                    <a:pt x="6766" y="4403"/>
                  </a:lnTo>
                  <a:lnTo>
                    <a:pt x="6743" y="4449"/>
                  </a:lnTo>
                  <a:lnTo>
                    <a:pt x="6956" y="4552"/>
                  </a:lnTo>
                  <a:cubicBezTo>
                    <a:pt x="6970" y="4559"/>
                    <a:pt x="6985" y="4565"/>
                    <a:pt x="6999" y="4571"/>
                  </a:cubicBezTo>
                  <a:cubicBezTo>
                    <a:pt x="7013" y="4578"/>
                    <a:pt x="7026" y="4583"/>
                    <a:pt x="7038" y="4588"/>
                  </a:cubicBezTo>
                  <a:cubicBezTo>
                    <a:pt x="7049" y="4593"/>
                    <a:pt x="7059" y="4597"/>
                    <a:pt x="7066" y="4600"/>
                  </a:cubicBezTo>
                  <a:cubicBezTo>
                    <a:pt x="7074" y="4603"/>
                    <a:pt x="7078" y="4605"/>
                    <a:pt x="7078" y="4605"/>
                  </a:cubicBezTo>
                  <a:cubicBezTo>
                    <a:pt x="7077" y="4605"/>
                    <a:pt x="7073" y="4605"/>
                    <a:pt x="7067" y="4604"/>
                  </a:cubicBezTo>
                  <a:cubicBezTo>
                    <a:pt x="7061" y="4604"/>
                    <a:pt x="7053" y="4603"/>
                    <a:pt x="7044" y="4603"/>
                  </a:cubicBezTo>
                  <a:cubicBezTo>
                    <a:pt x="7035" y="4602"/>
                    <a:pt x="7024" y="4602"/>
                    <a:pt x="7013" y="4601"/>
                  </a:cubicBezTo>
                  <a:cubicBezTo>
                    <a:pt x="7001" y="4601"/>
                    <a:pt x="6989" y="4601"/>
                    <a:pt x="6978" y="4601"/>
                  </a:cubicBezTo>
                  <a:lnTo>
                    <a:pt x="6664" y="4608"/>
                  </a:lnTo>
                  <a:lnTo>
                    <a:pt x="6638" y="4662"/>
                  </a:lnTo>
                  <a:lnTo>
                    <a:pt x="7029" y="4855"/>
                  </a:lnTo>
                  <a:lnTo>
                    <a:pt x="7053" y="4806"/>
                  </a:lnTo>
                  <a:lnTo>
                    <a:pt x="6825" y="4697"/>
                  </a:lnTo>
                  <a:cubicBezTo>
                    <a:pt x="6813" y="4691"/>
                    <a:pt x="6802" y="4686"/>
                    <a:pt x="6790" y="4681"/>
                  </a:cubicBezTo>
                  <a:cubicBezTo>
                    <a:pt x="6778" y="4676"/>
                    <a:pt x="6768" y="4671"/>
                    <a:pt x="6758" y="4667"/>
                  </a:cubicBezTo>
                  <a:cubicBezTo>
                    <a:pt x="6748" y="4663"/>
                    <a:pt x="6739" y="4659"/>
                    <a:pt x="6732" y="4656"/>
                  </a:cubicBezTo>
                  <a:cubicBezTo>
                    <a:pt x="6725" y="4653"/>
                    <a:pt x="6719" y="4651"/>
                    <a:pt x="6716" y="4650"/>
                  </a:cubicBezTo>
                  <a:cubicBezTo>
                    <a:pt x="6720" y="4651"/>
                    <a:pt x="6726" y="4651"/>
                    <a:pt x="6733" y="4651"/>
                  </a:cubicBezTo>
                  <a:cubicBezTo>
                    <a:pt x="6741" y="4652"/>
                    <a:pt x="6749" y="4652"/>
                    <a:pt x="6759" y="4652"/>
                  </a:cubicBezTo>
                  <a:cubicBezTo>
                    <a:pt x="6770" y="4652"/>
                    <a:pt x="6781" y="4652"/>
                    <a:pt x="6793" y="4652"/>
                  </a:cubicBezTo>
                  <a:cubicBezTo>
                    <a:pt x="6805" y="4652"/>
                    <a:pt x="6818" y="4652"/>
                    <a:pt x="6831" y="4652"/>
                  </a:cubicBezTo>
                  <a:lnTo>
                    <a:pt x="7132" y="4644"/>
                  </a:lnTo>
                  <a:lnTo>
                    <a:pt x="7157" y="4595"/>
                  </a:lnTo>
                  <a:close/>
                  <a:moveTo>
                    <a:pt x="7235" y="4435"/>
                  </a:moveTo>
                  <a:lnTo>
                    <a:pt x="6844" y="4243"/>
                  </a:lnTo>
                  <a:lnTo>
                    <a:pt x="6822" y="4288"/>
                  </a:lnTo>
                  <a:lnTo>
                    <a:pt x="7213" y="4481"/>
                  </a:lnTo>
                  <a:lnTo>
                    <a:pt x="7235" y="4435"/>
                  </a:lnTo>
                  <a:close/>
                  <a:moveTo>
                    <a:pt x="7035" y="3855"/>
                  </a:moveTo>
                  <a:lnTo>
                    <a:pt x="7011" y="3903"/>
                  </a:lnTo>
                  <a:lnTo>
                    <a:pt x="7228" y="4114"/>
                  </a:lnTo>
                  <a:cubicBezTo>
                    <a:pt x="7246" y="4131"/>
                    <a:pt x="7261" y="4145"/>
                    <a:pt x="7273" y="4156"/>
                  </a:cubicBezTo>
                  <a:cubicBezTo>
                    <a:pt x="7285" y="4167"/>
                    <a:pt x="7293" y="4174"/>
                    <a:pt x="7297" y="4178"/>
                  </a:cubicBezTo>
                  <a:cubicBezTo>
                    <a:pt x="7295" y="4177"/>
                    <a:pt x="7290" y="4175"/>
                    <a:pt x="7283" y="4174"/>
                  </a:cubicBezTo>
                  <a:cubicBezTo>
                    <a:pt x="7276" y="4172"/>
                    <a:pt x="7268" y="4170"/>
                    <a:pt x="7259" y="4168"/>
                  </a:cubicBezTo>
                  <a:cubicBezTo>
                    <a:pt x="7249" y="4166"/>
                    <a:pt x="7240" y="4164"/>
                    <a:pt x="7229" y="4163"/>
                  </a:cubicBezTo>
                  <a:cubicBezTo>
                    <a:pt x="7219" y="4161"/>
                    <a:pt x="7209" y="4159"/>
                    <a:pt x="7199" y="4158"/>
                  </a:cubicBezTo>
                  <a:lnTo>
                    <a:pt x="6907" y="4116"/>
                  </a:lnTo>
                  <a:lnTo>
                    <a:pt x="6882" y="4167"/>
                  </a:lnTo>
                  <a:lnTo>
                    <a:pt x="7337" y="4228"/>
                  </a:lnTo>
                  <a:lnTo>
                    <a:pt x="7360" y="4182"/>
                  </a:lnTo>
                  <a:lnTo>
                    <a:pt x="7035" y="3855"/>
                  </a:lnTo>
                  <a:close/>
                  <a:moveTo>
                    <a:pt x="7571" y="3753"/>
                  </a:moveTo>
                  <a:lnTo>
                    <a:pt x="7531" y="3733"/>
                  </a:lnTo>
                  <a:lnTo>
                    <a:pt x="7446" y="3905"/>
                  </a:lnTo>
                  <a:lnTo>
                    <a:pt x="7303" y="3834"/>
                  </a:lnTo>
                  <a:lnTo>
                    <a:pt x="7369" y="3701"/>
                  </a:lnTo>
                  <a:lnTo>
                    <a:pt x="7328" y="3681"/>
                  </a:lnTo>
                  <a:lnTo>
                    <a:pt x="7262" y="3815"/>
                  </a:lnTo>
                  <a:lnTo>
                    <a:pt x="7134" y="3752"/>
                  </a:lnTo>
                  <a:lnTo>
                    <a:pt x="7213" y="3591"/>
                  </a:lnTo>
                  <a:lnTo>
                    <a:pt x="7177" y="3566"/>
                  </a:lnTo>
                  <a:lnTo>
                    <a:pt x="7072" y="3780"/>
                  </a:lnTo>
                  <a:lnTo>
                    <a:pt x="7463" y="3972"/>
                  </a:lnTo>
                  <a:lnTo>
                    <a:pt x="7571" y="3753"/>
                  </a:lnTo>
                  <a:close/>
                  <a:moveTo>
                    <a:pt x="7734" y="3422"/>
                  </a:moveTo>
                  <a:lnTo>
                    <a:pt x="7698" y="3426"/>
                  </a:lnTo>
                  <a:cubicBezTo>
                    <a:pt x="7681" y="3429"/>
                    <a:pt x="7663" y="3431"/>
                    <a:pt x="7644" y="3434"/>
                  </a:cubicBezTo>
                  <a:cubicBezTo>
                    <a:pt x="7626" y="3436"/>
                    <a:pt x="7608" y="3439"/>
                    <a:pt x="7592" y="3441"/>
                  </a:cubicBezTo>
                  <a:cubicBezTo>
                    <a:pt x="7575" y="3443"/>
                    <a:pt x="7564" y="3445"/>
                    <a:pt x="7557" y="3446"/>
                  </a:cubicBezTo>
                  <a:cubicBezTo>
                    <a:pt x="7547" y="3448"/>
                    <a:pt x="7536" y="3451"/>
                    <a:pt x="7524" y="3454"/>
                  </a:cubicBezTo>
                  <a:cubicBezTo>
                    <a:pt x="7512" y="3457"/>
                    <a:pt x="7502" y="3460"/>
                    <a:pt x="7494" y="3464"/>
                  </a:cubicBezTo>
                  <a:lnTo>
                    <a:pt x="7496" y="3458"/>
                  </a:lnTo>
                  <a:cubicBezTo>
                    <a:pt x="7504" y="3443"/>
                    <a:pt x="7508" y="3427"/>
                    <a:pt x="7510" y="3412"/>
                  </a:cubicBezTo>
                  <a:cubicBezTo>
                    <a:pt x="7511" y="3397"/>
                    <a:pt x="7509" y="3382"/>
                    <a:pt x="7504" y="3369"/>
                  </a:cubicBezTo>
                  <a:cubicBezTo>
                    <a:pt x="7499" y="3355"/>
                    <a:pt x="7491" y="3342"/>
                    <a:pt x="7481" y="3331"/>
                  </a:cubicBezTo>
                  <a:cubicBezTo>
                    <a:pt x="7470" y="3319"/>
                    <a:pt x="7456" y="3310"/>
                    <a:pt x="7440" y="3302"/>
                  </a:cubicBezTo>
                  <a:cubicBezTo>
                    <a:pt x="7430" y="3297"/>
                    <a:pt x="7420" y="3294"/>
                    <a:pt x="7410" y="3292"/>
                  </a:cubicBezTo>
                  <a:cubicBezTo>
                    <a:pt x="7401" y="3290"/>
                    <a:pt x="7391" y="3289"/>
                    <a:pt x="7383" y="3290"/>
                  </a:cubicBezTo>
                  <a:cubicBezTo>
                    <a:pt x="7374" y="3290"/>
                    <a:pt x="7366" y="3291"/>
                    <a:pt x="7359" y="3293"/>
                  </a:cubicBezTo>
                  <a:cubicBezTo>
                    <a:pt x="7351" y="3295"/>
                    <a:pt x="7345" y="3297"/>
                    <a:pt x="7339" y="3300"/>
                  </a:cubicBezTo>
                  <a:cubicBezTo>
                    <a:pt x="7333" y="3303"/>
                    <a:pt x="7327" y="3307"/>
                    <a:pt x="7321" y="3311"/>
                  </a:cubicBezTo>
                  <a:cubicBezTo>
                    <a:pt x="7315" y="3315"/>
                    <a:pt x="7309" y="3321"/>
                    <a:pt x="7303" y="3328"/>
                  </a:cubicBezTo>
                  <a:cubicBezTo>
                    <a:pt x="7297" y="3334"/>
                    <a:pt x="7291" y="3342"/>
                    <a:pt x="7285" y="3352"/>
                  </a:cubicBezTo>
                  <a:cubicBezTo>
                    <a:pt x="7279" y="3362"/>
                    <a:pt x="7272" y="3373"/>
                    <a:pt x="7266" y="3387"/>
                  </a:cubicBezTo>
                  <a:lnTo>
                    <a:pt x="7221" y="3478"/>
                  </a:lnTo>
                  <a:lnTo>
                    <a:pt x="7612" y="3670"/>
                  </a:lnTo>
                  <a:lnTo>
                    <a:pt x="7634" y="3624"/>
                  </a:lnTo>
                  <a:lnTo>
                    <a:pt x="7457" y="3538"/>
                  </a:lnTo>
                  <a:cubicBezTo>
                    <a:pt x="7463" y="3528"/>
                    <a:pt x="7468" y="3521"/>
                    <a:pt x="7475" y="3516"/>
                  </a:cubicBezTo>
                  <a:cubicBezTo>
                    <a:pt x="7481" y="3512"/>
                    <a:pt x="7491" y="3508"/>
                    <a:pt x="7504" y="3505"/>
                  </a:cubicBezTo>
                  <a:cubicBezTo>
                    <a:pt x="7527" y="3501"/>
                    <a:pt x="7549" y="3497"/>
                    <a:pt x="7570" y="3493"/>
                  </a:cubicBezTo>
                  <a:cubicBezTo>
                    <a:pt x="7591" y="3490"/>
                    <a:pt x="7610" y="3487"/>
                    <a:pt x="7627" y="3485"/>
                  </a:cubicBezTo>
                  <a:cubicBezTo>
                    <a:pt x="7645" y="3483"/>
                    <a:pt x="7660" y="3482"/>
                    <a:pt x="7673" y="3481"/>
                  </a:cubicBezTo>
                  <a:cubicBezTo>
                    <a:pt x="7686" y="3480"/>
                    <a:pt x="7697" y="3480"/>
                    <a:pt x="7705" y="3480"/>
                  </a:cubicBezTo>
                  <a:lnTo>
                    <a:pt x="7734" y="3422"/>
                  </a:lnTo>
                  <a:close/>
                  <a:moveTo>
                    <a:pt x="7448" y="3373"/>
                  </a:moveTo>
                  <a:cubicBezTo>
                    <a:pt x="7456" y="3381"/>
                    <a:pt x="7462" y="3390"/>
                    <a:pt x="7465" y="3399"/>
                  </a:cubicBezTo>
                  <a:cubicBezTo>
                    <a:pt x="7468" y="3410"/>
                    <a:pt x="7468" y="3422"/>
                    <a:pt x="7466" y="3435"/>
                  </a:cubicBezTo>
                  <a:cubicBezTo>
                    <a:pt x="7464" y="3447"/>
                    <a:pt x="7458" y="3462"/>
                    <a:pt x="7450" y="3480"/>
                  </a:cubicBezTo>
                  <a:lnTo>
                    <a:pt x="7428" y="3523"/>
                  </a:lnTo>
                  <a:lnTo>
                    <a:pt x="7283" y="3451"/>
                  </a:lnTo>
                  <a:lnTo>
                    <a:pt x="7306" y="3405"/>
                  </a:lnTo>
                  <a:cubicBezTo>
                    <a:pt x="7311" y="3394"/>
                    <a:pt x="7316" y="3385"/>
                    <a:pt x="7321" y="3378"/>
                  </a:cubicBezTo>
                  <a:cubicBezTo>
                    <a:pt x="7326" y="3371"/>
                    <a:pt x="7332" y="3365"/>
                    <a:pt x="7338" y="3360"/>
                  </a:cubicBezTo>
                  <a:cubicBezTo>
                    <a:pt x="7348" y="3351"/>
                    <a:pt x="7360" y="3346"/>
                    <a:pt x="7374" y="3344"/>
                  </a:cubicBezTo>
                  <a:cubicBezTo>
                    <a:pt x="7389" y="3342"/>
                    <a:pt x="7403" y="3344"/>
                    <a:pt x="7416" y="3351"/>
                  </a:cubicBezTo>
                  <a:cubicBezTo>
                    <a:pt x="7429" y="3357"/>
                    <a:pt x="7439" y="3364"/>
                    <a:pt x="7448" y="3373"/>
                  </a:cubicBezTo>
                  <a:close/>
                  <a:moveTo>
                    <a:pt x="7745" y="3028"/>
                  </a:moveTo>
                  <a:cubicBezTo>
                    <a:pt x="7730" y="3026"/>
                    <a:pt x="7716" y="3027"/>
                    <a:pt x="7703" y="3031"/>
                  </a:cubicBezTo>
                  <a:cubicBezTo>
                    <a:pt x="7690" y="3034"/>
                    <a:pt x="7678" y="3040"/>
                    <a:pt x="7667" y="3047"/>
                  </a:cubicBezTo>
                  <a:cubicBezTo>
                    <a:pt x="7656" y="3054"/>
                    <a:pt x="7644" y="3065"/>
                    <a:pt x="7630" y="3080"/>
                  </a:cubicBezTo>
                  <a:lnTo>
                    <a:pt x="7594" y="3118"/>
                  </a:lnTo>
                  <a:cubicBezTo>
                    <a:pt x="7575" y="3138"/>
                    <a:pt x="7558" y="3150"/>
                    <a:pt x="7544" y="3155"/>
                  </a:cubicBezTo>
                  <a:cubicBezTo>
                    <a:pt x="7529" y="3161"/>
                    <a:pt x="7514" y="3160"/>
                    <a:pt x="7498" y="3152"/>
                  </a:cubicBezTo>
                  <a:cubicBezTo>
                    <a:pt x="7478" y="3142"/>
                    <a:pt x="7465" y="3127"/>
                    <a:pt x="7461" y="3108"/>
                  </a:cubicBezTo>
                  <a:cubicBezTo>
                    <a:pt x="7456" y="3089"/>
                    <a:pt x="7460" y="3067"/>
                    <a:pt x="7472" y="3042"/>
                  </a:cubicBezTo>
                  <a:cubicBezTo>
                    <a:pt x="7476" y="3034"/>
                    <a:pt x="7481" y="3026"/>
                    <a:pt x="7485" y="3019"/>
                  </a:cubicBezTo>
                  <a:cubicBezTo>
                    <a:pt x="7490" y="3012"/>
                    <a:pt x="7496" y="3006"/>
                    <a:pt x="7502" y="3000"/>
                  </a:cubicBezTo>
                  <a:cubicBezTo>
                    <a:pt x="7508" y="2994"/>
                    <a:pt x="7515" y="2988"/>
                    <a:pt x="7524" y="2982"/>
                  </a:cubicBezTo>
                  <a:cubicBezTo>
                    <a:pt x="7532" y="2976"/>
                    <a:pt x="7541" y="2970"/>
                    <a:pt x="7552" y="2963"/>
                  </a:cubicBezTo>
                  <a:lnTo>
                    <a:pt x="7528" y="2926"/>
                  </a:lnTo>
                  <a:cubicBezTo>
                    <a:pt x="7485" y="2951"/>
                    <a:pt x="7453" y="2984"/>
                    <a:pt x="7433" y="3026"/>
                  </a:cubicBezTo>
                  <a:cubicBezTo>
                    <a:pt x="7423" y="3045"/>
                    <a:pt x="7418" y="3063"/>
                    <a:pt x="7415" y="3081"/>
                  </a:cubicBezTo>
                  <a:cubicBezTo>
                    <a:pt x="7413" y="3100"/>
                    <a:pt x="7414" y="3117"/>
                    <a:pt x="7419" y="3133"/>
                  </a:cubicBezTo>
                  <a:cubicBezTo>
                    <a:pt x="7423" y="3149"/>
                    <a:pt x="7431" y="3163"/>
                    <a:pt x="7442" y="3176"/>
                  </a:cubicBezTo>
                  <a:cubicBezTo>
                    <a:pt x="7452" y="3188"/>
                    <a:pt x="7466" y="3199"/>
                    <a:pt x="7483" y="3207"/>
                  </a:cubicBezTo>
                  <a:cubicBezTo>
                    <a:pt x="7508" y="3220"/>
                    <a:pt x="7533" y="3222"/>
                    <a:pt x="7559" y="3214"/>
                  </a:cubicBezTo>
                  <a:cubicBezTo>
                    <a:pt x="7570" y="3210"/>
                    <a:pt x="7581" y="3205"/>
                    <a:pt x="7591" y="3197"/>
                  </a:cubicBezTo>
                  <a:cubicBezTo>
                    <a:pt x="7601" y="3189"/>
                    <a:pt x="7613" y="3177"/>
                    <a:pt x="7628" y="3162"/>
                  </a:cubicBezTo>
                  <a:lnTo>
                    <a:pt x="7659" y="3128"/>
                  </a:lnTo>
                  <a:cubicBezTo>
                    <a:pt x="7696" y="3088"/>
                    <a:pt x="7732" y="3077"/>
                    <a:pt x="7766" y="3094"/>
                  </a:cubicBezTo>
                  <a:cubicBezTo>
                    <a:pt x="7789" y="3106"/>
                    <a:pt x="7803" y="3124"/>
                    <a:pt x="7808" y="3150"/>
                  </a:cubicBezTo>
                  <a:cubicBezTo>
                    <a:pt x="7811" y="3161"/>
                    <a:pt x="7811" y="3172"/>
                    <a:pt x="7809" y="3182"/>
                  </a:cubicBezTo>
                  <a:cubicBezTo>
                    <a:pt x="7807" y="3193"/>
                    <a:pt x="7802" y="3205"/>
                    <a:pt x="7795" y="3220"/>
                  </a:cubicBezTo>
                  <a:cubicBezTo>
                    <a:pt x="7785" y="3240"/>
                    <a:pt x="7773" y="3257"/>
                    <a:pt x="7760" y="3271"/>
                  </a:cubicBezTo>
                  <a:cubicBezTo>
                    <a:pt x="7746" y="3285"/>
                    <a:pt x="7729" y="3298"/>
                    <a:pt x="7710" y="3308"/>
                  </a:cubicBezTo>
                  <a:lnTo>
                    <a:pt x="7736" y="3347"/>
                  </a:lnTo>
                  <a:cubicBezTo>
                    <a:pt x="7758" y="3333"/>
                    <a:pt x="7776" y="3318"/>
                    <a:pt x="7792" y="3300"/>
                  </a:cubicBezTo>
                  <a:cubicBezTo>
                    <a:pt x="7808" y="3283"/>
                    <a:pt x="7821" y="3262"/>
                    <a:pt x="7833" y="3239"/>
                  </a:cubicBezTo>
                  <a:cubicBezTo>
                    <a:pt x="7842" y="3221"/>
                    <a:pt x="7848" y="3204"/>
                    <a:pt x="7851" y="3188"/>
                  </a:cubicBezTo>
                  <a:cubicBezTo>
                    <a:pt x="7854" y="3173"/>
                    <a:pt x="7854" y="3156"/>
                    <a:pt x="7852" y="3139"/>
                  </a:cubicBezTo>
                  <a:cubicBezTo>
                    <a:pt x="7850" y="3116"/>
                    <a:pt x="7843" y="3096"/>
                    <a:pt x="7830" y="3079"/>
                  </a:cubicBezTo>
                  <a:cubicBezTo>
                    <a:pt x="7818" y="3061"/>
                    <a:pt x="7803" y="3048"/>
                    <a:pt x="7785" y="3039"/>
                  </a:cubicBezTo>
                  <a:cubicBezTo>
                    <a:pt x="7773" y="3033"/>
                    <a:pt x="7759" y="3029"/>
                    <a:pt x="7745" y="3028"/>
                  </a:cubicBezTo>
                  <a:close/>
                  <a:moveTo>
                    <a:pt x="7962" y="2957"/>
                  </a:moveTo>
                  <a:lnTo>
                    <a:pt x="7572" y="2765"/>
                  </a:lnTo>
                  <a:lnTo>
                    <a:pt x="7549" y="2810"/>
                  </a:lnTo>
                  <a:lnTo>
                    <a:pt x="7940" y="3003"/>
                  </a:lnTo>
                  <a:lnTo>
                    <a:pt x="7962" y="2957"/>
                  </a:lnTo>
                  <a:close/>
                  <a:moveTo>
                    <a:pt x="7737" y="2428"/>
                  </a:moveTo>
                  <a:lnTo>
                    <a:pt x="7610" y="2686"/>
                  </a:lnTo>
                  <a:lnTo>
                    <a:pt x="7649" y="2706"/>
                  </a:lnTo>
                  <a:lnTo>
                    <a:pt x="7701" y="2601"/>
                  </a:lnTo>
                  <a:lnTo>
                    <a:pt x="8053" y="2774"/>
                  </a:lnTo>
                  <a:lnTo>
                    <a:pt x="8075" y="2729"/>
                  </a:lnTo>
                  <a:lnTo>
                    <a:pt x="7723" y="2556"/>
                  </a:lnTo>
                  <a:lnTo>
                    <a:pt x="7775" y="2450"/>
                  </a:lnTo>
                  <a:lnTo>
                    <a:pt x="7737" y="2428"/>
                  </a:lnTo>
                  <a:close/>
                  <a:moveTo>
                    <a:pt x="7905" y="2087"/>
                  </a:moveTo>
                  <a:lnTo>
                    <a:pt x="7879" y="2141"/>
                  </a:lnTo>
                  <a:lnTo>
                    <a:pt x="7991" y="2290"/>
                  </a:lnTo>
                  <a:cubicBezTo>
                    <a:pt x="7998" y="2300"/>
                    <a:pt x="8005" y="2309"/>
                    <a:pt x="8012" y="2317"/>
                  </a:cubicBezTo>
                  <a:cubicBezTo>
                    <a:pt x="8018" y="2325"/>
                    <a:pt x="8022" y="2330"/>
                    <a:pt x="8024" y="2332"/>
                  </a:cubicBezTo>
                  <a:cubicBezTo>
                    <a:pt x="8015" y="2332"/>
                    <a:pt x="8006" y="2332"/>
                    <a:pt x="7998" y="2331"/>
                  </a:cubicBezTo>
                  <a:cubicBezTo>
                    <a:pt x="7989" y="2331"/>
                    <a:pt x="7980" y="2331"/>
                    <a:pt x="7971" y="2331"/>
                  </a:cubicBezTo>
                  <a:lnTo>
                    <a:pt x="7785" y="2331"/>
                  </a:lnTo>
                  <a:lnTo>
                    <a:pt x="7757" y="2389"/>
                  </a:lnTo>
                  <a:lnTo>
                    <a:pt x="8054" y="2379"/>
                  </a:lnTo>
                  <a:lnTo>
                    <a:pt x="8209" y="2455"/>
                  </a:lnTo>
                  <a:lnTo>
                    <a:pt x="8233" y="2407"/>
                  </a:lnTo>
                  <a:lnTo>
                    <a:pt x="8081" y="2332"/>
                  </a:lnTo>
                  <a:lnTo>
                    <a:pt x="7905" y="2087"/>
                  </a:lnTo>
                  <a:close/>
                  <a:moveTo>
                    <a:pt x="8264" y="1658"/>
                  </a:moveTo>
                  <a:cubicBezTo>
                    <a:pt x="8238" y="1653"/>
                    <a:pt x="8213" y="1651"/>
                    <a:pt x="8189" y="1655"/>
                  </a:cubicBezTo>
                  <a:cubicBezTo>
                    <a:pt x="8180" y="1656"/>
                    <a:pt x="8169" y="1658"/>
                    <a:pt x="8158" y="1662"/>
                  </a:cubicBezTo>
                  <a:cubicBezTo>
                    <a:pt x="8147" y="1665"/>
                    <a:pt x="8136" y="1670"/>
                    <a:pt x="8125" y="1677"/>
                  </a:cubicBezTo>
                  <a:cubicBezTo>
                    <a:pt x="8114" y="1684"/>
                    <a:pt x="8103" y="1693"/>
                    <a:pt x="8093" y="1704"/>
                  </a:cubicBezTo>
                  <a:cubicBezTo>
                    <a:pt x="8082" y="1715"/>
                    <a:pt x="8073" y="1729"/>
                    <a:pt x="8064" y="1746"/>
                  </a:cubicBezTo>
                  <a:cubicBezTo>
                    <a:pt x="8053" y="1770"/>
                    <a:pt x="8047" y="1794"/>
                    <a:pt x="8046" y="1818"/>
                  </a:cubicBezTo>
                  <a:cubicBezTo>
                    <a:pt x="8046" y="1842"/>
                    <a:pt x="8051" y="1865"/>
                    <a:pt x="8062" y="1887"/>
                  </a:cubicBezTo>
                  <a:cubicBezTo>
                    <a:pt x="8073" y="1908"/>
                    <a:pt x="8089" y="1929"/>
                    <a:pt x="8110" y="1948"/>
                  </a:cubicBezTo>
                  <a:cubicBezTo>
                    <a:pt x="8131" y="1968"/>
                    <a:pt x="8157" y="1985"/>
                    <a:pt x="8188" y="2000"/>
                  </a:cubicBezTo>
                  <a:cubicBezTo>
                    <a:pt x="8256" y="2034"/>
                    <a:pt x="8315" y="2044"/>
                    <a:pt x="8366" y="2030"/>
                  </a:cubicBezTo>
                  <a:cubicBezTo>
                    <a:pt x="8388" y="2024"/>
                    <a:pt x="8408" y="2014"/>
                    <a:pt x="8426" y="2000"/>
                  </a:cubicBezTo>
                  <a:cubicBezTo>
                    <a:pt x="8444" y="1986"/>
                    <a:pt x="8459" y="1967"/>
                    <a:pt x="8471" y="1943"/>
                  </a:cubicBezTo>
                  <a:cubicBezTo>
                    <a:pt x="8481" y="1923"/>
                    <a:pt x="8487" y="1903"/>
                    <a:pt x="8488" y="1885"/>
                  </a:cubicBezTo>
                  <a:cubicBezTo>
                    <a:pt x="8490" y="1866"/>
                    <a:pt x="8488" y="1847"/>
                    <a:pt x="8482" y="1826"/>
                  </a:cubicBezTo>
                  <a:cubicBezTo>
                    <a:pt x="8473" y="1797"/>
                    <a:pt x="8459" y="1772"/>
                    <a:pt x="8438" y="1750"/>
                  </a:cubicBezTo>
                  <a:cubicBezTo>
                    <a:pt x="8417" y="1729"/>
                    <a:pt x="8388" y="1709"/>
                    <a:pt x="8351" y="1690"/>
                  </a:cubicBezTo>
                  <a:cubicBezTo>
                    <a:pt x="8319" y="1675"/>
                    <a:pt x="8290" y="1664"/>
                    <a:pt x="8264" y="1658"/>
                  </a:cubicBezTo>
                  <a:close/>
                  <a:moveTo>
                    <a:pt x="8373" y="1769"/>
                  </a:moveTo>
                  <a:cubicBezTo>
                    <a:pt x="8385" y="1776"/>
                    <a:pt x="8395" y="1783"/>
                    <a:pt x="8404" y="1790"/>
                  </a:cubicBezTo>
                  <a:cubicBezTo>
                    <a:pt x="8412" y="1797"/>
                    <a:pt x="8419" y="1804"/>
                    <a:pt x="8424" y="1811"/>
                  </a:cubicBezTo>
                  <a:cubicBezTo>
                    <a:pt x="8430" y="1818"/>
                    <a:pt x="8434" y="1826"/>
                    <a:pt x="8438" y="1834"/>
                  </a:cubicBezTo>
                  <a:cubicBezTo>
                    <a:pt x="8445" y="1848"/>
                    <a:pt x="8448" y="1862"/>
                    <a:pt x="8448" y="1877"/>
                  </a:cubicBezTo>
                  <a:cubicBezTo>
                    <a:pt x="8448" y="1892"/>
                    <a:pt x="8444" y="1907"/>
                    <a:pt x="8436" y="1923"/>
                  </a:cubicBezTo>
                  <a:cubicBezTo>
                    <a:pt x="8432" y="1931"/>
                    <a:pt x="8427" y="1939"/>
                    <a:pt x="8421" y="1946"/>
                  </a:cubicBezTo>
                  <a:cubicBezTo>
                    <a:pt x="8414" y="1954"/>
                    <a:pt x="8408" y="1960"/>
                    <a:pt x="8400" y="1966"/>
                  </a:cubicBezTo>
                  <a:cubicBezTo>
                    <a:pt x="8393" y="1971"/>
                    <a:pt x="8385" y="1976"/>
                    <a:pt x="8377" y="1979"/>
                  </a:cubicBezTo>
                  <a:cubicBezTo>
                    <a:pt x="8369" y="1983"/>
                    <a:pt x="8361" y="1985"/>
                    <a:pt x="8353" y="1986"/>
                  </a:cubicBezTo>
                  <a:cubicBezTo>
                    <a:pt x="8336" y="1987"/>
                    <a:pt x="8314" y="1984"/>
                    <a:pt x="8288" y="1976"/>
                  </a:cubicBezTo>
                  <a:cubicBezTo>
                    <a:pt x="8262" y="1969"/>
                    <a:pt x="8234" y="1958"/>
                    <a:pt x="8204" y="1944"/>
                  </a:cubicBezTo>
                  <a:cubicBezTo>
                    <a:pt x="8180" y="1932"/>
                    <a:pt x="8160" y="1920"/>
                    <a:pt x="8144" y="1908"/>
                  </a:cubicBezTo>
                  <a:cubicBezTo>
                    <a:pt x="8128" y="1897"/>
                    <a:pt x="8116" y="1884"/>
                    <a:pt x="8106" y="1871"/>
                  </a:cubicBezTo>
                  <a:cubicBezTo>
                    <a:pt x="8096" y="1856"/>
                    <a:pt x="8090" y="1840"/>
                    <a:pt x="8090" y="1821"/>
                  </a:cubicBezTo>
                  <a:cubicBezTo>
                    <a:pt x="8089" y="1802"/>
                    <a:pt x="8093" y="1783"/>
                    <a:pt x="8102" y="1765"/>
                  </a:cubicBezTo>
                  <a:cubicBezTo>
                    <a:pt x="8113" y="1742"/>
                    <a:pt x="8128" y="1726"/>
                    <a:pt x="8145" y="1717"/>
                  </a:cubicBezTo>
                  <a:cubicBezTo>
                    <a:pt x="8163" y="1708"/>
                    <a:pt x="8181" y="1704"/>
                    <a:pt x="8198" y="1704"/>
                  </a:cubicBezTo>
                  <a:cubicBezTo>
                    <a:pt x="8215" y="1704"/>
                    <a:pt x="8234" y="1708"/>
                    <a:pt x="8256" y="1715"/>
                  </a:cubicBezTo>
                  <a:cubicBezTo>
                    <a:pt x="8278" y="1721"/>
                    <a:pt x="8303" y="1732"/>
                    <a:pt x="8332" y="1746"/>
                  </a:cubicBezTo>
                  <a:cubicBezTo>
                    <a:pt x="8348" y="1754"/>
                    <a:pt x="8362" y="1762"/>
                    <a:pt x="8373" y="1769"/>
                  </a:cubicBezTo>
                  <a:close/>
                  <a:moveTo>
                    <a:pt x="8299" y="1287"/>
                  </a:moveTo>
                  <a:lnTo>
                    <a:pt x="8197" y="1493"/>
                  </a:lnTo>
                  <a:lnTo>
                    <a:pt x="8588" y="1685"/>
                  </a:lnTo>
                  <a:lnTo>
                    <a:pt x="8611" y="1638"/>
                  </a:lnTo>
                  <a:lnTo>
                    <a:pt x="8426" y="1547"/>
                  </a:lnTo>
                  <a:lnTo>
                    <a:pt x="8487" y="1421"/>
                  </a:lnTo>
                  <a:lnTo>
                    <a:pt x="8449" y="1403"/>
                  </a:lnTo>
                  <a:lnTo>
                    <a:pt x="8388" y="1528"/>
                  </a:lnTo>
                  <a:lnTo>
                    <a:pt x="8259" y="1465"/>
                  </a:lnTo>
                  <a:lnTo>
                    <a:pt x="8334" y="1314"/>
                  </a:lnTo>
                  <a:lnTo>
                    <a:pt x="8299" y="1287"/>
                  </a:lnTo>
                  <a:close/>
                  <a:moveTo>
                    <a:pt x="8964" y="921"/>
                  </a:moveTo>
                  <a:lnTo>
                    <a:pt x="8557" y="762"/>
                  </a:lnTo>
                  <a:lnTo>
                    <a:pt x="8523" y="831"/>
                  </a:lnTo>
                  <a:lnTo>
                    <a:pt x="8747" y="1032"/>
                  </a:lnTo>
                  <a:cubicBezTo>
                    <a:pt x="8760" y="1044"/>
                    <a:pt x="8773" y="1055"/>
                    <a:pt x="8784" y="1063"/>
                  </a:cubicBezTo>
                  <a:cubicBezTo>
                    <a:pt x="8795" y="1072"/>
                    <a:pt x="8802" y="1077"/>
                    <a:pt x="8803" y="1078"/>
                  </a:cubicBezTo>
                  <a:cubicBezTo>
                    <a:pt x="8801" y="1077"/>
                    <a:pt x="8793" y="1075"/>
                    <a:pt x="8779" y="1071"/>
                  </a:cubicBezTo>
                  <a:cubicBezTo>
                    <a:pt x="8765" y="1068"/>
                    <a:pt x="8748" y="1064"/>
                    <a:pt x="8728" y="1060"/>
                  </a:cubicBezTo>
                  <a:lnTo>
                    <a:pt x="8437" y="1005"/>
                  </a:lnTo>
                  <a:lnTo>
                    <a:pt x="8404" y="1074"/>
                  </a:lnTo>
                  <a:lnTo>
                    <a:pt x="8778" y="1300"/>
                  </a:lnTo>
                  <a:lnTo>
                    <a:pt x="8800" y="1255"/>
                  </a:lnTo>
                  <a:lnTo>
                    <a:pt x="8532" y="1097"/>
                  </a:lnTo>
                  <a:cubicBezTo>
                    <a:pt x="8527" y="1094"/>
                    <a:pt x="8520" y="1090"/>
                    <a:pt x="8513" y="1085"/>
                  </a:cubicBezTo>
                  <a:cubicBezTo>
                    <a:pt x="8505" y="1081"/>
                    <a:pt x="8498" y="1077"/>
                    <a:pt x="8491" y="1073"/>
                  </a:cubicBezTo>
                  <a:cubicBezTo>
                    <a:pt x="8483" y="1069"/>
                    <a:pt x="8477" y="1065"/>
                    <a:pt x="8471" y="1062"/>
                  </a:cubicBezTo>
                  <a:cubicBezTo>
                    <a:pt x="8466" y="1059"/>
                    <a:pt x="8463" y="1057"/>
                    <a:pt x="8462" y="1056"/>
                  </a:cubicBezTo>
                  <a:cubicBezTo>
                    <a:pt x="8466" y="1058"/>
                    <a:pt x="8475" y="1060"/>
                    <a:pt x="8489" y="1062"/>
                  </a:cubicBezTo>
                  <a:cubicBezTo>
                    <a:pt x="8504" y="1065"/>
                    <a:pt x="8523" y="1069"/>
                    <a:pt x="8545" y="1073"/>
                  </a:cubicBezTo>
                  <a:lnTo>
                    <a:pt x="8860" y="1132"/>
                  </a:lnTo>
                  <a:lnTo>
                    <a:pt x="8880" y="1092"/>
                  </a:lnTo>
                  <a:lnTo>
                    <a:pt x="8630" y="865"/>
                  </a:lnTo>
                  <a:cubicBezTo>
                    <a:pt x="8624" y="861"/>
                    <a:pt x="8619" y="856"/>
                    <a:pt x="8613" y="851"/>
                  </a:cubicBezTo>
                  <a:cubicBezTo>
                    <a:pt x="8607" y="846"/>
                    <a:pt x="8601" y="841"/>
                    <a:pt x="8596" y="837"/>
                  </a:cubicBezTo>
                  <a:cubicBezTo>
                    <a:pt x="8591" y="832"/>
                    <a:pt x="8586" y="828"/>
                    <a:pt x="8583" y="825"/>
                  </a:cubicBezTo>
                  <a:cubicBezTo>
                    <a:pt x="8579" y="822"/>
                    <a:pt x="8577" y="820"/>
                    <a:pt x="8576" y="820"/>
                  </a:cubicBezTo>
                  <a:cubicBezTo>
                    <a:pt x="8577" y="820"/>
                    <a:pt x="8580" y="821"/>
                    <a:pt x="8584" y="823"/>
                  </a:cubicBezTo>
                  <a:cubicBezTo>
                    <a:pt x="8589" y="825"/>
                    <a:pt x="8595" y="828"/>
                    <a:pt x="8601" y="831"/>
                  </a:cubicBezTo>
                  <a:cubicBezTo>
                    <a:pt x="8608" y="834"/>
                    <a:pt x="8615" y="837"/>
                    <a:pt x="8623" y="841"/>
                  </a:cubicBezTo>
                  <a:cubicBezTo>
                    <a:pt x="8630" y="844"/>
                    <a:pt x="8637" y="847"/>
                    <a:pt x="8644" y="849"/>
                  </a:cubicBezTo>
                  <a:lnTo>
                    <a:pt x="8941" y="968"/>
                  </a:lnTo>
                  <a:lnTo>
                    <a:pt x="8964" y="921"/>
                  </a:lnTo>
                  <a:close/>
                  <a:moveTo>
                    <a:pt x="8592" y="503"/>
                  </a:moveTo>
                  <a:cubicBezTo>
                    <a:pt x="8583" y="506"/>
                    <a:pt x="8577" y="512"/>
                    <a:pt x="8573" y="520"/>
                  </a:cubicBezTo>
                  <a:cubicBezTo>
                    <a:pt x="8569" y="528"/>
                    <a:pt x="8568" y="536"/>
                    <a:pt x="8571" y="545"/>
                  </a:cubicBezTo>
                  <a:cubicBezTo>
                    <a:pt x="8574" y="553"/>
                    <a:pt x="8580" y="559"/>
                    <a:pt x="8588" y="563"/>
                  </a:cubicBezTo>
                  <a:cubicBezTo>
                    <a:pt x="8596" y="567"/>
                    <a:pt x="8605" y="568"/>
                    <a:pt x="8613" y="565"/>
                  </a:cubicBezTo>
                  <a:cubicBezTo>
                    <a:pt x="8622" y="563"/>
                    <a:pt x="8628" y="557"/>
                    <a:pt x="8632" y="549"/>
                  </a:cubicBezTo>
                  <a:cubicBezTo>
                    <a:pt x="8637" y="540"/>
                    <a:pt x="8637" y="532"/>
                    <a:pt x="8634" y="523"/>
                  </a:cubicBezTo>
                  <a:cubicBezTo>
                    <a:pt x="8631" y="515"/>
                    <a:pt x="8625" y="509"/>
                    <a:pt x="8617" y="505"/>
                  </a:cubicBezTo>
                  <a:cubicBezTo>
                    <a:pt x="8608" y="501"/>
                    <a:pt x="8600" y="500"/>
                    <a:pt x="8592" y="503"/>
                  </a:cubicBezTo>
                  <a:close/>
                  <a:moveTo>
                    <a:pt x="8649" y="386"/>
                  </a:moveTo>
                  <a:cubicBezTo>
                    <a:pt x="8641" y="389"/>
                    <a:pt x="8634" y="395"/>
                    <a:pt x="8630" y="403"/>
                  </a:cubicBezTo>
                  <a:cubicBezTo>
                    <a:pt x="8626" y="411"/>
                    <a:pt x="8626" y="419"/>
                    <a:pt x="8629" y="428"/>
                  </a:cubicBezTo>
                  <a:cubicBezTo>
                    <a:pt x="8632" y="436"/>
                    <a:pt x="8637" y="443"/>
                    <a:pt x="8645" y="447"/>
                  </a:cubicBezTo>
                  <a:cubicBezTo>
                    <a:pt x="8653" y="451"/>
                    <a:pt x="8662" y="451"/>
                    <a:pt x="8671" y="449"/>
                  </a:cubicBezTo>
                  <a:cubicBezTo>
                    <a:pt x="8679" y="446"/>
                    <a:pt x="8686" y="440"/>
                    <a:pt x="8690" y="432"/>
                  </a:cubicBezTo>
                  <a:cubicBezTo>
                    <a:pt x="8694" y="423"/>
                    <a:pt x="8694" y="415"/>
                    <a:pt x="8691" y="407"/>
                  </a:cubicBezTo>
                  <a:cubicBezTo>
                    <a:pt x="8688" y="398"/>
                    <a:pt x="8682" y="392"/>
                    <a:pt x="8674" y="388"/>
                  </a:cubicBezTo>
                  <a:cubicBezTo>
                    <a:pt x="8666" y="384"/>
                    <a:pt x="8658" y="383"/>
                    <a:pt x="8649" y="386"/>
                  </a:cubicBezTo>
                  <a:close/>
                  <a:moveTo>
                    <a:pt x="1203" y="18049"/>
                  </a:moveTo>
                  <a:cubicBezTo>
                    <a:pt x="1188" y="18047"/>
                    <a:pt x="1174" y="18048"/>
                    <a:pt x="1161" y="18052"/>
                  </a:cubicBezTo>
                  <a:cubicBezTo>
                    <a:pt x="1148" y="18055"/>
                    <a:pt x="1136" y="18061"/>
                    <a:pt x="1125" y="18068"/>
                  </a:cubicBezTo>
                  <a:cubicBezTo>
                    <a:pt x="1114" y="18075"/>
                    <a:pt x="1102" y="18087"/>
                    <a:pt x="1088" y="18101"/>
                  </a:cubicBezTo>
                  <a:lnTo>
                    <a:pt x="1052" y="18139"/>
                  </a:lnTo>
                  <a:cubicBezTo>
                    <a:pt x="1033" y="18159"/>
                    <a:pt x="1016" y="18171"/>
                    <a:pt x="1001" y="18177"/>
                  </a:cubicBezTo>
                  <a:cubicBezTo>
                    <a:pt x="987" y="18182"/>
                    <a:pt x="972" y="18181"/>
                    <a:pt x="956" y="18173"/>
                  </a:cubicBezTo>
                  <a:cubicBezTo>
                    <a:pt x="936" y="18163"/>
                    <a:pt x="923" y="18148"/>
                    <a:pt x="919" y="18129"/>
                  </a:cubicBezTo>
                  <a:cubicBezTo>
                    <a:pt x="914" y="18110"/>
                    <a:pt x="918" y="18088"/>
                    <a:pt x="930" y="18063"/>
                  </a:cubicBezTo>
                  <a:cubicBezTo>
                    <a:pt x="934" y="18055"/>
                    <a:pt x="938" y="18047"/>
                    <a:pt x="943" y="18040"/>
                  </a:cubicBezTo>
                  <a:cubicBezTo>
                    <a:pt x="948" y="18034"/>
                    <a:pt x="954" y="18027"/>
                    <a:pt x="960" y="18021"/>
                  </a:cubicBezTo>
                  <a:cubicBezTo>
                    <a:pt x="966" y="18015"/>
                    <a:pt x="973" y="18009"/>
                    <a:pt x="981" y="18003"/>
                  </a:cubicBezTo>
                  <a:cubicBezTo>
                    <a:pt x="990" y="17997"/>
                    <a:pt x="999" y="17991"/>
                    <a:pt x="1010" y="17984"/>
                  </a:cubicBezTo>
                  <a:lnTo>
                    <a:pt x="986" y="17947"/>
                  </a:lnTo>
                  <a:cubicBezTo>
                    <a:pt x="943" y="17972"/>
                    <a:pt x="911" y="18005"/>
                    <a:pt x="891" y="18047"/>
                  </a:cubicBezTo>
                  <a:cubicBezTo>
                    <a:pt x="881" y="18066"/>
                    <a:pt x="875" y="18084"/>
                    <a:pt x="873" y="18103"/>
                  </a:cubicBezTo>
                  <a:cubicBezTo>
                    <a:pt x="871" y="18121"/>
                    <a:pt x="872" y="18138"/>
                    <a:pt x="877" y="18154"/>
                  </a:cubicBezTo>
                  <a:cubicBezTo>
                    <a:pt x="881" y="18170"/>
                    <a:pt x="889" y="18184"/>
                    <a:pt x="899" y="18197"/>
                  </a:cubicBezTo>
                  <a:cubicBezTo>
                    <a:pt x="910" y="18210"/>
                    <a:pt x="924" y="18220"/>
                    <a:pt x="941" y="18228"/>
                  </a:cubicBezTo>
                  <a:cubicBezTo>
                    <a:pt x="966" y="18241"/>
                    <a:pt x="991" y="18243"/>
                    <a:pt x="1016" y="18235"/>
                  </a:cubicBezTo>
                  <a:cubicBezTo>
                    <a:pt x="1028" y="18232"/>
                    <a:pt x="1039" y="18226"/>
                    <a:pt x="1049" y="18218"/>
                  </a:cubicBezTo>
                  <a:cubicBezTo>
                    <a:pt x="1059" y="18210"/>
                    <a:pt x="1071" y="18198"/>
                    <a:pt x="1085" y="18183"/>
                  </a:cubicBezTo>
                  <a:lnTo>
                    <a:pt x="1117" y="18150"/>
                  </a:lnTo>
                  <a:cubicBezTo>
                    <a:pt x="1154" y="18110"/>
                    <a:pt x="1190" y="18098"/>
                    <a:pt x="1224" y="18115"/>
                  </a:cubicBezTo>
                  <a:cubicBezTo>
                    <a:pt x="1247" y="18127"/>
                    <a:pt x="1261" y="18145"/>
                    <a:pt x="1266" y="18171"/>
                  </a:cubicBezTo>
                  <a:cubicBezTo>
                    <a:pt x="1269" y="18182"/>
                    <a:pt x="1269" y="18193"/>
                    <a:pt x="1267" y="18204"/>
                  </a:cubicBezTo>
                  <a:cubicBezTo>
                    <a:pt x="1265" y="18214"/>
                    <a:pt x="1260" y="18226"/>
                    <a:pt x="1253" y="18241"/>
                  </a:cubicBezTo>
                  <a:cubicBezTo>
                    <a:pt x="1251" y="18246"/>
                    <a:pt x="1248" y="18250"/>
                    <a:pt x="1246" y="18254"/>
                  </a:cubicBezTo>
                  <a:lnTo>
                    <a:pt x="1294" y="18254"/>
                  </a:lnTo>
                  <a:cubicBezTo>
                    <a:pt x="1301" y="18238"/>
                    <a:pt x="1306" y="18223"/>
                    <a:pt x="1309" y="18209"/>
                  </a:cubicBezTo>
                  <a:cubicBezTo>
                    <a:pt x="1312" y="18194"/>
                    <a:pt x="1312" y="18178"/>
                    <a:pt x="1310" y="18160"/>
                  </a:cubicBezTo>
                  <a:cubicBezTo>
                    <a:pt x="1308" y="18138"/>
                    <a:pt x="1300" y="18117"/>
                    <a:pt x="1288" y="18100"/>
                  </a:cubicBezTo>
                  <a:cubicBezTo>
                    <a:pt x="1276" y="18082"/>
                    <a:pt x="1261" y="18069"/>
                    <a:pt x="1243" y="18060"/>
                  </a:cubicBezTo>
                  <a:cubicBezTo>
                    <a:pt x="1231" y="18054"/>
                    <a:pt x="1217" y="18050"/>
                    <a:pt x="1203" y="18049"/>
                  </a:cubicBezTo>
                  <a:close/>
                  <a:moveTo>
                    <a:pt x="9002" y="2570"/>
                  </a:moveTo>
                  <a:lnTo>
                    <a:pt x="9002" y="2530"/>
                  </a:lnTo>
                  <a:lnTo>
                    <a:pt x="8690" y="2217"/>
                  </a:lnTo>
                  <a:lnTo>
                    <a:pt x="8667" y="2265"/>
                  </a:lnTo>
                  <a:lnTo>
                    <a:pt x="8883" y="2475"/>
                  </a:lnTo>
                  <a:cubicBezTo>
                    <a:pt x="8901" y="2493"/>
                    <a:pt x="8916" y="2507"/>
                    <a:pt x="8928" y="2518"/>
                  </a:cubicBezTo>
                  <a:cubicBezTo>
                    <a:pt x="8940" y="2529"/>
                    <a:pt x="8948" y="2536"/>
                    <a:pt x="8953" y="2539"/>
                  </a:cubicBezTo>
                  <a:cubicBezTo>
                    <a:pt x="8950" y="2539"/>
                    <a:pt x="8945" y="2537"/>
                    <a:pt x="8938" y="2535"/>
                  </a:cubicBezTo>
                  <a:cubicBezTo>
                    <a:pt x="8931" y="2534"/>
                    <a:pt x="8923" y="2532"/>
                    <a:pt x="8914" y="2530"/>
                  </a:cubicBezTo>
                  <a:cubicBezTo>
                    <a:pt x="8905" y="2528"/>
                    <a:pt x="8895" y="2526"/>
                    <a:pt x="8885" y="2524"/>
                  </a:cubicBezTo>
                  <a:cubicBezTo>
                    <a:pt x="8875" y="2523"/>
                    <a:pt x="8864" y="2521"/>
                    <a:pt x="8854" y="2519"/>
                  </a:cubicBezTo>
                  <a:lnTo>
                    <a:pt x="8562" y="2478"/>
                  </a:lnTo>
                  <a:lnTo>
                    <a:pt x="8537" y="2529"/>
                  </a:lnTo>
                  <a:lnTo>
                    <a:pt x="8993" y="2590"/>
                  </a:lnTo>
                  <a:lnTo>
                    <a:pt x="9002" y="2570"/>
                  </a:lnTo>
                  <a:close/>
                  <a:moveTo>
                    <a:pt x="9002" y="2277"/>
                  </a:moveTo>
                  <a:lnTo>
                    <a:pt x="9002" y="2218"/>
                  </a:lnTo>
                  <a:lnTo>
                    <a:pt x="8958" y="2196"/>
                  </a:lnTo>
                  <a:lnTo>
                    <a:pt x="9002" y="2107"/>
                  </a:lnTo>
                  <a:lnTo>
                    <a:pt x="9002" y="2052"/>
                  </a:lnTo>
                  <a:lnTo>
                    <a:pt x="8984" y="2042"/>
                  </a:lnTo>
                  <a:lnTo>
                    <a:pt x="8918" y="2176"/>
                  </a:lnTo>
                  <a:lnTo>
                    <a:pt x="8790" y="2113"/>
                  </a:lnTo>
                  <a:lnTo>
                    <a:pt x="8868" y="1953"/>
                  </a:lnTo>
                  <a:lnTo>
                    <a:pt x="8833" y="1928"/>
                  </a:lnTo>
                  <a:lnTo>
                    <a:pt x="8728" y="2142"/>
                  </a:lnTo>
                  <a:lnTo>
                    <a:pt x="9002" y="2277"/>
                  </a:lnTo>
                  <a:close/>
                  <a:moveTo>
                    <a:pt x="9002" y="1901"/>
                  </a:moveTo>
                  <a:lnTo>
                    <a:pt x="9002" y="1845"/>
                  </a:lnTo>
                  <a:lnTo>
                    <a:pt x="8938" y="1813"/>
                  </a:lnTo>
                  <a:lnTo>
                    <a:pt x="8961" y="1767"/>
                  </a:lnTo>
                  <a:cubicBezTo>
                    <a:pt x="8966" y="1756"/>
                    <a:pt x="8971" y="1747"/>
                    <a:pt x="8976" y="1740"/>
                  </a:cubicBezTo>
                  <a:cubicBezTo>
                    <a:pt x="8982" y="1733"/>
                    <a:pt x="8987" y="1727"/>
                    <a:pt x="8993" y="1721"/>
                  </a:cubicBezTo>
                  <a:cubicBezTo>
                    <a:pt x="8996" y="1719"/>
                    <a:pt x="8999" y="1717"/>
                    <a:pt x="9002" y="1715"/>
                  </a:cubicBezTo>
                  <a:lnTo>
                    <a:pt x="9002" y="1659"/>
                  </a:lnTo>
                  <a:cubicBezTo>
                    <a:pt x="8999" y="1660"/>
                    <a:pt x="8997" y="1661"/>
                    <a:pt x="8995" y="1662"/>
                  </a:cubicBezTo>
                  <a:cubicBezTo>
                    <a:pt x="8989" y="1665"/>
                    <a:pt x="8983" y="1668"/>
                    <a:pt x="8977" y="1673"/>
                  </a:cubicBezTo>
                  <a:cubicBezTo>
                    <a:pt x="8971" y="1677"/>
                    <a:pt x="8965" y="1683"/>
                    <a:pt x="8959" y="1689"/>
                  </a:cubicBezTo>
                  <a:cubicBezTo>
                    <a:pt x="8952" y="1696"/>
                    <a:pt x="8946" y="1704"/>
                    <a:pt x="8940" y="1714"/>
                  </a:cubicBezTo>
                  <a:cubicBezTo>
                    <a:pt x="8934" y="1724"/>
                    <a:pt x="8928" y="1735"/>
                    <a:pt x="8921" y="1748"/>
                  </a:cubicBezTo>
                  <a:lnTo>
                    <a:pt x="8876" y="1840"/>
                  </a:lnTo>
                  <a:lnTo>
                    <a:pt x="9002" y="1901"/>
                  </a:lnTo>
                  <a:close/>
                  <a:moveTo>
                    <a:pt x="1120" y="17602"/>
                  </a:moveTo>
                  <a:lnTo>
                    <a:pt x="993" y="17861"/>
                  </a:lnTo>
                  <a:lnTo>
                    <a:pt x="1032" y="17880"/>
                  </a:lnTo>
                  <a:lnTo>
                    <a:pt x="1084" y="17775"/>
                  </a:lnTo>
                  <a:lnTo>
                    <a:pt x="1435" y="17948"/>
                  </a:lnTo>
                  <a:lnTo>
                    <a:pt x="1457" y="17903"/>
                  </a:lnTo>
                  <a:lnTo>
                    <a:pt x="1106" y="17730"/>
                  </a:lnTo>
                  <a:lnTo>
                    <a:pt x="1158" y="17624"/>
                  </a:lnTo>
                  <a:lnTo>
                    <a:pt x="1120" y="17602"/>
                  </a:lnTo>
                  <a:close/>
                  <a:moveTo>
                    <a:pt x="1652" y="17508"/>
                  </a:moveTo>
                  <a:lnTo>
                    <a:pt x="1611" y="17488"/>
                  </a:lnTo>
                  <a:lnTo>
                    <a:pt x="1527" y="17660"/>
                  </a:lnTo>
                  <a:lnTo>
                    <a:pt x="1384" y="17590"/>
                  </a:lnTo>
                  <a:lnTo>
                    <a:pt x="1450" y="17456"/>
                  </a:lnTo>
                  <a:lnTo>
                    <a:pt x="1409" y="17436"/>
                  </a:lnTo>
                  <a:lnTo>
                    <a:pt x="1343" y="17570"/>
                  </a:lnTo>
                  <a:lnTo>
                    <a:pt x="1215" y="17507"/>
                  </a:lnTo>
                  <a:lnTo>
                    <a:pt x="1294" y="17347"/>
                  </a:lnTo>
                  <a:lnTo>
                    <a:pt x="1258" y="17321"/>
                  </a:lnTo>
                  <a:lnTo>
                    <a:pt x="1153" y="17535"/>
                  </a:lnTo>
                  <a:lnTo>
                    <a:pt x="1544" y="17727"/>
                  </a:lnTo>
                  <a:lnTo>
                    <a:pt x="1652" y="17508"/>
                  </a:lnTo>
                  <a:close/>
                  <a:moveTo>
                    <a:pt x="1815" y="17177"/>
                  </a:moveTo>
                  <a:lnTo>
                    <a:pt x="1778" y="17182"/>
                  </a:lnTo>
                  <a:cubicBezTo>
                    <a:pt x="1762" y="17184"/>
                    <a:pt x="1744" y="17186"/>
                    <a:pt x="1725" y="17189"/>
                  </a:cubicBezTo>
                  <a:cubicBezTo>
                    <a:pt x="1707" y="17191"/>
                    <a:pt x="1689" y="17194"/>
                    <a:pt x="1673" y="17196"/>
                  </a:cubicBezTo>
                  <a:cubicBezTo>
                    <a:pt x="1656" y="17198"/>
                    <a:pt x="1645" y="17200"/>
                    <a:pt x="1638" y="17201"/>
                  </a:cubicBezTo>
                  <a:cubicBezTo>
                    <a:pt x="1628" y="17203"/>
                    <a:pt x="1617" y="17206"/>
                    <a:pt x="1605" y="17209"/>
                  </a:cubicBezTo>
                  <a:cubicBezTo>
                    <a:pt x="1593" y="17212"/>
                    <a:pt x="1583" y="17215"/>
                    <a:pt x="1574" y="17219"/>
                  </a:cubicBezTo>
                  <a:lnTo>
                    <a:pt x="1577" y="17214"/>
                  </a:lnTo>
                  <a:cubicBezTo>
                    <a:pt x="1585" y="17198"/>
                    <a:pt x="1589" y="17183"/>
                    <a:pt x="1590" y="17167"/>
                  </a:cubicBezTo>
                  <a:cubicBezTo>
                    <a:pt x="1592" y="17152"/>
                    <a:pt x="1590" y="17138"/>
                    <a:pt x="1585" y="17124"/>
                  </a:cubicBezTo>
                  <a:cubicBezTo>
                    <a:pt x="1580" y="17110"/>
                    <a:pt x="1572" y="17098"/>
                    <a:pt x="1561" y="17086"/>
                  </a:cubicBezTo>
                  <a:cubicBezTo>
                    <a:pt x="1551" y="17075"/>
                    <a:pt x="1537" y="17065"/>
                    <a:pt x="1521" y="17057"/>
                  </a:cubicBezTo>
                  <a:cubicBezTo>
                    <a:pt x="1511" y="17052"/>
                    <a:pt x="1501" y="17049"/>
                    <a:pt x="1491" y="17047"/>
                  </a:cubicBezTo>
                  <a:cubicBezTo>
                    <a:pt x="1481" y="17045"/>
                    <a:pt x="1472" y="17044"/>
                    <a:pt x="1464" y="17045"/>
                  </a:cubicBezTo>
                  <a:cubicBezTo>
                    <a:pt x="1455" y="17045"/>
                    <a:pt x="1447" y="17046"/>
                    <a:pt x="1440" y="17048"/>
                  </a:cubicBezTo>
                  <a:cubicBezTo>
                    <a:pt x="1432" y="17050"/>
                    <a:pt x="1426" y="17053"/>
                    <a:pt x="1420" y="17056"/>
                  </a:cubicBezTo>
                  <a:cubicBezTo>
                    <a:pt x="1414" y="17058"/>
                    <a:pt x="1408" y="17062"/>
                    <a:pt x="1402" y="17066"/>
                  </a:cubicBezTo>
                  <a:cubicBezTo>
                    <a:pt x="1396" y="17071"/>
                    <a:pt x="1390" y="17076"/>
                    <a:pt x="1384" y="17083"/>
                  </a:cubicBezTo>
                  <a:cubicBezTo>
                    <a:pt x="1378" y="17089"/>
                    <a:pt x="1372" y="17098"/>
                    <a:pt x="1366" y="17107"/>
                  </a:cubicBezTo>
                  <a:cubicBezTo>
                    <a:pt x="1359" y="17117"/>
                    <a:pt x="1353" y="17128"/>
                    <a:pt x="1347" y="17142"/>
                  </a:cubicBezTo>
                  <a:lnTo>
                    <a:pt x="1302" y="17233"/>
                  </a:lnTo>
                  <a:lnTo>
                    <a:pt x="1692" y="17425"/>
                  </a:lnTo>
                  <a:lnTo>
                    <a:pt x="1715" y="17380"/>
                  </a:lnTo>
                  <a:lnTo>
                    <a:pt x="1538" y="17293"/>
                  </a:lnTo>
                  <a:cubicBezTo>
                    <a:pt x="1544" y="17283"/>
                    <a:pt x="1549" y="17276"/>
                    <a:pt x="1556" y="17271"/>
                  </a:cubicBezTo>
                  <a:cubicBezTo>
                    <a:pt x="1562" y="17267"/>
                    <a:pt x="1572" y="17263"/>
                    <a:pt x="1585" y="17261"/>
                  </a:cubicBezTo>
                  <a:cubicBezTo>
                    <a:pt x="1608" y="17256"/>
                    <a:pt x="1630" y="17252"/>
                    <a:pt x="1651" y="17248"/>
                  </a:cubicBezTo>
                  <a:cubicBezTo>
                    <a:pt x="1672" y="17245"/>
                    <a:pt x="1691" y="17242"/>
                    <a:pt x="1708" y="17240"/>
                  </a:cubicBezTo>
                  <a:cubicBezTo>
                    <a:pt x="1726" y="17238"/>
                    <a:pt x="1741" y="17237"/>
                    <a:pt x="1754" y="17236"/>
                  </a:cubicBezTo>
                  <a:cubicBezTo>
                    <a:pt x="1767" y="17236"/>
                    <a:pt x="1778" y="17235"/>
                    <a:pt x="1786" y="17236"/>
                  </a:cubicBezTo>
                  <a:lnTo>
                    <a:pt x="1815" y="17177"/>
                  </a:lnTo>
                  <a:close/>
                  <a:moveTo>
                    <a:pt x="1528" y="17128"/>
                  </a:moveTo>
                  <a:cubicBezTo>
                    <a:pt x="1537" y="17136"/>
                    <a:pt x="1542" y="17145"/>
                    <a:pt x="1545" y="17155"/>
                  </a:cubicBezTo>
                  <a:cubicBezTo>
                    <a:pt x="1548" y="17166"/>
                    <a:pt x="1549" y="17177"/>
                    <a:pt x="1547" y="17190"/>
                  </a:cubicBezTo>
                  <a:cubicBezTo>
                    <a:pt x="1545" y="17203"/>
                    <a:pt x="1539" y="17218"/>
                    <a:pt x="1531" y="17235"/>
                  </a:cubicBezTo>
                  <a:lnTo>
                    <a:pt x="1509" y="17278"/>
                  </a:lnTo>
                  <a:lnTo>
                    <a:pt x="1363" y="17207"/>
                  </a:lnTo>
                  <a:lnTo>
                    <a:pt x="1386" y="17160"/>
                  </a:lnTo>
                  <a:cubicBezTo>
                    <a:pt x="1392" y="17149"/>
                    <a:pt x="1397" y="17140"/>
                    <a:pt x="1402" y="17133"/>
                  </a:cubicBezTo>
                  <a:cubicBezTo>
                    <a:pt x="1407" y="17126"/>
                    <a:pt x="1413" y="17120"/>
                    <a:pt x="1418" y="17115"/>
                  </a:cubicBezTo>
                  <a:cubicBezTo>
                    <a:pt x="1428" y="17106"/>
                    <a:pt x="1441" y="17101"/>
                    <a:pt x="1455" y="17099"/>
                  </a:cubicBezTo>
                  <a:cubicBezTo>
                    <a:pt x="1470" y="17097"/>
                    <a:pt x="1484" y="17100"/>
                    <a:pt x="1497" y="17106"/>
                  </a:cubicBezTo>
                  <a:cubicBezTo>
                    <a:pt x="1509" y="17112"/>
                    <a:pt x="1520" y="17120"/>
                    <a:pt x="1528" y="17128"/>
                  </a:cubicBezTo>
                  <a:close/>
                  <a:moveTo>
                    <a:pt x="2027" y="16965"/>
                  </a:moveTo>
                  <a:lnTo>
                    <a:pt x="1477" y="16695"/>
                  </a:lnTo>
                  <a:lnTo>
                    <a:pt x="1459" y="16733"/>
                  </a:lnTo>
                  <a:lnTo>
                    <a:pt x="2008" y="17003"/>
                  </a:lnTo>
                  <a:lnTo>
                    <a:pt x="2027" y="16965"/>
                  </a:lnTo>
                  <a:close/>
                  <a:moveTo>
                    <a:pt x="1872" y="16074"/>
                  </a:moveTo>
                  <a:lnTo>
                    <a:pt x="1849" y="16121"/>
                  </a:lnTo>
                  <a:lnTo>
                    <a:pt x="2052" y="16281"/>
                  </a:lnTo>
                  <a:cubicBezTo>
                    <a:pt x="2065" y="16291"/>
                    <a:pt x="2078" y="16301"/>
                    <a:pt x="2090" y="16311"/>
                  </a:cubicBezTo>
                  <a:cubicBezTo>
                    <a:pt x="2103" y="16320"/>
                    <a:pt x="2114" y="16329"/>
                    <a:pt x="2125" y="16336"/>
                  </a:cubicBezTo>
                  <a:cubicBezTo>
                    <a:pt x="2135" y="16344"/>
                    <a:pt x="2143" y="16350"/>
                    <a:pt x="2150" y="16355"/>
                  </a:cubicBezTo>
                  <a:cubicBezTo>
                    <a:pt x="2155" y="16359"/>
                    <a:pt x="2158" y="16361"/>
                    <a:pt x="2160" y="16362"/>
                  </a:cubicBezTo>
                  <a:cubicBezTo>
                    <a:pt x="2158" y="16362"/>
                    <a:pt x="2155" y="16361"/>
                    <a:pt x="2150" y="16360"/>
                  </a:cubicBezTo>
                  <a:cubicBezTo>
                    <a:pt x="2144" y="16358"/>
                    <a:pt x="2136" y="16355"/>
                    <a:pt x="2126" y="16352"/>
                  </a:cubicBezTo>
                  <a:cubicBezTo>
                    <a:pt x="2116" y="16349"/>
                    <a:pt x="2104" y="16346"/>
                    <a:pt x="2091" y="16343"/>
                  </a:cubicBezTo>
                  <a:cubicBezTo>
                    <a:pt x="2077" y="16339"/>
                    <a:pt x="2063" y="16335"/>
                    <a:pt x="2047" y="16331"/>
                  </a:cubicBezTo>
                  <a:lnTo>
                    <a:pt x="1777" y="16266"/>
                  </a:lnTo>
                  <a:lnTo>
                    <a:pt x="1751" y="16319"/>
                  </a:lnTo>
                  <a:lnTo>
                    <a:pt x="1960" y="16486"/>
                  </a:lnTo>
                  <a:cubicBezTo>
                    <a:pt x="1970" y="16494"/>
                    <a:pt x="1981" y="16502"/>
                    <a:pt x="1992" y="16511"/>
                  </a:cubicBezTo>
                  <a:cubicBezTo>
                    <a:pt x="2004" y="16520"/>
                    <a:pt x="2015" y="16528"/>
                    <a:pt x="2025" y="16536"/>
                  </a:cubicBezTo>
                  <a:cubicBezTo>
                    <a:pt x="2035" y="16543"/>
                    <a:pt x="2043" y="16550"/>
                    <a:pt x="2050" y="16555"/>
                  </a:cubicBezTo>
                  <a:cubicBezTo>
                    <a:pt x="2057" y="16561"/>
                    <a:pt x="2061" y="16563"/>
                    <a:pt x="2062" y="16564"/>
                  </a:cubicBezTo>
                  <a:cubicBezTo>
                    <a:pt x="2060" y="16563"/>
                    <a:pt x="2055" y="16562"/>
                    <a:pt x="2047" y="16559"/>
                  </a:cubicBezTo>
                  <a:cubicBezTo>
                    <a:pt x="2038" y="16556"/>
                    <a:pt x="2028" y="16553"/>
                    <a:pt x="2015" y="16549"/>
                  </a:cubicBezTo>
                  <a:cubicBezTo>
                    <a:pt x="2003" y="16546"/>
                    <a:pt x="1989" y="16542"/>
                    <a:pt x="1975" y="16538"/>
                  </a:cubicBezTo>
                  <a:cubicBezTo>
                    <a:pt x="1960" y="16534"/>
                    <a:pt x="1946" y="16530"/>
                    <a:pt x="1933" y="16527"/>
                  </a:cubicBezTo>
                  <a:lnTo>
                    <a:pt x="1680" y="16464"/>
                  </a:lnTo>
                  <a:lnTo>
                    <a:pt x="1655" y="16514"/>
                  </a:lnTo>
                  <a:lnTo>
                    <a:pt x="2092" y="16614"/>
                  </a:lnTo>
                  <a:lnTo>
                    <a:pt x="2121" y="16554"/>
                  </a:lnTo>
                  <a:lnTo>
                    <a:pt x="1925" y="16397"/>
                  </a:lnTo>
                  <a:cubicBezTo>
                    <a:pt x="1913" y="16388"/>
                    <a:pt x="1902" y="16379"/>
                    <a:pt x="1890" y="16371"/>
                  </a:cubicBezTo>
                  <a:cubicBezTo>
                    <a:pt x="1879" y="16362"/>
                    <a:pt x="1869" y="16355"/>
                    <a:pt x="1860" y="16348"/>
                  </a:cubicBezTo>
                  <a:cubicBezTo>
                    <a:pt x="1851" y="16342"/>
                    <a:pt x="1844" y="16336"/>
                    <a:pt x="1838" y="16332"/>
                  </a:cubicBezTo>
                  <a:cubicBezTo>
                    <a:pt x="1832" y="16328"/>
                    <a:pt x="1829" y="16326"/>
                    <a:pt x="1828" y="16325"/>
                  </a:cubicBezTo>
                  <a:cubicBezTo>
                    <a:pt x="1829" y="16326"/>
                    <a:pt x="1833" y="16327"/>
                    <a:pt x="1840" y="16329"/>
                  </a:cubicBezTo>
                  <a:cubicBezTo>
                    <a:pt x="1847" y="16331"/>
                    <a:pt x="1856" y="16333"/>
                    <a:pt x="1866" y="16336"/>
                  </a:cubicBezTo>
                  <a:cubicBezTo>
                    <a:pt x="1877" y="16339"/>
                    <a:pt x="1889" y="16343"/>
                    <a:pt x="1903" y="16347"/>
                  </a:cubicBezTo>
                  <a:cubicBezTo>
                    <a:pt x="1917" y="16350"/>
                    <a:pt x="1932" y="16354"/>
                    <a:pt x="1948" y="16358"/>
                  </a:cubicBezTo>
                  <a:lnTo>
                    <a:pt x="2189" y="16417"/>
                  </a:lnTo>
                  <a:lnTo>
                    <a:pt x="2219" y="16356"/>
                  </a:lnTo>
                  <a:lnTo>
                    <a:pt x="1872" y="16074"/>
                  </a:lnTo>
                  <a:close/>
                  <a:moveTo>
                    <a:pt x="2409" y="15969"/>
                  </a:moveTo>
                  <a:lnTo>
                    <a:pt x="2369" y="15949"/>
                  </a:lnTo>
                  <a:lnTo>
                    <a:pt x="2284" y="16121"/>
                  </a:lnTo>
                  <a:lnTo>
                    <a:pt x="2141" y="16050"/>
                  </a:lnTo>
                  <a:lnTo>
                    <a:pt x="2207" y="15916"/>
                  </a:lnTo>
                  <a:lnTo>
                    <a:pt x="2167" y="15897"/>
                  </a:lnTo>
                  <a:lnTo>
                    <a:pt x="2101" y="16030"/>
                  </a:lnTo>
                  <a:lnTo>
                    <a:pt x="1973" y="15967"/>
                  </a:lnTo>
                  <a:lnTo>
                    <a:pt x="2051" y="15807"/>
                  </a:lnTo>
                  <a:lnTo>
                    <a:pt x="2016" y="15782"/>
                  </a:lnTo>
                  <a:lnTo>
                    <a:pt x="1911" y="15996"/>
                  </a:lnTo>
                  <a:lnTo>
                    <a:pt x="2301" y="16188"/>
                  </a:lnTo>
                  <a:lnTo>
                    <a:pt x="2409" y="15969"/>
                  </a:lnTo>
                  <a:close/>
                  <a:moveTo>
                    <a:pt x="2425" y="15564"/>
                  </a:moveTo>
                  <a:cubicBezTo>
                    <a:pt x="2411" y="15563"/>
                    <a:pt x="2397" y="15564"/>
                    <a:pt x="2384" y="15567"/>
                  </a:cubicBezTo>
                  <a:cubicBezTo>
                    <a:pt x="2371" y="15571"/>
                    <a:pt x="2359" y="15576"/>
                    <a:pt x="2348" y="15584"/>
                  </a:cubicBezTo>
                  <a:cubicBezTo>
                    <a:pt x="2337" y="15591"/>
                    <a:pt x="2324" y="15602"/>
                    <a:pt x="2311" y="15617"/>
                  </a:cubicBezTo>
                  <a:lnTo>
                    <a:pt x="2274" y="15655"/>
                  </a:lnTo>
                  <a:cubicBezTo>
                    <a:pt x="2255" y="15674"/>
                    <a:pt x="2238" y="15687"/>
                    <a:pt x="2224" y="15692"/>
                  </a:cubicBezTo>
                  <a:cubicBezTo>
                    <a:pt x="2210" y="15697"/>
                    <a:pt x="2194" y="15696"/>
                    <a:pt x="2178" y="15688"/>
                  </a:cubicBezTo>
                  <a:cubicBezTo>
                    <a:pt x="2158" y="15679"/>
                    <a:pt x="2146" y="15664"/>
                    <a:pt x="2141" y="15645"/>
                  </a:cubicBezTo>
                  <a:cubicBezTo>
                    <a:pt x="2137" y="15625"/>
                    <a:pt x="2140" y="15603"/>
                    <a:pt x="2152" y="15579"/>
                  </a:cubicBezTo>
                  <a:cubicBezTo>
                    <a:pt x="2157" y="15570"/>
                    <a:pt x="2161" y="15563"/>
                    <a:pt x="2166" y="15556"/>
                  </a:cubicBezTo>
                  <a:cubicBezTo>
                    <a:pt x="2171" y="15549"/>
                    <a:pt x="2176" y="15543"/>
                    <a:pt x="2182" y="15536"/>
                  </a:cubicBezTo>
                  <a:cubicBezTo>
                    <a:pt x="2189" y="15530"/>
                    <a:pt x="2196" y="15524"/>
                    <a:pt x="2204" y="15518"/>
                  </a:cubicBezTo>
                  <a:cubicBezTo>
                    <a:pt x="2212" y="15513"/>
                    <a:pt x="2222" y="15506"/>
                    <a:pt x="2232" y="15500"/>
                  </a:cubicBezTo>
                  <a:lnTo>
                    <a:pt x="2209" y="15463"/>
                  </a:lnTo>
                  <a:cubicBezTo>
                    <a:pt x="2165" y="15488"/>
                    <a:pt x="2134" y="15521"/>
                    <a:pt x="2113" y="15562"/>
                  </a:cubicBezTo>
                  <a:cubicBezTo>
                    <a:pt x="2104" y="15581"/>
                    <a:pt x="2098" y="15600"/>
                    <a:pt x="2096" y="15618"/>
                  </a:cubicBezTo>
                  <a:cubicBezTo>
                    <a:pt x="2094" y="15636"/>
                    <a:pt x="2095" y="15653"/>
                    <a:pt x="2099" y="15669"/>
                  </a:cubicBezTo>
                  <a:cubicBezTo>
                    <a:pt x="2104" y="15685"/>
                    <a:pt x="2111" y="15700"/>
                    <a:pt x="2122" y="15712"/>
                  </a:cubicBezTo>
                  <a:cubicBezTo>
                    <a:pt x="2133" y="15725"/>
                    <a:pt x="2146" y="15736"/>
                    <a:pt x="2163" y="15744"/>
                  </a:cubicBezTo>
                  <a:cubicBezTo>
                    <a:pt x="2188" y="15756"/>
                    <a:pt x="2214" y="15759"/>
                    <a:pt x="2239" y="15751"/>
                  </a:cubicBezTo>
                  <a:cubicBezTo>
                    <a:pt x="2251" y="15747"/>
                    <a:pt x="2262" y="15741"/>
                    <a:pt x="2272" y="15733"/>
                  </a:cubicBezTo>
                  <a:cubicBezTo>
                    <a:pt x="2282" y="15725"/>
                    <a:pt x="2294" y="15714"/>
                    <a:pt x="2308" y="15698"/>
                  </a:cubicBezTo>
                  <a:lnTo>
                    <a:pt x="2339" y="15665"/>
                  </a:lnTo>
                  <a:cubicBezTo>
                    <a:pt x="2376" y="15625"/>
                    <a:pt x="2412" y="15614"/>
                    <a:pt x="2447" y="15631"/>
                  </a:cubicBezTo>
                  <a:cubicBezTo>
                    <a:pt x="2470" y="15642"/>
                    <a:pt x="2484" y="15661"/>
                    <a:pt x="2489" y="15686"/>
                  </a:cubicBezTo>
                  <a:cubicBezTo>
                    <a:pt x="2491" y="15698"/>
                    <a:pt x="2491" y="15709"/>
                    <a:pt x="2489" y="15719"/>
                  </a:cubicBezTo>
                  <a:cubicBezTo>
                    <a:pt x="2487" y="15729"/>
                    <a:pt x="2483" y="15742"/>
                    <a:pt x="2475" y="15757"/>
                  </a:cubicBezTo>
                  <a:cubicBezTo>
                    <a:pt x="2466" y="15776"/>
                    <a:pt x="2454" y="15793"/>
                    <a:pt x="2440" y="15808"/>
                  </a:cubicBezTo>
                  <a:cubicBezTo>
                    <a:pt x="2427" y="15822"/>
                    <a:pt x="2410" y="15834"/>
                    <a:pt x="2390" y="15845"/>
                  </a:cubicBezTo>
                  <a:lnTo>
                    <a:pt x="2417" y="15883"/>
                  </a:lnTo>
                  <a:cubicBezTo>
                    <a:pt x="2438" y="15870"/>
                    <a:pt x="2457" y="15855"/>
                    <a:pt x="2473" y="15837"/>
                  </a:cubicBezTo>
                  <a:cubicBezTo>
                    <a:pt x="2488" y="15820"/>
                    <a:pt x="2502" y="15799"/>
                    <a:pt x="2514" y="15775"/>
                  </a:cubicBezTo>
                  <a:cubicBezTo>
                    <a:pt x="2522" y="15757"/>
                    <a:pt x="2528" y="15740"/>
                    <a:pt x="2531" y="15725"/>
                  </a:cubicBezTo>
                  <a:cubicBezTo>
                    <a:pt x="2534" y="15709"/>
                    <a:pt x="2535" y="15693"/>
                    <a:pt x="2533" y="15676"/>
                  </a:cubicBezTo>
                  <a:cubicBezTo>
                    <a:pt x="2530" y="15653"/>
                    <a:pt x="2523" y="15633"/>
                    <a:pt x="2511" y="15615"/>
                  </a:cubicBezTo>
                  <a:cubicBezTo>
                    <a:pt x="2499" y="15598"/>
                    <a:pt x="2484" y="15585"/>
                    <a:pt x="2465" y="15576"/>
                  </a:cubicBezTo>
                  <a:cubicBezTo>
                    <a:pt x="2453" y="15570"/>
                    <a:pt x="2440" y="15566"/>
                    <a:pt x="2425" y="15564"/>
                  </a:cubicBezTo>
                  <a:close/>
                  <a:moveTo>
                    <a:pt x="2343" y="15118"/>
                  </a:moveTo>
                  <a:lnTo>
                    <a:pt x="2215" y="15376"/>
                  </a:lnTo>
                  <a:lnTo>
                    <a:pt x="2255" y="15396"/>
                  </a:lnTo>
                  <a:lnTo>
                    <a:pt x="2306" y="15291"/>
                  </a:lnTo>
                  <a:lnTo>
                    <a:pt x="2658" y="15464"/>
                  </a:lnTo>
                  <a:lnTo>
                    <a:pt x="2680" y="15419"/>
                  </a:lnTo>
                  <a:lnTo>
                    <a:pt x="2328" y="15246"/>
                  </a:lnTo>
                  <a:lnTo>
                    <a:pt x="2380" y="15140"/>
                  </a:lnTo>
                  <a:lnTo>
                    <a:pt x="2343" y="15118"/>
                  </a:lnTo>
                  <a:close/>
                  <a:moveTo>
                    <a:pt x="2477" y="14845"/>
                  </a:moveTo>
                  <a:lnTo>
                    <a:pt x="2376" y="15050"/>
                  </a:lnTo>
                  <a:lnTo>
                    <a:pt x="2766" y="15243"/>
                  </a:lnTo>
                  <a:lnTo>
                    <a:pt x="2790" y="15195"/>
                  </a:lnTo>
                  <a:lnTo>
                    <a:pt x="2604" y="15104"/>
                  </a:lnTo>
                  <a:lnTo>
                    <a:pt x="2666" y="14979"/>
                  </a:lnTo>
                  <a:lnTo>
                    <a:pt x="2627" y="14960"/>
                  </a:lnTo>
                  <a:lnTo>
                    <a:pt x="2566" y="15085"/>
                  </a:lnTo>
                  <a:lnTo>
                    <a:pt x="2438" y="15022"/>
                  </a:lnTo>
                  <a:lnTo>
                    <a:pt x="2512" y="14871"/>
                  </a:lnTo>
                  <a:lnTo>
                    <a:pt x="2477" y="14845"/>
                  </a:lnTo>
                  <a:close/>
                  <a:moveTo>
                    <a:pt x="3024" y="14719"/>
                  </a:moveTo>
                  <a:lnTo>
                    <a:pt x="2569" y="14656"/>
                  </a:lnTo>
                  <a:lnTo>
                    <a:pt x="2539" y="14717"/>
                  </a:lnTo>
                  <a:lnTo>
                    <a:pt x="2866" y="15040"/>
                  </a:lnTo>
                  <a:lnTo>
                    <a:pt x="2889" y="14993"/>
                  </a:lnTo>
                  <a:lnTo>
                    <a:pt x="2788" y="14896"/>
                  </a:lnTo>
                  <a:lnTo>
                    <a:pt x="2859" y="14750"/>
                  </a:lnTo>
                  <a:lnTo>
                    <a:pt x="2998" y="14772"/>
                  </a:lnTo>
                  <a:lnTo>
                    <a:pt x="3024" y="14719"/>
                  </a:lnTo>
                  <a:close/>
                  <a:moveTo>
                    <a:pt x="2815" y="14743"/>
                  </a:moveTo>
                  <a:lnTo>
                    <a:pt x="2756" y="14865"/>
                  </a:lnTo>
                  <a:lnTo>
                    <a:pt x="2595" y="14709"/>
                  </a:lnTo>
                  <a:lnTo>
                    <a:pt x="2815" y="14743"/>
                  </a:lnTo>
                  <a:close/>
                  <a:moveTo>
                    <a:pt x="2461" y="14687"/>
                  </a:moveTo>
                  <a:cubicBezTo>
                    <a:pt x="2453" y="14690"/>
                    <a:pt x="2447" y="14696"/>
                    <a:pt x="2443" y="14704"/>
                  </a:cubicBezTo>
                  <a:cubicBezTo>
                    <a:pt x="2439" y="14712"/>
                    <a:pt x="2438" y="14721"/>
                    <a:pt x="2441" y="14729"/>
                  </a:cubicBezTo>
                  <a:cubicBezTo>
                    <a:pt x="2444" y="14738"/>
                    <a:pt x="2449" y="14744"/>
                    <a:pt x="2457" y="14748"/>
                  </a:cubicBezTo>
                  <a:cubicBezTo>
                    <a:pt x="2466" y="14752"/>
                    <a:pt x="2474" y="14752"/>
                    <a:pt x="2483" y="14750"/>
                  </a:cubicBezTo>
                  <a:cubicBezTo>
                    <a:pt x="2492" y="14747"/>
                    <a:pt x="2498" y="14741"/>
                    <a:pt x="2502" y="14733"/>
                  </a:cubicBezTo>
                  <a:cubicBezTo>
                    <a:pt x="2506" y="14725"/>
                    <a:pt x="2507" y="14716"/>
                    <a:pt x="2503" y="14708"/>
                  </a:cubicBezTo>
                  <a:cubicBezTo>
                    <a:pt x="2500" y="14699"/>
                    <a:pt x="2495" y="14693"/>
                    <a:pt x="2486" y="14689"/>
                  </a:cubicBezTo>
                  <a:cubicBezTo>
                    <a:pt x="2478" y="14685"/>
                    <a:pt x="2470" y="14685"/>
                    <a:pt x="2461" y="14687"/>
                  </a:cubicBezTo>
                  <a:close/>
                  <a:moveTo>
                    <a:pt x="2519" y="14570"/>
                  </a:moveTo>
                  <a:cubicBezTo>
                    <a:pt x="2511" y="14573"/>
                    <a:pt x="2504" y="14579"/>
                    <a:pt x="2500" y="14587"/>
                  </a:cubicBezTo>
                  <a:cubicBezTo>
                    <a:pt x="2496" y="14595"/>
                    <a:pt x="2496" y="14603"/>
                    <a:pt x="2499" y="14612"/>
                  </a:cubicBezTo>
                  <a:cubicBezTo>
                    <a:pt x="2502" y="14620"/>
                    <a:pt x="2507" y="14626"/>
                    <a:pt x="2515" y="14630"/>
                  </a:cubicBezTo>
                  <a:cubicBezTo>
                    <a:pt x="2523" y="14634"/>
                    <a:pt x="2532" y="14635"/>
                    <a:pt x="2541" y="14632"/>
                  </a:cubicBezTo>
                  <a:cubicBezTo>
                    <a:pt x="2549" y="14629"/>
                    <a:pt x="2556" y="14624"/>
                    <a:pt x="2560" y="14616"/>
                  </a:cubicBezTo>
                  <a:cubicBezTo>
                    <a:pt x="2564" y="14607"/>
                    <a:pt x="2564" y="14599"/>
                    <a:pt x="2561" y="14590"/>
                  </a:cubicBezTo>
                  <a:cubicBezTo>
                    <a:pt x="2558" y="14582"/>
                    <a:pt x="2552" y="14576"/>
                    <a:pt x="2544" y="14572"/>
                  </a:cubicBezTo>
                  <a:cubicBezTo>
                    <a:pt x="2536" y="14568"/>
                    <a:pt x="2528" y="14567"/>
                    <a:pt x="2519" y="14570"/>
                  </a:cubicBezTo>
                  <a:close/>
                  <a:moveTo>
                    <a:pt x="3120" y="14425"/>
                  </a:moveTo>
                  <a:lnTo>
                    <a:pt x="3044" y="14579"/>
                  </a:lnTo>
                  <a:lnTo>
                    <a:pt x="2692" y="14406"/>
                  </a:lnTo>
                  <a:lnTo>
                    <a:pt x="2669" y="14453"/>
                  </a:lnTo>
                  <a:lnTo>
                    <a:pt x="3060" y="14645"/>
                  </a:lnTo>
                  <a:lnTo>
                    <a:pt x="3156" y="14451"/>
                  </a:lnTo>
                  <a:lnTo>
                    <a:pt x="3120" y="14425"/>
                  </a:lnTo>
                  <a:close/>
                  <a:moveTo>
                    <a:pt x="3219" y="14323"/>
                  </a:moveTo>
                  <a:lnTo>
                    <a:pt x="2828" y="14131"/>
                  </a:lnTo>
                  <a:lnTo>
                    <a:pt x="2806" y="14177"/>
                  </a:lnTo>
                  <a:lnTo>
                    <a:pt x="3196" y="14369"/>
                  </a:lnTo>
                  <a:lnTo>
                    <a:pt x="3219" y="14323"/>
                  </a:lnTo>
                  <a:close/>
                  <a:moveTo>
                    <a:pt x="3243" y="13903"/>
                  </a:moveTo>
                  <a:cubicBezTo>
                    <a:pt x="3228" y="13901"/>
                    <a:pt x="3215" y="13902"/>
                    <a:pt x="3201" y="13906"/>
                  </a:cubicBezTo>
                  <a:cubicBezTo>
                    <a:pt x="3188" y="13909"/>
                    <a:pt x="3176" y="13914"/>
                    <a:pt x="3165" y="13922"/>
                  </a:cubicBezTo>
                  <a:cubicBezTo>
                    <a:pt x="3155" y="13929"/>
                    <a:pt x="3142" y="13940"/>
                    <a:pt x="3128" y="13955"/>
                  </a:cubicBezTo>
                  <a:lnTo>
                    <a:pt x="3092" y="13993"/>
                  </a:lnTo>
                  <a:cubicBezTo>
                    <a:pt x="3073" y="14013"/>
                    <a:pt x="3056" y="14025"/>
                    <a:pt x="3042" y="14030"/>
                  </a:cubicBezTo>
                  <a:cubicBezTo>
                    <a:pt x="3027" y="14036"/>
                    <a:pt x="3012" y="14035"/>
                    <a:pt x="2996" y="14027"/>
                  </a:cubicBezTo>
                  <a:cubicBezTo>
                    <a:pt x="2976" y="14017"/>
                    <a:pt x="2964" y="14002"/>
                    <a:pt x="2959" y="13983"/>
                  </a:cubicBezTo>
                  <a:cubicBezTo>
                    <a:pt x="2954" y="13964"/>
                    <a:pt x="2958" y="13942"/>
                    <a:pt x="2970" y="13917"/>
                  </a:cubicBezTo>
                  <a:cubicBezTo>
                    <a:pt x="2974" y="13909"/>
                    <a:pt x="2979" y="13901"/>
                    <a:pt x="2983" y="13894"/>
                  </a:cubicBezTo>
                  <a:cubicBezTo>
                    <a:pt x="2988" y="13887"/>
                    <a:pt x="2994" y="13881"/>
                    <a:pt x="3000" y="13875"/>
                  </a:cubicBezTo>
                  <a:cubicBezTo>
                    <a:pt x="3006" y="13869"/>
                    <a:pt x="3014" y="13863"/>
                    <a:pt x="3022" y="13857"/>
                  </a:cubicBezTo>
                  <a:cubicBezTo>
                    <a:pt x="3030" y="13851"/>
                    <a:pt x="3039" y="13845"/>
                    <a:pt x="3050" y="13838"/>
                  </a:cubicBezTo>
                  <a:lnTo>
                    <a:pt x="3026" y="13801"/>
                  </a:lnTo>
                  <a:cubicBezTo>
                    <a:pt x="2983" y="13826"/>
                    <a:pt x="2951" y="13859"/>
                    <a:pt x="2931" y="13900"/>
                  </a:cubicBezTo>
                  <a:cubicBezTo>
                    <a:pt x="2921" y="13919"/>
                    <a:pt x="2916" y="13938"/>
                    <a:pt x="2914" y="13956"/>
                  </a:cubicBezTo>
                  <a:cubicBezTo>
                    <a:pt x="2911" y="13975"/>
                    <a:pt x="2913" y="13992"/>
                    <a:pt x="2917" y="14008"/>
                  </a:cubicBezTo>
                  <a:cubicBezTo>
                    <a:pt x="2921" y="14024"/>
                    <a:pt x="2929" y="14038"/>
                    <a:pt x="2940" y="14051"/>
                  </a:cubicBezTo>
                  <a:cubicBezTo>
                    <a:pt x="2950" y="14063"/>
                    <a:pt x="2964" y="14074"/>
                    <a:pt x="2981" y="14082"/>
                  </a:cubicBezTo>
                  <a:cubicBezTo>
                    <a:pt x="3006" y="14095"/>
                    <a:pt x="3031" y="14097"/>
                    <a:pt x="3057" y="14089"/>
                  </a:cubicBezTo>
                  <a:cubicBezTo>
                    <a:pt x="3068" y="14085"/>
                    <a:pt x="3079" y="14080"/>
                    <a:pt x="3089" y="14072"/>
                  </a:cubicBezTo>
                  <a:cubicBezTo>
                    <a:pt x="3099" y="14064"/>
                    <a:pt x="3112" y="14052"/>
                    <a:pt x="3126" y="14037"/>
                  </a:cubicBezTo>
                  <a:lnTo>
                    <a:pt x="3157" y="14003"/>
                  </a:lnTo>
                  <a:cubicBezTo>
                    <a:pt x="3194" y="13963"/>
                    <a:pt x="3230" y="13952"/>
                    <a:pt x="3264" y="13969"/>
                  </a:cubicBezTo>
                  <a:cubicBezTo>
                    <a:pt x="3288" y="13980"/>
                    <a:pt x="3302" y="13999"/>
                    <a:pt x="3306" y="14024"/>
                  </a:cubicBezTo>
                  <a:cubicBezTo>
                    <a:pt x="3309" y="14036"/>
                    <a:pt x="3309" y="14047"/>
                    <a:pt x="3307" y="14057"/>
                  </a:cubicBezTo>
                  <a:cubicBezTo>
                    <a:pt x="3305" y="14068"/>
                    <a:pt x="3300" y="14080"/>
                    <a:pt x="3293" y="14095"/>
                  </a:cubicBezTo>
                  <a:cubicBezTo>
                    <a:pt x="3283" y="14115"/>
                    <a:pt x="3272" y="14132"/>
                    <a:pt x="3258" y="14146"/>
                  </a:cubicBezTo>
                  <a:cubicBezTo>
                    <a:pt x="3244" y="14160"/>
                    <a:pt x="3228" y="14173"/>
                    <a:pt x="3208" y="14183"/>
                  </a:cubicBezTo>
                  <a:lnTo>
                    <a:pt x="3234" y="14222"/>
                  </a:lnTo>
                  <a:cubicBezTo>
                    <a:pt x="3256" y="14208"/>
                    <a:pt x="3275" y="14193"/>
                    <a:pt x="3290" y="14175"/>
                  </a:cubicBezTo>
                  <a:cubicBezTo>
                    <a:pt x="3306" y="14158"/>
                    <a:pt x="3320" y="14137"/>
                    <a:pt x="3331" y="14114"/>
                  </a:cubicBezTo>
                  <a:cubicBezTo>
                    <a:pt x="3340" y="14096"/>
                    <a:pt x="3346" y="14079"/>
                    <a:pt x="3349" y="14063"/>
                  </a:cubicBezTo>
                  <a:cubicBezTo>
                    <a:pt x="3352" y="14048"/>
                    <a:pt x="3352" y="14031"/>
                    <a:pt x="3350" y="14014"/>
                  </a:cubicBezTo>
                  <a:cubicBezTo>
                    <a:pt x="3348" y="13991"/>
                    <a:pt x="3341" y="13971"/>
                    <a:pt x="3329" y="13954"/>
                  </a:cubicBezTo>
                  <a:cubicBezTo>
                    <a:pt x="3316" y="13936"/>
                    <a:pt x="3301" y="13923"/>
                    <a:pt x="3283" y="13914"/>
                  </a:cubicBezTo>
                  <a:cubicBezTo>
                    <a:pt x="3271" y="13908"/>
                    <a:pt x="3257" y="13904"/>
                    <a:pt x="3243" y="13903"/>
                  </a:cubicBezTo>
                  <a:close/>
                  <a:moveTo>
                    <a:pt x="3494" y="13620"/>
                  </a:moveTo>
                  <a:cubicBezTo>
                    <a:pt x="3497" y="13637"/>
                    <a:pt x="3497" y="13652"/>
                    <a:pt x="3495" y="13666"/>
                  </a:cubicBezTo>
                  <a:cubicBezTo>
                    <a:pt x="3493" y="13680"/>
                    <a:pt x="3489" y="13694"/>
                    <a:pt x="3482" y="13709"/>
                  </a:cubicBezTo>
                  <a:cubicBezTo>
                    <a:pt x="3470" y="13731"/>
                    <a:pt x="3454" y="13749"/>
                    <a:pt x="3433" y="13762"/>
                  </a:cubicBezTo>
                  <a:cubicBezTo>
                    <a:pt x="3412" y="13775"/>
                    <a:pt x="3387" y="13780"/>
                    <a:pt x="3357" y="13778"/>
                  </a:cubicBezTo>
                  <a:cubicBezTo>
                    <a:pt x="3343" y="13777"/>
                    <a:pt x="3330" y="13774"/>
                    <a:pt x="3317" y="13770"/>
                  </a:cubicBezTo>
                  <a:cubicBezTo>
                    <a:pt x="3303" y="13766"/>
                    <a:pt x="3287" y="13759"/>
                    <a:pt x="3268" y="13750"/>
                  </a:cubicBezTo>
                  <a:cubicBezTo>
                    <a:pt x="3245" y="13738"/>
                    <a:pt x="3226" y="13727"/>
                    <a:pt x="3211" y="13717"/>
                  </a:cubicBezTo>
                  <a:cubicBezTo>
                    <a:pt x="3196" y="13706"/>
                    <a:pt x="3183" y="13694"/>
                    <a:pt x="3173" y="13682"/>
                  </a:cubicBezTo>
                  <a:cubicBezTo>
                    <a:pt x="3155" y="13662"/>
                    <a:pt x="3145" y="13641"/>
                    <a:pt x="3141" y="13619"/>
                  </a:cubicBezTo>
                  <a:cubicBezTo>
                    <a:pt x="3138" y="13598"/>
                    <a:pt x="3142" y="13576"/>
                    <a:pt x="3153" y="13553"/>
                  </a:cubicBezTo>
                  <a:cubicBezTo>
                    <a:pt x="3160" y="13538"/>
                    <a:pt x="3168" y="13526"/>
                    <a:pt x="3178" y="13517"/>
                  </a:cubicBezTo>
                  <a:cubicBezTo>
                    <a:pt x="3187" y="13507"/>
                    <a:pt x="3199" y="13498"/>
                    <a:pt x="3214" y="13491"/>
                  </a:cubicBezTo>
                  <a:lnTo>
                    <a:pt x="3196" y="13451"/>
                  </a:lnTo>
                  <a:cubicBezTo>
                    <a:pt x="3179" y="13459"/>
                    <a:pt x="3164" y="13470"/>
                    <a:pt x="3150" y="13484"/>
                  </a:cubicBezTo>
                  <a:cubicBezTo>
                    <a:pt x="3136" y="13498"/>
                    <a:pt x="3125" y="13515"/>
                    <a:pt x="3115" y="13534"/>
                  </a:cubicBezTo>
                  <a:cubicBezTo>
                    <a:pt x="3104" y="13557"/>
                    <a:pt x="3098" y="13582"/>
                    <a:pt x="3098" y="13607"/>
                  </a:cubicBezTo>
                  <a:cubicBezTo>
                    <a:pt x="3098" y="13632"/>
                    <a:pt x="3104" y="13656"/>
                    <a:pt x="3115" y="13680"/>
                  </a:cubicBezTo>
                  <a:cubicBezTo>
                    <a:pt x="3126" y="13703"/>
                    <a:pt x="3141" y="13725"/>
                    <a:pt x="3162" y="13745"/>
                  </a:cubicBezTo>
                  <a:cubicBezTo>
                    <a:pt x="3183" y="13766"/>
                    <a:pt x="3208" y="13783"/>
                    <a:pt x="3236" y="13797"/>
                  </a:cubicBezTo>
                  <a:cubicBezTo>
                    <a:pt x="3266" y="13812"/>
                    <a:pt x="3295" y="13821"/>
                    <a:pt x="3324" y="13827"/>
                  </a:cubicBezTo>
                  <a:cubicBezTo>
                    <a:pt x="3353" y="13832"/>
                    <a:pt x="3381" y="13831"/>
                    <a:pt x="3408" y="13824"/>
                  </a:cubicBezTo>
                  <a:cubicBezTo>
                    <a:pt x="3433" y="13817"/>
                    <a:pt x="3454" y="13806"/>
                    <a:pt x="3473" y="13790"/>
                  </a:cubicBezTo>
                  <a:cubicBezTo>
                    <a:pt x="3491" y="13775"/>
                    <a:pt x="3506" y="13756"/>
                    <a:pt x="3516" y="13735"/>
                  </a:cubicBezTo>
                  <a:cubicBezTo>
                    <a:pt x="3526" y="13716"/>
                    <a:pt x="3532" y="13695"/>
                    <a:pt x="3536" y="13674"/>
                  </a:cubicBezTo>
                  <a:cubicBezTo>
                    <a:pt x="3539" y="13653"/>
                    <a:pt x="3540" y="13632"/>
                    <a:pt x="3538" y="13611"/>
                  </a:cubicBezTo>
                  <a:lnTo>
                    <a:pt x="3494" y="13620"/>
                  </a:lnTo>
                  <a:close/>
                  <a:moveTo>
                    <a:pt x="3730" y="13285"/>
                  </a:moveTo>
                  <a:lnTo>
                    <a:pt x="3339" y="13093"/>
                  </a:lnTo>
                  <a:lnTo>
                    <a:pt x="3316" y="13139"/>
                  </a:lnTo>
                  <a:lnTo>
                    <a:pt x="3479" y="13220"/>
                  </a:lnTo>
                  <a:lnTo>
                    <a:pt x="3398" y="13385"/>
                  </a:lnTo>
                  <a:lnTo>
                    <a:pt x="3235" y="13304"/>
                  </a:lnTo>
                  <a:lnTo>
                    <a:pt x="3212" y="13350"/>
                  </a:lnTo>
                  <a:lnTo>
                    <a:pt x="3603" y="13542"/>
                  </a:lnTo>
                  <a:lnTo>
                    <a:pt x="3626" y="13496"/>
                  </a:lnTo>
                  <a:lnTo>
                    <a:pt x="3437" y="13403"/>
                  </a:lnTo>
                  <a:lnTo>
                    <a:pt x="3518" y="13239"/>
                  </a:lnTo>
                  <a:lnTo>
                    <a:pt x="3707" y="13332"/>
                  </a:lnTo>
                  <a:lnTo>
                    <a:pt x="3730" y="13285"/>
                  </a:lnTo>
                  <a:close/>
                  <a:moveTo>
                    <a:pt x="3894" y="12951"/>
                  </a:moveTo>
                  <a:lnTo>
                    <a:pt x="3854" y="12931"/>
                  </a:lnTo>
                  <a:lnTo>
                    <a:pt x="3769" y="13103"/>
                  </a:lnTo>
                  <a:lnTo>
                    <a:pt x="3626" y="13033"/>
                  </a:lnTo>
                  <a:lnTo>
                    <a:pt x="3692" y="12899"/>
                  </a:lnTo>
                  <a:lnTo>
                    <a:pt x="3651" y="12879"/>
                  </a:lnTo>
                  <a:lnTo>
                    <a:pt x="3585" y="13013"/>
                  </a:lnTo>
                  <a:lnTo>
                    <a:pt x="3457" y="12950"/>
                  </a:lnTo>
                  <a:lnTo>
                    <a:pt x="3536" y="12790"/>
                  </a:lnTo>
                  <a:lnTo>
                    <a:pt x="3500" y="12765"/>
                  </a:lnTo>
                  <a:lnTo>
                    <a:pt x="3395" y="12978"/>
                  </a:lnTo>
                  <a:lnTo>
                    <a:pt x="3786" y="13171"/>
                  </a:lnTo>
                  <a:lnTo>
                    <a:pt x="3894" y="12951"/>
                  </a:lnTo>
                  <a:close/>
                  <a:moveTo>
                    <a:pt x="3811" y="12134"/>
                  </a:moveTo>
                  <a:lnTo>
                    <a:pt x="3788" y="12181"/>
                  </a:lnTo>
                  <a:lnTo>
                    <a:pt x="3991" y="12341"/>
                  </a:lnTo>
                  <a:cubicBezTo>
                    <a:pt x="4004" y="12351"/>
                    <a:pt x="4016" y="12361"/>
                    <a:pt x="4029" y="12370"/>
                  </a:cubicBezTo>
                  <a:cubicBezTo>
                    <a:pt x="4042" y="12380"/>
                    <a:pt x="4053" y="12389"/>
                    <a:pt x="4063" y="12396"/>
                  </a:cubicBezTo>
                  <a:cubicBezTo>
                    <a:pt x="4074" y="12404"/>
                    <a:pt x="4082" y="12410"/>
                    <a:pt x="4089" y="12415"/>
                  </a:cubicBezTo>
                  <a:cubicBezTo>
                    <a:pt x="4094" y="12418"/>
                    <a:pt x="4097" y="12421"/>
                    <a:pt x="4099" y="12422"/>
                  </a:cubicBezTo>
                  <a:cubicBezTo>
                    <a:pt x="4097" y="12422"/>
                    <a:pt x="4094" y="12421"/>
                    <a:pt x="4089" y="12419"/>
                  </a:cubicBezTo>
                  <a:cubicBezTo>
                    <a:pt x="4083" y="12417"/>
                    <a:pt x="4075" y="12415"/>
                    <a:pt x="4065" y="12412"/>
                  </a:cubicBezTo>
                  <a:cubicBezTo>
                    <a:pt x="4055" y="12409"/>
                    <a:pt x="4043" y="12406"/>
                    <a:pt x="4030" y="12403"/>
                  </a:cubicBezTo>
                  <a:cubicBezTo>
                    <a:pt x="4016" y="12399"/>
                    <a:pt x="4001" y="12395"/>
                    <a:pt x="3986" y="12391"/>
                  </a:cubicBezTo>
                  <a:lnTo>
                    <a:pt x="3716" y="12326"/>
                  </a:lnTo>
                  <a:lnTo>
                    <a:pt x="3690" y="12379"/>
                  </a:lnTo>
                  <a:lnTo>
                    <a:pt x="3899" y="12546"/>
                  </a:lnTo>
                  <a:cubicBezTo>
                    <a:pt x="3909" y="12554"/>
                    <a:pt x="3919" y="12562"/>
                    <a:pt x="3931" y="12571"/>
                  </a:cubicBezTo>
                  <a:cubicBezTo>
                    <a:pt x="3943" y="12580"/>
                    <a:pt x="3953" y="12588"/>
                    <a:pt x="3963" y="12596"/>
                  </a:cubicBezTo>
                  <a:cubicBezTo>
                    <a:pt x="3973" y="12603"/>
                    <a:pt x="3982" y="12610"/>
                    <a:pt x="3989" y="12615"/>
                  </a:cubicBezTo>
                  <a:cubicBezTo>
                    <a:pt x="3996" y="12620"/>
                    <a:pt x="4000" y="12623"/>
                    <a:pt x="4001" y="12624"/>
                  </a:cubicBezTo>
                  <a:cubicBezTo>
                    <a:pt x="3999" y="12623"/>
                    <a:pt x="3994" y="12622"/>
                    <a:pt x="3985" y="12619"/>
                  </a:cubicBezTo>
                  <a:cubicBezTo>
                    <a:pt x="3977" y="12616"/>
                    <a:pt x="3966" y="12613"/>
                    <a:pt x="3954" y="12609"/>
                  </a:cubicBezTo>
                  <a:cubicBezTo>
                    <a:pt x="3942" y="12605"/>
                    <a:pt x="3928" y="12602"/>
                    <a:pt x="3914" y="12597"/>
                  </a:cubicBezTo>
                  <a:cubicBezTo>
                    <a:pt x="3899" y="12593"/>
                    <a:pt x="3885" y="12590"/>
                    <a:pt x="3872" y="12586"/>
                  </a:cubicBezTo>
                  <a:lnTo>
                    <a:pt x="3619" y="12524"/>
                  </a:lnTo>
                  <a:lnTo>
                    <a:pt x="3594" y="12574"/>
                  </a:lnTo>
                  <a:lnTo>
                    <a:pt x="4031" y="12674"/>
                  </a:lnTo>
                  <a:lnTo>
                    <a:pt x="4060" y="12613"/>
                  </a:lnTo>
                  <a:lnTo>
                    <a:pt x="3863" y="12457"/>
                  </a:lnTo>
                  <a:cubicBezTo>
                    <a:pt x="3852" y="12448"/>
                    <a:pt x="3840" y="12439"/>
                    <a:pt x="3829" y="12431"/>
                  </a:cubicBezTo>
                  <a:cubicBezTo>
                    <a:pt x="3818" y="12422"/>
                    <a:pt x="3808" y="12415"/>
                    <a:pt x="3799" y="12408"/>
                  </a:cubicBezTo>
                  <a:cubicBezTo>
                    <a:pt x="3790" y="12401"/>
                    <a:pt x="3782" y="12396"/>
                    <a:pt x="3777" y="12392"/>
                  </a:cubicBezTo>
                  <a:cubicBezTo>
                    <a:pt x="3771" y="12388"/>
                    <a:pt x="3768" y="12386"/>
                    <a:pt x="3767" y="12385"/>
                  </a:cubicBezTo>
                  <a:cubicBezTo>
                    <a:pt x="3768" y="12385"/>
                    <a:pt x="3772" y="12387"/>
                    <a:pt x="3779" y="12389"/>
                  </a:cubicBezTo>
                  <a:cubicBezTo>
                    <a:pt x="3786" y="12391"/>
                    <a:pt x="3795" y="12393"/>
                    <a:pt x="3805" y="12396"/>
                  </a:cubicBezTo>
                  <a:cubicBezTo>
                    <a:pt x="3816" y="12399"/>
                    <a:pt x="3828" y="12403"/>
                    <a:pt x="3842" y="12406"/>
                  </a:cubicBezTo>
                  <a:cubicBezTo>
                    <a:pt x="3856" y="12410"/>
                    <a:pt x="3871" y="12414"/>
                    <a:pt x="3887" y="12418"/>
                  </a:cubicBezTo>
                  <a:lnTo>
                    <a:pt x="4128" y="12477"/>
                  </a:lnTo>
                  <a:lnTo>
                    <a:pt x="4158" y="12416"/>
                  </a:lnTo>
                  <a:lnTo>
                    <a:pt x="3811" y="12134"/>
                  </a:lnTo>
                  <a:close/>
                  <a:moveTo>
                    <a:pt x="4263" y="12202"/>
                  </a:moveTo>
                  <a:lnTo>
                    <a:pt x="3872" y="12010"/>
                  </a:lnTo>
                  <a:lnTo>
                    <a:pt x="3849" y="12055"/>
                  </a:lnTo>
                  <a:lnTo>
                    <a:pt x="4240" y="12248"/>
                  </a:lnTo>
                  <a:lnTo>
                    <a:pt x="4263" y="12202"/>
                  </a:lnTo>
                  <a:close/>
                  <a:moveTo>
                    <a:pt x="4379" y="11867"/>
                  </a:moveTo>
                  <a:lnTo>
                    <a:pt x="4303" y="12021"/>
                  </a:lnTo>
                  <a:lnTo>
                    <a:pt x="3951" y="11848"/>
                  </a:lnTo>
                  <a:lnTo>
                    <a:pt x="3928" y="11895"/>
                  </a:lnTo>
                  <a:lnTo>
                    <a:pt x="4319" y="12087"/>
                  </a:lnTo>
                  <a:lnTo>
                    <a:pt x="4415" y="11893"/>
                  </a:lnTo>
                  <a:lnTo>
                    <a:pt x="4379" y="11867"/>
                  </a:lnTo>
                  <a:close/>
                  <a:moveTo>
                    <a:pt x="4581" y="11554"/>
                  </a:moveTo>
                  <a:lnTo>
                    <a:pt x="4191" y="11362"/>
                  </a:lnTo>
                  <a:lnTo>
                    <a:pt x="4168" y="11408"/>
                  </a:lnTo>
                  <a:lnTo>
                    <a:pt x="4331" y="11489"/>
                  </a:lnTo>
                  <a:lnTo>
                    <a:pt x="4250" y="11654"/>
                  </a:lnTo>
                  <a:lnTo>
                    <a:pt x="4087" y="11573"/>
                  </a:lnTo>
                  <a:lnTo>
                    <a:pt x="4064" y="11619"/>
                  </a:lnTo>
                  <a:lnTo>
                    <a:pt x="4455" y="11811"/>
                  </a:lnTo>
                  <a:lnTo>
                    <a:pt x="4477" y="11765"/>
                  </a:lnTo>
                  <a:lnTo>
                    <a:pt x="4288" y="11672"/>
                  </a:lnTo>
                  <a:lnTo>
                    <a:pt x="4369" y="11508"/>
                  </a:lnTo>
                  <a:lnTo>
                    <a:pt x="4558" y="11601"/>
                  </a:lnTo>
                  <a:lnTo>
                    <a:pt x="4581" y="11554"/>
                  </a:lnTo>
                  <a:close/>
                  <a:moveTo>
                    <a:pt x="4746" y="11220"/>
                  </a:moveTo>
                  <a:lnTo>
                    <a:pt x="4705" y="11200"/>
                  </a:lnTo>
                  <a:lnTo>
                    <a:pt x="4621" y="11372"/>
                  </a:lnTo>
                  <a:lnTo>
                    <a:pt x="4478" y="11302"/>
                  </a:lnTo>
                  <a:lnTo>
                    <a:pt x="4544" y="11168"/>
                  </a:lnTo>
                  <a:lnTo>
                    <a:pt x="4503" y="11148"/>
                  </a:lnTo>
                  <a:lnTo>
                    <a:pt x="4437" y="11282"/>
                  </a:lnTo>
                  <a:lnTo>
                    <a:pt x="4309" y="11219"/>
                  </a:lnTo>
                  <a:lnTo>
                    <a:pt x="4388" y="11059"/>
                  </a:lnTo>
                  <a:lnTo>
                    <a:pt x="4352" y="11034"/>
                  </a:lnTo>
                  <a:lnTo>
                    <a:pt x="4247" y="11247"/>
                  </a:lnTo>
                  <a:lnTo>
                    <a:pt x="4638" y="11440"/>
                  </a:lnTo>
                  <a:lnTo>
                    <a:pt x="4746" y="11220"/>
                  </a:lnTo>
                  <a:close/>
                  <a:moveTo>
                    <a:pt x="4846" y="10917"/>
                  </a:moveTo>
                  <a:lnTo>
                    <a:pt x="4770" y="11071"/>
                  </a:lnTo>
                  <a:lnTo>
                    <a:pt x="4419" y="10899"/>
                  </a:lnTo>
                  <a:lnTo>
                    <a:pt x="4396" y="10945"/>
                  </a:lnTo>
                  <a:lnTo>
                    <a:pt x="4786" y="11138"/>
                  </a:lnTo>
                  <a:lnTo>
                    <a:pt x="4882" y="10943"/>
                  </a:lnTo>
                  <a:lnTo>
                    <a:pt x="4846" y="10917"/>
                  </a:lnTo>
                  <a:close/>
                  <a:moveTo>
                    <a:pt x="5105" y="10490"/>
                  </a:moveTo>
                  <a:lnTo>
                    <a:pt x="4698" y="10331"/>
                  </a:lnTo>
                  <a:lnTo>
                    <a:pt x="4664" y="10400"/>
                  </a:lnTo>
                  <a:lnTo>
                    <a:pt x="4887" y="10601"/>
                  </a:lnTo>
                  <a:cubicBezTo>
                    <a:pt x="4901" y="10613"/>
                    <a:pt x="4913" y="10624"/>
                    <a:pt x="4925" y="10632"/>
                  </a:cubicBezTo>
                  <a:cubicBezTo>
                    <a:pt x="4936" y="10641"/>
                    <a:pt x="4942" y="10646"/>
                    <a:pt x="4944" y="10647"/>
                  </a:cubicBezTo>
                  <a:cubicBezTo>
                    <a:pt x="4942" y="10646"/>
                    <a:pt x="4934" y="10644"/>
                    <a:pt x="4920" y="10640"/>
                  </a:cubicBezTo>
                  <a:cubicBezTo>
                    <a:pt x="4906" y="10637"/>
                    <a:pt x="4889" y="10633"/>
                    <a:pt x="4868" y="10629"/>
                  </a:cubicBezTo>
                  <a:lnTo>
                    <a:pt x="4578" y="10574"/>
                  </a:lnTo>
                  <a:lnTo>
                    <a:pt x="4544" y="10643"/>
                  </a:lnTo>
                  <a:lnTo>
                    <a:pt x="4918" y="10869"/>
                  </a:lnTo>
                  <a:lnTo>
                    <a:pt x="4941" y="10824"/>
                  </a:lnTo>
                  <a:lnTo>
                    <a:pt x="4673" y="10666"/>
                  </a:lnTo>
                  <a:cubicBezTo>
                    <a:pt x="4668" y="10663"/>
                    <a:pt x="4661" y="10659"/>
                    <a:pt x="4654" y="10654"/>
                  </a:cubicBezTo>
                  <a:cubicBezTo>
                    <a:pt x="4646" y="10650"/>
                    <a:pt x="4639" y="10646"/>
                    <a:pt x="4631" y="10642"/>
                  </a:cubicBezTo>
                  <a:cubicBezTo>
                    <a:pt x="4624" y="10638"/>
                    <a:pt x="4617" y="10634"/>
                    <a:pt x="4612" y="10631"/>
                  </a:cubicBezTo>
                  <a:cubicBezTo>
                    <a:pt x="4607" y="10628"/>
                    <a:pt x="4604" y="10626"/>
                    <a:pt x="4602" y="10625"/>
                  </a:cubicBezTo>
                  <a:cubicBezTo>
                    <a:pt x="4607" y="10627"/>
                    <a:pt x="4616" y="10629"/>
                    <a:pt x="4630" y="10631"/>
                  </a:cubicBezTo>
                  <a:cubicBezTo>
                    <a:pt x="4645" y="10634"/>
                    <a:pt x="4664" y="10638"/>
                    <a:pt x="4686" y="10642"/>
                  </a:cubicBezTo>
                  <a:lnTo>
                    <a:pt x="5001" y="10701"/>
                  </a:lnTo>
                  <a:lnTo>
                    <a:pt x="5021" y="10661"/>
                  </a:lnTo>
                  <a:lnTo>
                    <a:pt x="4770" y="10434"/>
                  </a:lnTo>
                  <a:cubicBezTo>
                    <a:pt x="4765" y="10430"/>
                    <a:pt x="4759" y="10425"/>
                    <a:pt x="4754" y="10420"/>
                  </a:cubicBezTo>
                  <a:cubicBezTo>
                    <a:pt x="4748" y="10415"/>
                    <a:pt x="4742" y="10410"/>
                    <a:pt x="4737" y="10406"/>
                  </a:cubicBezTo>
                  <a:cubicBezTo>
                    <a:pt x="4731" y="10401"/>
                    <a:pt x="4727" y="10397"/>
                    <a:pt x="4723" y="10394"/>
                  </a:cubicBezTo>
                  <a:cubicBezTo>
                    <a:pt x="4720" y="10391"/>
                    <a:pt x="4717" y="10389"/>
                    <a:pt x="4717" y="10389"/>
                  </a:cubicBezTo>
                  <a:cubicBezTo>
                    <a:pt x="4718" y="10389"/>
                    <a:pt x="4720" y="10390"/>
                    <a:pt x="4725" y="10392"/>
                  </a:cubicBezTo>
                  <a:cubicBezTo>
                    <a:pt x="4730" y="10394"/>
                    <a:pt x="4735" y="10397"/>
                    <a:pt x="4742" y="10400"/>
                  </a:cubicBezTo>
                  <a:cubicBezTo>
                    <a:pt x="4749" y="10403"/>
                    <a:pt x="4756" y="10406"/>
                    <a:pt x="4764" y="10410"/>
                  </a:cubicBezTo>
                  <a:cubicBezTo>
                    <a:pt x="4771" y="10413"/>
                    <a:pt x="4778" y="10416"/>
                    <a:pt x="4784" y="10418"/>
                  </a:cubicBezTo>
                  <a:lnTo>
                    <a:pt x="5082" y="10537"/>
                  </a:lnTo>
                  <a:lnTo>
                    <a:pt x="5105" y="10490"/>
                  </a:lnTo>
                  <a:close/>
                  <a:moveTo>
                    <a:pt x="5125" y="10078"/>
                  </a:moveTo>
                  <a:cubicBezTo>
                    <a:pt x="5110" y="10077"/>
                    <a:pt x="5096" y="10077"/>
                    <a:pt x="5083" y="10081"/>
                  </a:cubicBezTo>
                  <a:cubicBezTo>
                    <a:pt x="5070" y="10084"/>
                    <a:pt x="5058" y="10090"/>
                    <a:pt x="5047" y="10097"/>
                  </a:cubicBezTo>
                  <a:cubicBezTo>
                    <a:pt x="5037" y="10105"/>
                    <a:pt x="5024" y="10116"/>
                    <a:pt x="5010" y="10131"/>
                  </a:cubicBezTo>
                  <a:lnTo>
                    <a:pt x="4974" y="10169"/>
                  </a:lnTo>
                  <a:cubicBezTo>
                    <a:pt x="4955" y="10188"/>
                    <a:pt x="4938" y="10200"/>
                    <a:pt x="4924" y="10206"/>
                  </a:cubicBezTo>
                  <a:cubicBezTo>
                    <a:pt x="4909" y="10211"/>
                    <a:pt x="4894" y="10210"/>
                    <a:pt x="4878" y="10202"/>
                  </a:cubicBezTo>
                  <a:cubicBezTo>
                    <a:pt x="4858" y="10192"/>
                    <a:pt x="4845" y="10178"/>
                    <a:pt x="4841" y="10158"/>
                  </a:cubicBezTo>
                  <a:cubicBezTo>
                    <a:pt x="4836" y="10139"/>
                    <a:pt x="4840" y="10117"/>
                    <a:pt x="4852" y="10092"/>
                  </a:cubicBezTo>
                  <a:cubicBezTo>
                    <a:pt x="4856" y="10084"/>
                    <a:pt x="4861" y="10076"/>
                    <a:pt x="4865" y="10070"/>
                  </a:cubicBezTo>
                  <a:cubicBezTo>
                    <a:pt x="4870" y="10063"/>
                    <a:pt x="4876" y="10056"/>
                    <a:pt x="4882" y="10050"/>
                  </a:cubicBezTo>
                  <a:cubicBezTo>
                    <a:pt x="4888" y="10044"/>
                    <a:pt x="4896" y="10038"/>
                    <a:pt x="4904" y="10032"/>
                  </a:cubicBezTo>
                  <a:cubicBezTo>
                    <a:pt x="4912" y="10026"/>
                    <a:pt x="4921" y="10020"/>
                    <a:pt x="4932" y="10014"/>
                  </a:cubicBezTo>
                  <a:lnTo>
                    <a:pt x="4908" y="9976"/>
                  </a:lnTo>
                  <a:cubicBezTo>
                    <a:pt x="4865" y="10001"/>
                    <a:pt x="4833" y="10035"/>
                    <a:pt x="4813" y="10076"/>
                  </a:cubicBezTo>
                  <a:cubicBezTo>
                    <a:pt x="4803" y="10095"/>
                    <a:pt x="4798" y="10114"/>
                    <a:pt x="4795" y="10132"/>
                  </a:cubicBezTo>
                  <a:cubicBezTo>
                    <a:pt x="4793" y="10150"/>
                    <a:pt x="4794" y="10167"/>
                    <a:pt x="4799" y="10183"/>
                  </a:cubicBezTo>
                  <a:cubicBezTo>
                    <a:pt x="4803" y="10199"/>
                    <a:pt x="4811" y="10213"/>
                    <a:pt x="4822" y="10226"/>
                  </a:cubicBezTo>
                  <a:cubicBezTo>
                    <a:pt x="4832" y="10239"/>
                    <a:pt x="4846" y="10249"/>
                    <a:pt x="4863" y="10258"/>
                  </a:cubicBezTo>
                  <a:cubicBezTo>
                    <a:pt x="4888" y="10270"/>
                    <a:pt x="4913" y="10272"/>
                    <a:pt x="4939" y="10265"/>
                  </a:cubicBezTo>
                  <a:cubicBezTo>
                    <a:pt x="4950" y="10261"/>
                    <a:pt x="4961" y="10255"/>
                    <a:pt x="4971" y="10247"/>
                  </a:cubicBezTo>
                  <a:cubicBezTo>
                    <a:pt x="4981" y="10239"/>
                    <a:pt x="4993" y="10227"/>
                    <a:pt x="5008" y="10212"/>
                  </a:cubicBezTo>
                  <a:lnTo>
                    <a:pt x="5039" y="10179"/>
                  </a:lnTo>
                  <a:cubicBezTo>
                    <a:pt x="5076" y="10139"/>
                    <a:pt x="5112" y="10127"/>
                    <a:pt x="5146" y="10144"/>
                  </a:cubicBezTo>
                  <a:cubicBezTo>
                    <a:pt x="5169" y="10156"/>
                    <a:pt x="5183" y="10174"/>
                    <a:pt x="5188" y="10200"/>
                  </a:cubicBezTo>
                  <a:cubicBezTo>
                    <a:pt x="5191" y="10211"/>
                    <a:pt x="5191" y="10222"/>
                    <a:pt x="5189" y="10233"/>
                  </a:cubicBezTo>
                  <a:cubicBezTo>
                    <a:pt x="5187" y="10243"/>
                    <a:pt x="5182" y="10256"/>
                    <a:pt x="5175" y="10270"/>
                  </a:cubicBezTo>
                  <a:cubicBezTo>
                    <a:pt x="5165" y="10290"/>
                    <a:pt x="5153" y="10307"/>
                    <a:pt x="5140" y="10321"/>
                  </a:cubicBezTo>
                  <a:cubicBezTo>
                    <a:pt x="5126" y="10336"/>
                    <a:pt x="5110" y="10348"/>
                    <a:pt x="5090" y="10359"/>
                  </a:cubicBezTo>
                  <a:lnTo>
                    <a:pt x="5116" y="10397"/>
                  </a:lnTo>
                  <a:cubicBezTo>
                    <a:pt x="5138" y="10384"/>
                    <a:pt x="5156" y="10368"/>
                    <a:pt x="5172" y="10351"/>
                  </a:cubicBezTo>
                  <a:cubicBezTo>
                    <a:pt x="5188" y="10333"/>
                    <a:pt x="5201" y="10313"/>
                    <a:pt x="5213" y="10289"/>
                  </a:cubicBezTo>
                  <a:cubicBezTo>
                    <a:pt x="5222" y="10271"/>
                    <a:pt x="5228" y="10254"/>
                    <a:pt x="5231" y="10239"/>
                  </a:cubicBezTo>
                  <a:cubicBezTo>
                    <a:pt x="5234" y="10223"/>
                    <a:pt x="5234" y="10207"/>
                    <a:pt x="5232" y="10190"/>
                  </a:cubicBezTo>
                  <a:cubicBezTo>
                    <a:pt x="5230" y="10167"/>
                    <a:pt x="5223" y="10147"/>
                    <a:pt x="5211" y="10129"/>
                  </a:cubicBezTo>
                  <a:cubicBezTo>
                    <a:pt x="5198" y="10112"/>
                    <a:pt x="5183" y="10098"/>
                    <a:pt x="5165" y="10089"/>
                  </a:cubicBezTo>
                  <a:cubicBezTo>
                    <a:pt x="5153" y="10083"/>
                    <a:pt x="5139" y="10080"/>
                    <a:pt x="5125" y="10078"/>
                  </a:cubicBezTo>
                  <a:close/>
                  <a:moveTo>
                    <a:pt x="5239" y="9888"/>
                  </a:moveTo>
                  <a:lnTo>
                    <a:pt x="5196" y="9867"/>
                  </a:lnTo>
                  <a:lnTo>
                    <a:pt x="5142" y="9976"/>
                  </a:lnTo>
                  <a:lnTo>
                    <a:pt x="5186" y="9997"/>
                  </a:lnTo>
                  <a:lnTo>
                    <a:pt x="5239" y="9888"/>
                  </a:lnTo>
                  <a:close/>
                  <a:moveTo>
                    <a:pt x="5156" y="9401"/>
                  </a:moveTo>
                  <a:lnTo>
                    <a:pt x="5133" y="9447"/>
                  </a:lnTo>
                  <a:lnTo>
                    <a:pt x="5405" y="9581"/>
                  </a:lnTo>
                  <a:cubicBezTo>
                    <a:pt x="5419" y="9587"/>
                    <a:pt x="5429" y="9594"/>
                    <a:pt x="5438" y="9600"/>
                  </a:cubicBezTo>
                  <a:cubicBezTo>
                    <a:pt x="5446" y="9606"/>
                    <a:pt x="5453" y="9615"/>
                    <a:pt x="5459" y="9626"/>
                  </a:cubicBezTo>
                  <a:cubicBezTo>
                    <a:pt x="5464" y="9636"/>
                    <a:pt x="5466" y="9648"/>
                    <a:pt x="5464" y="9661"/>
                  </a:cubicBezTo>
                  <a:cubicBezTo>
                    <a:pt x="5462" y="9675"/>
                    <a:pt x="5458" y="9690"/>
                    <a:pt x="5449" y="9707"/>
                  </a:cubicBezTo>
                  <a:cubicBezTo>
                    <a:pt x="5443" y="9719"/>
                    <a:pt x="5437" y="9729"/>
                    <a:pt x="5431" y="9736"/>
                  </a:cubicBezTo>
                  <a:cubicBezTo>
                    <a:pt x="5424" y="9744"/>
                    <a:pt x="5417" y="9750"/>
                    <a:pt x="5411" y="9754"/>
                  </a:cubicBezTo>
                  <a:cubicBezTo>
                    <a:pt x="5404" y="9758"/>
                    <a:pt x="5397" y="9761"/>
                    <a:pt x="5391" y="9762"/>
                  </a:cubicBezTo>
                  <a:cubicBezTo>
                    <a:pt x="5385" y="9764"/>
                    <a:pt x="5379" y="9764"/>
                    <a:pt x="5374" y="9764"/>
                  </a:cubicBezTo>
                  <a:cubicBezTo>
                    <a:pt x="5366" y="9764"/>
                    <a:pt x="5357" y="9762"/>
                    <a:pt x="5346" y="9757"/>
                  </a:cubicBezTo>
                  <a:cubicBezTo>
                    <a:pt x="5334" y="9753"/>
                    <a:pt x="5324" y="9748"/>
                    <a:pt x="5314" y="9743"/>
                  </a:cubicBezTo>
                  <a:lnTo>
                    <a:pt x="5051" y="9614"/>
                  </a:lnTo>
                  <a:lnTo>
                    <a:pt x="5028" y="9660"/>
                  </a:lnTo>
                  <a:lnTo>
                    <a:pt x="5308" y="9798"/>
                  </a:lnTo>
                  <a:cubicBezTo>
                    <a:pt x="5317" y="9802"/>
                    <a:pt x="5327" y="9806"/>
                    <a:pt x="5339" y="9811"/>
                  </a:cubicBezTo>
                  <a:cubicBezTo>
                    <a:pt x="5351" y="9815"/>
                    <a:pt x="5363" y="9817"/>
                    <a:pt x="5375" y="9816"/>
                  </a:cubicBezTo>
                  <a:cubicBezTo>
                    <a:pt x="5400" y="9815"/>
                    <a:pt x="5421" y="9808"/>
                    <a:pt x="5439" y="9794"/>
                  </a:cubicBezTo>
                  <a:cubicBezTo>
                    <a:pt x="5457" y="9781"/>
                    <a:pt x="5473" y="9759"/>
                    <a:pt x="5488" y="9729"/>
                  </a:cubicBezTo>
                  <a:cubicBezTo>
                    <a:pt x="5500" y="9705"/>
                    <a:pt x="5507" y="9683"/>
                    <a:pt x="5510" y="9665"/>
                  </a:cubicBezTo>
                  <a:cubicBezTo>
                    <a:pt x="5513" y="9646"/>
                    <a:pt x="5513" y="9628"/>
                    <a:pt x="5508" y="9611"/>
                  </a:cubicBezTo>
                  <a:cubicBezTo>
                    <a:pt x="5504" y="9595"/>
                    <a:pt x="5497" y="9581"/>
                    <a:pt x="5486" y="9571"/>
                  </a:cubicBezTo>
                  <a:cubicBezTo>
                    <a:pt x="5475" y="9560"/>
                    <a:pt x="5457" y="9549"/>
                    <a:pt x="5434" y="9538"/>
                  </a:cubicBezTo>
                  <a:lnTo>
                    <a:pt x="5156" y="9401"/>
                  </a:lnTo>
                  <a:close/>
                  <a:moveTo>
                    <a:pt x="5730" y="9220"/>
                  </a:moveTo>
                  <a:lnTo>
                    <a:pt x="5339" y="9028"/>
                  </a:lnTo>
                  <a:lnTo>
                    <a:pt x="5316" y="9074"/>
                  </a:lnTo>
                  <a:lnTo>
                    <a:pt x="5530" y="9177"/>
                  </a:lnTo>
                  <a:cubicBezTo>
                    <a:pt x="5544" y="9184"/>
                    <a:pt x="5558" y="9191"/>
                    <a:pt x="5572" y="9197"/>
                  </a:cubicBezTo>
                  <a:cubicBezTo>
                    <a:pt x="5586" y="9203"/>
                    <a:pt x="5599" y="9209"/>
                    <a:pt x="5611" y="9214"/>
                  </a:cubicBezTo>
                  <a:cubicBezTo>
                    <a:pt x="5622" y="9219"/>
                    <a:pt x="5632" y="9223"/>
                    <a:pt x="5639" y="9226"/>
                  </a:cubicBezTo>
                  <a:cubicBezTo>
                    <a:pt x="5647" y="9229"/>
                    <a:pt x="5651" y="9230"/>
                    <a:pt x="5651" y="9231"/>
                  </a:cubicBezTo>
                  <a:cubicBezTo>
                    <a:pt x="5650" y="9230"/>
                    <a:pt x="5646" y="9230"/>
                    <a:pt x="5640" y="9230"/>
                  </a:cubicBezTo>
                  <a:cubicBezTo>
                    <a:pt x="5634" y="9229"/>
                    <a:pt x="5626" y="9229"/>
                    <a:pt x="5617" y="9228"/>
                  </a:cubicBezTo>
                  <a:cubicBezTo>
                    <a:pt x="5608" y="9228"/>
                    <a:pt x="5597" y="9227"/>
                    <a:pt x="5586" y="9227"/>
                  </a:cubicBezTo>
                  <a:cubicBezTo>
                    <a:pt x="5574" y="9226"/>
                    <a:pt x="5563" y="9226"/>
                    <a:pt x="5551" y="9227"/>
                  </a:cubicBezTo>
                  <a:lnTo>
                    <a:pt x="5238" y="9234"/>
                  </a:lnTo>
                  <a:lnTo>
                    <a:pt x="5211" y="9288"/>
                  </a:lnTo>
                  <a:lnTo>
                    <a:pt x="5602" y="9480"/>
                  </a:lnTo>
                  <a:lnTo>
                    <a:pt x="5626" y="9432"/>
                  </a:lnTo>
                  <a:lnTo>
                    <a:pt x="5398" y="9323"/>
                  </a:lnTo>
                  <a:cubicBezTo>
                    <a:pt x="5386" y="9317"/>
                    <a:pt x="5375" y="9312"/>
                    <a:pt x="5363" y="9307"/>
                  </a:cubicBezTo>
                  <a:cubicBezTo>
                    <a:pt x="5352" y="9302"/>
                    <a:pt x="5341" y="9297"/>
                    <a:pt x="5331" y="9293"/>
                  </a:cubicBezTo>
                  <a:cubicBezTo>
                    <a:pt x="5321" y="9289"/>
                    <a:pt x="5312" y="9285"/>
                    <a:pt x="5305" y="9282"/>
                  </a:cubicBezTo>
                  <a:cubicBezTo>
                    <a:pt x="5298" y="9279"/>
                    <a:pt x="5293" y="9277"/>
                    <a:pt x="5289" y="9275"/>
                  </a:cubicBezTo>
                  <a:cubicBezTo>
                    <a:pt x="5293" y="9276"/>
                    <a:pt x="5299" y="9276"/>
                    <a:pt x="5306" y="9277"/>
                  </a:cubicBezTo>
                  <a:cubicBezTo>
                    <a:pt x="5314" y="9277"/>
                    <a:pt x="5323" y="9277"/>
                    <a:pt x="5333" y="9277"/>
                  </a:cubicBezTo>
                  <a:cubicBezTo>
                    <a:pt x="5343" y="9277"/>
                    <a:pt x="5354" y="9277"/>
                    <a:pt x="5366" y="9278"/>
                  </a:cubicBezTo>
                  <a:cubicBezTo>
                    <a:pt x="5378" y="9278"/>
                    <a:pt x="5391" y="9278"/>
                    <a:pt x="5405" y="9277"/>
                  </a:cubicBezTo>
                  <a:lnTo>
                    <a:pt x="5706" y="9269"/>
                  </a:lnTo>
                  <a:lnTo>
                    <a:pt x="5730" y="9220"/>
                  </a:lnTo>
                  <a:close/>
                  <a:moveTo>
                    <a:pt x="5808" y="9060"/>
                  </a:moveTo>
                  <a:lnTo>
                    <a:pt x="5418" y="8868"/>
                  </a:lnTo>
                  <a:lnTo>
                    <a:pt x="5395" y="8914"/>
                  </a:lnTo>
                  <a:lnTo>
                    <a:pt x="5786" y="9106"/>
                  </a:lnTo>
                  <a:lnTo>
                    <a:pt x="5808" y="9060"/>
                  </a:lnTo>
                  <a:close/>
                  <a:moveTo>
                    <a:pt x="5608" y="8481"/>
                  </a:moveTo>
                  <a:lnTo>
                    <a:pt x="5585" y="8529"/>
                  </a:lnTo>
                  <a:lnTo>
                    <a:pt x="5801" y="8739"/>
                  </a:lnTo>
                  <a:cubicBezTo>
                    <a:pt x="5819" y="8757"/>
                    <a:pt x="5834" y="8771"/>
                    <a:pt x="5846" y="8782"/>
                  </a:cubicBezTo>
                  <a:cubicBezTo>
                    <a:pt x="5858" y="8792"/>
                    <a:pt x="5866" y="8800"/>
                    <a:pt x="5871" y="8803"/>
                  </a:cubicBezTo>
                  <a:cubicBezTo>
                    <a:pt x="5868" y="8802"/>
                    <a:pt x="5863" y="8801"/>
                    <a:pt x="5856" y="8799"/>
                  </a:cubicBezTo>
                  <a:cubicBezTo>
                    <a:pt x="5849" y="8797"/>
                    <a:pt x="5841" y="8796"/>
                    <a:pt x="5832" y="8794"/>
                  </a:cubicBezTo>
                  <a:cubicBezTo>
                    <a:pt x="5823" y="8792"/>
                    <a:pt x="5813" y="8790"/>
                    <a:pt x="5803" y="8788"/>
                  </a:cubicBezTo>
                  <a:cubicBezTo>
                    <a:pt x="5792" y="8786"/>
                    <a:pt x="5782" y="8785"/>
                    <a:pt x="5772" y="8783"/>
                  </a:cubicBezTo>
                  <a:lnTo>
                    <a:pt x="5480" y="8742"/>
                  </a:lnTo>
                  <a:lnTo>
                    <a:pt x="5455" y="8793"/>
                  </a:lnTo>
                  <a:lnTo>
                    <a:pt x="5910" y="8853"/>
                  </a:lnTo>
                  <a:lnTo>
                    <a:pt x="5933" y="8807"/>
                  </a:lnTo>
                  <a:lnTo>
                    <a:pt x="5608" y="8481"/>
                  </a:lnTo>
                  <a:close/>
                  <a:moveTo>
                    <a:pt x="6144" y="8378"/>
                  </a:moveTo>
                  <a:lnTo>
                    <a:pt x="6104" y="8358"/>
                  </a:lnTo>
                  <a:lnTo>
                    <a:pt x="6019" y="8530"/>
                  </a:lnTo>
                  <a:lnTo>
                    <a:pt x="5876" y="8460"/>
                  </a:lnTo>
                  <a:lnTo>
                    <a:pt x="5942" y="8326"/>
                  </a:lnTo>
                  <a:lnTo>
                    <a:pt x="5901" y="8306"/>
                  </a:lnTo>
                  <a:lnTo>
                    <a:pt x="5836" y="8440"/>
                  </a:lnTo>
                  <a:lnTo>
                    <a:pt x="5707" y="8377"/>
                  </a:lnTo>
                  <a:lnTo>
                    <a:pt x="5786" y="8217"/>
                  </a:lnTo>
                  <a:lnTo>
                    <a:pt x="5751" y="8192"/>
                  </a:lnTo>
                  <a:lnTo>
                    <a:pt x="5645" y="8405"/>
                  </a:lnTo>
                  <a:lnTo>
                    <a:pt x="6036" y="8598"/>
                  </a:lnTo>
                  <a:lnTo>
                    <a:pt x="6144" y="8378"/>
                  </a:lnTo>
                  <a:close/>
                  <a:moveTo>
                    <a:pt x="6307" y="8047"/>
                  </a:moveTo>
                  <a:lnTo>
                    <a:pt x="6271" y="8052"/>
                  </a:lnTo>
                  <a:cubicBezTo>
                    <a:pt x="6254" y="8054"/>
                    <a:pt x="6236" y="8057"/>
                    <a:pt x="6218" y="8059"/>
                  </a:cubicBezTo>
                  <a:cubicBezTo>
                    <a:pt x="6199" y="8062"/>
                    <a:pt x="6181" y="8064"/>
                    <a:pt x="6165" y="8066"/>
                  </a:cubicBezTo>
                  <a:cubicBezTo>
                    <a:pt x="6148" y="8069"/>
                    <a:pt x="6137" y="8071"/>
                    <a:pt x="6130" y="8072"/>
                  </a:cubicBezTo>
                  <a:cubicBezTo>
                    <a:pt x="6120" y="8074"/>
                    <a:pt x="6109" y="8076"/>
                    <a:pt x="6097" y="8079"/>
                  </a:cubicBezTo>
                  <a:cubicBezTo>
                    <a:pt x="6086" y="8082"/>
                    <a:pt x="6075" y="8086"/>
                    <a:pt x="6067" y="8090"/>
                  </a:cubicBezTo>
                  <a:lnTo>
                    <a:pt x="6070" y="8084"/>
                  </a:lnTo>
                  <a:cubicBezTo>
                    <a:pt x="6077" y="8068"/>
                    <a:pt x="6082" y="8053"/>
                    <a:pt x="6083" y="8038"/>
                  </a:cubicBezTo>
                  <a:cubicBezTo>
                    <a:pt x="6084" y="8022"/>
                    <a:pt x="6082" y="8008"/>
                    <a:pt x="6077" y="7994"/>
                  </a:cubicBezTo>
                  <a:cubicBezTo>
                    <a:pt x="6072" y="7981"/>
                    <a:pt x="6065" y="7968"/>
                    <a:pt x="6054" y="7956"/>
                  </a:cubicBezTo>
                  <a:cubicBezTo>
                    <a:pt x="6043" y="7945"/>
                    <a:pt x="6029" y="7935"/>
                    <a:pt x="6014" y="7927"/>
                  </a:cubicBezTo>
                  <a:cubicBezTo>
                    <a:pt x="6003" y="7922"/>
                    <a:pt x="5993" y="7919"/>
                    <a:pt x="5984" y="7917"/>
                  </a:cubicBezTo>
                  <a:cubicBezTo>
                    <a:pt x="5974" y="7916"/>
                    <a:pt x="5965" y="7915"/>
                    <a:pt x="5956" y="7915"/>
                  </a:cubicBezTo>
                  <a:cubicBezTo>
                    <a:pt x="5947" y="7915"/>
                    <a:pt x="5939" y="7916"/>
                    <a:pt x="5932" y="7918"/>
                  </a:cubicBezTo>
                  <a:cubicBezTo>
                    <a:pt x="5925" y="7921"/>
                    <a:pt x="5918" y="7923"/>
                    <a:pt x="5912" y="7926"/>
                  </a:cubicBezTo>
                  <a:cubicBezTo>
                    <a:pt x="5906" y="7929"/>
                    <a:pt x="5900" y="7932"/>
                    <a:pt x="5894" y="7936"/>
                  </a:cubicBezTo>
                  <a:cubicBezTo>
                    <a:pt x="5889" y="7941"/>
                    <a:pt x="5883" y="7946"/>
                    <a:pt x="5876" y="7953"/>
                  </a:cubicBezTo>
                  <a:cubicBezTo>
                    <a:pt x="5870" y="7960"/>
                    <a:pt x="5864" y="7968"/>
                    <a:pt x="5858" y="7978"/>
                  </a:cubicBezTo>
                  <a:cubicBezTo>
                    <a:pt x="5852" y="7987"/>
                    <a:pt x="5845" y="7999"/>
                    <a:pt x="5839" y="8012"/>
                  </a:cubicBezTo>
                  <a:lnTo>
                    <a:pt x="5794" y="8103"/>
                  </a:lnTo>
                  <a:lnTo>
                    <a:pt x="6185" y="8296"/>
                  </a:lnTo>
                  <a:lnTo>
                    <a:pt x="6207" y="8250"/>
                  </a:lnTo>
                  <a:lnTo>
                    <a:pt x="6031" y="8163"/>
                  </a:lnTo>
                  <a:cubicBezTo>
                    <a:pt x="6036" y="8153"/>
                    <a:pt x="6042" y="8146"/>
                    <a:pt x="6048" y="8142"/>
                  </a:cubicBezTo>
                  <a:cubicBezTo>
                    <a:pt x="6054" y="8137"/>
                    <a:pt x="6064" y="8134"/>
                    <a:pt x="6078" y="8131"/>
                  </a:cubicBezTo>
                  <a:cubicBezTo>
                    <a:pt x="6101" y="8126"/>
                    <a:pt x="6123" y="8122"/>
                    <a:pt x="6143" y="8119"/>
                  </a:cubicBezTo>
                  <a:cubicBezTo>
                    <a:pt x="6164" y="8115"/>
                    <a:pt x="6183" y="8113"/>
                    <a:pt x="6201" y="8110"/>
                  </a:cubicBezTo>
                  <a:cubicBezTo>
                    <a:pt x="6218" y="8108"/>
                    <a:pt x="6233" y="8107"/>
                    <a:pt x="6246" y="8106"/>
                  </a:cubicBezTo>
                  <a:cubicBezTo>
                    <a:pt x="6260" y="8106"/>
                    <a:pt x="6270" y="8106"/>
                    <a:pt x="6278" y="8106"/>
                  </a:cubicBezTo>
                  <a:lnTo>
                    <a:pt x="6307" y="8047"/>
                  </a:lnTo>
                  <a:close/>
                  <a:moveTo>
                    <a:pt x="6021" y="7998"/>
                  </a:moveTo>
                  <a:cubicBezTo>
                    <a:pt x="6029" y="8007"/>
                    <a:pt x="6035" y="8016"/>
                    <a:pt x="6038" y="8025"/>
                  </a:cubicBezTo>
                  <a:cubicBezTo>
                    <a:pt x="6041" y="8036"/>
                    <a:pt x="6041" y="8048"/>
                    <a:pt x="6039" y="8060"/>
                  </a:cubicBezTo>
                  <a:cubicBezTo>
                    <a:pt x="6037" y="8073"/>
                    <a:pt x="6031" y="8088"/>
                    <a:pt x="6023" y="8105"/>
                  </a:cubicBezTo>
                  <a:lnTo>
                    <a:pt x="6002" y="8149"/>
                  </a:lnTo>
                  <a:lnTo>
                    <a:pt x="5856" y="8077"/>
                  </a:lnTo>
                  <a:lnTo>
                    <a:pt x="5879" y="8030"/>
                  </a:lnTo>
                  <a:cubicBezTo>
                    <a:pt x="5884" y="8020"/>
                    <a:pt x="5889" y="8011"/>
                    <a:pt x="5894" y="8004"/>
                  </a:cubicBezTo>
                  <a:cubicBezTo>
                    <a:pt x="5899" y="7997"/>
                    <a:pt x="5905" y="7990"/>
                    <a:pt x="5911" y="7985"/>
                  </a:cubicBezTo>
                  <a:cubicBezTo>
                    <a:pt x="5921" y="7976"/>
                    <a:pt x="5933" y="7971"/>
                    <a:pt x="5948" y="7969"/>
                  </a:cubicBezTo>
                  <a:cubicBezTo>
                    <a:pt x="5962" y="7968"/>
                    <a:pt x="5976" y="7970"/>
                    <a:pt x="5989" y="7976"/>
                  </a:cubicBezTo>
                  <a:cubicBezTo>
                    <a:pt x="6002" y="7983"/>
                    <a:pt x="6012" y="7990"/>
                    <a:pt x="6021" y="7998"/>
                  </a:cubicBezTo>
                  <a:close/>
                  <a:moveTo>
                    <a:pt x="6318" y="7653"/>
                  </a:moveTo>
                  <a:cubicBezTo>
                    <a:pt x="6303" y="7652"/>
                    <a:pt x="6290" y="7653"/>
                    <a:pt x="6277" y="7656"/>
                  </a:cubicBezTo>
                  <a:cubicBezTo>
                    <a:pt x="6264" y="7660"/>
                    <a:pt x="6252" y="7665"/>
                    <a:pt x="6241" y="7672"/>
                  </a:cubicBezTo>
                  <a:cubicBezTo>
                    <a:pt x="6230" y="7680"/>
                    <a:pt x="6217" y="7691"/>
                    <a:pt x="6203" y="7706"/>
                  </a:cubicBezTo>
                  <a:lnTo>
                    <a:pt x="6167" y="7744"/>
                  </a:lnTo>
                  <a:cubicBezTo>
                    <a:pt x="6148" y="7763"/>
                    <a:pt x="6131" y="7776"/>
                    <a:pt x="6117" y="7781"/>
                  </a:cubicBezTo>
                  <a:cubicBezTo>
                    <a:pt x="6102" y="7786"/>
                    <a:pt x="6087" y="7785"/>
                    <a:pt x="6071" y="7777"/>
                  </a:cubicBezTo>
                  <a:cubicBezTo>
                    <a:pt x="6051" y="7767"/>
                    <a:pt x="6039" y="7753"/>
                    <a:pt x="6034" y="7734"/>
                  </a:cubicBezTo>
                  <a:cubicBezTo>
                    <a:pt x="6029" y="7714"/>
                    <a:pt x="6033" y="7692"/>
                    <a:pt x="6045" y="7668"/>
                  </a:cubicBezTo>
                  <a:cubicBezTo>
                    <a:pt x="6049" y="7659"/>
                    <a:pt x="6054" y="7652"/>
                    <a:pt x="6059" y="7645"/>
                  </a:cubicBezTo>
                  <a:cubicBezTo>
                    <a:pt x="6063" y="7638"/>
                    <a:pt x="6069" y="7631"/>
                    <a:pt x="6075" y="7625"/>
                  </a:cubicBezTo>
                  <a:cubicBezTo>
                    <a:pt x="6081" y="7619"/>
                    <a:pt x="6089" y="7613"/>
                    <a:pt x="6097" y="7607"/>
                  </a:cubicBezTo>
                  <a:cubicBezTo>
                    <a:pt x="6105" y="7601"/>
                    <a:pt x="6114" y="7595"/>
                    <a:pt x="6125" y="7589"/>
                  </a:cubicBezTo>
                  <a:lnTo>
                    <a:pt x="6102" y="7552"/>
                  </a:lnTo>
                  <a:cubicBezTo>
                    <a:pt x="6058" y="7577"/>
                    <a:pt x="6026" y="7610"/>
                    <a:pt x="6006" y="7651"/>
                  </a:cubicBezTo>
                  <a:cubicBezTo>
                    <a:pt x="5997" y="7670"/>
                    <a:pt x="5991" y="7689"/>
                    <a:pt x="5989" y="7707"/>
                  </a:cubicBezTo>
                  <a:cubicBezTo>
                    <a:pt x="5987" y="7725"/>
                    <a:pt x="5988" y="7742"/>
                    <a:pt x="5992" y="7758"/>
                  </a:cubicBezTo>
                  <a:cubicBezTo>
                    <a:pt x="5997" y="7774"/>
                    <a:pt x="6004" y="7788"/>
                    <a:pt x="6015" y="7801"/>
                  </a:cubicBezTo>
                  <a:cubicBezTo>
                    <a:pt x="6025" y="7814"/>
                    <a:pt x="6039" y="7825"/>
                    <a:pt x="6056" y="7833"/>
                  </a:cubicBezTo>
                  <a:cubicBezTo>
                    <a:pt x="6081" y="7845"/>
                    <a:pt x="6106" y="7847"/>
                    <a:pt x="6132" y="7840"/>
                  </a:cubicBezTo>
                  <a:cubicBezTo>
                    <a:pt x="6143" y="7836"/>
                    <a:pt x="6154" y="7830"/>
                    <a:pt x="6164" y="7822"/>
                  </a:cubicBezTo>
                  <a:cubicBezTo>
                    <a:pt x="6175" y="7814"/>
                    <a:pt x="6187" y="7803"/>
                    <a:pt x="6201" y="7787"/>
                  </a:cubicBezTo>
                  <a:lnTo>
                    <a:pt x="6232" y="7754"/>
                  </a:lnTo>
                  <a:cubicBezTo>
                    <a:pt x="6269" y="7714"/>
                    <a:pt x="6305" y="7703"/>
                    <a:pt x="6339" y="7720"/>
                  </a:cubicBezTo>
                  <a:cubicBezTo>
                    <a:pt x="6363" y="7731"/>
                    <a:pt x="6377" y="7750"/>
                    <a:pt x="6382" y="7775"/>
                  </a:cubicBezTo>
                  <a:cubicBezTo>
                    <a:pt x="6384" y="7787"/>
                    <a:pt x="6384" y="7797"/>
                    <a:pt x="6382" y="7808"/>
                  </a:cubicBezTo>
                  <a:cubicBezTo>
                    <a:pt x="6380" y="7818"/>
                    <a:pt x="6375" y="7831"/>
                    <a:pt x="6368" y="7846"/>
                  </a:cubicBezTo>
                  <a:cubicBezTo>
                    <a:pt x="6358" y="7865"/>
                    <a:pt x="6347" y="7882"/>
                    <a:pt x="6333" y="7897"/>
                  </a:cubicBezTo>
                  <a:cubicBezTo>
                    <a:pt x="6319" y="7911"/>
                    <a:pt x="6303" y="7923"/>
                    <a:pt x="6283" y="7934"/>
                  </a:cubicBezTo>
                  <a:lnTo>
                    <a:pt x="6309" y="7972"/>
                  </a:lnTo>
                  <a:cubicBezTo>
                    <a:pt x="6331" y="7959"/>
                    <a:pt x="6350" y="7943"/>
                    <a:pt x="6365" y="7926"/>
                  </a:cubicBezTo>
                  <a:cubicBezTo>
                    <a:pt x="6381" y="7908"/>
                    <a:pt x="6395" y="7888"/>
                    <a:pt x="6406" y="7864"/>
                  </a:cubicBezTo>
                  <a:cubicBezTo>
                    <a:pt x="6415" y="7846"/>
                    <a:pt x="6421" y="7829"/>
                    <a:pt x="6424" y="7814"/>
                  </a:cubicBezTo>
                  <a:cubicBezTo>
                    <a:pt x="6427" y="7798"/>
                    <a:pt x="6428" y="7782"/>
                    <a:pt x="6426" y="7765"/>
                  </a:cubicBezTo>
                  <a:cubicBezTo>
                    <a:pt x="6423" y="7742"/>
                    <a:pt x="6416" y="7722"/>
                    <a:pt x="6404" y="7704"/>
                  </a:cubicBezTo>
                  <a:cubicBezTo>
                    <a:pt x="6392" y="7687"/>
                    <a:pt x="6376" y="7673"/>
                    <a:pt x="6358" y="7664"/>
                  </a:cubicBezTo>
                  <a:cubicBezTo>
                    <a:pt x="6346" y="7658"/>
                    <a:pt x="6333" y="7655"/>
                    <a:pt x="6318" y="7653"/>
                  </a:cubicBezTo>
                  <a:close/>
                  <a:moveTo>
                    <a:pt x="6536" y="7583"/>
                  </a:moveTo>
                  <a:lnTo>
                    <a:pt x="6145" y="7390"/>
                  </a:lnTo>
                  <a:lnTo>
                    <a:pt x="6122" y="7436"/>
                  </a:lnTo>
                  <a:lnTo>
                    <a:pt x="6513" y="7628"/>
                  </a:lnTo>
                  <a:lnTo>
                    <a:pt x="6536" y="7583"/>
                  </a:lnTo>
                  <a:close/>
                  <a:moveTo>
                    <a:pt x="6311" y="7053"/>
                  </a:moveTo>
                  <a:lnTo>
                    <a:pt x="6183" y="7312"/>
                  </a:lnTo>
                  <a:lnTo>
                    <a:pt x="6223" y="7331"/>
                  </a:lnTo>
                  <a:lnTo>
                    <a:pt x="6274" y="7226"/>
                  </a:lnTo>
                  <a:lnTo>
                    <a:pt x="6626" y="7399"/>
                  </a:lnTo>
                  <a:lnTo>
                    <a:pt x="6648" y="7354"/>
                  </a:lnTo>
                  <a:lnTo>
                    <a:pt x="6296" y="7181"/>
                  </a:lnTo>
                  <a:lnTo>
                    <a:pt x="6349" y="7076"/>
                  </a:lnTo>
                  <a:lnTo>
                    <a:pt x="6311" y="7053"/>
                  </a:lnTo>
                  <a:close/>
                  <a:moveTo>
                    <a:pt x="6854" y="6937"/>
                  </a:moveTo>
                  <a:lnTo>
                    <a:pt x="6399" y="6874"/>
                  </a:lnTo>
                  <a:lnTo>
                    <a:pt x="6369" y="6935"/>
                  </a:lnTo>
                  <a:lnTo>
                    <a:pt x="6696" y="7257"/>
                  </a:lnTo>
                  <a:lnTo>
                    <a:pt x="6719" y="7210"/>
                  </a:lnTo>
                  <a:lnTo>
                    <a:pt x="6617" y="7113"/>
                  </a:lnTo>
                  <a:lnTo>
                    <a:pt x="6689" y="6968"/>
                  </a:lnTo>
                  <a:lnTo>
                    <a:pt x="6827" y="6990"/>
                  </a:lnTo>
                  <a:lnTo>
                    <a:pt x="6854" y="6937"/>
                  </a:lnTo>
                  <a:close/>
                  <a:moveTo>
                    <a:pt x="6645" y="6961"/>
                  </a:moveTo>
                  <a:lnTo>
                    <a:pt x="6585" y="7082"/>
                  </a:lnTo>
                  <a:lnTo>
                    <a:pt x="6424" y="6926"/>
                  </a:lnTo>
                  <a:lnTo>
                    <a:pt x="6645" y="6961"/>
                  </a:lnTo>
                  <a:close/>
                  <a:moveTo>
                    <a:pt x="6291" y="6905"/>
                  </a:moveTo>
                  <a:cubicBezTo>
                    <a:pt x="6283" y="6908"/>
                    <a:pt x="6276" y="6913"/>
                    <a:pt x="6272" y="6922"/>
                  </a:cubicBezTo>
                  <a:cubicBezTo>
                    <a:pt x="6268" y="6930"/>
                    <a:pt x="6268" y="6938"/>
                    <a:pt x="6271" y="6946"/>
                  </a:cubicBezTo>
                  <a:cubicBezTo>
                    <a:pt x="6273" y="6955"/>
                    <a:pt x="6279" y="6961"/>
                    <a:pt x="6287" y="6965"/>
                  </a:cubicBezTo>
                  <a:cubicBezTo>
                    <a:pt x="6295" y="6969"/>
                    <a:pt x="6304" y="6970"/>
                    <a:pt x="6312" y="6967"/>
                  </a:cubicBezTo>
                  <a:cubicBezTo>
                    <a:pt x="6321" y="6964"/>
                    <a:pt x="6328" y="6959"/>
                    <a:pt x="6332" y="6950"/>
                  </a:cubicBezTo>
                  <a:cubicBezTo>
                    <a:pt x="6336" y="6942"/>
                    <a:pt x="6336" y="6933"/>
                    <a:pt x="6333" y="6925"/>
                  </a:cubicBezTo>
                  <a:cubicBezTo>
                    <a:pt x="6330" y="6917"/>
                    <a:pt x="6324" y="6910"/>
                    <a:pt x="6316" y="6906"/>
                  </a:cubicBezTo>
                  <a:cubicBezTo>
                    <a:pt x="6308" y="6902"/>
                    <a:pt x="6300" y="6902"/>
                    <a:pt x="6291" y="6905"/>
                  </a:cubicBezTo>
                  <a:close/>
                  <a:moveTo>
                    <a:pt x="6349" y="6787"/>
                  </a:moveTo>
                  <a:cubicBezTo>
                    <a:pt x="6340" y="6790"/>
                    <a:pt x="6334" y="6796"/>
                    <a:pt x="6330" y="6804"/>
                  </a:cubicBezTo>
                  <a:cubicBezTo>
                    <a:pt x="6326" y="6812"/>
                    <a:pt x="6325" y="6820"/>
                    <a:pt x="6328" y="6829"/>
                  </a:cubicBezTo>
                  <a:cubicBezTo>
                    <a:pt x="6331" y="6837"/>
                    <a:pt x="6337" y="6844"/>
                    <a:pt x="6345" y="6848"/>
                  </a:cubicBezTo>
                  <a:cubicBezTo>
                    <a:pt x="6353" y="6852"/>
                    <a:pt x="6362" y="6852"/>
                    <a:pt x="6370" y="6850"/>
                  </a:cubicBezTo>
                  <a:cubicBezTo>
                    <a:pt x="6379" y="6847"/>
                    <a:pt x="6385" y="6841"/>
                    <a:pt x="6389" y="6833"/>
                  </a:cubicBezTo>
                  <a:cubicBezTo>
                    <a:pt x="6394" y="6824"/>
                    <a:pt x="6394" y="6816"/>
                    <a:pt x="6391" y="6808"/>
                  </a:cubicBezTo>
                  <a:cubicBezTo>
                    <a:pt x="6388" y="6799"/>
                    <a:pt x="6382" y="6793"/>
                    <a:pt x="6374" y="6789"/>
                  </a:cubicBezTo>
                  <a:cubicBezTo>
                    <a:pt x="6366" y="6785"/>
                    <a:pt x="6357" y="6784"/>
                    <a:pt x="6349" y="6787"/>
                  </a:cubicBezTo>
                  <a:close/>
                  <a:moveTo>
                    <a:pt x="6591" y="6484"/>
                  </a:moveTo>
                  <a:lnTo>
                    <a:pt x="6463" y="6743"/>
                  </a:lnTo>
                  <a:lnTo>
                    <a:pt x="6503" y="6762"/>
                  </a:lnTo>
                  <a:lnTo>
                    <a:pt x="6554" y="6658"/>
                  </a:lnTo>
                  <a:lnTo>
                    <a:pt x="6906" y="6831"/>
                  </a:lnTo>
                  <a:lnTo>
                    <a:pt x="6928" y="6786"/>
                  </a:lnTo>
                  <a:lnTo>
                    <a:pt x="6576" y="6613"/>
                  </a:lnTo>
                  <a:lnTo>
                    <a:pt x="6628" y="6507"/>
                  </a:lnTo>
                  <a:lnTo>
                    <a:pt x="6591" y="6484"/>
                  </a:lnTo>
                  <a:close/>
                  <a:moveTo>
                    <a:pt x="7256" y="6118"/>
                  </a:moveTo>
                  <a:lnTo>
                    <a:pt x="6849" y="5959"/>
                  </a:lnTo>
                  <a:lnTo>
                    <a:pt x="6815" y="6028"/>
                  </a:lnTo>
                  <a:lnTo>
                    <a:pt x="7039" y="6229"/>
                  </a:lnTo>
                  <a:cubicBezTo>
                    <a:pt x="7052" y="6241"/>
                    <a:pt x="7065" y="6251"/>
                    <a:pt x="7076" y="6260"/>
                  </a:cubicBezTo>
                  <a:cubicBezTo>
                    <a:pt x="7087" y="6269"/>
                    <a:pt x="7094" y="6274"/>
                    <a:pt x="7095" y="6275"/>
                  </a:cubicBezTo>
                  <a:cubicBezTo>
                    <a:pt x="7093" y="6274"/>
                    <a:pt x="7085" y="6272"/>
                    <a:pt x="7071" y="6268"/>
                  </a:cubicBezTo>
                  <a:cubicBezTo>
                    <a:pt x="7058" y="6265"/>
                    <a:pt x="7040" y="6261"/>
                    <a:pt x="7020" y="6257"/>
                  </a:cubicBezTo>
                  <a:lnTo>
                    <a:pt x="6729" y="6202"/>
                  </a:lnTo>
                  <a:lnTo>
                    <a:pt x="6696" y="6271"/>
                  </a:lnTo>
                  <a:lnTo>
                    <a:pt x="7070" y="6497"/>
                  </a:lnTo>
                  <a:lnTo>
                    <a:pt x="7092" y="6452"/>
                  </a:lnTo>
                  <a:lnTo>
                    <a:pt x="6824" y="6294"/>
                  </a:lnTo>
                  <a:cubicBezTo>
                    <a:pt x="6819" y="6291"/>
                    <a:pt x="6812" y="6287"/>
                    <a:pt x="6805" y="6282"/>
                  </a:cubicBezTo>
                  <a:cubicBezTo>
                    <a:pt x="6797" y="6278"/>
                    <a:pt x="6790" y="6274"/>
                    <a:pt x="6783" y="6270"/>
                  </a:cubicBezTo>
                  <a:cubicBezTo>
                    <a:pt x="6775" y="6266"/>
                    <a:pt x="6769" y="6262"/>
                    <a:pt x="6763" y="6259"/>
                  </a:cubicBezTo>
                  <a:cubicBezTo>
                    <a:pt x="6758" y="6256"/>
                    <a:pt x="6755" y="6254"/>
                    <a:pt x="6754" y="6253"/>
                  </a:cubicBezTo>
                  <a:cubicBezTo>
                    <a:pt x="6758" y="6255"/>
                    <a:pt x="6768" y="6257"/>
                    <a:pt x="6781" y="6259"/>
                  </a:cubicBezTo>
                  <a:cubicBezTo>
                    <a:pt x="6796" y="6262"/>
                    <a:pt x="6815" y="6266"/>
                    <a:pt x="6837" y="6270"/>
                  </a:cubicBezTo>
                  <a:lnTo>
                    <a:pt x="7152" y="6329"/>
                  </a:lnTo>
                  <a:lnTo>
                    <a:pt x="7172" y="6289"/>
                  </a:lnTo>
                  <a:lnTo>
                    <a:pt x="6922" y="6062"/>
                  </a:lnTo>
                  <a:cubicBezTo>
                    <a:pt x="6916" y="6058"/>
                    <a:pt x="6911" y="6053"/>
                    <a:pt x="6905" y="6048"/>
                  </a:cubicBezTo>
                  <a:cubicBezTo>
                    <a:pt x="6899" y="6043"/>
                    <a:pt x="6893" y="6038"/>
                    <a:pt x="6888" y="6034"/>
                  </a:cubicBezTo>
                  <a:cubicBezTo>
                    <a:pt x="6883" y="6029"/>
                    <a:pt x="6878" y="6025"/>
                    <a:pt x="6875" y="6022"/>
                  </a:cubicBezTo>
                  <a:cubicBezTo>
                    <a:pt x="6871" y="6019"/>
                    <a:pt x="6869" y="6017"/>
                    <a:pt x="6868" y="6017"/>
                  </a:cubicBezTo>
                  <a:cubicBezTo>
                    <a:pt x="6869" y="6017"/>
                    <a:pt x="6872" y="6018"/>
                    <a:pt x="6876" y="6020"/>
                  </a:cubicBezTo>
                  <a:cubicBezTo>
                    <a:pt x="6881" y="6022"/>
                    <a:pt x="6887" y="6025"/>
                    <a:pt x="6893" y="6028"/>
                  </a:cubicBezTo>
                  <a:cubicBezTo>
                    <a:pt x="6900" y="6031"/>
                    <a:pt x="6907" y="6034"/>
                    <a:pt x="6915" y="6037"/>
                  </a:cubicBezTo>
                  <a:cubicBezTo>
                    <a:pt x="6922" y="6041"/>
                    <a:pt x="6929" y="6044"/>
                    <a:pt x="6936" y="6046"/>
                  </a:cubicBezTo>
                  <a:lnTo>
                    <a:pt x="7233" y="6165"/>
                  </a:lnTo>
                  <a:lnTo>
                    <a:pt x="7256" y="6118"/>
                  </a:lnTo>
                  <a:close/>
                  <a:moveTo>
                    <a:pt x="7041" y="5569"/>
                  </a:moveTo>
                  <a:lnTo>
                    <a:pt x="7018" y="5615"/>
                  </a:lnTo>
                  <a:lnTo>
                    <a:pt x="7291" y="5749"/>
                  </a:lnTo>
                  <a:cubicBezTo>
                    <a:pt x="7304" y="5756"/>
                    <a:pt x="7315" y="5762"/>
                    <a:pt x="7323" y="5769"/>
                  </a:cubicBezTo>
                  <a:cubicBezTo>
                    <a:pt x="7332" y="5775"/>
                    <a:pt x="7339" y="5783"/>
                    <a:pt x="7344" y="5794"/>
                  </a:cubicBezTo>
                  <a:cubicBezTo>
                    <a:pt x="7349" y="5804"/>
                    <a:pt x="7351" y="5816"/>
                    <a:pt x="7349" y="5830"/>
                  </a:cubicBezTo>
                  <a:cubicBezTo>
                    <a:pt x="7348" y="5844"/>
                    <a:pt x="7343" y="5859"/>
                    <a:pt x="7335" y="5875"/>
                  </a:cubicBezTo>
                  <a:cubicBezTo>
                    <a:pt x="7329" y="5887"/>
                    <a:pt x="7323" y="5897"/>
                    <a:pt x="7316" y="5905"/>
                  </a:cubicBezTo>
                  <a:cubicBezTo>
                    <a:pt x="7309" y="5913"/>
                    <a:pt x="7303" y="5918"/>
                    <a:pt x="7296" y="5923"/>
                  </a:cubicBezTo>
                  <a:cubicBezTo>
                    <a:pt x="7289" y="5927"/>
                    <a:pt x="7283" y="5930"/>
                    <a:pt x="7276" y="5931"/>
                  </a:cubicBezTo>
                  <a:cubicBezTo>
                    <a:pt x="7270" y="5932"/>
                    <a:pt x="7264" y="5933"/>
                    <a:pt x="7259" y="5933"/>
                  </a:cubicBezTo>
                  <a:cubicBezTo>
                    <a:pt x="7252" y="5932"/>
                    <a:pt x="7242" y="5930"/>
                    <a:pt x="7231" y="5926"/>
                  </a:cubicBezTo>
                  <a:cubicBezTo>
                    <a:pt x="7220" y="5921"/>
                    <a:pt x="7209" y="5917"/>
                    <a:pt x="7199" y="5912"/>
                  </a:cubicBezTo>
                  <a:lnTo>
                    <a:pt x="6936" y="5782"/>
                  </a:lnTo>
                  <a:lnTo>
                    <a:pt x="6913" y="5829"/>
                  </a:lnTo>
                  <a:lnTo>
                    <a:pt x="7194" y="5966"/>
                  </a:lnTo>
                  <a:cubicBezTo>
                    <a:pt x="7202" y="5971"/>
                    <a:pt x="7213" y="5975"/>
                    <a:pt x="7224" y="5979"/>
                  </a:cubicBezTo>
                  <a:cubicBezTo>
                    <a:pt x="7236" y="5984"/>
                    <a:pt x="7248" y="5986"/>
                    <a:pt x="7260" y="5985"/>
                  </a:cubicBezTo>
                  <a:cubicBezTo>
                    <a:pt x="7285" y="5984"/>
                    <a:pt x="7306" y="5977"/>
                    <a:pt x="7324" y="5963"/>
                  </a:cubicBezTo>
                  <a:cubicBezTo>
                    <a:pt x="7342" y="5950"/>
                    <a:pt x="7359" y="5928"/>
                    <a:pt x="7374" y="5897"/>
                  </a:cubicBezTo>
                  <a:cubicBezTo>
                    <a:pt x="7385" y="5873"/>
                    <a:pt x="7393" y="5852"/>
                    <a:pt x="7396" y="5833"/>
                  </a:cubicBezTo>
                  <a:cubicBezTo>
                    <a:pt x="7399" y="5815"/>
                    <a:pt x="7398" y="5797"/>
                    <a:pt x="7394" y="5780"/>
                  </a:cubicBezTo>
                  <a:cubicBezTo>
                    <a:pt x="7390" y="5763"/>
                    <a:pt x="7382" y="5750"/>
                    <a:pt x="7371" y="5739"/>
                  </a:cubicBezTo>
                  <a:cubicBezTo>
                    <a:pt x="7360" y="5729"/>
                    <a:pt x="7342" y="5718"/>
                    <a:pt x="7319" y="5706"/>
                  </a:cubicBezTo>
                  <a:lnTo>
                    <a:pt x="7041" y="5569"/>
                  </a:lnTo>
                  <a:close/>
                  <a:moveTo>
                    <a:pt x="6884" y="5700"/>
                  </a:moveTo>
                  <a:cubicBezTo>
                    <a:pt x="6875" y="5703"/>
                    <a:pt x="6869" y="5709"/>
                    <a:pt x="6865" y="5717"/>
                  </a:cubicBezTo>
                  <a:cubicBezTo>
                    <a:pt x="6861" y="5725"/>
                    <a:pt x="6860" y="5733"/>
                    <a:pt x="6863" y="5742"/>
                  </a:cubicBezTo>
                  <a:cubicBezTo>
                    <a:pt x="6866" y="5750"/>
                    <a:pt x="6872" y="5756"/>
                    <a:pt x="6880" y="5760"/>
                  </a:cubicBezTo>
                  <a:cubicBezTo>
                    <a:pt x="6888" y="5764"/>
                    <a:pt x="6897" y="5765"/>
                    <a:pt x="6905" y="5762"/>
                  </a:cubicBezTo>
                  <a:cubicBezTo>
                    <a:pt x="6914" y="5759"/>
                    <a:pt x="6920" y="5754"/>
                    <a:pt x="6924" y="5746"/>
                  </a:cubicBezTo>
                  <a:cubicBezTo>
                    <a:pt x="6929" y="5737"/>
                    <a:pt x="6929" y="5729"/>
                    <a:pt x="6926" y="5720"/>
                  </a:cubicBezTo>
                  <a:cubicBezTo>
                    <a:pt x="6923" y="5712"/>
                    <a:pt x="6917" y="5706"/>
                    <a:pt x="6909" y="5702"/>
                  </a:cubicBezTo>
                  <a:cubicBezTo>
                    <a:pt x="6901" y="5698"/>
                    <a:pt x="6892" y="5697"/>
                    <a:pt x="6884" y="5700"/>
                  </a:cubicBezTo>
                  <a:close/>
                  <a:moveTo>
                    <a:pt x="6941" y="5583"/>
                  </a:moveTo>
                  <a:cubicBezTo>
                    <a:pt x="6933" y="5586"/>
                    <a:pt x="6926" y="5592"/>
                    <a:pt x="6922" y="5600"/>
                  </a:cubicBezTo>
                  <a:cubicBezTo>
                    <a:pt x="6918" y="5608"/>
                    <a:pt x="6918" y="5616"/>
                    <a:pt x="6921" y="5625"/>
                  </a:cubicBezTo>
                  <a:cubicBezTo>
                    <a:pt x="6924" y="5633"/>
                    <a:pt x="6929" y="5640"/>
                    <a:pt x="6937" y="5644"/>
                  </a:cubicBezTo>
                  <a:cubicBezTo>
                    <a:pt x="6945" y="5648"/>
                    <a:pt x="6954" y="5648"/>
                    <a:pt x="6963" y="5645"/>
                  </a:cubicBezTo>
                  <a:cubicBezTo>
                    <a:pt x="6971" y="5643"/>
                    <a:pt x="6978" y="5637"/>
                    <a:pt x="6982" y="5629"/>
                  </a:cubicBezTo>
                  <a:cubicBezTo>
                    <a:pt x="6986" y="5620"/>
                    <a:pt x="6986" y="5612"/>
                    <a:pt x="6983" y="5604"/>
                  </a:cubicBezTo>
                  <a:cubicBezTo>
                    <a:pt x="6980" y="5595"/>
                    <a:pt x="6974" y="5589"/>
                    <a:pt x="6966" y="5585"/>
                  </a:cubicBezTo>
                  <a:cubicBezTo>
                    <a:pt x="6958" y="5581"/>
                    <a:pt x="6950" y="5580"/>
                    <a:pt x="6941" y="5583"/>
                  </a:cubicBezTo>
                  <a:close/>
                  <a:moveTo>
                    <a:pt x="7615" y="5389"/>
                  </a:moveTo>
                  <a:lnTo>
                    <a:pt x="7224" y="5197"/>
                  </a:lnTo>
                  <a:lnTo>
                    <a:pt x="7201" y="5243"/>
                  </a:lnTo>
                  <a:lnTo>
                    <a:pt x="7415" y="5346"/>
                  </a:lnTo>
                  <a:cubicBezTo>
                    <a:pt x="7429" y="5353"/>
                    <a:pt x="7443" y="5359"/>
                    <a:pt x="7457" y="5366"/>
                  </a:cubicBezTo>
                  <a:cubicBezTo>
                    <a:pt x="7472" y="5372"/>
                    <a:pt x="7485" y="5378"/>
                    <a:pt x="7496" y="5383"/>
                  </a:cubicBezTo>
                  <a:cubicBezTo>
                    <a:pt x="7508" y="5387"/>
                    <a:pt x="7517" y="5391"/>
                    <a:pt x="7525" y="5394"/>
                  </a:cubicBezTo>
                  <a:cubicBezTo>
                    <a:pt x="7532" y="5397"/>
                    <a:pt x="7536" y="5399"/>
                    <a:pt x="7536" y="5399"/>
                  </a:cubicBezTo>
                  <a:cubicBezTo>
                    <a:pt x="7535" y="5399"/>
                    <a:pt x="7531" y="5399"/>
                    <a:pt x="7525" y="5398"/>
                  </a:cubicBezTo>
                  <a:cubicBezTo>
                    <a:pt x="7519" y="5398"/>
                    <a:pt x="7511" y="5397"/>
                    <a:pt x="7502" y="5397"/>
                  </a:cubicBezTo>
                  <a:cubicBezTo>
                    <a:pt x="7493" y="5396"/>
                    <a:pt x="7483" y="5396"/>
                    <a:pt x="7471" y="5395"/>
                  </a:cubicBezTo>
                  <a:cubicBezTo>
                    <a:pt x="7460" y="5395"/>
                    <a:pt x="7448" y="5395"/>
                    <a:pt x="7436" y="5395"/>
                  </a:cubicBezTo>
                  <a:lnTo>
                    <a:pt x="7123" y="5402"/>
                  </a:lnTo>
                  <a:lnTo>
                    <a:pt x="7096" y="5457"/>
                  </a:lnTo>
                  <a:lnTo>
                    <a:pt x="7487" y="5649"/>
                  </a:lnTo>
                  <a:lnTo>
                    <a:pt x="7511" y="5600"/>
                  </a:lnTo>
                  <a:lnTo>
                    <a:pt x="7283" y="5491"/>
                  </a:lnTo>
                  <a:cubicBezTo>
                    <a:pt x="7272" y="5485"/>
                    <a:pt x="7260" y="5480"/>
                    <a:pt x="7249" y="5475"/>
                  </a:cubicBezTo>
                  <a:cubicBezTo>
                    <a:pt x="7237" y="5470"/>
                    <a:pt x="7226" y="5465"/>
                    <a:pt x="7216" y="5461"/>
                  </a:cubicBezTo>
                  <a:cubicBezTo>
                    <a:pt x="7206" y="5457"/>
                    <a:pt x="7197" y="5453"/>
                    <a:pt x="7190" y="5450"/>
                  </a:cubicBezTo>
                  <a:cubicBezTo>
                    <a:pt x="7183" y="5447"/>
                    <a:pt x="7178" y="5445"/>
                    <a:pt x="7175" y="5444"/>
                  </a:cubicBezTo>
                  <a:cubicBezTo>
                    <a:pt x="7179" y="5445"/>
                    <a:pt x="7184" y="5445"/>
                    <a:pt x="7192" y="5445"/>
                  </a:cubicBezTo>
                  <a:cubicBezTo>
                    <a:pt x="7199" y="5446"/>
                    <a:pt x="7208" y="5446"/>
                    <a:pt x="7218" y="5446"/>
                  </a:cubicBezTo>
                  <a:cubicBezTo>
                    <a:pt x="7228" y="5446"/>
                    <a:pt x="7239" y="5446"/>
                    <a:pt x="7251" y="5446"/>
                  </a:cubicBezTo>
                  <a:cubicBezTo>
                    <a:pt x="7264" y="5446"/>
                    <a:pt x="7277" y="5446"/>
                    <a:pt x="7290" y="5446"/>
                  </a:cubicBezTo>
                  <a:lnTo>
                    <a:pt x="7591" y="5438"/>
                  </a:lnTo>
                  <a:lnTo>
                    <a:pt x="7615" y="5389"/>
                  </a:lnTo>
                  <a:close/>
                  <a:moveTo>
                    <a:pt x="7639" y="4968"/>
                  </a:moveTo>
                  <a:cubicBezTo>
                    <a:pt x="7625" y="4967"/>
                    <a:pt x="7611" y="4968"/>
                    <a:pt x="7598" y="4971"/>
                  </a:cubicBezTo>
                  <a:cubicBezTo>
                    <a:pt x="7585" y="4975"/>
                    <a:pt x="7573" y="4980"/>
                    <a:pt x="7562" y="4987"/>
                  </a:cubicBezTo>
                  <a:cubicBezTo>
                    <a:pt x="7551" y="4995"/>
                    <a:pt x="7538" y="5006"/>
                    <a:pt x="7525" y="5021"/>
                  </a:cubicBezTo>
                  <a:lnTo>
                    <a:pt x="7488" y="5059"/>
                  </a:lnTo>
                  <a:cubicBezTo>
                    <a:pt x="7469" y="5078"/>
                    <a:pt x="7452" y="5091"/>
                    <a:pt x="7438" y="5096"/>
                  </a:cubicBezTo>
                  <a:cubicBezTo>
                    <a:pt x="7423" y="5101"/>
                    <a:pt x="7408" y="5100"/>
                    <a:pt x="7392" y="5092"/>
                  </a:cubicBezTo>
                  <a:cubicBezTo>
                    <a:pt x="7372" y="5082"/>
                    <a:pt x="7360" y="5068"/>
                    <a:pt x="7355" y="5049"/>
                  </a:cubicBezTo>
                  <a:cubicBezTo>
                    <a:pt x="7350" y="5029"/>
                    <a:pt x="7354" y="5007"/>
                    <a:pt x="7366" y="4983"/>
                  </a:cubicBezTo>
                  <a:cubicBezTo>
                    <a:pt x="7370" y="4974"/>
                    <a:pt x="7375" y="4967"/>
                    <a:pt x="7380" y="4960"/>
                  </a:cubicBezTo>
                  <a:cubicBezTo>
                    <a:pt x="7384" y="4953"/>
                    <a:pt x="7390" y="4946"/>
                    <a:pt x="7396" y="4940"/>
                  </a:cubicBezTo>
                  <a:cubicBezTo>
                    <a:pt x="7403" y="4934"/>
                    <a:pt x="7410" y="4928"/>
                    <a:pt x="7418" y="4922"/>
                  </a:cubicBezTo>
                  <a:cubicBezTo>
                    <a:pt x="7426" y="4916"/>
                    <a:pt x="7435" y="4910"/>
                    <a:pt x="7446" y="4904"/>
                  </a:cubicBezTo>
                  <a:lnTo>
                    <a:pt x="7423" y="4867"/>
                  </a:lnTo>
                  <a:cubicBezTo>
                    <a:pt x="7379" y="4892"/>
                    <a:pt x="7347" y="4925"/>
                    <a:pt x="7327" y="4966"/>
                  </a:cubicBezTo>
                  <a:cubicBezTo>
                    <a:pt x="7318" y="4985"/>
                    <a:pt x="7312" y="5004"/>
                    <a:pt x="7310" y="5022"/>
                  </a:cubicBezTo>
                  <a:cubicBezTo>
                    <a:pt x="7308" y="5040"/>
                    <a:pt x="7309" y="5057"/>
                    <a:pt x="7313" y="5073"/>
                  </a:cubicBezTo>
                  <a:cubicBezTo>
                    <a:pt x="7318" y="5089"/>
                    <a:pt x="7325" y="5103"/>
                    <a:pt x="7336" y="5116"/>
                  </a:cubicBezTo>
                  <a:cubicBezTo>
                    <a:pt x="7347" y="5129"/>
                    <a:pt x="7360" y="5140"/>
                    <a:pt x="7377" y="5148"/>
                  </a:cubicBezTo>
                  <a:cubicBezTo>
                    <a:pt x="7402" y="5160"/>
                    <a:pt x="7427" y="5162"/>
                    <a:pt x="7453" y="5155"/>
                  </a:cubicBezTo>
                  <a:cubicBezTo>
                    <a:pt x="7465" y="5151"/>
                    <a:pt x="7476" y="5145"/>
                    <a:pt x="7486" y="5137"/>
                  </a:cubicBezTo>
                  <a:cubicBezTo>
                    <a:pt x="7496" y="5129"/>
                    <a:pt x="7508" y="5118"/>
                    <a:pt x="7522" y="5102"/>
                  </a:cubicBezTo>
                  <a:lnTo>
                    <a:pt x="7553" y="5069"/>
                  </a:lnTo>
                  <a:cubicBezTo>
                    <a:pt x="7590" y="5029"/>
                    <a:pt x="7626" y="5018"/>
                    <a:pt x="7661" y="5035"/>
                  </a:cubicBezTo>
                  <a:cubicBezTo>
                    <a:pt x="7684" y="5046"/>
                    <a:pt x="7698" y="5065"/>
                    <a:pt x="7703" y="5090"/>
                  </a:cubicBezTo>
                  <a:cubicBezTo>
                    <a:pt x="7705" y="5102"/>
                    <a:pt x="7705" y="5113"/>
                    <a:pt x="7703" y="5123"/>
                  </a:cubicBezTo>
                  <a:cubicBezTo>
                    <a:pt x="7701" y="5133"/>
                    <a:pt x="7697" y="5146"/>
                    <a:pt x="7689" y="5161"/>
                  </a:cubicBezTo>
                  <a:cubicBezTo>
                    <a:pt x="7680" y="5180"/>
                    <a:pt x="7668" y="5197"/>
                    <a:pt x="7654" y="5212"/>
                  </a:cubicBezTo>
                  <a:cubicBezTo>
                    <a:pt x="7641" y="5226"/>
                    <a:pt x="7624" y="5238"/>
                    <a:pt x="7604" y="5249"/>
                  </a:cubicBezTo>
                  <a:lnTo>
                    <a:pt x="7630" y="5287"/>
                  </a:lnTo>
                  <a:cubicBezTo>
                    <a:pt x="7652" y="5274"/>
                    <a:pt x="7671" y="5258"/>
                    <a:pt x="7687" y="5241"/>
                  </a:cubicBezTo>
                  <a:cubicBezTo>
                    <a:pt x="7702" y="5223"/>
                    <a:pt x="7716" y="5203"/>
                    <a:pt x="7727" y="5179"/>
                  </a:cubicBezTo>
                  <a:cubicBezTo>
                    <a:pt x="7736" y="5161"/>
                    <a:pt x="7742" y="5144"/>
                    <a:pt x="7745" y="5129"/>
                  </a:cubicBezTo>
                  <a:cubicBezTo>
                    <a:pt x="7748" y="5113"/>
                    <a:pt x="7749" y="5097"/>
                    <a:pt x="7747" y="5080"/>
                  </a:cubicBezTo>
                  <a:cubicBezTo>
                    <a:pt x="7744" y="5057"/>
                    <a:pt x="7737" y="5037"/>
                    <a:pt x="7725" y="5019"/>
                  </a:cubicBezTo>
                  <a:cubicBezTo>
                    <a:pt x="7713" y="5002"/>
                    <a:pt x="7698" y="4988"/>
                    <a:pt x="7679" y="4979"/>
                  </a:cubicBezTo>
                  <a:cubicBezTo>
                    <a:pt x="7667" y="4973"/>
                    <a:pt x="7654" y="4970"/>
                    <a:pt x="7639" y="4968"/>
                  </a:cubicBezTo>
                  <a:close/>
                  <a:moveTo>
                    <a:pt x="7556" y="4521"/>
                  </a:moveTo>
                  <a:lnTo>
                    <a:pt x="7429" y="4780"/>
                  </a:lnTo>
                  <a:lnTo>
                    <a:pt x="7468" y="4799"/>
                  </a:lnTo>
                  <a:lnTo>
                    <a:pt x="7520" y="4695"/>
                  </a:lnTo>
                  <a:lnTo>
                    <a:pt x="7872" y="4868"/>
                  </a:lnTo>
                  <a:lnTo>
                    <a:pt x="7894" y="4823"/>
                  </a:lnTo>
                  <a:lnTo>
                    <a:pt x="7542" y="4650"/>
                  </a:lnTo>
                  <a:lnTo>
                    <a:pt x="7594" y="4544"/>
                  </a:lnTo>
                  <a:lnTo>
                    <a:pt x="7556" y="4521"/>
                  </a:lnTo>
                  <a:close/>
                  <a:moveTo>
                    <a:pt x="8088" y="4427"/>
                  </a:moveTo>
                  <a:lnTo>
                    <a:pt x="8048" y="4407"/>
                  </a:lnTo>
                  <a:lnTo>
                    <a:pt x="7963" y="4579"/>
                  </a:lnTo>
                  <a:lnTo>
                    <a:pt x="7820" y="4509"/>
                  </a:lnTo>
                  <a:lnTo>
                    <a:pt x="7886" y="4375"/>
                  </a:lnTo>
                  <a:lnTo>
                    <a:pt x="7846" y="4355"/>
                  </a:lnTo>
                  <a:lnTo>
                    <a:pt x="7780" y="4489"/>
                  </a:lnTo>
                  <a:lnTo>
                    <a:pt x="7652" y="4426"/>
                  </a:lnTo>
                  <a:lnTo>
                    <a:pt x="7730" y="4266"/>
                  </a:lnTo>
                  <a:lnTo>
                    <a:pt x="7695" y="4241"/>
                  </a:lnTo>
                  <a:lnTo>
                    <a:pt x="7590" y="4454"/>
                  </a:lnTo>
                  <a:lnTo>
                    <a:pt x="7980" y="4647"/>
                  </a:lnTo>
                  <a:lnTo>
                    <a:pt x="8088" y="4427"/>
                  </a:lnTo>
                  <a:close/>
                  <a:moveTo>
                    <a:pt x="8251" y="4096"/>
                  </a:moveTo>
                  <a:lnTo>
                    <a:pt x="8215" y="4101"/>
                  </a:lnTo>
                  <a:cubicBezTo>
                    <a:pt x="8198" y="4103"/>
                    <a:pt x="8181" y="4106"/>
                    <a:pt x="8162" y="4108"/>
                  </a:cubicBezTo>
                  <a:cubicBezTo>
                    <a:pt x="8143" y="4111"/>
                    <a:pt x="8126" y="4113"/>
                    <a:pt x="8109" y="4115"/>
                  </a:cubicBezTo>
                  <a:cubicBezTo>
                    <a:pt x="8093" y="4118"/>
                    <a:pt x="8081" y="4120"/>
                    <a:pt x="8074" y="4121"/>
                  </a:cubicBezTo>
                  <a:cubicBezTo>
                    <a:pt x="8064" y="4123"/>
                    <a:pt x="8053" y="4125"/>
                    <a:pt x="8042" y="4128"/>
                  </a:cubicBezTo>
                  <a:cubicBezTo>
                    <a:pt x="8030" y="4131"/>
                    <a:pt x="8019" y="4135"/>
                    <a:pt x="8011" y="4139"/>
                  </a:cubicBezTo>
                  <a:lnTo>
                    <a:pt x="8014" y="4133"/>
                  </a:lnTo>
                  <a:cubicBezTo>
                    <a:pt x="8021" y="4117"/>
                    <a:pt x="8026" y="4102"/>
                    <a:pt x="8027" y="4087"/>
                  </a:cubicBezTo>
                  <a:cubicBezTo>
                    <a:pt x="8028" y="4071"/>
                    <a:pt x="8026" y="4057"/>
                    <a:pt x="8021" y="4043"/>
                  </a:cubicBezTo>
                  <a:cubicBezTo>
                    <a:pt x="8017" y="4030"/>
                    <a:pt x="8009" y="4017"/>
                    <a:pt x="7998" y="4005"/>
                  </a:cubicBezTo>
                  <a:cubicBezTo>
                    <a:pt x="7987" y="3994"/>
                    <a:pt x="7974" y="3984"/>
                    <a:pt x="7958" y="3976"/>
                  </a:cubicBezTo>
                  <a:cubicBezTo>
                    <a:pt x="7947" y="3971"/>
                    <a:pt x="7937" y="3968"/>
                    <a:pt x="7928" y="3966"/>
                  </a:cubicBezTo>
                  <a:cubicBezTo>
                    <a:pt x="7918" y="3965"/>
                    <a:pt x="7909" y="3964"/>
                    <a:pt x="7900" y="3964"/>
                  </a:cubicBezTo>
                  <a:cubicBezTo>
                    <a:pt x="7891" y="3964"/>
                    <a:pt x="7883" y="3965"/>
                    <a:pt x="7876" y="3967"/>
                  </a:cubicBezTo>
                  <a:cubicBezTo>
                    <a:pt x="7869" y="3970"/>
                    <a:pt x="7862" y="3972"/>
                    <a:pt x="7857" y="3975"/>
                  </a:cubicBezTo>
                  <a:cubicBezTo>
                    <a:pt x="7851" y="3978"/>
                    <a:pt x="7845" y="3981"/>
                    <a:pt x="7839" y="3985"/>
                  </a:cubicBezTo>
                  <a:cubicBezTo>
                    <a:pt x="7833" y="3990"/>
                    <a:pt x="7827" y="3995"/>
                    <a:pt x="7821" y="4002"/>
                  </a:cubicBezTo>
                  <a:cubicBezTo>
                    <a:pt x="7814" y="4009"/>
                    <a:pt x="7808" y="4017"/>
                    <a:pt x="7802" y="4027"/>
                  </a:cubicBezTo>
                  <a:cubicBezTo>
                    <a:pt x="7796" y="4036"/>
                    <a:pt x="7790" y="4048"/>
                    <a:pt x="7783" y="4061"/>
                  </a:cubicBezTo>
                  <a:lnTo>
                    <a:pt x="7738" y="4152"/>
                  </a:lnTo>
                  <a:lnTo>
                    <a:pt x="8129" y="4345"/>
                  </a:lnTo>
                  <a:lnTo>
                    <a:pt x="8151" y="4299"/>
                  </a:lnTo>
                  <a:lnTo>
                    <a:pt x="7975" y="4212"/>
                  </a:lnTo>
                  <a:cubicBezTo>
                    <a:pt x="7980" y="4202"/>
                    <a:pt x="7986" y="4195"/>
                    <a:pt x="7992" y="4191"/>
                  </a:cubicBezTo>
                  <a:cubicBezTo>
                    <a:pt x="7998" y="4186"/>
                    <a:pt x="8008" y="4183"/>
                    <a:pt x="8022" y="4180"/>
                  </a:cubicBezTo>
                  <a:cubicBezTo>
                    <a:pt x="8045" y="4175"/>
                    <a:pt x="8067" y="4171"/>
                    <a:pt x="8088" y="4168"/>
                  </a:cubicBezTo>
                  <a:cubicBezTo>
                    <a:pt x="8108" y="4164"/>
                    <a:pt x="8127" y="4162"/>
                    <a:pt x="8145" y="4159"/>
                  </a:cubicBezTo>
                  <a:cubicBezTo>
                    <a:pt x="8162" y="4157"/>
                    <a:pt x="8177" y="4156"/>
                    <a:pt x="8191" y="4155"/>
                  </a:cubicBezTo>
                  <a:cubicBezTo>
                    <a:pt x="8204" y="4155"/>
                    <a:pt x="8214" y="4155"/>
                    <a:pt x="8222" y="4155"/>
                  </a:cubicBezTo>
                  <a:lnTo>
                    <a:pt x="8251" y="4096"/>
                  </a:lnTo>
                  <a:close/>
                  <a:moveTo>
                    <a:pt x="7965" y="4047"/>
                  </a:moveTo>
                  <a:cubicBezTo>
                    <a:pt x="7973" y="4056"/>
                    <a:pt x="7979" y="4065"/>
                    <a:pt x="7982" y="4074"/>
                  </a:cubicBezTo>
                  <a:cubicBezTo>
                    <a:pt x="7985" y="4085"/>
                    <a:pt x="7985" y="4097"/>
                    <a:pt x="7983" y="4109"/>
                  </a:cubicBezTo>
                  <a:cubicBezTo>
                    <a:pt x="7981" y="4122"/>
                    <a:pt x="7976" y="4137"/>
                    <a:pt x="7967" y="4154"/>
                  </a:cubicBezTo>
                  <a:lnTo>
                    <a:pt x="7946" y="4198"/>
                  </a:lnTo>
                  <a:lnTo>
                    <a:pt x="7800" y="4126"/>
                  </a:lnTo>
                  <a:lnTo>
                    <a:pt x="7823" y="4079"/>
                  </a:lnTo>
                  <a:cubicBezTo>
                    <a:pt x="7828" y="4069"/>
                    <a:pt x="7833" y="4060"/>
                    <a:pt x="7838" y="4053"/>
                  </a:cubicBezTo>
                  <a:cubicBezTo>
                    <a:pt x="7844" y="4046"/>
                    <a:pt x="7849" y="4039"/>
                    <a:pt x="7855" y="4034"/>
                  </a:cubicBezTo>
                  <a:cubicBezTo>
                    <a:pt x="7865" y="4025"/>
                    <a:pt x="7877" y="4020"/>
                    <a:pt x="7892" y="4018"/>
                  </a:cubicBezTo>
                  <a:cubicBezTo>
                    <a:pt x="7906" y="4017"/>
                    <a:pt x="7920" y="4019"/>
                    <a:pt x="7933" y="4025"/>
                  </a:cubicBezTo>
                  <a:cubicBezTo>
                    <a:pt x="7946" y="4032"/>
                    <a:pt x="7957" y="4039"/>
                    <a:pt x="7965" y="4047"/>
                  </a:cubicBezTo>
                  <a:close/>
                  <a:moveTo>
                    <a:pt x="8463" y="3885"/>
                  </a:moveTo>
                  <a:lnTo>
                    <a:pt x="7914" y="3615"/>
                  </a:lnTo>
                  <a:lnTo>
                    <a:pt x="7895" y="3652"/>
                  </a:lnTo>
                  <a:lnTo>
                    <a:pt x="8445" y="3922"/>
                  </a:lnTo>
                  <a:lnTo>
                    <a:pt x="8463" y="3885"/>
                  </a:lnTo>
                  <a:close/>
                  <a:moveTo>
                    <a:pt x="8238" y="3137"/>
                  </a:moveTo>
                  <a:lnTo>
                    <a:pt x="8215" y="3183"/>
                  </a:lnTo>
                  <a:lnTo>
                    <a:pt x="8487" y="3317"/>
                  </a:lnTo>
                  <a:cubicBezTo>
                    <a:pt x="8501" y="3324"/>
                    <a:pt x="8512" y="3330"/>
                    <a:pt x="8520" y="3336"/>
                  </a:cubicBezTo>
                  <a:cubicBezTo>
                    <a:pt x="8528" y="3343"/>
                    <a:pt x="8535" y="3351"/>
                    <a:pt x="8541" y="3362"/>
                  </a:cubicBezTo>
                  <a:cubicBezTo>
                    <a:pt x="8546" y="3372"/>
                    <a:pt x="8548" y="3384"/>
                    <a:pt x="8546" y="3398"/>
                  </a:cubicBezTo>
                  <a:cubicBezTo>
                    <a:pt x="8544" y="3412"/>
                    <a:pt x="8540" y="3427"/>
                    <a:pt x="8532" y="3443"/>
                  </a:cubicBezTo>
                  <a:cubicBezTo>
                    <a:pt x="8526" y="3455"/>
                    <a:pt x="8519" y="3465"/>
                    <a:pt x="8513" y="3473"/>
                  </a:cubicBezTo>
                  <a:cubicBezTo>
                    <a:pt x="8506" y="3480"/>
                    <a:pt x="8500" y="3486"/>
                    <a:pt x="8493" y="3490"/>
                  </a:cubicBezTo>
                  <a:cubicBezTo>
                    <a:pt x="8486" y="3495"/>
                    <a:pt x="8479" y="3497"/>
                    <a:pt x="8473" y="3499"/>
                  </a:cubicBezTo>
                  <a:cubicBezTo>
                    <a:pt x="8467" y="3500"/>
                    <a:pt x="8461" y="3501"/>
                    <a:pt x="8456" y="3500"/>
                  </a:cubicBezTo>
                  <a:cubicBezTo>
                    <a:pt x="8449" y="3500"/>
                    <a:pt x="8439" y="3498"/>
                    <a:pt x="8428" y="3493"/>
                  </a:cubicBezTo>
                  <a:cubicBezTo>
                    <a:pt x="8417" y="3489"/>
                    <a:pt x="8406" y="3484"/>
                    <a:pt x="8396" y="3480"/>
                  </a:cubicBezTo>
                  <a:lnTo>
                    <a:pt x="8133" y="3350"/>
                  </a:lnTo>
                  <a:lnTo>
                    <a:pt x="8110" y="3396"/>
                  </a:lnTo>
                  <a:lnTo>
                    <a:pt x="8390" y="3534"/>
                  </a:lnTo>
                  <a:cubicBezTo>
                    <a:pt x="8399" y="3538"/>
                    <a:pt x="8409" y="3543"/>
                    <a:pt x="8421" y="3547"/>
                  </a:cubicBezTo>
                  <a:cubicBezTo>
                    <a:pt x="8433" y="3551"/>
                    <a:pt x="8445" y="3553"/>
                    <a:pt x="8457" y="3553"/>
                  </a:cubicBezTo>
                  <a:cubicBezTo>
                    <a:pt x="8482" y="3552"/>
                    <a:pt x="8503" y="3544"/>
                    <a:pt x="8521" y="3531"/>
                  </a:cubicBezTo>
                  <a:cubicBezTo>
                    <a:pt x="8539" y="3517"/>
                    <a:pt x="8555" y="3495"/>
                    <a:pt x="8570" y="3465"/>
                  </a:cubicBezTo>
                  <a:cubicBezTo>
                    <a:pt x="8582" y="3441"/>
                    <a:pt x="8590" y="3420"/>
                    <a:pt x="8593" y="3401"/>
                  </a:cubicBezTo>
                  <a:cubicBezTo>
                    <a:pt x="8596" y="3382"/>
                    <a:pt x="8595" y="3365"/>
                    <a:pt x="8591" y="3347"/>
                  </a:cubicBezTo>
                  <a:cubicBezTo>
                    <a:pt x="8587" y="3331"/>
                    <a:pt x="8579" y="3317"/>
                    <a:pt x="8568" y="3307"/>
                  </a:cubicBezTo>
                  <a:cubicBezTo>
                    <a:pt x="8557" y="3296"/>
                    <a:pt x="8539" y="3285"/>
                    <a:pt x="8516" y="3274"/>
                  </a:cubicBezTo>
                  <a:lnTo>
                    <a:pt x="8238" y="3137"/>
                  </a:lnTo>
                  <a:close/>
                  <a:moveTo>
                    <a:pt x="8812" y="2957"/>
                  </a:moveTo>
                  <a:lnTo>
                    <a:pt x="8421" y="2764"/>
                  </a:lnTo>
                  <a:lnTo>
                    <a:pt x="8398" y="2811"/>
                  </a:lnTo>
                  <a:lnTo>
                    <a:pt x="8612" y="2913"/>
                  </a:lnTo>
                  <a:cubicBezTo>
                    <a:pt x="8626" y="2920"/>
                    <a:pt x="8640" y="2927"/>
                    <a:pt x="8654" y="2933"/>
                  </a:cubicBezTo>
                  <a:cubicBezTo>
                    <a:pt x="8669" y="2940"/>
                    <a:pt x="8682" y="2945"/>
                    <a:pt x="8693" y="2950"/>
                  </a:cubicBezTo>
                  <a:cubicBezTo>
                    <a:pt x="8705" y="2955"/>
                    <a:pt x="8714" y="2959"/>
                    <a:pt x="8721" y="2962"/>
                  </a:cubicBezTo>
                  <a:cubicBezTo>
                    <a:pt x="8729" y="2965"/>
                    <a:pt x="8733" y="2967"/>
                    <a:pt x="8733" y="2967"/>
                  </a:cubicBezTo>
                  <a:cubicBezTo>
                    <a:pt x="8732" y="2967"/>
                    <a:pt x="8728" y="2966"/>
                    <a:pt x="8722" y="2966"/>
                  </a:cubicBezTo>
                  <a:cubicBezTo>
                    <a:pt x="8716" y="2965"/>
                    <a:pt x="8708" y="2965"/>
                    <a:pt x="8699" y="2965"/>
                  </a:cubicBezTo>
                  <a:cubicBezTo>
                    <a:pt x="8690" y="2964"/>
                    <a:pt x="8680" y="2964"/>
                    <a:pt x="8668" y="2963"/>
                  </a:cubicBezTo>
                  <a:cubicBezTo>
                    <a:pt x="8656" y="2963"/>
                    <a:pt x="8645" y="2963"/>
                    <a:pt x="8633" y="2963"/>
                  </a:cubicBezTo>
                  <a:lnTo>
                    <a:pt x="8320" y="2970"/>
                  </a:lnTo>
                  <a:lnTo>
                    <a:pt x="8293" y="3024"/>
                  </a:lnTo>
                  <a:lnTo>
                    <a:pt x="8684" y="3217"/>
                  </a:lnTo>
                  <a:lnTo>
                    <a:pt x="8708" y="3168"/>
                  </a:lnTo>
                  <a:lnTo>
                    <a:pt x="8480" y="3059"/>
                  </a:lnTo>
                  <a:cubicBezTo>
                    <a:pt x="8469" y="3053"/>
                    <a:pt x="8457" y="3048"/>
                    <a:pt x="8445" y="3043"/>
                  </a:cubicBezTo>
                  <a:cubicBezTo>
                    <a:pt x="8434" y="3038"/>
                    <a:pt x="8423" y="3033"/>
                    <a:pt x="8413" y="3029"/>
                  </a:cubicBezTo>
                  <a:cubicBezTo>
                    <a:pt x="8403" y="3025"/>
                    <a:pt x="8394" y="3021"/>
                    <a:pt x="8387" y="3018"/>
                  </a:cubicBezTo>
                  <a:cubicBezTo>
                    <a:pt x="8380" y="3015"/>
                    <a:pt x="8375" y="3013"/>
                    <a:pt x="8371" y="3012"/>
                  </a:cubicBezTo>
                  <a:cubicBezTo>
                    <a:pt x="8375" y="3012"/>
                    <a:pt x="8381" y="3013"/>
                    <a:pt x="8389" y="3013"/>
                  </a:cubicBezTo>
                  <a:cubicBezTo>
                    <a:pt x="8396" y="3013"/>
                    <a:pt x="8405" y="3014"/>
                    <a:pt x="8415" y="3014"/>
                  </a:cubicBezTo>
                  <a:cubicBezTo>
                    <a:pt x="8425" y="3014"/>
                    <a:pt x="8436" y="3014"/>
                    <a:pt x="8448" y="3014"/>
                  </a:cubicBezTo>
                  <a:cubicBezTo>
                    <a:pt x="8461" y="3014"/>
                    <a:pt x="8473" y="3014"/>
                    <a:pt x="8487" y="3013"/>
                  </a:cubicBezTo>
                  <a:lnTo>
                    <a:pt x="8788" y="3006"/>
                  </a:lnTo>
                  <a:lnTo>
                    <a:pt x="8812" y="2957"/>
                  </a:lnTo>
                  <a:close/>
                  <a:moveTo>
                    <a:pt x="8891" y="2797"/>
                  </a:moveTo>
                  <a:lnTo>
                    <a:pt x="8500" y="2604"/>
                  </a:lnTo>
                  <a:lnTo>
                    <a:pt x="8477" y="2650"/>
                  </a:lnTo>
                  <a:lnTo>
                    <a:pt x="8868" y="2842"/>
                  </a:lnTo>
                  <a:lnTo>
                    <a:pt x="8891" y="2797"/>
                  </a:lnTo>
                  <a:close/>
                  <a:moveTo>
                    <a:pt x="2039" y="18075"/>
                  </a:moveTo>
                  <a:cubicBezTo>
                    <a:pt x="2025" y="18073"/>
                    <a:pt x="2011" y="18074"/>
                    <a:pt x="1998" y="18078"/>
                  </a:cubicBezTo>
                  <a:cubicBezTo>
                    <a:pt x="1985" y="18081"/>
                    <a:pt x="1973" y="18087"/>
                    <a:pt x="1962" y="18094"/>
                  </a:cubicBezTo>
                  <a:cubicBezTo>
                    <a:pt x="1951" y="18101"/>
                    <a:pt x="1938" y="18112"/>
                    <a:pt x="1925" y="18127"/>
                  </a:cubicBezTo>
                  <a:lnTo>
                    <a:pt x="1888" y="18165"/>
                  </a:lnTo>
                  <a:cubicBezTo>
                    <a:pt x="1869" y="18185"/>
                    <a:pt x="1852" y="18197"/>
                    <a:pt x="1838" y="18203"/>
                  </a:cubicBezTo>
                  <a:cubicBezTo>
                    <a:pt x="1824" y="18208"/>
                    <a:pt x="1808" y="18207"/>
                    <a:pt x="1792" y="18199"/>
                  </a:cubicBezTo>
                  <a:cubicBezTo>
                    <a:pt x="1772" y="18189"/>
                    <a:pt x="1760" y="18174"/>
                    <a:pt x="1755" y="18155"/>
                  </a:cubicBezTo>
                  <a:cubicBezTo>
                    <a:pt x="1750" y="18136"/>
                    <a:pt x="1754" y="18114"/>
                    <a:pt x="1766" y="18089"/>
                  </a:cubicBezTo>
                  <a:cubicBezTo>
                    <a:pt x="1770" y="18081"/>
                    <a:pt x="1775" y="18073"/>
                    <a:pt x="1780" y="18066"/>
                  </a:cubicBezTo>
                  <a:cubicBezTo>
                    <a:pt x="1784" y="18060"/>
                    <a:pt x="1790" y="18053"/>
                    <a:pt x="1796" y="18047"/>
                  </a:cubicBezTo>
                  <a:cubicBezTo>
                    <a:pt x="1803" y="18041"/>
                    <a:pt x="1810" y="18035"/>
                    <a:pt x="1818" y="18029"/>
                  </a:cubicBezTo>
                  <a:cubicBezTo>
                    <a:pt x="1826" y="18023"/>
                    <a:pt x="1836" y="18017"/>
                    <a:pt x="1846" y="18010"/>
                  </a:cubicBezTo>
                  <a:lnTo>
                    <a:pt x="1823" y="17973"/>
                  </a:lnTo>
                  <a:cubicBezTo>
                    <a:pt x="1779" y="17998"/>
                    <a:pt x="1747" y="18031"/>
                    <a:pt x="1727" y="18073"/>
                  </a:cubicBezTo>
                  <a:cubicBezTo>
                    <a:pt x="1718" y="18092"/>
                    <a:pt x="1712" y="18110"/>
                    <a:pt x="1710" y="18129"/>
                  </a:cubicBezTo>
                  <a:cubicBezTo>
                    <a:pt x="1708" y="18147"/>
                    <a:pt x="1709" y="18164"/>
                    <a:pt x="1713" y="18180"/>
                  </a:cubicBezTo>
                  <a:cubicBezTo>
                    <a:pt x="1718" y="18196"/>
                    <a:pt x="1725" y="18210"/>
                    <a:pt x="1736" y="18223"/>
                  </a:cubicBezTo>
                  <a:cubicBezTo>
                    <a:pt x="1747" y="18235"/>
                    <a:pt x="1760" y="18246"/>
                    <a:pt x="1776" y="18254"/>
                  </a:cubicBezTo>
                  <a:lnTo>
                    <a:pt x="1870" y="18254"/>
                  </a:lnTo>
                  <a:cubicBezTo>
                    <a:pt x="1876" y="18251"/>
                    <a:pt x="1881" y="18248"/>
                    <a:pt x="1886" y="18244"/>
                  </a:cubicBezTo>
                  <a:cubicBezTo>
                    <a:pt x="1896" y="18236"/>
                    <a:pt x="1908" y="18224"/>
                    <a:pt x="1922" y="18209"/>
                  </a:cubicBezTo>
                  <a:lnTo>
                    <a:pt x="1953" y="18175"/>
                  </a:lnTo>
                  <a:cubicBezTo>
                    <a:pt x="1990" y="18136"/>
                    <a:pt x="2026" y="18124"/>
                    <a:pt x="2061" y="18141"/>
                  </a:cubicBezTo>
                  <a:cubicBezTo>
                    <a:pt x="2084" y="18153"/>
                    <a:pt x="2098" y="18171"/>
                    <a:pt x="2103" y="18197"/>
                  </a:cubicBezTo>
                  <a:cubicBezTo>
                    <a:pt x="2105" y="18208"/>
                    <a:pt x="2105" y="18219"/>
                    <a:pt x="2103" y="18229"/>
                  </a:cubicBezTo>
                  <a:cubicBezTo>
                    <a:pt x="2102" y="18237"/>
                    <a:pt x="2099" y="18245"/>
                    <a:pt x="2095" y="18254"/>
                  </a:cubicBezTo>
                  <a:lnTo>
                    <a:pt x="2141" y="18254"/>
                  </a:lnTo>
                  <a:cubicBezTo>
                    <a:pt x="2143" y="18248"/>
                    <a:pt x="2144" y="18241"/>
                    <a:pt x="2145" y="18235"/>
                  </a:cubicBezTo>
                  <a:cubicBezTo>
                    <a:pt x="2148" y="18220"/>
                    <a:pt x="2149" y="18203"/>
                    <a:pt x="2147" y="18186"/>
                  </a:cubicBezTo>
                  <a:cubicBezTo>
                    <a:pt x="2144" y="18164"/>
                    <a:pt x="2137" y="18143"/>
                    <a:pt x="2125" y="18126"/>
                  </a:cubicBezTo>
                  <a:cubicBezTo>
                    <a:pt x="2113" y="18108"/>
                    <a:pt x="2098" y="18095"/>
                    <a:pt x="2079" y="18086"/>
                  </a:cubicBezTo>
                  <a:cubicBezTo>
                    <a:pt x="2067" y="18080"/>
                    <a:pt x="2054" y="18076"/>
                    <a:pt x="2039" y="18075"/>
                  </a:cubicBezTo>
                  <a:close/>
                  <a:moveTo>
                    <a:pt x="9002" y="4138"/>
                  </a:moveTo>
                  <a:lnTo>
                    <a:pt x="9002" y="4082"/>
                  </a:lnTo>
                  <a:lnTo>
                    <a:pt x="8735" y="3951"/>
                  </a:lnTo>
                  <a:lnTo>
                    <a:pt x="8787" y="3845"/>
                  </a:lnTo>
                  <a:lnTo>
                    <a:pt x="8749" y="3823"/>
                  </a:lnTo>
                  <a:lnTo>
                    <a:pt x="8622" y="4082"/>
                  </a:lnTo>
                  <a:lnTo>
                    <a:pt x="8662" y="4101"/>
                  </a:lnTo>
                  <a:lnTo>
                    <a:pt x="8713" y="3996"/>
                  </a:lnTo>
                  <a:lnTo>
                    <a:pt x="9002" y="4138"/>
                  </a:lnTo>
                  <a:close/>
                  <a:moveTo>
                    <a:pt x="9002" y="3896"/>
                  </a:moveTo>
                  <a:lnTo>
                    <a:pt x="9002" y="3830"/>
                  </a:lnTo>
                  <a:lnTo>
                    <a:pt x="8863" y="3696"/>
                  </a:lnTo>
                  <a:lnTo>
                    <a:pt x="9002" y="3718"/>
                  </a:lnTo>
                  <a:lnTo>
                    <a:pt x="9002" y="3666"/>
                  </a:lnTo>
                  <a:lnTo>
                    <a:pt x="8838" y="3643"/>
                  </a:lnTo>
                  <a:lnTo>
                    <a:pt x="8808" y="3704"/>
                  </a:lnTo>
                  <a:lnTo>
                    <a:pt x="9002" y="3896"/>
                  </a:lnTo>
                  <a:close/>
                  <a:moveTo>
                    <a:pt x="9002" y="3432"/>
                  </a:moveTo>
                  <a:lnTo>
                    <a:pt x="9002" y="3310"/>
                  </a:lnTo>
                  <a:lnTo>
                    <a:pt x="8902" y="3513"/>
                  </a:lnTo>
                  <a:lnTo>
                    <a:pt x="8941" y="3532"/>
                  </a:lnTo>
                  <a:lnTo>
                    <a:pt x="8993" y="3427"/>
                  </a:lnTo>
                  <a:lnTo>
                    <a:pt x="9002" y="3432"/>
                  </a:lnTo>
                  <a:close/>
                  <a:moveTo>
                    <a:pt x="2257" y="18004"/>
                  </a:moveTo>
                  <a:lnTo>
                    <a:pt x="1866" y="17812"/>
                  </a:lnTo>
                  <a:lnTo>
                    <a:pt x="1844" y="17858"/>
                  </a:lnTo>
                  <a:lnTo>
                    <a:pt x="2234" y="18050"/>
                  </a:lnTo>
                  <a:lnTo>
                    <a:pt x="2257" y="18004"/>
                  </a:lnTo>
                  <a:close/>
                  <a:moveTo>
                    <a:pt x="2032" y="17475"/>
                  </a:moveTo>
                  <a:lnTo>
                    <a:pt x="1905" y="17734"/>
                  </a:lnTo>
                  <a:lnTo>
                    <a:pt x="1944" y="17753"/>
                  </a:lnTo>
                  <a:lnTo>
                    <a:pt x="1995" y="17648"/>
                  </a:lnTo>
                  <a:lnTo>
                    <a:pt x="2347" y="17821"/>
                  </a:lnTo>
                  <a:lnTo>
                    <a:pt x="2369" y="17776"/>
                  </a:lnTo>
                  <a:lnTo>
                    <a:pt x="2018" y="17603"/>
                  </a:lnTo>
                  <a:lnTo>
                    <a:pt x="2070" y="17497"/>
                  </a:lnTo>
                  <a:lnTo>
                    <a:pt x="2032" y="17475"/>
                  </a:lnTo>
                  <a:close/>
                  <a:moveTo>
                    <a:pt x="2199" y="17135"/>
                  </a:moveTo>
                  <a:lnTo>
                    <a:pt x="2173" y="17188"/>
                  </a:lnTo>
                  <a:lnTo>
                    <a:pt x="2285" y="17337"/>
                  </a:lnTo>
                  <a:cubicBezTo>
                    <a:pt x="2292" y="17347"/>
                    <a:pt x="2299" y="17356"/>
                    <a:pt x="2306" y="17364"/>
                  </a:cubicBezTo>
                  <a:cubicBezTo>
                    <a:pt x="2313" y="17373"/>
                    <a:pt x="2317" y="17378"/>
                    <a:pt x="2319" y="17379"/>
                  </a:cubicBezTo>
                  <a:cubicBezTo>
                    <a:pt x="2309" y="17379"/>
                    <a:pt x="2301" y="17379"/>
                    <a:pt x="2292" y="17378"/>
                  </a:cubicBezTo>
                  <a:cubicBezTo>
                    <a:pt x="2284" y="17378"/>
                    <a:pt x="2275" y="17378"/>
                    <a:pt x="2265" y="17378"/>
                  </a:cubicBezTo>
                  <a:lnTo>
                    <a:pt x="2079" y="17378"/>
                  </a:lnTo>
                  <a:lnTo>
                    <a:pt x="2051" y="17436"/>
                  </a:lnTo>
                  <a:lnTo>
                    <a:pt x="2349" y="17426"/>
                  </a:lnTo>
                  <a:lnTo>
                    <a:pt x="2504" y="17502"/>
                  </a:lnTo>
                  <a:lnTo>
                    <a:pt x="2528" y="17454"/>
                  </a:lnTo>
                  <a:lnTo>
                    <a:pt x="2376" y="17379"/>
                  </a:lnTo>
                  <a:lnTo>
                    <a:pt x="2199" y="17135"/>
                  </a:lnTo>
                  <a:close/>
                  <a:moveTo>
                    <a:pt x="2559" y="16706"/>
                  </a:moveTo>
                  <a:cubicBezTo>
                    <a:pt x="2532" y="16700"/>
                    <a:pt x="2507" y="16698"/>
                    <a:pt x="2483" y="16702"/>
                  </a:cubicBezTo>
                  <a:cubicBezTo>
                    <a:pt x="2474" y="16703"/>
                    <a:pt x="2464" y="16705"/>
                    <a:pt x="2453" y="16709"/>
                  </a:cubicBezTo>
                  <a:cubicBezTo>
                    <a:pt x="2442" y="16712"/>
                    <a:pt x="2430" y="16717"/>
                    <a:pt x="2419" y="16724"/>
                  </a:cubicBezTo>
                  <a:cubicBezTo>
                    <a:pt x="2408" y="16731"/>
                    <a:pt x="2397" y="16740"/>
                    <a:pt x="2387" y="16751"/>
                  </a:cubicBezTo>
                  <a:cubicBezTo>
                    <a:pt x="2377" y="16762"/>
                    <a:pt x="2367" y="16776"/>
                    <a:pt x="2359" y="16793"/>
                  </a:cubicBezTo>
                  <a:cubicBezTo>
                    <a:pt x="2347" y="16817"/>
                    <a:pt x="2341" y="16841"/>
                    <a:pt x="2341" y="16865"/>
                  </a:cubicBezTo>
                  <a:cubicBezTo>
                    <a:pt x="2341" y="16889"/>
                    <a:pt x="2346" y="16912"/>
                    <a:pt x="2356" y="16934"/>
                  </a:cubicBezTo>
                  <a:cubicBezTo>
                    <a:pt x="2367" y="16956"/>
                    <a:pt x="2383" y="16976"/>
                    <a:pt x="2404" y="16996"/>
                  </a:cubicBezTo>
                  <a:cubicBezTo>
                    <a:pt x="2425" y="17015"/>
                    <a:pt x="2452" y="17032"/>
                    <a:pt x="2483" y="17048"/>
                  </a:cubicBezTo>
                  <a:cubicBezTo>
                    <a:pt x="2550" y="17081"/>
                    <a:pt x="2610" y="17091"/>
                    <a:pt x="2661" y="17077"/>
                  </a:cubicBezTo>
                  <a:cubicBezTo>
                    <a:pt x="2682" y="17071"/>
                    <a:pt x="2702" y="17061"/>
                    <a:pt x="2720" y="17047"/>
                  </a:cubicBezTo>
                  <a:cubicBezTo>
                    <a:pt x="2738" y="17033"/>
                    <a:pt x="2753" y="17014"/>
                    <a:pt x="2765" y="16990"/>
                  </a:cubicBezTo>
                  <a:cubicBezTo>
                    <a:pt x="2775" y="16970"/>
                    <a:pt x="2781" y="16950"/>
                    <a:pt x="2783" y="16932"/>
                  </a:cubicBezTo>
                  <a:cubicBezTo>
                    <a:pt x="2785" y="16913"/>
                    <a:pt x="2782" y="16894"/>
                    <a:pt x="2776" y="16873"/>
                  </a:cubicBezTo>
                  <a:cubicBezTo>
                    <a:pt x="2768" y="16844"/>
                    <a:pt x="2753" y="16819"/>
                    <a:pt x="2732" y="16797"/>
                  </a:cubicBezTo>
                  <a:cubicBezTo>
                    <a:pt x="2712" y="16776"/>
                    <a:pt x="2683" y="16756"/>
                    <a:pt x="2645" y="16738"/>
                  </a:cubicBezTo>
                  <a:cubicBezTo>
                    <a:pt x="2614" y="16722"/>
                    <a:pt x="2585" y="16711"/>
                    <a:pt x="2559" y="16706"/>
                  </a:cubicBezTo>
                  <a:close/>
                  <a:moveTo>
                    <a:pt x="2668" y="16816"/>
                  </a:moveTo>
                  <a:cubicBezTo>
                    <a:pt x="2680" y="16823"/>
                    <a:pt x="2690" y="16830"/>
                    <a:pt x="2698" y="16837"/>
                  </a:cubicBezTo>
                  <a:cubicBezTo>
                    <a:pt x="2706" y="16844"/>
                    <a:pt x="2713" y="16851"/>
                    <a:pt x="2719" y="16858"/>
                  </a:cubicBezTo>
                  <a:cubicBezTo>
                    <a:pt x="2724" y="16866"/>
                    <a:pt x="2729" y="16873"/>
                    <a:pt x="2732" y="16881"/>
                  </a:cubicBezTo>
                  <a:cubicBezTo>
                    <a:pt x="2739" y="16895"/>
                    <a:pt x="2742" y="16910"/>
                    <a:pt x="2742" y="16924"/>
                  </a:cubicBezTo>
                  <a:cubicBezTo>
                    <a:pt x="2742" y="16939"/>
                    <a:pt x="2738" y="16954"/>
                    <a:pt x="2730" y="16970"/>
                  </a:cubicBezTo>
                  <a:cubicBezTo>
                    <a:pt x="2726" y="16978"/>
                    <a:pt x="2721" y="16986"/>
                    <a:pt x="2715" y="16993"/>
                  </a:cubicBezTo>
                  <a:cubicBezTo>
                    <a:pt x="2709" y="17001"/>
                    <a:pt x="2702" y="17007"/>
                    <a:pt x="2695" y="17013"/>
                  </a:cubicBezTo>
                  <a:cubicBezTo>
                    <a:pt x="2688" y="17018"/>
                    <a:pt x="2680" y="17023"/>
                    <a:pt x="2672" y="17027"/>
                  </a:cubicBezTo>
                  <a:cubicBezTo>
                    <a:pt x="2664" y="17030"/>
                    <a:pt x="2655" y="17032"/>
                    <a:pt x="2647" y="17033"/>
                  </a:cubicBezTo>
                  <a:cubicBezTo>
                    <a:pt x="2630" y="17034"/>
                    <a:pt x="2608" y="17031"/>
                    <a:pt x="2582" y="17024"/>
                  </a:cubicBezTo>
                  <a:cubicBezTo>
                    <a:pt x="2556" y="17016"/>
                    <a:pt x="2528" y="17006"/>
                    <a:pt x="2499" y="16991"/>
                  </a:cubicBezTo>
                  <a:cubicBezTo>
                    <a:pt x="2474" y="16979"/>
                    <a:pt x="2454" y="16967"/>
                    <a:pt x="2439" y="16955"/>
                  </a:cubicBezTo>
                  <a:cubicBezTo>
                    <a:pt x="2423" y="16944"/>
                    <a:pt x="2410" y="16931"/>
                    <a:pt x="2401" y="16918"/>
                  </a:cubicBezTo>
                  <a:cubicBezTo>
                    <a:pt x="2390" y="16904"/>
                    <a:pt x="2385" y="16887"/>
                    <a:pt x="2384" y="16868"/>
                  </a:cubicBezTo>
                  <a:cubicBezTo>
                    <a:pt x="2383" y="16849"/>
                    <a:pt x="2387" y="16830"/>
                    <a:pt x="2396" y="16812"/>
                  </a:cubicBezTo>
                  <a:cubicBezTo>
                    <a:pt x="2408" y="16789"/>
                    <a:pt x="2422" y="16773"/>
                    <a:pt x="2440" y="16764"/>
                  </a:cubicBezTo>
                  <a:cubicBezTo>
                    <a:pt x="2457" y="16755"/>
                    <a:pt x="2475" y="16751"/>
                    <a:pt x="2493" y="16751"/>
                  </a:cubicBezTo>
                  <a:cubicBezTo>
                    <a:pt x="2510" y="16751"/>
                    <a:pt x="2529" y="16755"/>
                    <a:pt x="2550" y="16762"/>
                  </a:cubicBezTo>
                  <a:cubicBezTo>
                    <a:pt x="2572" y="16769"/>
                    <a:pt x="2597" y="16779"/>
                    <a:pt x="2626" y="16793"/>
                  </a:cubicBezTo>
                  <a:cubicBezTo>
                    <a:pt x="2642" y="16801"/>
                    <a:pt x="2656" y="16809"/>
                    <a:pt x="2668" y="16816"/>
                  </a:cubicBezTo>
                  <a:close/>
                  <a:moveTo>
                    <a:pt x="2593" y="16335"/>
                  </a:moveTo>
                  <a:lnTo>
                    <a:pt x="2492" y="16540"/>
                  </a:lnTo>
                  <a:lnTo>
                    <a:pt x="2883" y="16733"/>
                  </a:lnTo>
                  <a:lnTo>
                    <a:pt x="2906" y="16685"/>
                  </a:lnTo>
                  <a:lnTo>
                    <a:pt x="2720" y="16594"/>
                  </a:lnTo>
                  <a:lnTo>
                    <a:pt x="2782" y="16469"/>
                  </a:lnTo>
                  <a:lnTo>
                    <a:pt x="2744" y="16450"/>
                  </a:lnTo>
                  <a:lnTo>
                    <a:pt x="2682" y="16575"/>
                  </a:lnTo>
                  <a:lnTo>
                    <a:pt x="2554" y="16512"/>
                  </a:lnTo>
                  <a:lnTo>
                    <a:pt x="2628" y="16361"/>
                  </a:lnTo>
                  <a:lnTo>
                    <a:pt x="2593" y="16335"/>
                  </a:lnTo>
                  <a:close/>
                  <a:moveTo>
                    <a:pt x="3259" y="15968"/>
                  </a:moveTo>
                  <a:lnTo>
                    <a:pt x="2851" y="15809"/>
                  </a:lnTo>
                  <a:lnTo>
                    <a:pt x="2818" y="15878"/>
                  </a:lnTo>
                  <a:lnTo>
                    <a:pt x="3041" y="16080"/>
                  </a:lnTo>
                  <a:cubicBezTo>
                    <a:pt x="3055" y="16091"/>
                    <a:pt x="3067" y="16102"/>
                    <a:pt x="3078" y="16110"/>
                  </a:cubicBezTo>
                  <a:cubicBezTo>
                    <a:pt x="3090" y="16119"/>
                    <a:pt x="3096" y="16124"/>
                    <a:pt x="3097" y="16125"/>
                  </a:cubicBezTo>
                  <a:cubicBezTo>
                    <a:pt x="3095" y="16124"/>
                    <a:pt x="3087" y="16122"/>
                    <a:pt x="3074" y="16119"/>
                  </a:cubicBezTo>
                  <a:cubicBezTo>
                    <a:pt x="3060" y="16115"/>
                    <a:pt x="3043" y="16111"/>
                    <a:pt x="3022" y="16107"/>
                  </a:cubicBezTo>
                  <a:lnTo>
                    <a:pt x="2732" y="16053"/>
                  </a:lnTo>
                  <a:lnTo>
                    <a:pt x="2698" y="16121"/>
                  </a:lnTo>
                  <a:lnTo>
                    <a:pt x="3072" y="16347"/>
                  </a:lnTo>
                  <a:lnTo>
                    <a:pt x="3094" y="16302"/>
                  </a:lnTo>
                  <a:lnTo>
                    <a:pt x="2827" y="16144"/>
                  </a:lnTo>
                  <a:cubicBezTo>
                    <a:pt x="2821" y="16141"/>
                    <a:pt x="2815" y="16137"/>
                    <a:pt x="2807" y="16133"/>
                  </a:cubicBezTo>
                  <a:cubicBezTo>
                    <a:pt x="2800" y="16128"/>
                    <a:pt x="2792" y="16124"/>
                    <a:pt x="2785" y="16120"/>
                  </a:cubicBezTo>
                  <a:cubicBezTo>
                    <a:pt x="2778" y="16116"/>
                    <a:pt x="2771" y="16112"/>
                    <a:pt x="2766" y="16109"/>
                  </a:cubicBezTo>
                  <a:cubicBezTo>
                    <a:pt x="2761" y="16106"/>
                    <a:pt x="2758" y="16104"/>
                    <a:pt x="2756" y="16104"/>
                  </a:cubicBezTo>
                  <a:cubicBezTo>
                    <a:pt x="2761" y="16105"/>
                    <a:pt x="2770" y="16107"/>
                    <a:pt x="2784" y="16109"/>
                  </a:cubicBezTo>
                  <a:cubicBezTo>
                    <a:pt x="2799" y="16112"/>
                    <a:pt x="2817" y="16116"/>
                    <a:pt x="2839" y="16120"/>
                  </a:cubicBezTo>
                  <a:lnTo>
                    <a:pt x="3155" y="16179"/>
                  </a:lnTo>
                  <a:lnTo>
                    <a:pt x="3174" y="16139"/>
                  </a:lnTo>
                  <a:lnTo>
                    <a:pt x="2924" y="15912"/>
                  </a:lnTo>
                  <a:cubicBezTo>
                    <a:pt x="2919" y="15908"/>
                    <a:pt x="2913" y="15903"/>
                    <a:pt x="2907" y="15898"/>
                  </a:cubicBezTo>
                  <a:cubicBezTo>
                    <a:pt x="2901" y="15893"/>
                    <a:pt x="2896" y="15888"/>
                    <a:pt x="2890" y="15884"/>
                  </a:cubicBezTo>
                  <a:cubicBezTo>
                    <a:pt x="2885" y="15879"/>
                    <a:pt x="2881" y="15875"/>
                    <a:pt x="2877" y="15872"/>
                  </a:cubicBezTo>
                  <a:cubicBezTo>
                    <a:pt x="2873" y="15869"/>
                    <a:pt x="2871" y="15868"/>
                    <a:pt x="2871" y="15867"/>
                  </a:cubicBezTo>
                  <a:cubicBezTo>
                    <a:pt x="2871" y="15867"/>
                    <a:pt x="2874" y="15868"/>
                    <a:pt x="2879" y="15870"/>
                  </a:cubicBezTo>
                  <a:cubicBezTo>
                    <a:pt x="2883" y="15873"/>
                    <a:pt x="2889" y="15875"/>
                    <a:pt x="2896" y="15878"/>
                  </a:cubicBezTo>
                  <a:cubicBezTo>
                    <a:pt x="2902" y="15881"/>
                    <a:pt x="2910" y="15884"/>
                    <a:pt x="2917" y="15888"/>
                  </a:cubicBezTo>
                  <a:cubicBezTo>
                    <a:pt x="2925" y="15891"/>
                    <a:pt x="2932" y="15894"/>
                    <a:pt x="2938" y="15896"/>
                  </a:cubicBezTo>
                  <a:lnTo>
                    <a:pt x="3236" y="16015"/>
                  </a:lnTo>
                  <a:lnTo>
                    <a:pt x="3259" y="15968"/>
                  </a:lnTo>
                  <a:close/>
                  <a:moveTo>
                    <a:pt x="3043" y="15419"/>
                  </a:moveTo>
                  <a:lnTo>
                    <a:pt x="3021" y="15466"/>
                  </a:lnTo>
                  <a:lnTo>
                    <a:pt x="3293" y="15600"/>
                  </a:lnTo>
                  <a:cubicBezTo>
                    <a:pt x="3306" y="15606"/>
                    <a:pt x="3317" y="15613"/>
                    <a:pt x="3326" y="15619"/>
                  </a:cubicBezTo>
                  <a:cubicBezTo>
                    <a:pt x="3334" y="15625"/>
                    <a:pt x="3341" y="15634"/>
                    <a:pt x="3347" y="15644"/>
                  </a:cubicBezTo>
                  <a:cubicBezTo>
                    <a:pt x="3352" y="15654"/>
                    <a:pt x="3353" y="15666"/>
                    <a:pt x="3352" y="15680"/>
                  </a:cubicBezTo>
                  <a:cubicBezTo>
                    <a:pt x="3350" y="15694"/>
                    <a:pt x="3345" y="15709"/>
                    <a:pt x="3337" y="15725"/>
                  </a:cubicBezTo>
                  <a:cubicBezTo>
                    <a:pt x="3331" y="15738"/>
                    <a:pt x="3325" y="15747"/>
                    <a:pt x="3318" y="15755"/>
                  </a:cubicBezTo>
                  <a:cubicBezTo>
                    <a:pt x="3312" y="15763"/>
                    <a:pt x="3305" y="15769"/>
                    <a:pt x="3298" y="15773"/>
                  </a:cubicBezTo>
                  <a:cubicBezTo>
                    <a:pt x="3291" y="15777"/>
                    <a:pt x="3285" y="15780"/>
                    <a:pt x="3279" y="15781"/>
                  </a:cubicBezTo>
                  <a:cubicBezTo>
                    <a:pt x="3272" y="15783"/>
                    <a:pt x="3266" y="15783"/>
                    <a:pt x="3261" y="15783"/>
                  </a:cubicBezTo>
                  <a:cubicBezTo>
                    <a:pt x="3254" y="15783"/>
                    <a:pt x="3245" y="15780"/>
                    <a:pt x="3233" y="15776"/>
                  </a:cubicBezTo>
                  <a:cubicBezTo>
                    <a:pt x="3222" y="15772"/>
                    <a:pt x="3211" y="15767"/>
                    <a:pt x="3202" y="15762"/>
                  </a:cubicBezTo>
                  <a:lnTo>
                    <a:pt x="2938" y="15633"/>
                  </a:lnTo>
                  <a:lnTo>
                    <a:pt x="2916" y="15679"/>
                  </a:lnTo>
                  <a:lnTo>
                    <a:pt x="3196" y="15817"/>
                  </a:lnTo>
                  <a:cubicBezTo>
                    <a:pt x="3205" y="15821"/>
                    <a:pt x="3215" y="15825"/>
                    <a:pt x="3227" y="15830"/>
                  </a:cubicBezTo>
                  <a:cubicBezTo>
                    <a:pt x="3239" y="15834"/>
                    <a:pt x="3250" y="15836"/>
                    <a:pt x="3263" y="15835"/>
                  </a:cubicBezTo>
                  <a:cubicBezTo>
                    <a:pt x="3287" y="15834"/>
                    <a:pt x="3308" y="15827"/>
                    <a:pt x="3326" y="15813"/>
                  </a:cubicBezTo>
                  <a:cubicBezTo>
                    <a:pt x="3344" y="15800"/>
                    <a:pt x="3361" y="15778"/>
                    <a:pt x="3376" y="15747"/>
                  </a:cubicBezTo>
                  <a:cubicBezTo>
                    <a:pt x="3388" y="15723"/>
                    <a:pt x="3395" y="15702"/>
                    <a:pt x="3398" y="15684"/>
                  </a:cubicBezTo>
                  <a:cubicBezTo>
                    <a:pt x="3401" y="15665"/>
                    <a:pt x="3400" y="15647"/>
                    <a:pt x="3396" y="15630"/>
                  </a:cubicBezTo>
                  <a:cubicBezTo>
                    <a:pt x="3392" y="15613"/>
                    <a:pt x="3384" y="15600"/>
                    <a:pt x="3373" y="15589"/>
                  </a:cubicBezTo>
                  <a:cubicBezTo>
                    <a:pt x="3362" y="15579"/>
                    <a:pt x="3345" y="15568"/>
                    <a:pt x="3321" y="15556"/>
                  </a:cubicBezTo>
                  <a:lnTo>
                    <a:pt x="3043" y="15419"/>
                  </a:lnTo>
                  <a:close/>
                  <a:moveTo>
                    <a:pt x="2886" y="15550"/>
                  </a:moveTo>
                  <a:cubicBezTo>
                    <a:pt x="2878" y="15553"/>
                    <a:pt x="2871" y="15559"/>
                    <a:pt x="2867" y="15567"/>
                  </a:cubicBezTo>
                  <a:cubicBezTo>
                    <a:pt x="2863" y="15575"/>
                    <a:pt x="2863" y="15583"/>
                    <a:pt x="2866" y="15592"/>
                  </a:cubicBezTo>
                  <a:cubicBezTo>
                    <a:pt x="2869" y="15600"/>
                    <a:pt x="2874" y="15607"/>
                    <a:pt x="2882" y="15610"/>
                  </a:cubicBezTo>
                  <a:cubicBezTo>
                    <a:pt x="2890" y="15615"/>
                    <a:pt x="2899" y="15615"/>
                    <a:pt x="2908" y="15612"/>
                  </a:cubicBezTo>
                  <a:cubicBezTo>
                    <a:pt x="2916" y="15610"/>
                    <a:pt x="2923" y="15604"/>
                    <a:pt x="2927" y="15596"/>
                  </a:cubicBezTo>
                  <a:cubicBezTo>
                    <a:pt x="2931" y="15587"/>
                    <a:pt x="2931" y="15579"/>
                    <a:pt x="2928" y="15571"/>
                  </a:cubicBezTo>
                  <a:cubicBezTo>
                    <a:pt x="2925" y="15562"/>
                    <a:pt x="2919" y="15556"/>
                    <a:pt x="2911" y="15552"/>
                  </a:cubicBezTo>
                  <a:cubicBezTo>
                    <a:pt x="2903" y="15548"/>
                    <a:pt x="2895" y="15547"/>
                    <a:pt x="2886" y="15550"/>
                  </a:cubicBezTo>
                  <a:close/>
                  <a:moveTo>
                    <a:pt x="2944" y="15433"/>
                  </a:moveTo>
                  <a:cubicBezTo>
                    <a:pt x="2935" y="15436"/>
                    <a:pt x="2929" y="15442"/>
                    <a:pt x="2925" y="15450"/>
                  </a:cubicBezTo>
                  <a:cubicBezTo>
                    <a:pt x="2921" y="15458"/>
                    <a:pt x="2920" y="15467"/>
                    <a:pt x="2923" y="15475"/>
                  </a:cubicBezTo>
                  <a:cubicBezTo>
                    <a:pt x="2926" y="15484"/>
                    <a:pt x="2931" y="15490"/>
                    <a:pt x="2939" y="15494"/>
                  </a:cubicBezTo>
                  <a:cubicBezTo>
                    <a:pt x="2948" y="15498"/>
                    <a:pt x="2956" y="15498"/>
                    <a:pt x="2965" y="15496"/>
                  </a:cubicBezTo>
                  <a:cubicBezTo>
                    <a:pt x="2974" y="15493"/>
                    <a:pt x="2980" y="15487"/>
                    <a:pt x="2984" y="15479"/>
                  </a:cubicBezTo>
                  <a:cubicBezTo>
                    <a:pt x="2988" y="15471"/>
                    <a:pt x="2989" y="15462"/>
                    <a:pt x="2986" y="15454"/>
                  </a:cubicBezTo>
                  <a:cubicBezTo>
                    <a:pt x="2982" y="15445"/>
                    <a:pt x="2977" y="15439"/>
                    <a:pt x="2968" y="15435"/>
                  </a:cubicBezTo>
                  <a:cubicBezTo>
                    <a:pt x="2960" y="15431"/>
                    <a:pt x="2952" y="15431"/>
                    <a:pt x="2944" y="15433"/>
                  </a:cubicBezTo>
                  <a:close/>
                  <a:moveTo>
                    <a:pt x="3617" y="15239"/>
                  </a:moveTo>
                  <a:lnTo>
                    <a:pt x="3227" y="15047"/>
                  </a:lnTo>
                  <a:lnTo>
                    <a:pt x="3204" y="15093"/>
                  </a:lnTo>
                  <a:lnTo>
                    <a:pt x="3417" y="15196"/>
                  </a:lnTo>
                  <a:cubicBezTo>
                    <a:pt x="3431" y="15203"/>
                    <a:pt x="3445" y="15209"/>
                    <a:pt x="3460" y="15216"/>
                  </a:cubicBezTo>
                  <a:cubicBezTo>
                    <a:pt x="3474" y="15222"/>
                    <a:pt x="3487" y="15228"/>
                    <a:pt x="3499" y="15233"/>
                  </a:cubicBezTo>
                  <a:cubicBezTo>
                    <a:pt x="3510" y="15238"/>
                    <a:pt x="3519" y="15242"/>
                    <a:pt x="3527" y="15245"/>
                  </a:cubicBezTo>
                  <a:cubicBezTo>
                    <a:pt x="3534" y="15248"/>
                    <a:pt x="3538" y="15249"/>
                    <a:pt x="3539" y="15249"/>
                  </a:cubicBezTo>
                  <a:cubicBezTo>
                    <a:pt x="3537" y="15249"/>
                    <a:pt x="3534" y="15249"/>
                    <a:pt x="3528" y="15248"/>
                  </a:cubicBezTo>
                  <a:cubicBezTo>
                    <a:pt x="3521" y="15248"/>
                    <a:pt x="3514" y="15248"/>
                    <a:pt x="3505" y="15247"/>
                  </a:cubicBezTo>
                  <a:cubicBezTo>
                    <a:pt x="3495" y="15247"/>
                    <a:pt x="3485" y="15246"/>
                    <a:pt x="3473" y="15246"/>
                  </a:cubicBezTo>
                  <a:cubicBezTo>
                    <a:pt x="3462" y="15245"/>
                    <a:pt x="3450" y="15245"/>
                    <a:pt x="3439" y="15245"/>
                  </a:cubicBezTo>
                  <a:lnTo>
                    <a:pt x="3125" y="15253"/>
                  </a:lnTo>
                  <a:lnTo>
                    <a:pt x="3099" y="15307"/>
                  </a:lnTo>
                  <a:lnTo>
                    <a:pt x="3490" y="15499"/>
                  </a:lnTo>
                  <a:lnTo>
                    <a:pt x="3513" y="15451"/>
                  </a:lnTo>
                  <a:lnTo>
                    <a:pt x="3285" y="15341"/>
                  </a:lnTo>
                  <a:cubicBezTo>
                    <a:pt x="3274" y="15336"/>
                    <a:pt x="3263" y="15330"/>
                    <a:pt x="3251" y="15325"/>
                  </a:cubicBezTo>
                  <a:cubicBezTo>
                    <a:pt x="3239" y="15320"/>
                    <a:pt x="3228" y="15316"/>
                    <a:pt x="3218" y="15311"/>
                  </a:cubicBezTo>
                  <a:cubicBezTo>
                    <a:pt x="3208" y="15307"/>
                    <a:pt x="3200" y="15304"/>
                    <a:pt x="3192" y="15300"/>
                  </a:cubicBezTo>
                  <a:cubicBezTo>
                    <a:pt x="3185" y="15297"/>
                    <a:pt x="3180" y="15295"/>
                    <a:pt x="3177" y="15294"/>
                  </a:cubicBezTo>
                  <a:cubicBezTo>
                    <a:pt x="3181" y="15295"/>
                    <a:pt x="3187" y="15295"/>
                    <a:pt x="3194" y="15296"/>
                  </a:cubicBezTo>
                  <a:cubicBezTo>
                    <a:pt x="3201" y="15296"/>
                    <a:pt x="3210" y="15296"/>
                    <a:pt x="3220" y="15296"/>
                  </a:cubicBezTo>
                  <a:cubicBezTo>
                    <a:pt x="3230" y="15296"/>
                    <a:pt x="3242" y="15296"/>
                    <a:pt x="3254" y="15296"/>
                  </a:cubicBezTo>
                  <a:cubicBezTo>
                    <a:pt x="3266" y="15296"/>
                    <a:pt x="3279" y="15296"/>
                    <a:pt x="3292" y="15296"/>
                  </a:cubicBezTo>
                  <a:lnTo>
                    <a:pt x="3593" y="15288"/>
                  </a:lnTo>
                  <a:lnTo>
                    <a:pt x="3617" y="15239"/>
                  </a:lnTo>
                  <a:close/>
                  <a:moveTo>
                    <a:pt x="3642" y="14818"/>
                  </a:moveTo>
                  <a:cubicBezTo>
                    <a:pt x="3627" y="14817"/>
                    <a:pt x="3613" y="14818"/>
                    <a:pt x="3600" y="14821"/>
                  </a:cubicBezTo>
                  <a:cubicBezTo>
                    <a:pt x="3587" y="14825"/>
                    <a:pt x="3575" y="14830"/>
                    <a:pt x="3564" y="14838"/>
                  </a:cubicBezTo>
                  <a:cubicBezTo>
                    <a:pt x="3553" y="14845"/>
                    <a:pt x="3541" y="14856"/>
                    <a:pt x="3527" y="14871"/>
                  </a:cubicBezTo>
                  <a:lnTo>
                    <a:pt x="3490" y="14909"/>
                  </a:lnTo>
                  <a:cubicBezTo>
                    <a:pt x="3471" y="14928"/>
                    <a:pt x="3455" y="14941"/>
                    <a:pt x="3440" y="14946"/>
                  </a:cubicBezTo>
                  <a:cubicBezTo>
                    <a:pt x="3426" y="14952"/>
                    <a:pt x="3411" y="14950"/>
                    <a:pt x="3395" y="14943"/>
                  </a:cubicBezTo>
                  <a:cubicBezTo>
                    <a:pt x="3375" y="14933"/>
                    <a:pt x="3362" y="14918"/>
                    <a:pt x="3358" y="14899"/>
                  </a:cubicBezTo>
                  <a:cubicBezTo>
                    <a:pt x="3353" y="14879"/>
                    <a:pt x="3357" y="14857"/>
                    <a:pt x="3369" y="14833"/>
                  </a:cubicBezTo>
                  <a:cubicBezTo>
                    <a:pt x="3373" y="14824"/>
                    <a:pt x="3377" y="14817"/>
                    <a:pt x="3382" y="14810"/>
                  </a:cubicBezTo>
                  <a:cubicBezTo>
                    <a:pt x="3387" y="14803"/>
                    <a:pt x="3392" y="14797"/>
                    <a:pt x="3399" y="14791"/>
                  </a:cubicBezTo>
                  <a:cubicBezTo>
                    <a:pt x="3405" y="14784"/>
                    <a:pt x="3412" y="14778"/>
                    <a:pt x="3420" y="14773"/>
                  </a:cubicBezTo>
                  <a:cubicBezTo>
                    <a:pt x="3428" y="14767"/>
                    <a:pt x="3438" y="14760"/>
                    <a:pt x="3449" y="14754"/>
                  </a:cubicBezTo>
                  <a:lnTo>
                    <a:pt x="3425" y="14717"/>
                  </a:lnTo>
                  <a:cubicBezTo>
                    <a:pt x="3382" y="14742"/>
                    <a:pt x="3350" y="14775"/>
                    <a:pt x="3329" y="14816"/>
                  </a:cubicBezTo>
                  <a:cubicBezTo>
                    <a:pt x="3320" y="14835"/>
                    <a:pt x="3314" y="14854"/>
                    <a:pt x="3312" y="14872"/>
                  </a:cubicBezTo>
                  <a:cubicBezTo>
                    <a:pt x="3310" y="14890"/>
                    <a:pt x="3311" y="14908"/>
                    <a:pt x="3316" y="14923"/>
                  </a:cubicBezTo>
                  <a:cubicBezTo>
                    <a:pt x="3320" y="14939"/>
                    <a:pt x="3328" y="14954"/>
                    <a:pt x="3338" y="14966"/>
                  </a:cubicBezTo>
                  <a:cubicBezTo>
                    <a:pt x="3349" y="14979"/>
                    <a:pt x="3363" y="14990"/>
                    <a:pt x="3379" y="14998"/>
                  </a:cubicBezTo>
                  <a:cubicBezTo>
                    <a:pt x="3404" y="15010"/>
                    <a:pt x="3430" y="15013"/>
                    <a:pt x="3455" y="15005"/>
                  </a:cubicBezTo>
                  <a:cubicBezTo>
                    <a:pt x="3467" y="15001"/>
                    <a:pt x="3478" y="14995"/>
                    <a:pt x="3488" y="14987"/>
                  </a:cubicBezTo>
                  <a:cubicBezTo>
                    <a:pt x="3498" y="14979"/>
                    <a:pt x="3510" y="14968"/>
                    <a:pt x="3524" y="14953"/>
                  </a:cubicBezTo>
                  <a:lnTo>
                    <a:pt x="3556" y="14919"/>
                  </a:lnTo>
                  <a:cubicBezTo>
                    <a:pt x="3593" y="14879"/>
                    <a:pt x="3628" y="14868"/>
                    <a:pt x="3663" y="14885"/>
                  </a:cubicBezTo>
                  <a:cubicBezTo>
                    <a:pt x="3686" y="14896"/>
                    <a:pt x="3700" y="14915"/>
                    <a:pt x="3705" y="14940"/>
                  </a:cubicBezTo>
                  <a:cubicBezTo>
                    <a:pt x="3707" y="14952"/>
                    <a:pt x="3708" y="14963"/>
                    <a:pt x="3706" y="14973"/>
                  </a:cubicBezTo>
                  <a:cubicBezTo>
                    <a:pt x="3704" y="14983"/>
                    <a:pt x="3699" y="14996"/>
                    <a:pt x="3692" y="15011"/>
                  </a:cubicBezTo>
                  <a:cubicBezTo>
                    <a:pt x="3682" y="15031"/>
                    <a:pt x="3670" y="15048"/>
                    <a:pt x="3657" y="15062"/>
                  </a:cubicBezTo>
                  <a:cubicBezTo>
                    <a:pt x="3643" y="15076"/>
                    <a:pt x="3626" y="15089"/>
                    <a:pt x="3606" y="15099"/>
                  </a:cubicBezTo>
                  <a:lnTo>
                    <a:pt x="3633" y="15138"/>
                  </a:lnTo>
                  <a:cubicBezTo>
                    <a:pt x="3654" y="15124"/>
                    <a:pt x="3673" y="15109"/>
                    <a:pt x="3689" y="15091"/>
                  </a:cubicBezTo>
                  <a:cubicBezTo>
                    <a:pt x="3705" y="15074"/>
                    <a:pt x="3718" y="15053"/>
                    <a:pt x="3730" y="15030"/>
                  </a:cubicBezTo>
                  <a:cubicBezTo>
                    <a:pt x="3739" y="15011"/>
                    <a:pt x="3745" y="14994"/>
                    <a:pt x="3748" y="14979"/>
                  </a:cubicBezTo>
                  <a:cubicBezTo>
                    <a:pt x="3751" y="14963"/>
                    <a:pt x="3751" y="14947"/>
                    <a:pt x="3749" y="14930"/>
                  </a:cubicBezTo>
                  <a:cubicBezTo>
                    <a:pt x="3747" y="14907"/>
                    <a:pt x="3739" y="14887"/>
                    <a:pt x="3727" y="14869"/>
                  </a:cubicBezTo>
                  <a:cubicBezTo>
                    <a:pt x="3715" y="14852"/>
                    <a:pt x="3700" y="14839"/>
                    <a:pt x="3682" y="14830"/>
                  </a:cubicBezTo>
                  <a:cubicBezTo>
                    <a:pt x="3669" y="14824"/>
                    <a:pt x="3656" y="14820"/>
                    <a:pt x="3642" y="14818"/>
                  </a:cubicBezTo>
                  <a:close/>
                  <a:moveTo>
                    <a:pt x="3559" y="14372"/>
                  </a:moveTo>
                  <a:lnTo>
                    <a:pt x="3432" y="14630"/>
                  </a:lnTo>
                  <a:lnTo>
                    <a:pt x="3471" y="14650"/>
                  </a:lnTo>
                  <a:lnTo>
                    <a:pt x="3522" y="14545"/>
                  </a:lnTo>
                  <a:lnTo>
                    <a:pt x="3874" y="14718"/>
                  </a:lnTo>
                  <a:lnTo>
                    <a:pt x="3896" y="14673"/>
                  </a:lnTo>
                  <a:lnTo>
                    <a:pt x="3545" y="14500"/>
                  </a:lnTo>
                  <a:lnTo>
                    <a:pt x="3597" y="14394"/>
                  </a:lnTo>
                  <a:lnTo>
                    <a:pt x="3559" y="14372"/>
                  </a:lnTo>
                  <a:close/>
                  <a:moveTo>
                    <a:pt x="4091" y="14277"/>
                  </a:moveTo>
                  <a:lnTo>
                    <a:pt x="4050" y="14258"/>
                  </a:lnTo>
                  <a:lnTo>
                    <a:pt x="3966" y="14430"/>
                  </a:lnTo>
                  <a:lnTo>
                    <a:pt x="3823" y="14359"/>
                  </a:lnTo>
                  <a:lnTo>
                    <a:pt x="3888" y="14225"/>
                  </a:lnTo>
                  <a:lnTo>
                    <a:pt x="3848" y="14205"/>
                  </a:lnTo>
                  <a:lnTo>
                    <a:pt x="3782" y="14339"/>
                  </a:lnTo>
                  <a:lnTo>
                    <a:pt x="3654" y="14276"/>
                  </a:lnTo>
                  <a:lnTo>
                    <a:pt x="3733" y="14116"/>
                  </a:lnTo>
                  <a:lnTo>
                    <a:pt x="3697" y="14091"/>
                  </a:lnTo>
                  <a:lnTo>
                    <a:pt x="3592" y="14304"/>
                  </a:lnTo>
                  <a:lnTo>
                    <a:pt x="3983" y="14497"/>
                  </a:lnTo>
                  <a:lnTo>
                    <a:pt x="4091" y="14277"/>
                  </a:lnTo>
                  <a:close/>
                  <a:moveTo>
                    <a:pt x="4254" y="13946"/>
                  </a:moveTo>
                  <a:lnTo>
                    <a:pt x="4217" y="13951"/>
                  </a:lnTo>
                  <a:cubicBezTo>
                    <a:pt x="4201" y="13953"/>
                    <a:pt x="4183" y="13956"/>
                    <a:pt x="4164" y="13958"/>
                  </a:cubicBezTo>
                  <a:cubicBezTo>
                    <a:pt x="4145" y="13961"/>
                    <a:pt x="4128" y="13963"/>
                    <a:pt x="4111" y="13966"/>
                  </a:cubicBezTo>
                  <a:cubicBezTo>
                    <a:pt x="4095" y="13968"/>
                    <a:pt x="4083" y="13970"/>
                    <a:pt x="4077" y="13971"/>
                  </a:cubicBezTo>
                  <a:cubicBezTo>
                    <a:pt x="4067" y="13973"/>
                    <a:pt x="4056" y="13975"/>
                    <a:pt x="4044" y="13978"/>
                  </a:cubicBezTo>
                  <a:cubicBezTo>
                    <a:pt x="4032" y="13981"/>
                    <a:pt x="4022" y="13985"/>
                    <a:pt x="4013" y="13989"/>
                  </a:cubicBezTo>
                  <a:lnTo>
                    <a:pt x="4016" y="13983"/>
                  </a:lnTo>
                  <a:cubicBezTo>
                    <a:pt x="4024" y="13968"/>
                    <a:pt x="4028" y="13952"/>
                    <a:pt x="4029" y="13937"/>
                  </a:cubicBezTo>
                  <a:cubicBezTo>
                    <a:pt x="4030" y="13922"/>
                    <a:pt x="4029" y="13907"/>
                    <a:pt x="4024" y="13893"/>
                  </a:cubicBezTo>
                  <a:cubicBezTo>
                    <a:pt x="4019" y="13880"/>
                    <a:pt x="4011" y="13867"/>
                    <a:pt x="4000" y="13856"/>
                  </a:cubicBezTo>
                  <a:cubicBezTo>
                    <a:pt x="3989" y="13844"/>
                    <a:pt x="3976" y="13835"/>
                    <a:pt x="3960" y="13827"/>
                  </a:cubicBezTo>
                  <a:cubicBezTo>
                    <a:pt x="3950" y="13822"/>
                    <a:pt x="3940" y="13818"/>
                    <a:pt x="3930" y="13816"/>
                  </a:cubicBezTo>
                  <a:cubicBezTo>
                    <a:pt x="3920" y="13815"/>
                    <a:pt x="3911" y="13814"/>
                    <a:pt x="3902" y="13814"/>
                  </a:cubicBezTo>
                  <a:cubicBezTo>
                    <a:pt x="3894" y="13815"/>
                    <a:pt x="3886" y="13816"/>
                    <a:pt x="3878" y="13818"/>
                  </a:cubicBezTo>
                  <a:cubicBezTo>
                    <a:pt x="3871" y="13820"/>
                    <a:pt x="3865" y="13822"/>
                    <a:pt x="3859" y="13825"/>
                  </a:cubicBezTo>
                  <a:cubicBezTo>
                    <a:pt x="3853" y="13828"/>
                    <a:pt x="3847" y="13831"/>
                    <a:pt x="3841" y="13836"/>
                  </a:cubicBezTo>
                  <a:cubicBezTo>
                    <a:pt x="3835" y="13840"/>
                    <a:pt x="3829" y="13846"/>
                    <a:pt x="3823" y="13852"/>
                  </a:cubicBezTo>
                  <a:cubicBezTo>
                    <a:pt x="3817" y="13859"/>
                    <a:pt x="3811" y="13867"/>
                    <a:pt x="3804" y="13877"/>
                  </a:cubicBezTo>
                  <a:cubicBezTo>
                    <a:pt x="3798" y="13886"/>
                    <a:pt x="3792" y="13898"/>
                    <a:pt x="3785" y="13911"/>
                  </a:cubicBezTo>
                  <a:lnTo>
                    <a:pt x="3740" y="14002"/>
                  </a:lnTo>
                  <a:lnTo>
                    <a:pt x="4131" y="14195"/>
                  </a:lnTo>
                  <a:lnTo>
                    <a:pt x="4154" y="14149"/>
                  </a:lnTo>
                  <a:lnTo>
                    <a:pt x="3977" y="14062"/>
                  </a:lnTo>
                  <a:cubicBezTo>
                    <a:pt x="3982" y="14053"/>
                    <a:pt x="3988" y="14046"/>
                    <a:pt x="3994" y="14041"/>
                  </a:cubicBezTo>
                  <a:cubicBezTo>
                    <a:pt x="4001" y="14037"/>
                    <a:pt x="4010" y="14033"/>
                    <a:pt x="4024" y="14030"/>
                  </a:cubicBezTo>
                  <a:cubicBezTo>
                    <a:pt x="4047" y="14025"/>
                    <a:pt x="4069" y="14021"/>
                    <a:pt x="4090" y="14018"/>
                  </a:cubicBezTo>
                  <a:cubicBezTo>
                    <a:pt x="4111" y="14015"/>
                    <a:pt x="4130" y="14012"/>
                    <a:pt x="4147" y="14010"/>
                  </a:cubicBezTo>
                  <a:cubicBezTo>
                    <a:pt x="4164" y="14008"/>
                    <a:pt x="4180" y="14006"/>
                    <a:pt x="4193" y="14006"/>
                  </a:cubicBezTo>
                  <a:cubicBezTo>
                    <a:pt x="4206" y="14005"/>
                    <a:pt x="4217" y="14005"/>
                    <a:pt x="4225" y="14005"/>
                  </a:cubicBezTo>
                  <a:lnTo>
                    <a:pt x="4254" y="13946"/>
                  </a:lnTo>
                  <a:close/>
                  <a:moveTo>
                    <a:pt x="3967" y="13897"/>
                  </a:moveTo>
                  <a:cubicBezTo>
                    <a:pt x="3976" y="13906"/>
                    <a:pt x="3981" y="13915"/>
                    <a:pt x="3984" y="13924"/>
                  </a:cubicBezTo>
                  <a:cubicBezTo>
                    <a:pt x="3987" y="13935"/>
                    <a:pt x="3988" y="13947"/>
                    <a:pt x="3986" y="13960"/>
                  </a:cubicBezTo>
                  <a:cubicBezTo>
                    <a:pt x="3983" y="13972"/>
                    <a:pt x="3978" y="13987"/>
                    <a:pt x="3969" y="14005"/>
                  </a:cubicBezTo>
                  <a:lnTo>
                    <a:pt x="3948" y="14048"/>
                  </a:lnTo>
                  <a:lnTo>
                    <a:pt x="3802" y="13976"/>
                  </a:lnTo>
                  <a:lnTo>
                    <a:pt x="3825" y="13929"/>
                  </a:lnTo>
                  <a:cubicBezTo>
                    <a:pt x="3830" y="13919"/>
                    <a:pt x="3836" y="13910"/>
                    <a:pt x="3841" y="13903"/>
                  </a:cubicBezTo>
                  <a:cubicBezTo>
                    <a:pt x="3846" y="13896"/>
                    <a:pt x="3851" y="13890"/>
                    <a:pt x="3857" y="13884"/>
                  </a:cubicBezTo>
                  <a:cubicBezTo>
                    <a:pt x="3867" y="13876"/>
                    <a:pt x="3880" y="13870"/>
                    <a:pt x="3894" y="13869"/>
                  </a:cubicBezTo>
                  <a:cubicBezTo>
                    <a:pt x="3909" y="13867"/>
                    <a:pt x="3922" y="13869"/>
                    <a:pt x="3935" y="13875"/>
                  </a:cubicBezTo>
                  <a:cubicBezTo>
                    <a:pt x="3948" y="13882"/>
                    <a:pt x="3959" y="13889"/>
                    <a:pt x="3967" y="13897"/>
                  </a:cubicBezTo>
                  <a:close/>
                  <a:moveTo>
                    <a:pt x="4465" y="13735"/>
                  </a:moveTo>
                  <a:lnTo>
                    <a:pt x="3916" y="13465"/>
                  </a:lnTo>
                  <a:lnTo>
                    <a:pt x="3898" y="13502"/>
                  </a:lnTo>
                  <a:lnTo>
                    <a:pt x="4447" y="13773"/>
                  </a:lnTo>
                  <a:lnTo>
                    <a:pt x="4465" y="13735"/>
                  </a:lnTo>
                  <a:close/>
                  <a:moveTo>
                    <a:pt x="4311" y="12844"/>
                  </a:moveTo>
                  <a:lnTo>
                    <a:pt x="4288" y="12890"/>
                  </a:lnTo>
                  <a:lnTo>
                    <a:pt x="4491" y="13050"/>
                  </a:lnTo>
                  <a:cubicBezTo>
                    <a:pt x="4504" y="13060"/>
                    <a:pt x="4516" y="13070"/>
                    <a:pt x="4529" y="13080"/>
                  </a:cubicBezTo>
                  <a:cubicBezTo>
                    <a:pt x="4542" y="13090"/>
                    <a:pt x="4553" y="13099"/>
                    <a:pt x="4563" y="13106"/>
                  </a:cubicBezTo>
                  <a:cubicBezTo>
                    <a:pt x="4574" y="13113"/>
                    <a:pt x="4582" y="13120"/>
                    <a:pt x="4589" y="13125"/>
                  </a:cubicBezTo>
                  <a:cubicBezTo>
                    <a:pt x="4594" y="13128"/>
                    <a:pt x="4597" y="13131"/>
                    <a:pt x="4599" y="13132"/>
                  </a:cubicBezTo>
                  <a:cubicBezTo>
                    <a:pt x="4597" y="13131"/>
                    <a:pt x="4594" y="13130"/>
                    <a:pt x="4589" y="13129"/>
                  </a:cubicBezTo>
                  <a:cubicBezTo>
                    <a:pt x="4583" y="13127"/>
                    <a:pt x="4575" y="13125"/>
                    <a:pt x="4565" y="13122"/>
                  </a:cubicBezTo>
                  <a:cubicBezTo>
                    <a:pt x="4555" y="13119"/>
                    <a:pt x="4543" y="13116"/>
                    <a:pt x="4530" y="13112"/>
                  </a:cubicBezTo>
                  <a:cubicBezTo>
                    <a:pt x="4516" y="13109"/>
                    <a:pt x="4502" y="13105"/>
                    <a:pt x="4486" y="13101"/>
                  </a:cubicBezTo>
                  <a:lnTo>
                    <a:pt x="4216" y="13036"/>
                  </a:lnTo>
                  <a:lnTo>
                    <a:pt x="4190" y="13089"/>
                  </a:lnTo>
                  <a:lnTo>
                    <a:pt x="4399" y="13256"/>
                  </a:lnTo>
                  <a:cubicBezTo>
                    <a:pt x="4409" y="13263"/>
                    <a:pt x="4420" y="13272"/>
                    <a:pt x="4431" y="13281"/>
                  </a:cubicBezTo>
                  <a:cubicBezTo>
                    <a:pt x="4443" y="13290"/>
                    <a:pt x="4454" y="13298"/>
                    <a:pt x="4463" y="13305"/>
                  </a:cubicBezTo>
                  <a:cubicBezTo>
                    <a:pt x="4473" y="13313"/>
                    <a:pt x="4482" y="13319"/>
                    <a:pt x="4489" y="13325"/>
                  </a:cubicBezTo>
                  <a:cubicBezTo>
                    <a:pt x="4496" y="13330"/>
                    <a:pt x="4500" y="13333"/>
                    <a:pt x="4501" y="13333"/>
                  </a:cubicBezTo>
                  <a:cubicBezTo>
                    <a:pt x="4499" y="13333"/>
                    <a:pt x="4494" y="13331"/>
                    <a:pt x="4485" y="13329"/>
                  </a:cubicBezTo>
                  <a:cubicBezTo>
                    <a:pt x="4477" y="13326"/>
                    <a:pt x="4466" y="13323"/>
                    <a:pt x="4454" y="13319"/>
                  </a:cubicBezTo>
                  <a:cubicBezTo>
                    <a:pt x="4442" y="13315"/>
                    <a:pt x="4428" y="13311"/>
                    <a:pt x="4414" y="13307"/>
                  </a:cubicBezTo>
                  <a:cubicBezTo>
                    <a:pt x="4399" y="13303"/>
                    <a:pt x="4385" y="13299"/>
                    <a:pt x="4372" y="13296"/>
                  </a:cubicBezTo>
                  <a:lnTo>
                    <a:pt x="4119" y="13233"/>
                  </a:lnTo>
                  <a:lnTo>
                    <a:pt x="4094" y="13283"/>
                  </a:lnTo>
                  <a:lnTo>
                    <a:pt x="4531" y="13383"/>
                  </a:lnTo>
                  <a:lnTo>
                    <a:pt x="4560" y="13323"/>
                  </a:lnTo>
                  <a:lnTo>
                    <a:pt x="4363" y="13167"/>
                  </a:lnTo>
                  <a:cubicBezTo>
                    <a:pt x="4352" y="13158"/>
                    <a:pt x="4340" y="13149"/>
                    <a:pt x="4329" y="13140"/>
                  </a:cubicBezTo>
                  <a:cubicBezTo>
                    <a:pt x="4318" y="13132"/>
                    <a:pt x="4308" y="13124"/>
                    <a:pt x="4299" y="13118"/>
                  </a:cubicBezTo>
                  <a:cubicBezTo>
                    <a:pt x="4290" y="13111"/>
                    <a:pt x="4283" y="13106"/>
                    <a:pt x="4277" y="13102"/>
                  </a:cubicBezTo>
                  <a:cubicBezTo>
                    <a:pt x="4271" y="13098"/>
                    <a:pt x="4268" y="13095"/>
                    <a:pt x="4267" y="13094"/>
                  </a:cubicBezTo>
                  <a:cubicBezTo>
                    <a:pt x="4268" y="13095"/>
                    <a:pt x="4272" y="13096"/>
                    <a:pt x="4279" y="13098"/>
                  </a:cubicBezTo>
                  <a:cubicBezTo>
                    <a:pt x="4286" y="13100"/>
                    <a:pt x="4295" y="13103"/>
                    <a:pt x="4305" y="13106"/>
                  </a:cubicBezTo>
                  <a:cubicBezTo>
                    <a:pt x="4316" y="13109"/>
                    <a:pt x="4328" y="13112"/>
                    <a:pt x="4342" y="13116"/>
                  </a:cubicBezTo>
                  <a:cubicBezTo>
                    <a:pt x="4356" y="13120"/>
                    <a:pt x="4371" y="13124"/>
                    <a:pt x="4387" y="13128"/>
                  </a:cubicBezTo>
                  <a:lnTo>
                    <a:pt x="4628" y="13186"/>
                  </a:lnTo>
                  <a:lnTo>
                    <a:pt x="4658" y="13125"/>
                  </a:lnTo>
                  <a:lnTo>
                    <a:pt x="4311" y="12844"/>
                  </a:lnTo>
                  <a:close/>
                  <a:moveTo>
                    <a:pt x="4848" y="12738"/>
                  </a:moveTo>
                  <a:lnTo>
                    <a:pt x="4808" y="12718"/>
                  </a:lnTo>
                  <a:lnTo>
                    <a:pt x="4723" y="12890"/>
                  </a:lnTo>
                  <a:lnTo>
                    <a:pt x="4580" y="12820"/>
                  </a:lnTo>
                  <a:lnTo>
                    <a:pt x="4646" y="12686"/>
                  </a:lnTo>
                  <a:lnTo>
                    <a:pt x="4605" y="12666"/>
                  </a:lnTo>
                  <a:lnTo>
                    <a:pt x="4540" y="12800"/>
                  </a:lnTo>
                  <a:lnTo>
                    <a:pt x="4411" y="12737"/>
                  </a:lnTo>
                  <a:lnTo>
                    <a:pt x="4490" y="12577"/>
                  </a:lnTo>
                  <a:lnTo>
                    <a:pt x="4454" y="12551"/>
                  </a:lnTo>
                  <a:lnTo>
                    <a:pt x="4349" y="12765"/>
                  </a:lnTo>
                  <a:lnTo>
                    <a:pt x="4740" y="12957"/>
                  </a:lnTo>
                  <a:lnTo>
                    <a:pt x="4848" y="12738"/>
                  </a:lnTo>
                  <a:close/>
                  <a:moveTo>
                    <a:pt x="4864" y="12334"/>
                  </a:moveTo>
                  <a:cubicBezTo>
                    <a:pt x="4850" y="12332"/>
                    <a:pt x="4836" y="12333"/>
                    <a:pt x="4823" y="12337"/>
                  </a:cubicBezTo>
                  <a:cubicBezTo>
                    <a:pt x="4810" y="12340"/>
                    <a:pt x="4798" y="12346"/>
                    <a:pt x="4787" y="12353"/>
                  </a:cubicBezTo>
                  <a:cubicBezTo>
                    <a:pt x="4776" y="12360"/>
                    <a:pt x="4763" y="12372"/>
                    <a:pt x="4749" y="12386"/>
                  </a:cubicBezTo>
                  <a:lnTo>
                    <a:pt x="4713" y="12424"/>
                  </a:lnTo>
                  <a:cubicBezTo>
                    <a:pt x="4694" y="12444"/>
                    <a:pt x="4677" y="12456"/>
                    <a:pt x="4663" y="12462"/>
                  </a:cubicBezTo>
                  <a:cubicBezTo>
                    <a:pt x="4648" y="12467"/>
                    <a:pt x="4633" y="12466"/>
                    <a:pt x="4617" y="12458"/>
                  </a:cubicBezTo>
                  <a:cubicBezTo>
                    <a:pt x="4597" y="12448"/>
                    <a:pt x="4585" y="12433"/>
                    <a:pt x="4580" y="12414"/>
                  </a:cubicBezTo>
                  <a:cubicBezTo>
                    <a:pt x="4575" y="12395"/>
                    <a:pt x="4579" y="12373"/>
                    <a:pt x="4591" y="12348"/>
                  </a:cubicBezTo>
                  <a:cubicBezTo>
                    <a:pt x="4595" y="12340"/>
                    <a:pt x="4600" y="12332"/>
                    <a:pt x="4605" y="12325"/>
                  </a:cubicBezTo>
                  <a:cubicBezTo>
                    <a:pt x="4609" y="12319"/>
                    <a:pt x="4615" y="12312"/>
                    <a:pt x="4621" y="12306"/>
                  </a:cubicBezTo>
                  <a:cubicBezTo>
                    <a:pt x="4628" y="12300"/>
                    <a:pt x="4635" y="12294"/>
                    <a:pt x="4643" y="12288"/>
                  </a:cubicBezTo>
                  <a:cubicBezTo>
                    <a:pt x="4651" y="12282"/>
                    <a:pt x="4660" y="12276"/>
                    <a:pt x="4671" y="12269"/>
                  </a:cubicBezTo>
                  <a:lnTo>
                    <a:pt x="4648" y="12232"/>
                  </a:lnTo>
                  <a:cubicBezTo>
                    <a:pt x="4604" y="12257"/>
                    <a:pt x="4572" y="12290"/>
                    <a:pt x="4552" y="12332"/>
                  </a:cubicBezTo>
                  <a:cubicBezTo>
                    <a:pt x="4543" y="12351"/>
                    <a:pt x="4537" y="12369"/>
                    <a:pt x="4535" y="12388"/>
                  </a:cubicBezTo>
                  <a:cubicBezTo>
                    <a:pt x="4533" y="12406"/>
                    <a:pt x="4534" y="12423"/>
                    <a:pt x="4538" y="12439"/>
                  </a:cubicBezTo>
                  <a:cubicBezTo>
                    <a:pt x="4543" y="12455"/>
                    <a:pt x="4550" y="12469"/>
                    <a:pt x="4561" y="12482"/>
                  </a:cubicBezTo>
                  <a:cubicBezTo>
                    <a:pt x="4572" y="12495"/>
                    <a:pt x="4585" y="12505"/>
                    <a:pt x="4602" y="12513"/>
                  </a:cubicBezTo>
                  <a:cubicBezTo>
                    <a:pt x="4627" y="12526"/>
                    <a:pt x="4652" y="12528"/>
                    <a:pt x="4678" y="12520"/>
                  </a:cubicBezTo>
                  <a:cubicBezTo>
                    <a:pt x="4690" y="12517"/>
                    <a:pt x="4700" y="12511"/>
                    <a:pt x="4711" y="12503"/>
                  </a:cubicBezTo>
                  <a:cubicBezTo>
                    <a:pt x="4721" y="12495"/>
                    <a:pt x="4733" y="12483"/>
                    <a:pt x="4747" y="12468"/>
                  </a:cubicBezTo>
                  <a:lnTo>
                    <a:pt x="4778" y="12434"/>
                  </a:lnTo>
                  <a:cubicBezTo>
                    <a:pt x="4815" y="12395"/>
                    <a:pt x="4851" y="12383"/>
                    <a:pt x="4886" y="12400"/>
                  </a:cubicBezTo>
                  <a:cubicBezTo>
                    <a:pt x="4909" y="12412"/>
                    <a:pt x="4923" y="12430"/>
                    <a:pt x="4928" y="12456"/>
                  </a:cubicBezTo>
                  <a:cubicBezTo>
                    <a:pt x="4930" y="12467"/>
                    <a:pt x="4930" y="12478"/>
                    <a:pt x="4928" y="12488"/>
                  </a:cubicBezTo>
                  <a:cubicBezTo>
                    <a:pt x="4926" y="12499"/>
                    <a:pt x="4921" y="12511"/>
                    <a:pt x="4914" y="12526"/>
                  </a:cubicBezTo>
                  <a:cubicBezTo>
                    <a:pt x="4904" y="12546"/>
                    <a:pt x="4893" y="12563"/>
                    <a:pt x="4879" y="12577"/>
                  </a:cubicBezTo>
                  <a:cubicBezTo>
                    <a:pt x="4865" y="12592"/>
                    <a:pt x="4849" y="12604"/>
                    <a:pt x="4829" y="12615"/>
                  </a:cubicBezTo>
                  <a:lnTo>
                    <a:pt x="4855" y="12653"/>
                  </a:lnTo>
                  <a:cubicBezTo>
                    <a:pt x="4877" y="12640"/>
                    <a:pt x="4896" y="12624"/>
                    <a:pt x="4911" y="12607"/>
                  </a:cubicBezTo>
                  <a:cubicBezTo>
                    <a:pt x="4927" y="12589"/>
                    <a:pt x="4941" y="12569"/>
                    <a:pt x="4952" y="12545"/>
                  </a:cubicBezTo>
                  <a:cubicBezTo>
                    <a:pt x="4961" y="12527"/>
                    <a:pt x="4967" y="12510"/>
                    <a:pt x="4970" y="12494"/>
                  </a:cubicBezTo>
                  <a:cubicBezTo>
                    <a:pt x="4973" y="12479"/>
                    <a:pt x="4974" y="12462"/>
                    <a:pt x="4972" y="12445"/>
                  </a:cubicBezTo>
                  <a:cubicBezTo>
                    <a:pt x="4969" y="12423"/>
                    <a:pt x="4962" y="12402"/>
                    <a:pt x="4950" y="12385"/>
                  </a:cubicBezTo>
                  <a:cubicBezTo>
                    <a:pt x="4938" y="12367"/>
                    <a:pt x="4922" y="12354"/>
                    <a:pt x="4904" y="12345"/>
                  </a:cubicBezTo>
                  <a:cubicBezTo>
                    <a:pt x="4892" y="12339"/>
                    <a:pt x="4879" y="12335"/>
                    <a:pt x="4864" y="12334"/>
                  </a:cubicBezTo>
                  <a:close/>
                  <a:moveTo>
                    <a:pt x="4781" y="11887"/>
                  </a:moveTo>
                  <a:lnTo>
                    <a:pt x="4654" y="12146"/>
                  </a:lnTo>
                  <a:lnTo>
                    <a:pt x="4693" y="12165"/>
                  </a:lnTo>
                  <a:lnTo>
                    <a:pt x="4745" y="12060"/>
                  </a:lnTo>
                  <a:lnTo>
                    <a:pt x="5097" y="12233"/>
                  </a:lnTo>
                  <a:lnTo>
                    <a:pt x="5119" y="12188"/>
                  </a:lnTo>
                  <a:lnTo>
                    <a:pt x="4767" y="12015"/>
                  </a:lnTo>
                  <a:lnTo>
                    <a:pt x="4819" y="11909"/>
                  </a:lnTo>
                  <a:lnTo>
                    <a:pt x="4781" y="11887"/>
                  </a:lnTo>
                  <a:close/>
                  <a:moveTo>
                    <a:pt x="4916" y="11614"/>
                  </a:moveTo>
                  <a:lnTo>
                    <a:pt x="4814" y="11820"/>
                  </a:lnTo>
                  <a:lnTo>
                    <a:pt x="5205" y="12012"/>
                  </a:lnTo>
                  <a:lnTo>
                    <a:pt x="5229" y="11965"/>
                  </a:lnTo>
                  <a:lnTo>
                    <a:pt x="5043" y="11874"/>
                  </a:lnTo>
                  <a:lnTo>
                    <a:pt x="5104" y="11748"/>
                  </a:lnTo>
                  <a:lnTo>
                    <a:pt x="5066" y="11729"/>
                  </a:lnTo>
                  <a:lnTo>
                    <a:pt x="5005" y="11855"/>
                  </a:lnTo>
                  <a:lnTo>
                    <a:pt x="4876" y="11792"/>
                  </a:lnTo>
                  <a:lnTo>
                    <a:pt x="4951" y="11641"/>
                  </a:lnTo>
                  <a:lnTo>
                    <a:pt x="4916" y="11614"/>
                  </a:lnTo>
                  <a:close/>
                  <a:moveTo>
                    <a:pt x="5463" y="11489"/>
                  </a:moveTo>
                  <a:lnTo>
                    <a:pt x="5008" y="11426"/>
                  </a:lnTo>
                  <a:lnTo>
                    <a:pt x="4978" y="11487"/>
                  </a:lnTo>
                  <a:lnTo>
                    <a:pt x="5305" y="11810"/>
                  </a:lnTo>
                  <a:lnTo>
                    <a:pt x="5328" y="11762"/>
                  </a:lnTo>
                  <a:lnTo>
                    <a:pt x="5227" y="11666"/>
                  </a:lnTo>
                  <a:lnTo>
                    <a:pt x="5298" y="11520"/>
                  </a:lnTo>
                  <a:lnTo>
                    <a:pt x="5437" y="11542"/>
                  </a:lnTo>
                  <a:lnTo>
                    <a:pt x="5463" y="11489"/>
                  </a:lnTo>
                  <a:close/>
                  <a:moveTo>
                    <a:pt x="5254" y="11513"/>
                  </a:moveTo>
                  <a:lnTo>
                    <a:pt x="5195" y="11634"/>
                  </a:lnTo>
                  <a:lnTo>
                    <a:pt x="5033" y="11479"/>
                  </a:lnTo>
                  <a:lnTo>
                    <a:pt x="5254" y="11513"/>
                  </a:lnTo>
                  <a:close/>
                  <a:moveTo>
                    <a:pt x="4900" y="11457"/>
                  </a:moveTo>
                  <a:cubicBezTo>
                    <a:pt x="4892" y="11460"/>
                    <a:pt x="4885" y="11466"/>
                    <a:pt x="4881" y="11474"/>
                  </a:cubicBezTo>
                  <a:cubicBezTo>
                    <a:pt x="4877" y="11482"/>
                    <a:pt x="4877" y="11490"/>
                    <a:pt x="4880" y="11499"/>
                  </a:cubicBezTo>
                  <a:cubicBezTo>
                    <a:pt x="4883" y="11507"/>
                    <a:pt x="4888" y="11513"/>
                    <a:pt x="4896" y="11517"/>
                  </a:cubicBezTo>
                  <a:cubicBezTo>
                    <a:pt x="4905" y="11521"/>
                    <a:pt x="4913" y="11522"/>
                    <a:pt x="4922" y="11519"/>
                  </a:cubicBezTo>
                  <a:cubicBezTo>
                    <a:pt x="4930" y="11516"/>
                    <a:pt x="4937" y="11511"/>
                    <a:pt x="4941" y="11502"/>
                  </a:cubicBezTo>
                  <a:cubicBezTo>
                    <a:pt x="4945" y="11494"/>
                    <a:pt x="4945" y="11486"/>
                    <a:pt x="4942" y="11477"/>
                  </a:cubicBezTo>
                  <a:cubicBezTo>
                    <a:pt x="4939" y="11469"/>
                    <a:pt x="4933" y="11463"/>
                    <a:pt x="4925" y="11459"/>
                  </a:cubicBezTo>
                  <a:cubicBezTo>
                    <a:pt x="4917" y="11455"/>
                    <a:pt x="4909" y="11454"/>
                    <a:pt x="4900" y="11457"/>
                  </a:cubicBezTo>
                  <a:close/>
                  <a:moveTo>
                    <a:pt x="4958" y="11340"/>
                  </a:moveTo>
                  <a:cubicBezTo>
                    <a:pt x="4950" y="11342"/>
                    <a:pt x="4943" y="11348"/>
                    <a:pt x="4939" y="11356"/>
                  </a:cubicBezTo>
                  <a:cubicBezTo>
                    <a:pt x="4935" y="11364"/>
                    <a:pt x="4935" y="11373"/>
                    <a:pt x="4938" y="11381"/>
                  </a:cubicBezTo>
                  <a:cubicBezTo>
                    <a:pt x="4940" y="11390"/>
                    <a:pt x="4946" y="11396"/>
                    <a:pt x="4954" y="11400"/>
                  </a:cubicBezTo>
                  <a:cubicBezTo>
                    <a:pt x="4962" y="11404"/>
                    <a:pt x="4971" y="11405"/>
                    <a:pt x="4979" y="11402"/>
                  </a:cubicBezTo>
                  <a:cubicBezTo>
                    <a:pt x="4988" y="11399"/>
                    <a:pt x="4995" y="11393"/>
                    <a:pt x="4999" y="11385"/>
                  </a:cubicBezTo>
                  <a:cubicBezTo>
                    <a:pt x="5003" y="11377"/>
                    <a:pt x="5003" y="11368"/>
                    <a:pt x="5000" y="11360"/>
                  </a:cubicBezTo>
                  <a:cubicBezTo>
                    <a:pt x="4997" y="11352"/>
                    <a:pt x="4991" y="11345"/>
                    <a:pt x="4983" y="11341"/>
                  </a:cubicBezTo>
                  <a:cubicBezTo>
                    <a:pt x="4975" y="11337"/>
                    <a:pt x="4967" y="11337"/>
                    <a:pt x="4958" y="11340"/>
                  </a:cubicBezTo>
                  <a:close/>
                  <a:moveTo>
                    <a:pt x="5559" y="11195"/>
                  </a:moveTo>
                  <a:lnTo>
                    <a:pt x="5483" y="11349"/>
                  </a:lnTo>
                  <a:lnTo>
                    <a:pt x="5131" y="11176"/>
                  </a:lnTo>
                  <a:lnTo>
                    <a:pt x="5108" y="11223"/>
                  </a:lnTo>
                  <a:lnTo>
                    <a:pt x="5499" y="11415"/>
                  </a:lnTo>
                  <a:lnTo>
                    <a:pt x="5595" y="11220"/>
                  </a:lnTo>
                  <a:lnTo>
                    <a:pt x="5559" y="11195"/>
                  </a:lnTo>
                  <a:close/>
                  <a:moveTo>
                    <a:pt x="5658" y="11093"/>
                  </a:moveTo>
                  <a:lnTo>
                    <a:pt x="5267" y="10901"/>
                  </a:lnTo>
                  <a:lnTo>
                    <a:pt x="5244" y="10946"/>
                  </a:lnTo>
                  <a:lnTo>
                    <a:pt x="5635" y="11139"/>
                  </a:lnTo>
                  <a:lnTo>
                    <a:pt x="5658" y="11093"/>
                  </a:lnTo>
                  <a:close/>
                  <a:moveTo>
                    <a:pt x="5682" y="10672"/>
                  </a:moveTo>
                  <a:cubicBezTo>
                    <a:pt x="5667" y="10671"/>
                    <a:pt x="5653" y="10672"/>
                    <a:pt x="5640" y="10675"/>
                  </a:cubicBezTo>
                  <a:cubicBezTo>
                    <a:pt x="5627" y="10679"/>
                    <a:pt x="5615" y="10684"/>
                    <a:pt x="5604" y="10691"/>
                  </a:cubicBezTo>
                  <a:cubicBezTo>
                    <a:pt x="5593" y="10699"/>
                    <a:pt x="5581" y="10710"/>
                    <a:pt x="5567" y="10725"/>
                  </a:cubicBezTo>
                  <a:lnTo>
                    <a:pt x="5531" y="10763"/>
                  </a:lnTo>
                  <a:cubicBezTo>
                    <a:pt x="5512" y="10782"/>
                    <a:pt x="5495" y="10795"/>
                    <a:pt x="5480" y="10800"/>
                  </a:cubicBezTo>
                  <a:cubicBezTo>
                    <a:pt x="5466" y="10805"/>
                    <a:pt x="5451" y="10804"/>
                    <a:pt x="5435" y="10796"/>
                  </a:cubicBezTo>
                  <a:cubicBezTo>
                    <a:pt x="5415" y="10786"/>
                    <a:pt x="5402" y="10772"/>
                    <a:pt x="5398" y="10753"/>
                  </a:cubicBezTo>
                  <a:cubicBezTo>
                    <a:pt x="5393" y="10733"/>
                    <a:pt x="5397" y="10711"/>
                    <a:pt x="5409" y="10687"/>
                  </a:cubicBezTo>
                  <a:cubicBezTo>
                    <a:pt x="5413" y="10678"/>
                    <a:pt x="5417" y="10671"/>
                    <a:pt x="5422" y="10664"/>
                  </a:cubicBezTo>
                  <a:cubicBezTo>
                    <a:pt x="5427" y="10657"/>
                    <a:pt x="5433" y="10650"/>
                    <a:pt x="5439" y="10644"/>
                  </a:cubicBezTo>
                  <a:cubicBezTo>
                    <a:pt x="5445" y="10638"/>
                    <a:pt x="5452" y="10632"/>
                    <a:pt x="5461" y="10626"/>
                  </a:cubicBezTo>
                  <a:cubicBezTo>
                    <a:pt x="5469" y="10620"/>
                    <a:pt x="5478" y="10614"/>
                    <a:pt x="5489" y="10608"/>
                  </a:cubicBezTo>
                  <a:lnTo>
                    <a:pt x="5465" y="10571"/>
                  </a:lnTo>
                  <a:cubicBezTo>
                    <a:pt x="5422" y="10595"/>
                    <a:pt x="5390" y="10629"/>
                    <a:pt x="5370" y="10670"/>
                  </a:cubicBezTo>
                  <a:cubicBezTo>
                    <a:pt x="5360" y="10689"/>
                    <a:pt x="5355" y="10708"/>
                    <a:pt x="5352" y="10726"/>
                  </a:cubicBezTo>
                  <a:cubicBezTo>
                    <a:pt x="5350" y="10744"/>
                    <a:pt x="5351" y="10761"/>
                    <a:pt x="5356" y="10777"/>
                  </a:cubicBezTo>
                  <a:cubicBezTo>
                    <a:pt x="5360" y="10793"/>
                    <a:pt x="5368" y="10807"/>
                    <a:pt x="5379" y="10820"/>
                  </a:cubicBezTo>
                  <a:cubicBezTo>
                    <a:pt x="5389" y="10833"/>
                    <a:pt x="5403" y="10844"/>
                    <a:pt x="5420" y="10852"/>
                  </a:cubicBezTo>
                  <a:cubicBezTo>
                    <a:pt x="5445" y="10864"/>
                    <a:pt x="5470" y="10866"/>
                    <a:pt x="5496" y="10859"/>
                  </a:cubicBezTo>
                  <a:cubicBezTo>
                    <a:pt x="5507" y="10855"/>
                    <a:pt x="5518" y="10849"/>
                    <a:pt x="5528" y="10841"/>
                  </a:cubicBezTo>
                  <a:cubicBezTo>
                    <a:pt x="5538" y="10833"/>
                    <a:pt x="5550" y="10821"/>
                    <a:pt x="5564" y="10806"/>
                  </a:cubicBezTo>
                  <a:lnTo>
                    <a:pt x="5596" y="10773"/>
                  </a:lnTo>
                  <a:cubicBezTo>
                    <a:pt x="5633" y="10733"/>
                    <a:pt x="5669" y="10722"/>
                    <a:pt x="5703" y="10739"/>
                  </a:cubicBezTo>
                  <a:cubicBezTo>
                    <a:pt x="5726" y="10750"/>
                    <a:pt x="5740" y="10768"/>
                    <a:pt x="5745" y="10794"/>
                  </a:cubicBezTo>
                  <a:cubicBezTo>
                    <a:pt x="5748" y="10806"/>
                    <a:pt x="5748" y="10816"/>
                    <a:pt x="5746" y="10827"/>
                  </a:cubicBezTo>
                  <a:cubicBezTo>
                    <a:pt x="5744" y="10837"/>
                    <a:pt x="5739" y="10850"/>
                    <a:pt x="5732" y="10865"/>
                  </a:cubicBezTo>
                  <a:cubicBezTo>
                    <a:pt x="5722" y="10884"/>
                    <a:pt x="5710" y="10901"/>
                    <a:pt x="5697" y="10916"/>
                  </a:cubicBezTo>
                  <a:cubicBezTo>
                    <a:pt x="5683" y="10930"/>
                    <a:pt x="5666" y="10942"/>
                    <a:pt x="5647" y="10953"/>
                  </a:cubicBezTo>
                  <a:lnTo>
                    <a:pt x="5673" y="10991"/>
                  </a:lnTo>
                  <a:cubicBezTo>
                    <a:pt x="5695" y="10978"/>
                    <a:pt x="5713" y="10962"/>
                    <a:pt x="5729" y="10945"/>
                  </a:cubicBezTo>
                  <a:cubicBezTo>
                    <a:pt x="5745" y="10927"/>
                    <a:pt x="5758" y="10907"/>
                    <a:pt x="5770" y="10883"/>
                  </a:cubicBezTo>
                  <a:cubicBezTo>
                    <a:pt x="5779" y="10865"/>
                    <a:pt x="5785" y="10848"/>
                    <a:pt x="5788" y="10833"/>
                  </a:cubicBezTo>
                  <a:cubicBezTo>
                    <a:pt x="5791" y="10817"/>
                    <a:pt x="5791" y="10801"/>
                    <a:pt x="5789" y="10784"/>
                  </a:cubicBezTo>
                  <a:cubicBezTo>
                    <a:pt x="5787" y="10761"/>
                    <a:pt x="5780" y="10741"/>
                    <a:pt x="5767" y="10723"/>
                  </a:cubicBezTo>
                  <a:cubicBezTo>
                    <a:pt x="5755" y="10706"/>
                    <a:pt x="5740" y="10692"/>
                    <a:pt x="5722" y="10683"/>
                  </a:cubicBezTo>
                  <a:cubicBezTo>
                    <a:pt x="5710" y="10677"/>
                    <a:pt x="5696" y="10674"/>
                    <a:pt x="5682" y="10672"/>
                  </a:cubicBezTo>
                  <a:close/>
                  <a:moveTo>
                    <a:pt x="5933" y="10390"/>
                  </a:moveTo>
                  <a:cubicBezTo>
                    <a:pt x="5935" y="10407"/>
                    <a:pt x="5936" y="10422"/>
                    <a:pt x="5934" y="10436"/>
                  </a:cubicBezTo>
                  <a:cubicBezTo>
                    <a:pt x="5932" y="10450"/>
                    <a:pt x="5927" y="10464"/>
                    <a:pt x="5920" y="10478"/>
                  </a:cubicBezTo>
                  <a:cubicBezTo>
                    <a:pt x="5909" y="10501"/>
                    <a:pt x="5893" y="10519"/>
                    <a:pt x="5872" y="10531"/>
                  </a:cubicBezTo>
                  <a:cubicBezTo>
                    <a:pt x="5851" y="10544"/>
                    <a:pt x="5825" y="10550"/>
                    <a:pt x="5796" y="10547"/>
                  </a:cubicBezTo>
                  <a:cubicBezTo>
                    <a:pt x="5782" y="10546"/>
                    <a:pt x="5769" y="10544"/>
                    <a:pt x="5755" y="10540"/>
                  </a:cubicBezTo>
                  <a:cubicBezTo>
                    <a:pt x="5742" y="10535"/>
                    <a:pt x="5726" y="10529"/>
                    <a:pt x="5707" y="10519"/>
                  </a:cubicBezTo>
                  <a:cubicBezTo>
                    <a:pt x="5684" y="10508"/>
                    <a:pt x="5665" y="10497"/>
                    <a:pt x="5650" y="10486"/>
                  </a:cubicBezTo>
                  <a:cubicBezTo>
                    <a:pt x="5635" y="10475"/>
                    <a:pt x="5622" y="10464"/>
                    <a:pt x="5612" y="10452"/>
                  </a:cubicBezTo>
                  <a:cubicBezTo>
                    <a:pt x="5594" y="10431"/>
                    <a:pt x="5584" y="10410"/>
                    <a:pt x="5580" y="10389"/>
                  </a:cubicBezTo>
                  <a:cubicBezTo>
                    <a:pt x="5577" y="10367"/>
                    <a:pt x="5580" y="10345"/>
                    <a:pt x="5592" y="10322"/>
                  </a:cubicBezTo>
                  <a:cubicBezTo>
                    <a:pt x="5599" y="10308"/>
                    <a:pt x="5607" y="10296"/>
                    <a:pt x="5617" y="10286"/>
                  </a:cubicBezTo>
                  <a:cubicBezTo>
                    <a:pt x="5626" y="10276"/>
                    <a:pt x="5638" y="10268"/>
                    <a:pt x="5653" y="10260"/>
                  </a:cubicBezTo>
                  <a:lnTo>
                    <a:pt x="5635" y="10220"/>
                  </a:lnTo>
                  <a:cubicBezTo>
                    <a:pt x="5618" y="10229"/>
                    <a:pt x="5603" y="10240"/>
                    <a:pt x="5589" y="10254"/>
                  </a:cubicBezTo>
                  <a:cubicBezTo>
                    <a:pt x="5575" y="10268"/>
                    <a:pt x="5564" y="10284"/>
                    <a:pt x="5554" y="10303"/>
                  </a:cubicBezTo>
                  <a:cubicBezTo>
                    <a:pt x="5543" y="10327"/>
                    <a:pt x="5537" y="10351"/>
                    <a:pt x="5537" y="10376"/>
                  </a:cubicBezTo>
                  <a:cubicBezTo>
                    <a:pt x="5537" y="10401"/>
                    <a:pt x="5543" y="10426"/>
                    <a:pt x="5554" y="10449"/>
                  </a:cubicBezTo>
                  <a:cubicBezTo>
                    <a:pt x="5565" y="10473"/>
                    <a:pt x="5580" y="10495"/>
                    <a:pt x="5601" y="10515"/>
                  </a:cubicBezTo>
                  <a:cubicBezTo>
                    <a:pt x="5622" y="10535"/>
                    <a:pt x="5646" y="10552"/>
                    <a:pt x="5675" y="10567"/>
                  </a:cubicBezTo>
                  <a:cubicBezTo>
                    <a:pt x="5705" y="10581"/>
                    <a:pt x="5734" y="10591"/>
                    <a:pt x="5763" y="10596"/>
                  </a:cubicBezTo>
                  <a:cubicBezTo>
                    <a:pt x="5792" y="10602"/>
                    <a:pt x="5820" y="10600"/>
                    <a:pt x="5847" y="10593"/>
                  </a:cubicBezTo>
                  <a:cubicBezTo>
                    <a:pt x="5872" y="10586"/>
                    <a:pt x="5893" y="10575"/>
                    <a:pt x="5912" y="10560"/>
                  </a:cubicBezTo>
                  <a:cubicBezTo>
                    <a:pt x="5930" y="10544"/>
                    <a:pt x="5944" y="10526"/>
                    <a:pt x="5955" y="10505"/>
                  </a:cubicBezTo>
                  <a:cubicBezTo>
                    <a:pt x="5964" y="10485"/>
                    <a:pt x="5971" y="10465"/>
                    <a:pt x="5975" y="10444"/>
                  </a:cubicBezTo>
                  <a:cubicBezTo>
                    <a:pt x="5978" y="10422"/>
                    <a:pt x="5979" y="10401"/>
                    <a:pt x="5977" y="10380"/>
                  </a:cubicBezTo>
                  <a:lnTo>
                    <a:pt x="5933" y="10390"/>
                  </a:lnTo>
                  <a:close/>
                  <a:moveTo>
                    <a:pt x="6169" y="10055"/>
                  </a:moveTo>
                  <a:lnTo>
                    <a:pt x="5778" y="9862"/>
                  </a:lnTo>
                  <a:lnTo>
                    <a:pt x="5755" y="9909"/>
                  </a:lnTo>
                  <a:lnTo>
                    <a:pt x="5918" y="9989"/>
                  </a:lnTo>
                  <a:lnTo>
                    <a:pt x="5837" y="10154"/>
                  </a:lnTo>
                  <a:lnTo>
                    <a:pt x="5674" y="10074"/>
                  </a:lnTo>
                  <a:lnTo>
                    <a:pt x="5651" y="10119"/>
                  </a:lnTo>
                  <a:lnTo>
                    <a:pt x="6042" y="10311"/>
                  </a:lnTo>
                  <a:lnTo>
                    <a:pt x="6065" y="10266"/>
                  </a:lnTo>
                  <a:lnTo>
                    <a:pt x="5875" y="10173"/>
                  </a:lnTo>
                  <a:lnTo>
                    <a:pt x="5956" y="10008"/>
                  </a:lnTo>
                  <a:lnTo>
                    <a:pt x="6146" y="10101"/>
                  </a:lnTo>
                  <a:lnTo>
                    <a:pt x="6169" y="10055"/>
                  </a:lnTo>
                  <a:close/>
                  <a:moveTo>
                    <a:pt x="6333" y="9721"/>
                  </a:moveTo>
                  <a:lnTo>
                    <a:pt x="6292" y="9701"/>
                  </a:lnTo>
                  <a:lnTo>
                    <a:pt x="6208" y="9873"/>
                  </a:lnTo>
                  <a:lnTo>
                    <a:pt x="6065" y="9803"/>
                  </a:lnTo>
                  <a:lnTo>
                    <a:pt x="6131" y="9669"/>
                  </a:lnTo>
                  <a:lnTo>
                    <a:pt x="6090" y="9649"/>
                  </a:lnTo>
                  <a:lnTo>
                    <a:pt x="6024" y="9783"/>
                  </a:lnTo>
                  <a:lnTo>
                    <a:pt x="5896" y="9720"/>
                  </a:lnTo>
                  <a:lnTo>
                    <a:pt x="5975" y="9559"/>
                  </a:lnTo>
                  <a:lnTo>
                    <a:pt x="5939" y="9534"/>
                  </a:lnTo>
                  <a:lnTo>
                    <a:pt x="5834" y="9748"/>
                  </a:lnTo>
                  <a:lnTo>
                    <a:pt x="6225" y="9940"/>
                  </a:lnTo>
                  <a:lnTo>
                    <a:pt x="6333" y="9721"/>
                  </a:lnTo>
                  <a:close/>
                  <a:moveTo>
                    <a:pt x="6250" y="8903"/>
                  </a:moveTo>
                  <a:lnTo>
                    <a:pt x="6227" y="8950"/>
                  </a:lnTo>
                  <a:lnTo>
                    <a:pt x="6429" y="9110"/>
                  </a:lnTo>
                  <a:cubicBezTo>
                    <a:pt x="6442" y="9120"/>
                    <a:pt x="6455" y="9130"/>
                    <a:pt x="6468" y="9140"/>
                  </a:cubicBezTo>
                  <a:cubicBezTo>
                    <a:pt x="6481" y="9150"/>
                    <a:pt x="6492" y="9158"/>
                    <a:pt x="6502" y="9166"/>
                  </a:cubicBezTo>
                  <a:cubicBezTo>
                    <a:pt x="6513" y="9173"/>
                    <a:pt x="6521" y="9179"/>
                    <a:pt x="6527" y="9184"/>
                  </a:cubicBezTo>
                  <a:cubicBezTo>
                    <a:pt x="6533" y="9188"/>
                    <a:pt x="6536" y="9190"/>
                    <a:pt x="6537" y="9191"/>
                  </a:cubicBezTo>
                  <a:cubicBezTo>
                    <a:pt x="6536" y="9191"/>
                    <a:pt x="6533" y="9190"/>
                    <a:pt x="6528" y="9189"/>
                  </a:cubicBezTo>
                  <a:cubicBezTo>
                    <a:pt x="6522" y="9187"/>
                    <a:pt x="6514" y="9185"/>
                    <a:pt x="6504" y="9182"/>
                  </a:cubicBezTo>
                  <a:cubicBezTo>
                    <a:pt x="6493" y="9179"/>
                    <a:pt x="6482" y="9176"/>
                    <a:pt x="6468" y="9172"/>
                  </a:cubicBezTo>
                  <a:cubicBezTo>
                    <a:pt x="6455" y="9169"/>
                    <a:pt x="6440" y="9165"/>
                    <a:pt x="6424" y="9161"/>
                  </a:cubicBezTo>
                  <a:lnTo>
                    <a:pt x="6155" y="9095"/>
                  </a:lnTo>
                  <a:lnTo>
                    <a:pt x="6129" y="9148"/>
                  </a:lnTo>
                  <a:lnTo>
                    <a:pt x="6338" y="9315"/>
                  </a:lnTo>
                  <a:cubicBezTo>
                    <a:pt x="6348" y="9323"/>
                    <a:pt x="6358" y="9332"/>
                    <a:pt x="6370" y="9341"/>
                  </a:cubicBezTo>
                  <a:cubicBezTo>
                    <a:pt x="6382" y="9350"/>
                    <a:pt x="6392" y="9358"/>
                    <a:pt x="6402" y="9365"/>
                  </a:cubicBezTo>
                  <a:cubicBezTo>
                    <a:pt x="6412" y="9373"/>
                    <a:pt x="6421" y="9379"/>
                    <a:pt x="6428" y="9385"/>
                  </a:cubicBezTo>
                  <a:cubicBezTo>
                    <a:pt x="6435" y="9390"/>
                    <a:pt x="6439" y="9393"/>
                    <a:pt x="6440" y="9393"/>
                  </a:cubicBezTo>
                  <a:cubicBezTo>
                    <a:pt x="6438" y="9393"/>
                    <a:pt x="6433" y="9391"/>
                    <a:pt x="6424" y="9388"/>
                  </a:cubicBezTo>
                  <a:cubicBezTo>
                    <a:pt x="6416" y="9386"/>
                    <a:pt x="6405" y="9382"/>
                    <a:pt x="6393" y="9379"/>
                  </a:cubicBezTo>
                  <a:cubicBezTo>
                    <a:pt x="6381" y="9375"/>
                    <a:pt x="6367" y="9371"/>
                    <a:pt x="6353" y="9367"/>
                  </a:cubicBezTo>
                  <a:cubicBezTo>
                    <a:pt x="6338" y="9363"/>
                    <a:pt x="6324" y="9359"/>
                    <a:pt x="6311" y="9356"/>
                  </a:cubicBezTo>
                  <a:lnTo>
                    <a:pt x="6058" y="9293"/>
                  </a:lnTo>
                  <a:lnTo>
                    <a:pt x="6033" y="9343"/>
                  </a:lnTo>
                  <a:lnTo>
                    <a:pt x="6469" y="9443"/>
                  </a:lnTo>
                  <a:lnTo>
                    <a:pt x="6499" y="9383"/>
                  </a:lnTo>
                  <a:lnTo>
                    <a:pt x="6302" y="9226"/>
                  </a:lnTo>
                  <a:cubicBezTo>
                    <a:pt x="6291" y="9217"/>
                    <a:pt x="6279" y="9209"/>
                    <a:pt x="6268" y="9200"/>
                  </a:cubicBezTo>
                  <a:cubicBezTo>
                    <a:pt x="6257" y="9192"/>
                    <a:pt x="6247" y="9184"/>
                    <a:pt x="6238" y="9177"/>
                  </a:cubicBezTo>
                  <a:cubicBezTo>
                    <a:pt x="6229" y="9171"/>
                    <a:pt x="6221" y="9166"/>
                    <a:pt x="6216" y="9162"/>
                  </a:cubicBezTo>
                  <a:cubicBezTo>
                    <a:pt x="6210" y="9158"/>
                    <a:pt x="6206" y="9155"/>
                    <a:pt x="6205" y="9154"/>
                  </a:cubicBezTo>
                  <a:cubicBezTo>
                    <a:pt x="6207" y="9155"/>
                    <a:pt x="6211" y="9156"/>
                    <a:pt x="6218" y="9158"/>
                  </a:cubicBezTo>
                  <a:cubicBezTo>
                    <a:pt x="6225" y="9160"/>
                    <a:pt x="6233" y="9163"/>
                    <a:pt x="6244" y="9166"/>
                  </a:cubicBezTo>
                  <a:cubicBezTo>
                    <a:pt x="6255" y="9169"/>
                    <a:pt x="6267" y="9172"/>
                    <a:pt x="6281" y="9176"/>
                  </a:cubicBezTo>
                  <a:cubicBezTo>
                    <a:pt x="6295" y="9180"/>
                    <a:pt x="6310" y="9184"/>
                    <a:pt x="6325" y="9188"/>
                  </a:cubicBezTo>
                  <a:lnTo>
                    <a:pt x="6566" y="9246"/>
                  </a:lnTo>
                  <a:lnTo>
                    <a:pt x="6596" y="9185"/>
                  </a:lnTo>
                  <a:lnTo>
                    <a:pt x="6250" y="8903"/>
                  </a:lnTo>
                  <a:close/>
                  <a:moveTo>
                    <a:pt x="6701" y="8972"/>
                  </a:moveTo>
                  <a:lnTo>
                    <a:pt x="6311" y="8779"/>
                  </a:lnTo>
                  <a:lnTo>
                    <a:pt x="6288" y="8825"/>
                  </a:lnTo>
                  <a:lnTo>
                    <a:pt x="6679" y="9017"/>
                  </a:lnTo>
                  <a:lnTo>
                    <a:pt x="6701" y="8972"/>
                  </a:lnTo>
                  <a:close/>
                  <a:moveTo>
                    <a:pt x="6818" y="8637"/>
                  </a:moveTo>
                  <a:lnTo>
                    <a:pt x="6742" y="8791"/>
                  </a:lnTo>
                  <a:lnTo>
                    <a:pt x="6390" y="8618"/>
                  </a:lnTo>
                  <a:lnTo>
                    <a:pt x="6367" y="8665"/>
                  </a:lnTo>
                  <a:lnTo>
                    <a:pt x="6758" y="8857"/>
                  </a:lnTo>
                  <a:lnTo>
                    <a:pt x="6854" y="8662"/>
                  </a:lnTo>
                  <a:lnTo>
                    <a:pt x="6818" y="8637"/>
                  </a:lnTo>
                  <a:close/>
                  <a:moveTo>
                    <a:pt x="7020" y="8324"/>
                  </a:moveTo>
                  <a:lnTo>
                    <a:pt x="6629" y="8131"/>
                  </a:lnTo>
                  <a:lnTo>
                    <a:pt x="6606" y="8178"/>
                  </a:lnTo>
                  <a:lnTo>
                    <a:pt x="6770" y="8258"/>
                  </a:lnTo>
                  <a:lnTo>
                    <a:pt x="6689" y="8423"/>
                  </a:lnTo>
                  <a:lnTo>
                    <a:pt x="6525" y="8343"/>
                  </a:lnTo>
                  <a:lnTo>
                    <a:pt x="6503" y="8388"/>
                  </a:lnTo>
                  <a:lnTo>
                    <a:pt x="6894" y="8581"/>
                  </a:lnTo>
                  <a:lnTo>
                    <a:pt x="6916" y="8535"/>
                  </a:lnTo>
                  <a:lnTo>
                    <a:pt x="6727" y="8442"/>
                  </a:lnTo>
                  <a:lnTo>
                    <a:pt x="6808" y="8277"/>
                  </a:lnTo>
                  <a:lnTo>
                    <a:pt x="6997" y="8370"/>
                  </a:lnTo>
                  <a:lnTo>
                    <a:pt x="7020" y="8324"/>
                  </a:lnTo>
                  <a:close/>
                  <a:moveTo>
                    <a:pt x="7185" y="7990"/>
                  </a:moveTo>
                  <a:lnTo>
                    <a:pt x="7144" y="7970"/>
                  </a:lnTo>
                  <a:lnTo>
                    <a:pt x="7059" y="8142"/>
                  </a:lnTo>
                  <a:lnTo>
                    <a:pt x="6916" y="8072"/>
                  </a:lnTo>
                  <a:lnTo>
                    <a:pt x="6982" y="7938"/>
                  </a:lnTo>
                  <a:lnTo>
                    <a:pt x="6942" y="7918"/>
                  </a:lnTo>
                  <a:lnTo>
                    <a:pt x="6876" y="8052"/>
                  </a:lnTo>
                  <a:lnTo>
                    <a:pt x="6748" y="7989"/>
                  </a:lnTo>
                  <a:lnTo>
                    <a:pt x="6827" y="7828"/>
                  </a:lnTo>
                  <a:lnTo>
                    <a:pt x="6791" y="7803"/>
                  </a:lnTo>
                  <a:lnTo>
                    <a:pt x="6686" y="8017"/>
                  </a:lnTo>
                  <a:lnTo>
                    <a:pt x="7077" y="8209"/>
                  </a:lnTo>
                  <a:lnTo>
                    <a:pt x="7185" y="7990"/>
                  </a:lnTo>
                  <a:close/>
                  <a:moveTo>
                    <a:pt x="7285" y="7687"/>
                  </a:moveTo>
                  <a:lnTo>
                    <a:pt x="7209" y="7841"/>
                  </a:lnTo>
                  <a:lnTo>
                    <a:pt x="6857" y="7668"/>
                  </a:lnTo>
                  <a:lnTo>
                    <a:pt x="6834" y="7715"/>
                  </a:lnTo>
                  <a:lnTo>
                    <a:pt x="7225" y="7907"/>
                  </a:lnTo>
                  <a:lnTo>
                    <a:pt x="7321" y="7712"/>
                  </a:lnTo>
                  <a:lnTo>
                    <a:pt x="7285" y="7687"/>
                  </a:lnTo>
                  <a:close/>
                  <a:moveTo>
                    <a:pt x="7544" y="7259"/>
                  </a:moveTo>
                  <a:lnTo>
                    <a:pt x="7137" y="7101"/>
                  </a:lnTo>
                  <a:lnTo>
                    <a:pt x="7103" y="7170"/>
                  </a:lnTo>
                  <a:lnTo>
                    <a:pt x="7326" y="7371"/>
                  </a:lnTo>
                  <a:cubicBezTo>
                    <a:pt x="7340" y="7383"/>
                    <a:pt x="7352" y="7393"/>
                    <a:pt x="7364" y="7402"/>
                  </a:cubicBezTo>
                  <a:cubicBezTo>
                    <a:pt x="7375" y="7410"/>
                    <a:pt x="7381" y="7415"/>
                    <a:pt x="7383" y="7416"/>
                  </a:cubicBezTo>
                  <a:cubicBezTo>
                    <a:pt x="7380" y="7416"/>
                    <a:pt x="7373" y="7414"/>
                    <a:pt x="7359" y="7410"/>
                  </a:cubicBezTo>
                  <a:cubicBezTo>
                    <a:pt x="7345" y="7406"/>
                    <a:pt x="7328" y="7402"/>
                    <a:pt x="7307" y="7398"/>
                  </a:cubicBezTo>
                  <a:lnTo>
                    <a:pt x="7017" y="7344"/>
                  </a:lnTo>
                  <a:lnTo>
                    <a:pt x="6983" y="7412"/>
                  </a:lnTo>
                  <a:lnTo>
                    <a:pt x="7357" y="7639"/>
                  </a:lnTo>
                  <a:lnTo>
                    <a:pt x="7379" y="7594"/>
                  </a:lnTo>
                  <a:lnTo>
                    <a:pt x="7112" y="7435"/>
                  </a:lnTo>
                  <a:cubicBezTo>
                    <a:pt x="7107" y="7432"/>
                    <a:pt x="7100" y="7428"/>
                    <a:pt x="7093" y="7424"/>
                  </a:cubicBezTo>
                  <a:cubicBezTo>
                    <a:pt x="7085" y="7420"/>
                    <a:pt x="7078" y="7415"/>
                    <a:pt x="7070" y="7411"/>
                  </a:cubicBezTo>
                  <a:cubicBezTo>
                    <a:pt x="7063" y="7407"/>
                    <a:pt x="7056" y="7403"/>
                    <a:pt x="7051" y="7400"/>
                  </a:cubicBezTo>
                  <a:cubicBezTo>
                    <a:pt x="7046" y="7397"/>
                    <a:pt x="7043" y="7396"/>
                    <a:pt x="7041" y="7395"/>
                  </a:cubicBezTo>
                  <a:cubicBezTo>
                    <a:pt x="7046" y="7396"/>
                    <a:pt x="7055" y="7398"/>
                    <a:pt x="7069" y="7401"/>
                  </a:cubicBezTo>
                  <a:cubicBezTo>
                    <a:pt x="7084" y="7404"/>
                    <a:pt x="7102" y="7408"/>
                    <a:pt x="7124" y="7412"/>
                  </a:cubicBezTo>
                  <a:lnTo>
                    <a:pt x="7440" y="7471"/>
                  </a:lnTo>
                  <a:lnTo>
                    <a:pt x="7460" y="7431"/>
                  </a:lnTo>
                  <a:lnTo>
                    <a:pt x="7209" y="7204"/>
                  </a:lnTo>
                  <a:cubicBezTo>
                    <a:pt x="7204" y="7199"/>
                    <a:pt x="7198" y="7194"/>
                    <a:pt x="7192" y="7189"/>
                  </a:cubicBezTo>
                  <a:cubicBezTo>
                    <a:pt x="7187" y="7184"/>
                    <a:pt x="7181" y="7180"/>
                    <a:pt x="7176" y="7175"/>
                  </a:cubicBezTo>
                  <a:cubicBezTo>
                    <a:pt x="7170" y="7171"/>
                    <a:pt x="7166" y="7167"/>
                    <a:pt x="7162" y="7164"/>
                  </a:cubicBezTo>
                  <a:cubicBezTo>
                    <a:pt x="7158" y="7161"/>
                    <a:pt x="7156" y="7159"/>
                    <a:pt x="7156" y="7158"/>
                  </a:cubicBezTo>
                  <a:cubicBezTo>
                    <a:pt x="7156" y="7159"/>
                    <a:pt x="7159" y="7160"/>
                    <a:pt x="7164" y="7162"/>
                  </a:cubicBezTo>
                  <a:cubicBezTo>
                    <a:pt x="7168" y="7164"/>
                    <a:pt x="7174" y="7166"/>
                    <a:pt x="7181" y="7170"/>
                  </a:cubicBezTo>
                  <a:cubicBezTo>
                    <a:pt x="7188" y="7173"/>
                    <a:pt x="7195" y="7176"/>
                    <a:pt x="7202" y="7179"/>
                  </a:cubicBezTo>
                  <a:cubicBezTo>
                    <a:pt x="7210" y="7182"/>
                    <a:pt x="7217" y="7185"/>
                    <a:pt x="7223" y="7188"/>
                  </a:cubicBezTo>
                  <a:lnTo>
                    <a:pt x="7521" y="7306"/>
                  </a:lnTo>
                  <a:lnTo>
                    <a:pt x="7544" y="7259"/>
                  </a:lnTo>
                  <a:close/>
                  <a:moveTo>
                    <a:pt x="7564" y="6848"/>
                  </a:moveTo>
                  <a:cubicBezTo>
                    <a:pt x="7549" y="6846"/>
                    <a:pt x="7535" y="6847"/>
                    <a:pt x="7522" y="6851"/>
                  </a:cubicBezTo>
                  <a:cubicBezTo>
                    <a:pt x="7509" y="6854"/>
                    <a:pt x="7497" y="6859"/>
                    <a:pt x="7486" y="6867"/>
                  </a:cubicBezTo>
                  <a:cubicBezTo>
                    <a:pt x="7475" y="6874"/>
                    <a:pt x="7463" y="6885"/>
                    <a:pt x="7449" y="6900"/>
                  </a:cubicBezTo>
                  <a:lnTo>
                    <a:pt x="7413" y="6938"/>
                  </a:lnTo>
                  <a:cubicBezTo>
                    <a:pt x="7394" y="6958"/>
                    <a:pt x="7377" y="6970"/>
                    <a:pt x="7362" y="6975"/>
                  </a:cubicBezTo>
                  <a:cubicBezTo>
                    <a:pt x="7348" y="6981"/>
                    <a:pt x="7333" y="6980"/>
                    <a:pt x="7317" y="6972"/>
                  </a:cubicBezTo>
                  <a:cubicBezTo>
                    <a:pt x="7297" y="6962"/>
                    <a:pt x="7284" y="6947"/>
                    <a:pt x="7280" y="6928"/>
                  </a:cubicBezTo>
                  <a:cubicBezTo>
                    <a:pt x="7275" y="6909"/>
                    <a:pt x="7279" y="6887"/>
                    <a:pt x="7291" y="6862"/>
                  </a:cubicBezTo>
                  <a:cubicBezTo>
                    <a:pt x="7295" y="6854"/>
                    <a:pt x="7299" y="6846"/>
                    <a:pt x="7304" y="6839"/>
                  </a:cubicBezTo>
                  <a:cubicBezTo>
                    <a:pt x="7309" y="6832"/>
                    <a:pt x="7315" y="6826"/>
                    <a:pt x="7321" y="6820"/>
                  </a:cubicBezTo>
                  <a:cubicBezTo>
                    <a:pt x="7327" y="6814"/>
                    <a:pt x="7334" y="6808"/>
                    <a:pt x="7342" y="6802"/>
                  </a:cubicBezTo>
                  <a:cubicBezTo>
                    <a:pt x="7351" y="6796"/>
                    <a:pt x="7360" y="6790"/>
                    <a:pt x="7371" y="6783"/>
                  </a:cubicBezTo>
                  <a:lnTo>
                    <a:pt x="7347" y="6746"/>
                  </a:lnTo>
                  <a:cubicBezTo>
                    <a:pt x="7304" y="6771"/>
                    <a:pt x="7272" y="6804"/>
                    <a:pt x="7252" y="6845"/>
                  </a:cubicBezTo>
                  <a:cubicBezTo>
                    <a:pt x="7242" y="6864"/>
                    <a:pt x="7236" y="6883"/>
                    <a:pt x="7234" y="6901"/>
                  </a:cubicBezTo>
                  <a:cubicBezTo>
                    <a:pt x="7232" y="6920"/>
                    <a:pt x="7233" y="6937"/>
                    <a:pt x="7238" y="6953"/>
                  </a:cubicBezTo>
                  <a:cubicBezTo>
                    <a:pt x="7242" y="6968"/>
                    <a:pt x="7250" y="6983"/>
                    <a:pt x="7260" y="6996"/>
                  </a:cubicBezTo>
                  <a:cubicBezTo>
                    <a:pt x="7271" y="7008"/>
                    <a:pt x="7285" y="7019"/>
                    <a:pt x="7302" y="7027"/>
                  </a:cubicBezTo>
                  <a:cubicBezTo>
                    <a:pt x="7327" y="7040"/>
                    <a:pt x="7352" y="7042"/>
                    <a:pt x="7377" y="7034"/>
                  </a:cubicBezTo>
                  <a:cubicBezTo>
                    <a:pt x="7389" y="7030"/>
                    <a:pt x="7400" y="7025"/>
                    <a:pt x="7410" y="7017"/>
                  </a:cubicBezTo>
                  <a:cubicBezTo>
                    <a:pt x="7420" y="7009"/>
                    <a:pt x="7432" y="6997"/>
                    <a:pt x="7446" y="6982"/>
                  </a:cubicBezTo>
                  <a:lnTo>
                    <a:pt x="7478" y="6948"/>
                  </a:lnTo>
                  <a:cubicBezTo>
                    <a:pt x="7515" y="6908"/>
                    <a:pt x="7551" y="6897"/>
                    <a:pt x="7585" y="6914"/>
                  </a:cubicBezTo>
                  <a:cubicBezTo>
                    <a:pt x="7608" y="6925"/>
                    <a:pt x="7622" y="6944"/>
                    <a:pt x="7627" y="6969"/>
                  </a:cubicBezTo>
                  <a:cubicBezTo>
                    <a:pt x="7630" y="6981"/>
                    <a:pt x="7630" y="6992"/>
                    <a:pt x="7628" y="7002"/>
                  </a:cubicBezTo>
                  <a:cubicBezTo>
                    <a:pt x="7626" y="7013"/>
                    <a:pt x="7621" y="7025"/>
                    <a:pt x="7614" y="7040"/>
                  </a:cubicBezTo>
                  <a:cubicBezTo>
                    <a:pt x="7604" y="7060"/>
                    <a:pt x="7592" y="7077"/>
                    <a:pt x="7579" y="7091"/>
                  </a:cubicBezTo>
                  <a:cubicBezTo>
                    <a:pt x="7565" y="7105"/>
                    <a:pt x="7548" y="7118"/>
                    <a:pt x="7529" y="7128"/>
                  </a:cubicBezTo>
                  <a:lnTo>
                    <a:pt x="7555" y="7167"/>
                  </a:lnTo>
                  <a:cubicBezTo>
                    <a:pt x="7577" y="7153"/>
                    <a:pt x="7595" y="7138"/>
                    <a:pt x="7611" y="7120"/>
                  </a:cubicBezTo>
                  <a:cubicBezTo>
                    <a:pt x="7627" y="7103"/>
                    <a:pt x="7640" y="7082"/>
                    <a:pt x="7652" y="7059"/>
                  </a:cubicBezTo>
                  <a:cubicBezTo>
                    <a:pt x="7661" y="7041"/>
                    <a:pt x="7667" y="7024"/>
                    <a:pt x="7670" y="7008"/>
                  </a:cubicBezTo>
                  <a:cubicBezTo>
                    <a:pt x="7673" y="6993"/>
                    <a:pt x="7673" y="6976"/>
                    <a:pt x="7671" y="6959"/>
                  </a:cubicBezTo>
                  <a:cubicBezTo>
                    <a:pt x="7669" y="6936"/>
                    <a:pt x="7661" y="6916"/>
                    <a:pt x="7649" y="6899"/>
                  </a:cubicBezTo>
                  <a:cubicBezTo>
                    <a:pt x="7637" y="6881"/>
                    <a:pt x="7622" y="6868"/>
                    <a:pt x="7604" y="6859"/>
                  </a:cubicBezTo>
                  <a:cubicBezTo>
                    <a:pt x="7592" y="6853"/>
                    <a:pt x="7578" y="6849"/>
                    <a:pt x="7564" y="6848"/>
                  </a:cubicBezTo>
                  <a:close/>
                  <a:moveTo>
                    <a:pt x="7678" y="6658"/>
                  </a:moveTo>
                  <a:lnTo>
                    <a:pt x="7635" y="6636"/>
                  </a:lnTo>
                  <a:lnTo>
                    <a:pt x="7581" y="6745"/>
                  </a:lnTo>
                  <a:lnTo>
                    <a:pt x="7624" y="6766"/>
                  </a:lnTo>
                  <a:lnTo>
                    <a:pt x="7678" y="6658"/>
                  </a:lnTo>
                  <a:close/>
                  <a:moveTo>
                    <a:pt x="7594" y="6170"/>
                  </a:moveTo>
                  <a:lnTo>
                    <a:pt x="7572" y="6216"/>
                  </a:lnTo>
                  <a:lnTo>
                    <a:pt x="7844" y="6350"/>
                  </a:lnTo>
                  <a:cubicBezTo>
                    <a:pt x="7857" y="6357"/>
                    <a:pt x="7868" y="6363"/>
                    <a:pt x="7877" y="6370"/>
                  </a:cubicBezTo>
                  <a:cubicBezTo>
                    <a:pt x="7885" y="6376"/>
                    <a:pt x="7892" y="6384"/>
                    <a:pt x="7898" y="6395"/>
                  </a:cubicBezTo>
                  <a:cubicBezTo>
                    <a:pt x="7903" y="6405"/>
                    <a:pt x="7904" y="6417"/>
                    <a:pt x="7903" y="6431"/>
                  </a:cubicBezTo>
                  <a:cubicBezTo>
                    <a:pt x="7901" y="6445"/>
                    <a:pt x="7896" y="6460"/>
                    <a:pt x="7888" y="6476"/>
                  </a:cubicBezTo>
                  <a:cubicBezTo>
                    <a:pt x="7882" y="6488"/>
                    <a:pt x="7876" y="6498"/>
                    <a:pt x="7869" y="6506"/>
                  </a:cubicBezTo>
                  <a:cubicBezTo>
                    <a:pt x="7863" y="6513"/>
                    <a:pt x="7856" y="6519"/>
                    <a:pt x="7849" y="6524"/>
                  </a:cubicBezTo>
                  <a:cubicBezTo>
                    <a:pt x="7843" y="6528"/>
                    <a:pt x="7836" y="6531"/>
                    <a:pt x="7830" y="6532"/>
                  </a:cubicBezTo>
                  <a:cubicBezTo>
                    <a:pt x="7823" y="6533"/>
                    <a:pt x="7818" y="6534"/>
                    <a:pt x="7813" y="6534"/>
                  </a:cubicBezTo>
                  <a:cubicBezTo>
                    <a:pt x="7805" y="6533"/>
                    <a:pt x="7796" y="6531"/>
                    <a:pt x="7785" y="6527"/>
                  </a:cubicBezTo>
                  <a:cubicBezTo>
                    <a:pt x="7773" y="6522"/>
                    <a:pt x="7763" y="6518"/>
                    <a:pt x="7753" y="6513"/>
                  </a:cubicBezTo>
                  <a:lnTo>
                    <a:pt x="7490" y="6383"/>
                  </a:lnTo>
                  <a:lnTo>
                    <a:pt x="7467" y="6429"/>
                  </a:lnTo>
                  <a:lnTo>
                    <a:pt x="7747" y="6567"/>
                  </a:lnTo>
                  <a:cubicBezTo>
                    <a:pt x="7756" y="6572"/>
                    <a:pt x="7766" y="6576"/>
                    <a:pt x="7778" y="6580"/>
                  </a:cubicBezTo>
                  <a:cubicBezTo>
                    <a:pt x="7790" y="6585"/>
                    <a:pt x="7802" y="6587"/>
                    <a:pt x="7814" y="6586"/>
                  </a:cubicBezTo>
                  <a:cubicBezTo>
                    <a:pt x="7838" y="6585"/>
                    <a:pt x="7860" y="6578"/>
                    <a:pt x="7878" y="6564"/>
                  </a:cubicBezTo>
                  <a:cubicBezTo>
                    <a:pt x="7896" y="6550"/>
                    <a:pt x="7912" y="6528"/>
                    <a:pt x="7927" y="6498"/>
                  </a:cubicBezTo>
                  <a:cubicBezTo>
                    <a:pt x="7939" y="6474"/>
                    <a:pt x="7946" y="6453"/>
                    <a:pt x="7949" y="6434"/>
                  </a:cubicBezTo>
                  <a:cubicBezTo>
                    <a:pt x="7952" y="6416"/>
                    <a:pt x="7952" y="6398"/>
                    <a:pt x="7947" y="6381"/>
                  </a:cubicBezTo>
                  <a:cubicBezTo>
                    <a:pt x="7943" y="6364"/>
                    <a:pt x="7936" y="6351"/>
                    <a:pt x="7924" y="6340"/>
                  </a:cubicBezTo>
                  <a:cubicBezTo>
                    <a:pt x="7913" y="6330"/>
                    <a:pt x="7896" y="6319"/>
                    <a:pt x="7872" y="6307"/>
                  </a:cubicBezTo>
                  <a:lnTo>
                    <a:pt x="7594" y="6170"/>
                  </a:lnTo>
                  <a:close/>
                  <a:moveTo>
                    <a:pt x="8169" y="5990"/>
                  </a:moveTo>
                  <a:lnTo>
                    <a:pt x="7778" y="5798"/>
                  </a:lnTo>
                  <a:lnTo>
                    <a:pt x="7755" y="5844"/>
                  </a:lnTo>
                  <a:lnTo>
                    <a:pt x="7968" y="5947"/>
                  </a:lnTo>
                  <a:cubicBezTo>
                    <a:pt x="7982" y="5954"/>
                    <a:pt x="7997" y="5960"/>
                    <a:pt x="8011" y="5967"/>
                  </a:cubicBezTo>
                  <a:cubicBezTo>
                    <a:pt x="8025" y="5973"/>
                    <a:pt x="8038" y="5979"/>
                    <a:pt x="8050" y="5984"/>
                  </a:cubicBezTo>
                  <a:cubicBezTo>
                    <a:pt x="8061" y="5988"/>
                    <a:pt x="8071" y="5992"/>
                    <a:pt x="8078" y="5995"/>
                  </a:cubicBezTo>
                  <a:cubicBezTo>
                    <a:pt x="8086" y="5998"/>
                    <a:pt x="8090" y="6000"/>
                    <a:pt x="8090" y="6000"/>
                  </a:cubicBezTo>
                  <a:cubicBezTo>
                    <a:pt x="8089" y="6000"/>
                    <a:pt x="8085" y="6000"/>
                    <a:pt x="8079" y="5999"/>
                  </a:cubicBezTo>
                  <a:cubicBezTo>
                    <a:pt x="8073" y="5999"/>
                    <a:pt x="8065" y="5998"/>
                    <a:pt x="8056" y="5998"/>
                  </a:cubicBezTo>
                  <a:cubicBezTo>
                    <a:pt x="8047" y="5997"/>
                    <a:pt x="8036" y="5997"/>
                    <a:pt x="8025" y="5996"/>
                  </a:cubicBezTo>
                  <a:cubicBezTo>
                    <a:pt x="8013" y="5996"/>
                    <a:pt x="8002" y="5996"/>
                    <a:pt x="7990" y="5996"/>
                  </a:cubicBezTo>
                  <a:lnTo>
                    <a:pt x="7677" y="6003"/>
                  </a:lnTo>
                  <a:lnTo>
                    <a:pt x="7650" y="6057"/>
                  </a:lnTo>
                  <a:lnTo>
                    <a:pt x="8041" y="6250"/>
                  </a:lnTo>
                  <a:lnTo>
                    <a:pt x="8065" y="6201"/>
                  </a:lnTo>
                  <a:lnTo>
                    <a:pt x="7837" y="6092"/>
                  </a:lnTo>
                  <a:cubicBezTo>
                    <a:pt x="7825" y="6086"/>
                    <a:pt x="7814" y="6081"/>
                    <a:pt x="7802" y="6076"/>
                  </a:cubicBezTo>
                  <a:cubicBezTo>
                    <a:pt x="7790" y="6071"/>
                    <a:pt x="7780" y="6066"/>
                    <a:pt x="7770" y="6062"/>
                  </a:cubicBezTo>
                  <a:cubicBezTo>
                    <a:pt x="7760" y="6058"/>
                    <a:pt x="7751" y="6054"/>
                    <a:pt x="7744" y="6051"/>
                  </a:cubicBezTo>
                  <a:cubicBezTo>
                    <a:pt x="7737" y="6048"/>
                    <a:pt x="7731" y="6046"/>
                    <a:pt x="7728" y="6045"/>
                  </a:cubicBezTo>
                  <a:cubicBezTo>
                    <a:pt x="7732" y="6046"/>
                    <a:pt x="7738" y="6046"/>
                    <a:pt x="7745" y="6046"/>
                  </a:cubicBezTo>
                  <a:cubicBezTo>
                    <a:pt x="7753" y="6047"/>
                    <a:pt x="7761" y="6047"/>
                    <a:pt x="7772" y="6047"/>
                  </a:cubicBezTo>
                  <a:cubicBezTo>
                    <a:pt x="7782" y="6047"/>
                    <a:pt x="7793" y="6047"/>
                    <a:pt x="7805" y="6047"/>
                  </a:cubicBezTo>
                  <a:cubicBezTo>
                    <a:pt x="7817" y="6047"/>
                    <a:pt x="7830" y="6047"/>
                    <a:pt x="7844" y="6047"/>
                  </a:cubicBezTo>
                  <a:lnTo>
                    <a:pt x="8144" y="6039"/>
                  </a:lnTo>
                  <a:lnTo>
                    <a:pt x="8169" y="5990"/>
                  </a:lnTo>
                  <a:close/>
                  <a:moveTo>
                    <a:pt x="8247" y="5830"/>
                  </a:moveTo>
                  <a:lnTo>
                    <a:pt x="7856" y="5638"/>
                  </a:lnTo>
                  <a:lnTo>
                    <a:pt x="7834" y="5683"/>
                  </a:lnTo>
                  <a:lnTo>
                    <a:pt x="8225" y="5876"/>
                  </a:lnTo>
                  <a:lnTo>
                    <a:pt x="8247" y="5830"/>
                  </a:lnTo>
                  <a:close/>
                  <a:moveTo>
                    <a:pt x="8047" y="5250"/>
                  </a:moveTo>
                  <a:lnTo>
                    <a:pt x="8023" y="5298"/>
                  </a:lnTo>
                  <a:lnTo>
                    <a:pt x="8240" y="5509"/>
                  </a:lnTo>
                  <a:cubicBezTo>
                    <a:pt x="8258" y="5526"/>
                    <a:pt x="8273" y="5540"/>
                    <a:pt x="8285" y="5551"/>
                  </a:cubicBezTo>
                  <a:cubicBezTo>
                    <a:pt x="8297" y="5562"/>
                    <a:pt x="8305" y="5569"/>
                    <a:pt x="8309" y="5573"/>
                  </a:cubicBezTo>
                  <a:cubicBezTo>
                    <a:pt x="8307" y="5572"/>
                    <a:pt x="8302" y="5571"/>
                    <a:pt x="8295" y="5569"/>
                  </a:cubicBezTo>
                  <a:cubicBezTo>
                    <a:pt x="8288" y="5567"/>
                    <a:pt x="8280" y="5565"/>
                    <a:pt x="8271" y="5563"/>
                  </a:cubicBezTo>
                  <a:cubicBezTo>
                    <a:pt x="8261" y="5561"/>
                    <a:pt x="8252" y="5559"/>
                    <a:pt x="8242" y="5558"/>
                  </a:cubicBezTo>
                  <a:cubicBezTo>
                    <a:pt x="8231" y="5556"/>
                    <a:pt x="8221" y="5554"/>
                    <a:pt x="8211" y="5553"/>
                  </a:cubicBezTo>
                  <a:lnTo>
                    <a:pt x="7919" y="5511"/>
                  </a:lnTo>
                  <a:lnTo>
                    <a:pt x="7894" y="5562"/>
                  </a:lnTo>
                  <a:lnTo>
                    <a:pt x="8349" y="5623"/>
                  </a:lnTo>
                  <a:lnTo>
                    <a:pt x="8372" y="5577"/>
                  </a:lnTo>
                  <a:lnTo>
                    <a:pt x="8047" y="5250"/>
                  </a:lnTo>
                  <a:close/>
                  <a:moveTo>
                    <a:pt x="8583" y="5148"/>
                  </a:moveTo>
                  <a:lnTo>
                    <a:pt x="8543" y="5128"/>
                  </a:lnTo>
                  <a:lnTo>
                    <a:pt x="8458" y="5300"/>
                  </a:lnTo>
                  <a:lnTo>
                    <a:pt x="8315" y="5230"/>
                  </a:lnTo>
                  <a:lnTo>
                    <a:pt x="8381" y="5096"/>
                  </a:lnTo>
                  <a:lnTo>
                    <a:pt x="8340" y="5076"/>
                  </a:lnTo>
                  <a:lnTo>
                    <a:pt x="8274" y="5210"/>
                  </a:lnTo>
                  <a:lnTo>
                    <a:pt x="8146" y="5147"/>
                  </a:lnTo>
                  <a:lnTo>
                    <a:pt x="8225" y="4986"/>
                  </a:lnTo>
                  <a:lnTo>
                    <a:pt x="8189" y="4961"/>
                  </a:lnTo>
                  <a:lnTo>
                    <a:pt x="8084" y="5175"/>
                  </a:lnTo>
                  <a:lnTo>
                    <a:pt x="8475" y="5367"/>
                  </a:lnTo>
                  <a:lnTo>
                    <a:pt x="8583" y="5148"/>
                  </a:lnTo>
                  <a:close/>
                  <a:moveTo>
                    <a:pt x="8746" y="4817"/>
                  </a:moveTo>
                  <a:lnTo>
                    <a:pt x="8710" y="4821"/>
                  </a:lnTo>
                  <a:cubicBezTo>
                    <a:pt x="8693" y="4824"/>
                    <a:pt x="8675" y="4826"/>
                    <a:pt x="8657" y="4829"/>
                  </a:cubicBezTo>
                  <a:cubicBezTo>
                    <a:pt x="8638" y="4831"/>
                    <a:pt x="8620" y="4834"/>
                    <a:pt x="8604" y="4836"/>
                  </a:cubicBezTo>
                  <a:cubicBezTo>
                    <a:pt x="8587" y="4838"/>
                    <a:pt x="8576" y="4840"/>
                    <a:pt x="8569" y="4841"/>
                  </a:cubicBezTo>
                  <a:cubicBezTo>
                    <a:pt x="8559" y="4843"/>
                    <a:pt x="8548" y="4846"/>
                    <a:pt x="8536" y="4849"/>
                  </a:cubicBezTo>
                  <a:cubicBezTo>
                    <a:pt x="8524" y="4852"/>
                    <a:pt x="8514" y="4855"/>
                    <a:pt x="8506" y="4859"/>
                  </a:cubicBezTo>
                  <a:lnTo>
                    <a:pt x="8508" y="4853"/>
                  </a:lnTo>
                  <a:cubicBezTo>
                    <a:pt x="8516" y="4838"/>
                    <a:pt x="8521" y="4822"/>
                    <a:pt x="8522" y="4807"/>
                  </a:cubicBezTo>
                  <a:cubicBezTo>
                    <a:pt x="8523" y="4792"/>
                    <a:pt x="8521" y="4777"/>
                    <a:pt x="8516" y="4764"/>
                  </a:cubicBezTo>
                  <a:cubicBezTo>
                    <a:pt x="8511" y="4750"/>
                    <a:pt x="8503" y="4738"/>
                    <a:pt x="8493" y="4726"/>
                  </a:cubicBezTo>
                  <a:cubicBezTo>
                    <a:pt x="8482" y="4715"/>
                    <a:pt x="8468" y="4705"/>
                    <a:pt x="8452" y="4697"/>
                  </a:cubicBezTo>
                  <a:cubicBezTo>
                    <a:pt x="8442" y="4692"/>
                    <a:pt x="8432" y="4689"/>
                    <a:pt x="8422" y="4687"/>
                  </a:cubicBezTo>
                  <a:cubicBezTo>
                    <a:pt x="8413" y="4685"/>
                    <a:pt x="8403" y="4684"/>
                    <a:pt x="8395" y="4685"/>
                  </a:cubicBezTo>
                  <a:cubicBezTo>
                    <a:pt x="8386" y="4685"/>
                    <a:pt x="8378" y="4686"/>
                    <a:pt x="8371" y="4688"/>
                  </a:cubicBezTo>
                  <a:cubicBezTo>
                    <a:pt x="8363" y="4690"/>
                    <a:pt x="8357" y="4693"/>
                    <a:pt x="8351" y="4695"/>
                  </a:cubicBezTo>
                  <a:cubicBezTo>
                    <a:pt x="8345" y="4698"/>
                    <a:pt x="8339" y="4702"/>
                    <a:pt x="8333" y="4706"/>
                  </a:cubicBezTo>
                  <a:cubicBezTo>
                    <a:pt x="8327" y="4710"/>
                    <a:pt x="8321" y="4716"/>
                    <a:pt x="8315" y="4723"/>
                  </a:cubicBezTo>
                  <a:cubicBezTo>
                    <a:pt x="8309" y="4729"/>
                    <a:pt x="8303" y="4737"/>
                    <a:pt x="8297" y="4747"/>
                  </a:cubicBezTo>
                  <a:cubicBezTo>
                    <a:pt x="8291" y="4757"/>
                    <a:pt x="8284" y="4768"/>
                    <a:pt x="8278" y="4782"/>
                  </a:cubicBezTo>
                  <a:lnTo>
                    <a:pt x="8233" y="4873"/>
                  </a:lnTo>
                  <a:lnTo>
                    <a:pt x="8624" y="5065"/>
                  </a:lnTo>
                  <a:lnTo>
                    <a:pt x="8646" y="5020"/>
                  </a:lnTo>
                  <a:lnTo>
                    <a:pt x="8469" y="4933"/>
                  </a:lnTo>
                  <a:cubicBezTo>
                    <a:pt x="8475" y="4923"/>
                    <a:pt x="8480" y="4916"/>
                    <a:pt x="8487" y="4911"/>
                  </a:cubicBezTo>
                  <a:cubicBezTo>
                    <a:pt x="8493" y="4907"/>
                    <a:pt x="8503" y="4903"/>
                    <a:pt x="8516" y="4901"/>
                  </a:cubicBezTo>
                  <a:cubicBezTo>
                    <a:pt x="8539" y="4896"/>
                    <a:pt x="8561" y="4892"/>
                    <a:pt x="8582" y="4888"/>
                  </a:cubicBezTo>
                  <a:cubicBezTo>
                    <a:pt x="8603" y="4885"/>
                    <a:pt x="8622" y="4882"/>
                    <a:pt x="8639" y="4880"/>
                  </a:cubicBezTo>
                  <a:cubicBezTo>
                    <a:pt x="8657" y="4878"/>
                    <a:pt x="8672" y="4877"/>
                    <a:pt x="8685" y="4876"/>
                  </a:cubicBezTo>
                  <a:cubicBezTo>
                    <a:pt x="8699" y="4875"/>
                    <a:pt x="8709" y="4875"/>
                    <a:pt x="8717" y="4875"/>
                  </a:cubicBezTo>
                  <a:lnTo>
                    <a:pt x="8746" y="4817"/>
                  </a:lnTo>
                  <a:close/>
                  <a:moveTo>
                    <a:pt x="8460" y="4768"/>
                  </a:moveTo>
                  <a:cubicBezTo>
                    <a:pt x="8468" y="4776"/>
                    <a:pt x="8474" y="4785"/>
                    <a:pt x="8477" y="4795"/>
                  </a:cubicBezTo>
                  <a:cubicBezTo>
                    <a:pt x="8480" y="4806"/>
                    <a:pt x="8480" y="4817"/>
                    <a:pt x="8478" y="4830"/>
                  </a:cubicBezTo>
                  <a:cubicBezTo>
                    <a:pt x="8476" y="4843"/>
                    <a:pt x="8470" y="4858"/>
                    <a:pt x="8462" y="4875"/>
                  </a:cubicBezTo>
                  <a:lnTo>
                    <a:pt x="8440" y="4918"/>
                  </a:lnTo>
                  <a:lnTo>
                    <a:pt x="8295" y="4847"/>
                  </a:lnTo>
                  <a:lnTo>
                    <a:pt x="8318" y="4800"/>
                  </a:lnTo>
                  <a:cubicBezTo>
                    <a:pt x="8323" y="4789"/>
                    <a:pt x="8328" y="4780"/>
                    <a:pt x="8333" y="4773"/>
                  </a:cubicBezTo>
                  <a:cubicBezTo>
                    <a:pt x="8338" y="4766"/>
                    <a:pt x="8344" y="4760"/>
                    <a:pt x="8350" y="4755"/>
                  </a:cubicBezTo>
                  <a:cubicBezTo>
                    <a:pt x="8360" y="4746"/>
                    <a:pt x="8372" y="4741"/>
                    <a:pt x="8386" y="4739"/>
                  </a:cubicBezTo>
                  <a:cubicBezTo>
                    <a:pt x="8401" y="4737"/>
                    <a:pt x="8415" y="4739"/>
                    <a:pt x="8428" y="4746"/>
                  </a:cubicBezTo>
                  <a:cubicBezTo>
                    <a:pt x="8441" y="4752"/>
                    <a:pt x="8451" y="4759"/>
                    <a:pt x="8460" y="4768"/>
                  </a:cubicBezTo>
                  <a:close/>
                  <a:moveTo>
                    <a:pt x="8757" y="4423"/>
                  </a:moveTo>
                  <a:cubicBezTo>
                    <a:pt x="8742" y="4421"/>
                    <a:pt x="8728" y="4422"/>
                    <a:pt x="8715" y="4426"/>
                  </a:cubicBezTo>
                  <a:cubicBezTo>
                    <a:pt x="8702" y="4429"/>
                    <a:pt x="8690" y="4435"/>
                    <a:pt x="8679" y="4442"/>
                  </a:cubicBezTo>
                  <a:cubicBezTo>
                    <a:pt x="8668" y="4449"/>
                    <a:pt x="8656" y="4460"/>
                    <a:pt x="8642" y="4475"/>
                  </a:cubicBezTo>
                  <a:lnTo>
                    <a:pt x="8606" y="4513"/>
                  </a:lnTo>
                  <a:cubicBezTo>
                    <a:pt x="8587" y="4533"/>
                    <a:pt x="8570" y="4545"/>
                    <a:pt x="8556" y="4550"/>
                  </a:cubicBezTo>
                  <a:cubicBezTo>
                    <a:pt x="8541" y="4556"/>
                    <a:pt x="8526" y="4555"/>
                    <a:pt x="8510" y="4547"/>
                  </a:cubicBezTo>
                  <a:cubicBezTo>
                    <a:pt x="8490" y="4537"/>
                    <a:pt x="8477" y="4522"/>
                    <a:pt x="8473" y="4503"/>
                  </a:cubicBezTo>
                  <a:cubicBezTo>
                    <a:pt x="8468" y="4484"/>
                    <a:pt x="8472" y="4462"/>
                    <a:pt x="8484" y="4437"/>
                  </a:cubicBezTo>
                  <a:cubicBezTo>
                    <a:pt x="8488" y="4429"/>
                    <a:pt x="8493" y="4421"/>
                    <a:pt x="8497" y="4414"/>
                  </a:cubicBezTo>
                  <a:cubicBezTo>
                    <a:pt x="8502" y="4407"/>
                    <a:pt x="8508" y="4401"/>
                    <a:pt x="8514" y="4395"/>
                  </a:cubicBezTo>
                  <a:cubicBezTo>
                    <a:pt x="8520" y="4389"/>
                    <a:pt x="8528" y="4383"/>
                    <a:pt x="8536" y="4377"/>
                  </a:cubicBezTo>
                  <a:cubicBezTo>
                    <a:pt x="8544" y="4371"/>
                    <a:pt x="8553" y="4365"/>
                    <a:pt x="8564" y="4358"/>
                  </a:cubicBezTo>
                  <a:lnTo>
                    <a:pt x="8540" y="4321"/>
                  </a:lnTo>
                  <a:cubicBezTo>
                    <a:pt x="8497" y="4346"/>
                    <a:pt x="8465" y="4379"/>
                    <a:pt x="8445" y="4421"/>
                  </a:cubicBezTo>
                  <a:cubicBezTo>
                    <a:pt x="8435" y="4440"/>
                    <a:pt x="8430" y="4458"/>
                    <a:pt x="8427" y="4476"/>
                  </a:cubicBezTo>
                  <a:cubicBezTo>
                    <a:pt x="8425" y="4495"/>
                    <a:pt x="8426" y="4512"/>
                    <a:pt x="8431" y="4528"/>
                  </a:cubicBezTo>
                  <a:cubicBezTo>
                    <a:pt x="8435" y="4544"/>
                    <a:pt x="8443" y="4558"/>
                    <a:pt x="8454" y="4571"/>
                  </a:cubicBezTo>
                  <a:cubicBezTo>
                    <a:pt x="8464" y="4584"/>
                    <a:pt x="8478" y="4594"/>
                    <a:pt x="8495" y="4602"/>
                  </a:cubicBezTo>
                  <a:cubicBezTo>
                    <a:pt x="8520" y="4615"/>
                    <a:pt x="8545" y="4617"/>
                    <a:pt x="8571" y="4609"/>
                  </a:cubicBezTo>
                  <a:cubicBezTo>
                    <a:pt x="8582" y="4606"/>
                    <a:pt x="8593" y="4600"/>
                    <a:pt x="8603" y="4592"/>
                  </a:cubicBezTo>
                  <a:cubicBezTo>
                    <a:pt x="8613" y="4584"/>
                    <a:pt x="8625" y="4572"/>
                    <a:pt x="8640" y="4557"/>
                  </a:cubicBezTo>
                  <a:lnTo>
                    <a:pt x="8671" y="4523"/>
                  </a:lnTo>
                  <a:cubicBezTo>
                    <a:pt x="8708" y="4484"/>
                    <a:pt x="8744" y="4472"/>
                    <a:pt x="8778" y="4489"/>
                  </a:cubicBezTo>
                  <a:cubicBezTo>
                    <a:pt x="8801" y="4501"/>
                    <a:pt x="8816" y="4519"/>
                    <a:pt x="8820" y="4545"/>
                  </a:cubicBezTo>
                  <a:cubicBezTo>
                    <a:pt x="8823" y="4556"/>
                    <a:pt x="8823" y="4567"/>
                    <a:pt x="8821" y="4577"/>
                  </a:cubicBezTo>
                  <a:cubicBezTo>
                    <a:pt x="8819" y="4588"/>
                    <a:pt x="8814" y="4600"/>
                    <a:pt x="8807" y="4615"/>
                  </a:cubicBezTo>
                  <a:cubicBezTo>
                    <a:pt x="8797" y="4635"/>
                    <a:pt x="8786" y="4652"/>
                    <a:pt x="8772" y="4666"/>
                  </a:cubicBezTo>
                  <a:cubicBezTo>
                    <a:pt x="8758" y="4680"/>
                    <a:pt x="8742" y="4693"/>
                    <a:pt x="8722" y="4703"/>
                  </a:cubicBezTo>
                  <a:lnTo>
                    <a:pt x="8748" y="4742"/>
                  </a:lnTo>
                  <a:cubicBezTo>
                    <a:pt x="8770" y="4728"/>
                    <a:pt x="8788" y="4713"/>
                    <a:pt x="8804" y="4695"/>
                  </a:cubicBezTo>
                  <a:cubicBezTo>
                    <a:pt x="8820" y="4678"/>
                    <a:pt x="8833" y="4657"/>
                    <a:pt x="8845" y="4634"/>
                  </a:cubicBezTo>
                  <a:cubicBezTo>
                    <a:pt x="8854" y="4616"/>
                    <a:pt x="8860" y="4599"/>
                    <a:pt x="8863" y="4583"/>
                  </a:cubicBezTo>
                  <a:cubicBezTo>
                    <a:pt x="8866" y="4568"/>
                    <a:pt x="8866" y="4551"/>
                    <a:pt x="8864" y="4534"/>
                  </a:cubicBezTo>
                  <a:cubicBezTo>
                    <a:pt x="8862" y="4511"/>
                    <a:pt x="8855" y="4491"/>
                    <a:pt x="8843" y="4474"/>
                  </a:cubicBezTo>
                  <a:cubicBezTo>
                    <a:pt x="8830" y="4456"/>
                    <a:pt x="8815" y="4443"/>
                    <a:pt x="8797" y="4434"/>
                  </a:cubicBezTo>
                  <a:cubicBezTo>
                    <a:pt x="8785" y="4428"/>
                    <a:pt x="8771" y="4424"/>
                    <a:pt x="8757" y="4423"/>
                  </a:cubicBezTo>
                  <a:close/>
                  <a:moveTo>
                    <a:pt x="8974" y="4352"/>
                  </a:moveTo>
                  <a:lnTo>
                    <a:pt x="8584" y="4160"/>
                  </a:lnTo>
                  <a:lnTo>
                    <a:pt x="8561" y="4206"/>
                  </a:lnTo>
                  <a:lnTo>
                    <a:pt x="8952" y="4398"/>
                  </a:lnTo>
                  <a:lnTo>
                    <a:pt x="8974" y="4352"/>
                  </a:lnTo>
                  <a:close/>
                  <a:moveTo>
                    <a:pt x="8730" y="3674"/>
                  </a:moveTo>
                  <a:cubicBezTo>
                    <a:pt x="8721" y="3677"/>
                    <a:pt x="8715" y="3683"/>
                    <a:pt x="8711" y="3691"/>
                  </a:cubicBezTo>
                  <a:cubicBezTo>
                    <a:pt x="8707" y="3699"/>
                    <a:pt x="8706" y="3707"/>
                    <a:pt x="8709" y="3716"/>
                  </a:cubicBezTo>
                  <a:cubicBezTo>
                    <a:pt x="8712" y="3724"/>
                    <a:pt x="8718" y="3731"/>
                    <a:pt x="8726" y="3735"/>
                  </a:cubicBezTo>
                  <a:cubicBezTo>
                    <a:pt x="8734" y="3739"/>
                    <a:pt x="8743" y="3739"/>
                    <a:pt x="8751" y="3736"/>
                  </a:cubicBezTo>
                  <a:cubicBezTo>
                    <a:pt x="8760" y="3734"/>
                    <a:pt x="8766" y="3728"/>
                    <a:pt x="8770" y="3720"/>
                  </a:cubicBezTo>
                  <a:cubicBezTo>
                    <a:pt x="8775" y="3711"/>
                    <a:pt x="8775" y="3703"/>
                    <a:pt x="8772" y="3695"/>
                  </a:cubicBezTo>
                  <a:cubicBezTo>
                    <a:pt x="8769" y="3686"/>
                    <a:pt x="8763" y="3680"/>
                    <a:pt x="8755" y="3676"/>
                  </a:cubicBezTo>
                  <a:cubicBezTo>
                    <a:pt x="8747" y="3672"/>
                    <a:pt x="8738" y="3671"/>
                    <a:pt x="8730" y="3674"/>
                  </a:cubicBezTo>
                  <a:close/>
                  <a:moveTo>
                    <a:pt x="8788" y="3557"/>
                  </a:moveTo>
                  <a:cubicBezTo>
                    <a:pt x="8779" y="3560"/>
                    <a:pt x="8773" y="3565"/>
                    <a:pt x="8769" y="3574"/>
                  </a:cubicBezTo>
                  <a:cubicBezTo>
                    <a:pt x="8765" y="3582"/>
                    <a:pt x="8764" y="3590"/>
                    <a:pt x="8767" y="3598"/>
                  </a:cubicBezTo>
                  <a:cubicBezTo>
                    <a:pt x="8770" y="3607"/>
                    <a:pt x="8775" y="3613"/>
                    <a:pt x="8783" y="3617"/>
                  </a:cubicBezTo>
                  <a:cubicBezTo>
                    <a:pt x="8792" y="3621"/>
                    <a:pt x="8800" y="3622"/>
                    <a:pt x="8809" y="3619"/>
                  </a:cubicBezTo>
                  <a:cubicBezTo>
                    <a:pt x="8818" y="3616"/>
                    <a:pt x="8824" y="3611"/>
                    <a:pt x="8828" y="3602"/>
                  </a:cubicBezTo>
                  <a:cubicBezTo>
                    <a:pt x="8832" y="3594"/>
                    <a:pt x="8833" y="3586"/>
                    <a:pt x="8830" y="3577"/>
                  </a:cubicBezTo>
                  <a:cubicBezTo>
                    <a:pt x="8826" y="3569"/>
                    <a:pt x="8821" y="3563"/>
                    <a:pt x="8812" y="3558"/>
                  </a:cubicBezTo>
                  <a:cubicBezTo>
                    <a:pt x="8804" y="3555"/>
                    <a:pt x="8796" y="3554"/>
                    <a:pt x="8788" y="3557"/>
                  </a:cubicBezTo>
                  <a:close/>
                  <a:moveTo>
                    <a:pt x="3128" y="17960"/>
                  </a:moveTo>
                  <a:lnTo>
                    <a:pt x="2720" y="17801"/>
                  </a:lnTo>
                  <a:lnTo>
                    <a:pt x="2687" y="17870"/>
                  </a:lnTo>
                  <a:lnTo>
                    <a:pt x="2910" y="18072"/>
                  </a:lnTo>
                  <a:cubicBezTo>
                    <a:pt x="2924" y="18084"/>
                    <a:pt x="2936" y="18094"/>
                    <a:pt x="2947" y="18102"/>
                  </a:cubicBezTo>
                  <a:cubicBezTo>
                    <a:pt x="2959" y="18111"/>
                    <a:pt x="2965" y="18116"/>
                    <a:pt x="2966" y="18117"/>
                  </a:cubicBezTo>
                  <a:cubicBezTo>
                    <a:pt x="2964" y="18116"/>
                    <a:pt x="2956" y="18114"/>
                    <a:pt x="2943" y="18111"/>
                  </a:cubicBezTo>
                  <a:cubicBezTo>
                    <a:pt x="2929" y="18107"/>
                    <a:pt x="2912" y="18103"/>
                    <a:pt x="2891" y="18099"/>
                  </a:cubicBezTo>
                  <a:lnTo>
                    <a:pt x="2601" y="18045"/>
                  </a:lnTo>
                  <a:lnTo>
                    <a:pt x="2567" y="18113"/>
                  </a:lnTo>
                  <a:lnTo>
                    <a:pt x="2800" y="18254"/>
                  </a:lnTo>
                  <a:lnTo>
                    <a:pt x="2895" y="18254"/>
                  </a:lnTo>
                  <a:lnTo>
                    <a:pt x="2696" y="18136"/>
                  </a:lnTo>
                  <a:cubicBezTo>
                    <a:pt x="2690" y="18133"/>
                    <a:pt x="2684" y="18129"/>
                    <a:pt x="2676" y="18125"/>
                  </a:cubicBezTo>
                  <a:cubicBezTo>
                    <a:pt x="2669" y="18120"/>
                    <a:pt x="2661" y="18116"/>
                    <a:pt x="2654" y="18112"/>
                  </a:cubicBezTo>
                  <a:cubicBezTo>
                    <a:pt x="2647" y="18108"/>
                    <a:pt x="2640" y="18104"/>
                    <a:pt x="2635" y="18101"/>
                  </a:cubicBezTo>
                  <a:cubicBezTo>
                    <a:pt x="2630" y="18098"/>
                    <a:pt x="2627" y="18096"/>
                    <a:pt x="2625" y="18096"/>
                  </a:cubicBezTo>
                  <a:cubicBezTo>
                    <a:pt x="2630" y="18097"/>
                    <a:pt x="2639" y="18099"/>
                    <a:pt x="2653" y="18101"/>
                  </a:cubicBezTo>
                  <a:cubicBezTo>
                    <a:pt x="2668" y="18105"/>
                    <a:pt x="2686" y="18108"/>
                    <a:pt x="2708" y="18112"/>
                  </a:cubicBezTo>
                  <a:lnTo>
                    <a:pt x="3024" y="18171"/>
                  </a:lnTo>
                  <a:lnTo>
                    <a:pt x="3043" y="18132"/>
                  </a:lnTo>
                  <a:lnTo>
                    <a:pt x="2793" y="17904"/>
                  </a:lnTo>
                  <a:cubicBezTo>
                    <a:pt x="2788" y="17900"/>
                    <a:pt x="2782" y="17895"/>
                    <a:pt x="2776" y="17890"/>
                  </a:cubicBezTo>
                  <a:cubicBezTo>
                    <a:pt x="2770" y="17885"/>
                    <a:pt x="2765" y="17880"/>
                    <a:pt x="2760" y="17876"/>
                  </a:cubicBezTo>
                  <a:cubicBezTo>
                    <a:pt x="2754" y="17871"/>
                    <a:pt x="2750" y="17868"/>
                    <a:pt x="2746" y="17865"/>
                  </a:cubicBezTo>
                  <a:cubicBezTo>
                    <a:pt x="2742" y="17862"/>
                    <a:pt x="2740" y="17860"/>
                    <a:pt x="2740" y="17859"/>
                  </a:cubicBezTo>
                  <a:cubicBezTo>
                    <a:pt x="2740" y="17859"/>
                    <a:pt x="2743" y="17860"/>
                    <a:pt x="2748" y="17863"/>
                  </a:cubicBezTo>
                  <a:cubicBezTo>
                    <a:pt x="2752" y="17865"/>
                    <a:pt x="2758" y="17867"/>
                    <a:pt x="2765" y="17870"/>
                  </a:cubicBezTo>
                  <a:cubicBezTo>
                    <a:pt x="2772" y="17873"/>
                    <a:pt x="2779" y="17876"/>
                    <a:pt x="2786" y="17880"/>
                  </a:cubicBezTo>
                  <a:cubicBezTo>
                    <a:pt x="2794" y="17883"/>
                    <a:pt x="2801" y="17886"/>
                    <a:pt x="2807" y="17889"/>
                  </a:cubicBezTo>
                  <a:lnTo>
                    <a:pt x="3105" y="18007"/>
                  </a:lnTo>
                  <a:lnTo>
                    <a:pt x="3128" y="17960"/>
                  </a:lnTo>
                  <a:close/>
                  <a:moveTo>
                    <a:pt x="9002" y="6041"/>
                  </a:moveTo>
                  <a:lnTo>
                    <a:pt x="9002" y="5883"/>
                  </a:lnTo>
                  <a:lnTo>
                    <a:pt x="9000" y="5880"/>
                  </a:lnTo>
                  <a:cubicBezTo>
                    <a:pt x="8988" y="5863"/>
                    <a:pt x="8972" y="5849"/>
                    <a:pt x="8954" y="5840"/>
                  </a:cubicBezTo>
                  <a:cubicBezTo>
                    <a:pt x="8942" y="5834"/>
                    <a:pt x="8929" y="5831"/>
                    <a:pt x="8914" y="5829"/>
                  </a:cubicBezTo>
                  <a:cubicBezTo>
                    <a:pt x="8899" y="5828"/>
                    <a:pt x="8886" y="5829"/>
                    <a:pt x="8873" y="5832"/>
                  </a:cubicBezTo>
                  <a:cubicBezTo>
                    <a:pt x="8860" y="5836"/>
                    <a:pt x="8848" y="5841"/>
                    <a:pt x="8837" y="5848"/>
                  </a:cubicBezTo>
                  <a:cubicBezTo>
                    <a:pt x="8826" y="5856"/>
                    <a:pt x="8813" y="5867"/>
                    <a:pt x="8799" y="5882"/>
                  </a:cubicBezTo>
                  <a:lnTo>
                    <a:pt x="8763" y="5920"/>
                  </a:lnTo>
                  <a:cubicBezTo>
                    <a:pt x="8744" y="5939"/>
                    <a:pt x="8727" y="5951"/>
                    <a:pt x="8713" y="5957"/>
                  </a:cubicBezTo>
                  <a:cubicBezTo>
                    <a:pt x="8698" y="5962"/>
                    <a:pt x="8683" y="5961"/>
                    <a:pt x="8667" y="5953"/>
                  </a:cubicBezTo>
                  <a:cubicBezTo>
                    <a:pt x="8647" y="5943"/>
                    <a:pt x="8635" y="5929"/>
                    <a:pt x="8630" y="5909"/>
                  </a:cubicBezTo>
                  <a:cubicBezTo>
                    <a:pt x="8625" y="5890"/>
                    <a:pt x="8629" y="5868"/>
                    <a:pt x="8641" y="5843"/>
                  </a:cubicBezTo>
                  <a:cubicBezTo>
                    <a:pt x="8645" y="5835"/>
                    <a:pt x="8650" y="5827"/>
                    <a:pt x="8655" y="5821"/>
                  </a:cubicBezTo>
                  <a:cubicBezTo>
                    <a:pt x="8659" y="5814"/>
                    <a:pt x="8665" y="5807"/>
                    <a:pt x="8671" y="5801"/>
                  </a:cubicBezTo>
                  <a:cubicBezTo>
                    <a:pt x="8678" y="5795"/>
                    <a:pt x="8685" y="5789"/>
                    <a:pt x="8693" y="5783"/>
                  </a:cubicBezTo>
                  <a:cubicBezTo>
                    <a:pt x="8701" y="5777"/>
                    <a:pt x="8710" y="5771"/>
                    <a:pt x="8721" y="5765"/>
                  </a:cubicBezTo>
                  <a:lnTo>
                    <a:pt x="8698" y="5728"/>
                  </a:lnTo>
                  <a:cubicBezTo>
                    <a:pt x="8654" y="5752"/>
                    <a:pt x="8622" y="5786"/>
                    <a:pt x="8602" y="5827"/>
                  </a:cubicBezTo>
                  <a:cubicBezTo>
                    <a:pt x="8593" y="5846"/>
                    <a:pt x="8587" y="5865"/>
                    <a:pt x="8585" y="5883"/>
                  </a:cubicBezTo>
                  <a:cubicBezTo>
                    <a:pt x="8583" y="5901"/>
                    <a:pt x="8584" y="5918"/>
                    <a:pt x="8588" y="5934"/>
                  </a:cubicBezTo>
                  <a:cubicBezTo>
                    <a:pt x="8593" y="5950"/>
                    <a:pt x="8600" y="5964"/>
                    <a:pt x="8611" y="5977"/>
                  </a:cubicBezTo>
                  <a:cubicBezTo>
                    <a:pt x="8622" y="5990"/>
                    <a:pt x="8635" y="6000"/>
                    <a:pt x="8652" y="6009"/>
                  </a:cubicBezTo>
                  <a:cubicBezTo>
                    <a:pt x="8677" y="6021"/>
                    <a:pt x="8702" y="6023"/>
                    <a:pt x="8728" y="6016"/>
                  </a:cubicBezTo>
                  <a:cubicBezTo>
                    <a:pt x="8740" y="6012"/>
                    <a:pt x="8750" y="6006"/>
                    <a:pt x="8761" y="5998"/>
                  </a:cubicBezTo>
                  <a:cubicBezTo>
                    <a:pt x="8771" y="5990"/>
                    <a:pt x="8783" y="5978"/>
                    <a:pt x="8797" y="5963"/>
                  </a:cubicBezTo>
                  <a:lnTo>
                    <a:pt x="8828" y="5930"/>
                  </a:lnTo>
                  <a:cubicBezTo>
                    <a:pt x="8865" y="5890"/>
                    <a:pt x="8901" y="5879"/>
                    <a:pt x="8936" y="5896"/>
                  </a:cubicBezTo>
                  <a:cubicBezTo>
                    <a:pt x="8959" y="5907"/>
                    <a:pt x="8973" y="5925"/>
                    <a:pt x="8978" y="5951"/>
                  </a:cubicBezTo>
                  <a:cubicBezTo>
                    <a:pt x="8980" y="5962"/>
                    <a:pt x="8980" y="5973"/>
                    <a:pt x="8978" y="5984"/>
                  </a:cubicBezTo>
                  <a:cubicBezTo>
                    <a:pt x="8976" y="5994"/>
                    <a:pt x="8971" y="6007"/>
                    <a:pt x="8964" y="6021"/>
                  </a:cubicBezTo>
                  <a:cubicBezTo>
                    <a:pt x="8954" y="6041"/>
                    <a:pt x="8943" y="6058"/>
                    <a:pt x="8929" y="6072"/>
                  </a:cubicBezTo>
                  <a:cubicBezTo>
                    <a:pt x="8915" y="6087"/>
                    <a:pt x="8899" y="6099"/>
                    <a:pt x="8879" y="6110"/>
                  </a:cubicBezTo>
                  <a:lnTo>
                    <a:pt x="8905" y="6148"/>
                  </a:lnTo>
                  <a:cubicBezTo>
                    <a:pt x="8927" y="6135"/>
                    <a:pt x="8946" y="6119"/>
                    <a:pt x="8961" y="6102"/>
                  </a:cubicBezTo>
                  <a:cubicBezTo>
                    <a:pt x="8977" y="6084"/>
                    <a:pt x="8990" y="6064"/>
                    <a:pt x="9002" y="6041"/>
                  </a:cubicBezTo>
                  <a:close/>
                  <a:moveTo>
                    <a:pt x="9002" y="5754"/>
                  </a:moveTo>
                  <a:lnTo>
                    <a:pt x="9002" y="5700"/>
                  </a:lnTo>
                  <a:cubicBezTo>
                    <a:pt x="8997" y="5699"/>
                    <a:pt x="8993" y="5698"/>
                    <a:pt x="8988" y="5696"/>
                  </a:cubicBezTo>
                  <a:cubicBezTo>
                    <a:pt x="8975" y="5692"/>
                    <a:pt x="8958" y="5686"/>
                    <a:pt x="8939" y="5676"/>
                  </a:cubicBezTo>
                  <a:cubicBezTo>
                    <a:pt x="8916" y="5665"/>
                    <a:pt x="8897" y="5654"/>
                    <a:pt x="8882" y="5643"/>
                  </a:cubicBezTo>
                  <a:cubicBezTo>
                    <a:pt x="8867" y="5632"/>
                    <a:pt x="8854" y="5621"/>
                    <a:pt x="8844" y="5609"/>
                  </a:cubicBezTo>
                  <a:cubicBezTo>
                    <a:pt x="8826" y="5588"/>
                    <a:pt x="8816" y="5567"/>
                    <a:pt x="8813" y="5546"/>
                  </a:cubicBezTo>
                  <a:cubicBezTo>
                    <a:pt x="8809" y="5524"/>
                    <a:pt x="8813" y="5502"/>
                    <a:pt x="8824" y="5479"/>
                  </a:cubicBezTo>
                  <a:cubicBezTo>
                    <a:pt x="8831" y="5465"/>
                    <a:pt x="8839" y="5453"/>
                    <a:pt x="8849" y="5443"/>
                  </a:cubicBezTo>
                  <a:cubicBezTo>
                    <a:pt x="8858" y="5433"/>
                    <a:pt x="8870" y="5425"/>
                    <a:pt x="8885" y="5417"/>
                  </a:cubicBezTo>
                  <a:lnTo>
                    <a:pt x="8867" y="5377"/>
                  </a:lnTo>
                  <a:cubicBezTo>
                    <a:pt x="8850" y="5386"/>
                    <a:pt x="8835" y="5397"/>
                    <a:pt x="8821" y="5411"/>
                  </a:cubicBezTo>
                  <a:cubicBezTo>
                    <a:pt x="8808" y="5425"/>
                    <a:pt x="8796" y="5441"/>
                    <a:pt x="8787" y="5460"/>
                  </a:cubicBezTo>
                  <a:cubicBezTo>
                    <a:pt x="8775" y="5484"/>
                    <a:pt x="8769" y="5508"/>
                    <a:pt x="8770" y="5533"/>
                  </a:cubicBezTo>
                  <a:cubicBezTo>
                    <a:pt x="8770" y="5558"/>
                    <a:pt x="8775" y="5583"/>
                    <a:pt x="8786" y="5606"/>
                  </a:cubicBezTo>
                  <a:cubicBezTo>
                    <a:pt x="8797" y="5630"/>
                    <a:pt x="8813" y="5651"/>
                    <a:pt x="8833" y="5672"/>
                  </a:cubicBezTo>
                  <a:cubicBezTo>
                    <a:pt x="8854" y="5692"/>
                    <a:pt x="8879" y="5709"/>
                    <a:pt x="8908" y="5724"/>
                  </a:cubicBezTo>
                  <a:cubicBezTo>
                    <a:pt x="8937" y="5738"/>
                    <a:pt x="8966" y="5748"/>
                    <a:pt x="8995" y="5753"/>
                  </a:cubicBezTo>
                  <a:cubicBezTo>
                    <a:pt x="8997" y="5754"/>
                    <a:pt x="9000" y="5754"/>
                    <a:pt x="9002" y="5754"/>
                  </a:cubicBezTo>
                  <a:close/>
                  <a:moveTo>
                    <a:pt x="2912" y="17412"/>
                  </a:moveTo>
                  <a:lnTo>
                    <a:pt x="2890" y="17458"/>
                  </a:lnTo>
                  <a:lnTo>
                    <a:pt x="3162" y="17592"/>
                  </a:lnTo>
                  <a:cubicBezTo>
                    <a:pt x="3175" y="17598"/>
                    <a:pt x="3186" y="17605"/>
                    <a:pt x="3195" y="17611"/>
                  </a:cubicBezTo>
                  <a:cubicBezTo>
                    <a:pt x="3203" y="17617"/>
                    <a:pt x="3210" y="17626"/>
                    <a:pt x="3216" y="17637"/>
                  </a:cubicBezTo>
                  <a:cubicBezTo>
                    <a:pt x="3221" y="17647"/>
                    <a:pt x="3222" y="17658"/>
                    <a:pt x="3221" y="17672"/>
                  </a:cubicBezTo>
                  <a:cubicBezTo>
                    <a:pt x="3219" y="17686"/>
                    <a:pt x="3214" y="17701"/>
                    <a:pt x="3206" y="17718"/>
                  </a:cubicBezTo>
                  <a:cubicBezTo>
                    <a:pt x="3200" y="17730"/>
                    <a:pt x="3194" y="17740"/>
                    <a:pt x="3187" y="17747"/>
                  </a:cubicBezTo>
                  <a:cubicBezTo>
                    <a:pt x="3181" y="17755"/>
                    <a:pt x="3174" y="17761"/>
                    <a:pt x="3167" y="17765"/>
                  </a:cubicBezTo>
                  <a:cubicBezTo>
                    <a:pt x="3160" y="17769"/>
                    <a:pt x="3154" y="17772"/>
                    <a:pt x="3148" y="17773"/>
                  </a:cubicBezTo>
                  <a:cubicBezTo>
                    <a:pt x="3141" y="17775"/>
                    <a:pt x="3136" y="17775"/>
                    <a:pt x="3130" y="17775"/>
                  </a:cubicBezTo>
                  <a:cubicBezTo>
                    <a:pt x="3123" y="17775"/>
                    <a:pt x="3114" y="17772"/>
                    <a:pt x="3102" y="17768"/>
                  </a:cubicBezTo>
                  <a:cubicBezTo>
                    <a:pt x="3091" y="17764"/>
                    <a:pt x="3081" y="17759"/>
                    <a:pt x="3071" y="17754"/>
                  </a:cubicBezTo>
                  <a:lnTo>
                    <a:pt x="2807" y="17625"/>
                  </a:lnTo>
                  <a:lnTo>
                    <a:pt x="2785" y="17671"/>
                  </a:lnTo>
                  <a:lnTo>
                    <a:pt x="3065" y="17809"/>
                  </a:lnTo>
                  <a:cubicBezTo>
                    <a:pt x="3074" y="17813"/>
                    <a:pt x="3084" y="17817"/>
                    <a:pt x="3096" y="17822"/>
                  </a:cubicBezTo>
                  <a:cubicBezTo>
                    <a:pt x="3108" y="17826"/>
                    <a:pt x="3119" y="17828"/>
                    <a:pt x="3132" y="17827"/>
                  </a:cubicBezTo>
                  <a:cubicBezTo>
                    <a:pt x="3156" y="17826"/>
                    <a:pt x="3177" y="17819"/>
                    <a:pt x="3196" y="17805"/>
                  </a:cubicBezTo>
                  <a:cubicBezTo>
                    <a:pt x="3213" y="17792"/>
                    <a:pt x="3230" y="17770"/>
                    <a:pt x="3245" y="17739"/>
                  </a:cubicBezTo>
                  <a:cubicBezTo>
                    <a:pt x="3257" y="17715"/>
                    <a:pt x="3264" y="17694"/>
                    <a:pt x="3267" y="17676"/>
                  </a:cubicBezTo>
                  <a:cubicBezTo>
                    <a:pt x="3270" y="17657"/>
                    <a:pt x="3269" y="17639"/>
                    <a:pt x="3265" y="17622"/>
                  </a:cubicBezTo>
                  <a:cubicBezTo>
                    <a:pt x="3261" y="17605"/>
                    <a:pt x="3254" y="17592"/>
                    <a:pt x="3242" y="17581"/>
                  </a:cubicBezTo>
                  <a:cubicBezTo>
                    <a:pt x="3231" y="17571"/>
                    <a:pt x="3214" y="17560"/>
                    <a:pt x="3190" y="17548"/>
                  </a:cubicBezTo>
                  <a:lnTo>
                    <a:pt x="2912" y="17412"/>
                  </a:lnTo>
                  <a:close/>
                  <a:moveTo>
                    <a:pt x="2755" y="17542"/>
                  </a:moveTo>
                  <a:cubicBezTo>
                    <a:pt x="2747" y="17545"/>
                    <a:pt x="2740" y="17551"/>
                    <a:pt x="2736" y="17559"/>
                  </a:cubicBezTo>
                  <a:cubicBezTo>
                    <a:pt x="2732" y="17567"/>
                    <a:pt x="2732" y="17575"/>
                    <a:pt x="2735" y="17584"/>
                  </a:cubicBezTo>
                  <a:cubicBezTo>
                    <a:pt x="2738" y="17592"/>
                    <a:pt x="2743" y="17599"/>
                    <a:pt x="2751" y="17603"/>
                  </a:cubicBezTo>
                  <a:cubicBezTo>
                    <a:pt x="2759" y="17607"/>
                    <a:pt x="2768" y="17607"/>
                    <a:pt x="2777" y="17605"/>
                  </a:cubicBezTo>
                  <a:cubicBezTo>
                    <a:pt x="2785" y="17602"/>
                    <a:pt x="2792" y="17596"/>
                    <a:pt x="2796" y="17588"/>
                  </a:cubicBezTo>
                  <a:cubicBezTo>
                    <a:pt x="2800" y="17579"/>
                    <a:pt x="2800" y="17571"/>
                    <a:pt x="2797" y="17563"/>
                  </a:cubicBezTo>
                  <a:cubicBezTo>
                    <a:pt x="2794" y="17554"/>
                    <a:pt x="2788" y="17548"/>
                    <a:pt x="2780" y="17544"/>
                  </a:cubicBezTo>
                  <a:cubicBezTo>
                    <a:pt x="2772" y="17540"/>
                    <a:pt x="2764" y="17539"/>
                    <a:pt x="2755" y="17542"/>
                  </a:cubicBezTo>
                  <a:close/>
                  <a:moveTo>
                    <a:pt x="2813" y="17426"/>
                  </a:moveTo>
                  <a:cubicBezTo>
                    <a:pt x="2804" y="17428"/>
                    <a:pt x="2798" y="17434"/>
                    <a:pt x="2794" y="17442"/>
                  </a:cubicBezTo>
                  <a:cubicBezTo>
                    <a:pt x="2790" y="17450"/>
                    <a:pt x="2789" y="17459"/>
                    <a:pt x="2792" y="17467"/>
                  </a:cubicBezTo>
                  <a:cubicBezTo>
                    <a:pt x="2795" y="17476"/>
                    <a:pt x="2801" y="17482"/>
                    <a:pt x="2809" y="17486"/>
                  </a:cubicBezTo>
                  <a:cubicBezTo>
                    <a:pt x="2817" y="17490"/>
                    <a:pt x="2825" y="17491"/>
                    <a:pt x="2834" y="17488"/>
                  </a:cubicBezTo>
                  <a:cubicBezTo>
                    <a:pt x="2843" y="17485"/>
                    <a:pt x="2849" y="17479"/>
                    <a:pt x="2853" y="17471"/>
                  </a:cubicBezTo>
                  <a:cubicBezTo>
                    <a:pt x="2857" y="17463"/>
                    <a:pt x="2858" y="17454"/>
                    <a:pt x="2855" y="17446"/>
                  </a:cubicBezTo>
                  <a:cubicBezTo>
                    <a:pt x="2852" y="17437"/>
                    <a:pt x="2846" y="17431"/>
                    <a:pt x="2837" y="17427"/>
                  </a:cubicBezTo>
                  <a:cubicBezTo>
                    <a:pt x="2829" y="17423"/>
                    <a:pt x="2821" y="17423"/>
                    <a:pt x="2813" y="17426"/>
                  </a:cubicBezTo>
                  <a:close/>
                  <a:moveTo>
                    <a:pt x="3486" y="17231"/>
                  </a:moveTo>
                  <a:lnTo>
                    <a:pt x="3096" y="17039"/>
                  </a:lnTo>
                  <a:lnTo>
                    <a:pt x="3073" y="17085"/>
                  </a:lnTo>
                  <a:lnTo>
                    <a:pt x="3286" y="17188"/>
                  </a:lnTo>
                  <a:cubicBezTo>
                    <a:pt x="3300" y="17195"/>
                    <a:pt x="3314" y="17202"/>
                    <a:pt x="3329" y="17208"/>
                  </a:cubicBezTo>
                  <a:cubicBezTo>
                    <a:pt x="3343" y="17214"/>
                    <a:pt x="3356" y="17220"/>
                    <a:pt x="3368" y="17225"/>
                  </a:cubicBezTo>
                  <a:cubicBezTo>
                    <a:pt x="3379" y="17230"/>
                    <a:pt x="3389" y="17234"/>
                    <a:pt x="3396" y="17237"/>
                  </a:cubicBezTo>
                  <a:cubicBezTo>
                    <a:pt x="3404" y="17240"/>
                    <a:pt x="3407" y="17241"/>
                    <a:pt x="3408" y="17241"/>
                  </a:cubicBezTo>
                  <a:cubicBezTo>
                    <a:pt x="3407" y="17241"/>
                    <a:pt x="3403" y="17241"/>
                    <a:pt x="3397" y="17241"/>
                  </a:cubicBezTo>
                  <a:cubicBezTo>
                    <a:pt x="3390" y="17240"/>
                    <a:pt x="3383" y="17240"/>
                    <a:pt x="3374" y="17239"/>
                  </a:cubicBezTo>
                  <a:cubicBezTo>
                    <a:pt x="3364" y="17239"/>
                    <a:pt x="3354" y="17238"/>
                    <a:pt x="3343" y="17238"/>
                  </a:cubicBezTo>
                  <a:cubicBezTo>
                    <a:pt x="3331" y="17237"/>
                    <a:pt x="3319" y="17237"/>
                    <a:pt x="3308" y="17238"/>
                  </a:cubicBezTo>
                  <a:lnTo>
                    <a:pt x="2994" y="17245"/>
                  </a:lnTo>
                  <a:lnTo>
                    <a:pt x="2968" y="17299"/>
                  </a:lnTo>
                  <a:lnTo>
                    <a:pt x="3359" y="17491"/>
                  </a:lnTo>
                  <a:lnTo>
                    <a:pt x="3382" y="17443"/>
                  </a:lnTo>
                  <a:lnTo>
                    <a:pt x="3155" y="17333"/>
                  </a:lnTo>
                  <a:cubicBezTo>
                    <a:pt x="3143" y="17328"/>
                    <a:pt x="3132" y="17322"/>
                    <a:pt x="3120" y="17317"/>
                  </a:cubicBezTo>
                  <a:cubicBezTo>
                    <a:pt x="3108" y="17312"/>
                    <a:pt x="3097" y="17308"/>
                    <a:pt x="3087" y="17304"/>
                  </a:cubicBezTo>
                  <a:cubicBezTo>
                    <a:pt x="3078" y="17299"/>
                    <a:pt x="3069" y="17296"/>
                    <a:pt x="3061" y="17293"/>
                  </a:cubicBezTo>
                  <a:cubicBezTo>
                    <a:pt x="3054" y="17290"/>
                    <a:pt x="3049" y="17288"/>
                    <a:pt x="3046" y="17286"/>
                  </a:cubicBezTo>
                  <a:cubicBezTo>
                    <a:pt x="3050" y="17287"/>
                    <a:pt x="3056" y="17287"/>
                    <a:pt x="3063" y="17288"/>
                  </a:cubicBezTo>
                  <a:cubicBezTo>
                    <a:pt x="3070" y="17288"/>
                    <a:pt x="3079" y="17288"/>
                    <a:pt x="3089" y="17288"/>
                  </a:cubicBezTo>
                  <a:cubicBezTo>
                    <a:pt x="3100" y="17288"/>
                    <a:pt x="3111" y="17288"/>
                    <a:pt x="3123" y="17288"/>
                  </a:cubicBezTo>
                  <a:cubicBezTo>
                    <a:pt x="3135" y="17289"/>
                    <a:pt x="3148" y="17288"/>
                    <a:pt x="3161" y="17288"/>
                  </a:cubicBezTo>
                  <a:lnTo>
                    <a:pt x="3462" y="17280"/>
                  </a:lnTo>
                  <a:lnTo>
                    <a:pt x="3486" y="17231"/>
                  </a:lnTo>
                  <a:close/>
                  <a:moveTo>
                    <a:pt x="3511" y="16810"/>
                  </a:moveTo>
                  <a:cubicBezTo>
                    <a:pt x="3496" y="16809"/>
                    <a:pt x="3482" y="16810"/>
                    <a:pt x="3469" y="16813"/>
                  </a:cubicBezTo>
                  <a:cubicBezTo>
                    <a:pt x="3456" y="16817"/>
                    <a:pt x="3444" y="16822"/>
                    <a:pt x="3433" y="16830"/>
                  </a:cubicBezTo>
                  <a:cubicBezTo>
                    <a:pt x="3422" y="16837"/>
                    <a:pt x="3410" y="16848"/>
                    <a:pt x="3396" y="16863"/>
                  </a:cubicBezTo>
                  <a:lnTo>
                    <a:pt x="3360" y="16901"/>
                  </a:lnTo>
                  <a:cubicBezTo>
                    <a:pt x="3340" y="16920"/>
                    <a:pt x="3324" y="16933"/>
                    <a:pt x="3309" y="16938"/>
                  </a:cubicBezTo>
                  <a:cubicBezTo>
                    <a:pt x="3295" y="16944"/>
                    <a:pt x="3280" y="16942"/>
                    <a:pt x="3264" y="16935"/>
                  </a:cubicBezTo>
                  <a:cubicBezTo>
                    <a:pt x="3244" y="16925"/>
                    <a:pt x="3231" y="16910"/>
                    <a:pt x="3227" y="16891"/>
                  </a:cubicBezTo>
                  <a:cubicBezTo>
                    <a:pt x="3222" y="16872"/>
                    <a:pt x="3226" y="16850"/>
                    <a:pt x="3238" y="16825"/>
                  </a:cubicBezTo>
                  <a:cubicBezTo>
                    <a:pt x="3242" y="16817"/>
                    <a:pt x="3246" y="16809"/>
                    <a:pt x="3251" y="16802"/>
                  </a:cubicBezTo>
                  <a:cubicBezTo>
                    <a:pt x="3256" y="16795"/>
                    <a:pt x="3261" y="16789"/>
                    <a:pt x="3268" y="16783"/>
                  </a:cubicBezTo>
                  <a:cubicBezTo>
                    <a:pt x="3274" y="16777"/>
                    <a:pt x="3281" y="16771"/>
                    <a:pt x="3289" y="16765"/>
                  </a:cubicBezTo>
                  <a:cubicBezTo>
                    <a:pt x="3297" y="16759"/>
                    <a:pt x="3307" y="16752"/>
                    <a:pt x="3318" y="16746"/>
                  </a:cubicBezTo>
                  <a:lnTo>
                    <a:pt x="3294" y="16709"/>
                  </a:lnTo>
                  <a:cubicBezTo>
                    <a:pt x="3251" y="16734"/>
                    <a:pt x="3219" y="16767"/>
                    <a:pt x="3198" y="16808"/>
                  </a:cubicBezTo>
                  <a:cubicBezTo>
                    <a:pt x="3189" y="16827"/>
                    <a:pt x="3183" y="16846"/>
                    <a:pt x="3181" y="16864"/>
                  </a:cubicBezTo>
                  <a:cubicBezTo>
                    <a:pt x="3179" y="16883"/>
                    <a:pt x="3180" y="16900"/>
                    <a:pt x="3185" y="16915"/>
                  </a:cubicBezTo>
                  <a:cubicBezTo>
                    <a:pt x="3189" y="16931"/>
                    <a:pt x="3197" y="16946"/>
                    <a:pt x="3207" y="16959"/>
                  </a:cubicBezTo>
                  <a:cubicBezTo>
                    <a:pt x="3218" y="16971"/>
                    <a:pt x="3232" y="16982"/>
                    <a:pt x="3248" y="16990"/>
                  </a:cubicBezTo>
                  <a:cubicBezTo>
                    <a:pt x="3274" y="17002"/>
                    <a:pt x="3299" y="17005"/>
                    <a:pt x="3324" y="16997"/>
                  </a:cubicBezTo>
                  <a:cubicBezTo>
                    <a:pt x="3336" y="16993"/>
                    <a:pt x="3347" y="16987"/>
                    <a:pt x="3357" y="16979"/>
                  </a:cubicBezTo>
                  <a:cubicBezTo>
                    <a:pt x="3367" y="16971"/>
                    <a:pt x="3379" y="16960"/>
                    <a:pt x="3393" y="16945"/>
                  </a:cubicBezTo>
                  <a:lnTo>
                    <a:pt x="3425" y="16911"/>
                  </a:lnTo>
                  <a:cubicBezTo>
                    <a:pt x="3462" y="16871"/>
                    <a:pt x="3497" y="16860"/>
                    <a:pt x="3532" y="16877"/>
                  </a:cubicBezTo>
                  <a:cubicBezTo>
                    <a:pt x="3555" y="16888"/>
                    <a:pt x="3569" y="16907"/>
                    <a:pt x="3574" y="16932"/>
                  </a:cubicBezTo>
                  <a:cubicBezTo>
                    <a:pt x="3576" y="16944"/>
                    <a:pt x="3577" y="16955"/>
                    <a:pt x="3575" y="16965"/>
                  </a:cubicBezTo>
                  <a:cubicBezTo>
                    <a:pt x="3573" y="16975"/>
                    <a:pt x="3568" y="16988"/>
                    <a:pt x="3561" y="17003"/>
                  </a:cubicBezTo>
                  <a:cubicBezTo>
                    <a:pt x="3551" y="17023"/>
                    <a:pt x="3539" y="17040"/>
                    <a:pt x="3526" y="17054"/>
                  </a:cubicBezTo>
                  <a:cubicBezTo>
                    <a:pt x="3512" y="17068"/>
                    <a:pt x="3495" y="17081"/>
                    <a:pt x="3475" y="17091"/>
                  </a:cubicBezTo>
                  <a:lnTo>
                    <a:pt x="3502" y="17130"/>
                  </a:lnTo>
                  <a:cubicBezTo>
                    <a:pt x="3524" y="17116"/>
                    <a:pt x="3542" y="17101"/>
                    <a:pt x="3558" y="17083"/>
                  </a:cubicBezTo>
                  <a:cubicBezTo>
                    <a:pt x="3574" y="17066"/>
                    <a:pt x="3587" y="17045"/>
                    <a:pt x="3599" y="17022"/>
                  </a:cubicBezTo>
                  <a:cubicBezTo>
                    <a:pt x="3608" y="17003"/>
                    <a:pt x="3614" y="16987"/>
                    <a:pt x="3617" y="16971"/>
                  </a:cubicBezTo>
                  <a:cubicBezTo>
                    <a:pt x="3620" y="16955"/>
                    <a:pt x="3620" y="16939"/>
                    <a:pt x="3618" y="16922"/>
                  </a:cubicBezTo>
                  <a:cubicBezTo>
                    <a:pt x="3616" y="16899"/>
                    <a:pt x="3608" y="16879"/>
                    <a:pt x="3596" y="16861"/>
                  </a:cubicBezTo>
                  <a:cubicBezTo>
                    <a:pt x="3584" y="16844"/>
                    <a:pt x="3569" y="16831"/>
                    <a:pt x="3551" y="16822"/>
                  </a:cubicBezTo>
                  <a:cubicBezTo>
                    <a:pt x="3539" y="16816"/>
                    <a:pt x="3525" y="16812"/>
                    <a:pt x="3511" y="16810"/>
                  </a:cubicBezTo>
                  <a:close/>
                  <a:moveTo>
                    <a:pt x="3428" y="16364"/>
                  </a:moveTo>
                  <a:lnTo>
                    <a:pt x="3301" y="16622"/>
                  </a:lnTo>
                  <a:lnTo>
                    <a:pt x="3340" y="16642"/>
                  </a:lnTo>
                  <a:lnTo>
                    <a:pt x="3391" y="16537"/>
                  </a:lnTo>
                  <a:lnTo>
                    <a:pt x="3743" y="16710"/>
                  </a:lnTo>
                  <a:lnTo>
                    <a:pt x="3765" y="16665"/>
                  </a:lnTo>
                  <a:lnTo>
                    <a:pt x="3414" y="16492"/>
                  </a:lnTo>
                  <a:lnTo>
                    <a:pt x="3466" y="16386"/>
                  </a:lnTo>
                  <a:lnTo>
                    <a:pt x="3428" y="16364"/>
                  </a:lnTo>
                  <a:close/>
                  <a:moveTo>
                    <a:pt x="3960" y="16269"/>
                  </a:moveTo>
                  <a:lnTo>
                    <a:pt x="3919" y="16250"/>
                  </a:lnTo>
                  <a:lnTo>
                    <a:pt x="3835" y="16422"/>
                  </a:lnTo>
                  <a:lnTo>
                    <a:pt x="3692" y="16351"/>
                  </a:lnTo>
                  <a:lnTo>
                    <a:pt x="3757" y="16217"/>
                  </a:lnTo>
                  <a:lnTo>
                    <a:pt x="3717" y="16197"/>
                  </a:lnTo>
                  <a:lnTo>
                    <a:pt x="3651" y="16331"/>
                  </a:lnTo>
                  <a:lnTo>
                    <a:pt x="3523" y="16268"/>
                  </a:lnTo>
                  <a:lnTo>
                    <a:pt x="3602" y="16108"/>
                  </a:lnTo>
                  <a:lnTo>
                    <a:pt x="3566" y="16083"/>
                  </a:lnTo>
                  <a:lnTo>
                    <a:pt x="3461" y="16297"/>
                  </a:lnTo>
                  <a:lnTo>
                    <a:pt x="3852" y="16489"/>
                  </a:lnTo>
                  <a:lnTo>
                    <a:pt x="3960" y="16269"/>
                  </a:lnTo>
                  <a:close/>
                  <a:moveTo>
                    <a:pt x="4123" y="15938"/>
                  </a:moveTo>
                  <a:lnTo>
                    <a:pt x="4086" y="15943"/>
                  </a:lnTo>
                  <a:cubicBezTo>
                    <a:pt x="4070" y="15945"/>
                    <a:pt x="4052" y="15948"/>
                    <a:pt x="4033" y="15950"/>
                  </a:cubicBezTo>
                  <a:cubicBezTo>
                    <a:pt x="4015" y="15953"/>
                    <a:pt x="3997" y="15955"/>
                    <a:pt x="3980" y="15958"/>
                  </a:cubicBezTo>
                  <a:cubicBezTo>
                    <a:pt x="3964" y="15960"/>
                    <a:pt x="3952" y="15962"/>
                    <a:pt x="3946" y="15963"/>
                  </a:cubicBezTo>
                  <a:cubicBezTo>
                    <a:pt x="3936" y="15965"/>
                    <a:pt x="3925" y="15967"/>
                    <a:pt x="3913" y="15970"/>
                  </a:cubicBezTo>
                  <a:cubicBezTo>
                    <a:pt x="3901" y="15974"/>
                    <a:pt x="3891" y="15977"/>
                    <a:pt x="3882" y="15981"/>
                  </a:cubicBezTo>
                  <a:lnTo>
                    <a:pt x="3885" y="15975"/>
                  </a:lnTo>
                  <a:cubicBezTo>
                    <a:pt x="3893" y="15960"/>
                    <a:pt x="3897" y="15944"/>
                    <a:pt x="3898" y="15929"/>
                  </a:cubicBezTo>
                  <a:cubicBezTo>
                    <a:pt x="3899" y="15914"/>
                    <a:pt x="3898" y="15899"/>
                    <a:pt x="3893" y="15885"/>
                  </a:cubicBezTo>
                  <a:cubicBezTo>
                    <a:pt x="3888" y="15872"/>
                    <a:pt x="3880" y="15859"/>
                    <a:pt x="3869" y="15848"/>
                  </a:cubicBezTo>
                  <a:cubicBezTo>
                    <a:pt x="3858" y="15836"/>
                    <a:pt x="3845" y="15827"/>
                    <a:pt x="3829" y="15819"/>
                  </a:cubicBezTo>
                  <a:cubicBezTo>
                    <a:pt x="3819" y="15814"/>
                    <a:pt x="3809" y="15810"/>
                    <a:pt x="3799" y="15809"/>
                  </a:cubicBezTo>
                  <a:cubicBezTo>
                    <a:pt x="3789" y="15807"/>
                    <a:pt x="3780" y="15806"/>
                    <a:pt x="3771" y="15806"/>
                  </a:cubicBezTo>
                  <a:cubicBezTo>
                    <a:pt x="3763" y="15807"/>
                    <a:pt x="3755" y="15808"/>
                    <a:pt x="3747" y="15810"/>
                  </a:cubicBezTo>
                  <a:cubicBezTo>
                    <a:pt x="3740" y="15812"/>
                    <a:pt x="3734" y="15814"/>
                    <a:pt x="3728" y="15817"/>
                  </a:cubicBezTo>
                  <a:cubicBezTo>
                    <a:pt x="3722" y="15820"/>
                    <a:pt x="3716" y="15823"/>
                    <a:pt x="3710" y="15828"/>
                  </a:cubicBezTo>
                  <a:cubicBezTo>
                    <a:pt x="3704" y="15832"/>
                    <a:pt x="3698" y="15838"/>
                    <a:pt x="3692" y="15844"/>
                  </a:cubicBezTo>
                  <a:cubicBezTo>
                    <a:pt x="3686" y="15851"/>
                    <a:pt x="3680" y="15859"/>
                    <a:pt x="3673" y="15869"/>
                  </a:cubicBezTo>
                  <a:cubicBezTo>
                    <a:pt x="3667" y="15879"/>
                    <a:pt x="3661" y="15890"/>
                    <a:pt x="3654" y="15903"/>
                  </a:cubicBezTo>
                  <a:lnTo>
                    <a:pt x="3610" y="15995"/>
                  </a:lnTo>
                  <a:lnTo>
                    <a:pt x="4000" y="16187"/>
                  </a:lnTo>
                  <a:lnTo>
                    <a:pt x="4023" y="16141"/>
                  </a:lnTo>
                  <a:lnTo>
                    <a:pt x="3846" y="16054"/>
                  </a:lnTo>
                  <a:cubicBezTo>
                    <a:pt x="3851" y="16045"/>
                    <a:pt x="3857" y="16038"/>
                    <a:pt x="3863" y="16033"/>
                  </a:cubicBezTo>
                  <a:cubicBezTo>
                    <a:pt x="3870" y="16029"/>
                    <a:pt x="3880" y="16025"/>
                    <a:pt x="3893" y="16022"/>
                  </a:cubicBezTo>
                  <a:cubicBezTo>
                    <a:pt x="3916" y="16018"/>
                    <a:pt x="3938" y="16013"/>
                    <a:pt x="3959" y="16010"/>
                  </a:cubicBezTo>
                  <a:cubicBezTo>
                    <a:pt x="3980" y="16007"/>
                    <a:pt x="3999" y="16004"/>
                    <a:pt x="4016" y="16002"/>
                  </a:cubicBezTo>
                  <a:cubicBezTo>
                    <a:pt x="4033" y="16000"/>
                    <a:pt x="4049" y="15998"/>
                    <a:pt x="4062" y="15998"/>
                  </a:cubicBezTo>
                  <a:cubicBezTo>
                    <a:pt x="4075" y="15997"/>
                    <a:pt x="4086" y="15997"/>
                    <a:pt x="4094" y="15997"/>
                  </a:cubicBezTo>
                  <a:lnTo>
                    <a:pt x="4123" y="15938"/>
                  </a:lnTo>
                  <a:close/>
                  <a:moveTo>
                    <a:pt x="3836" y="15890"/>
                  </a:moveTo>
                  <a:cubicBezTo>
                    <a:pt x="3845" y="15898"/>
                    <a:pt x="3850" y="15907"/>
                    <a:pt x="3853" y="15916"/>
                  </a:cubicBezTo>
                  <a:cubicBezTo>
                    <a:pt x="3856" y="15927"/>
                    <a:pt x="3857" y="15939"/>
                    <a:pt x="3855" y="15952"/>
                  </a:cubicBezTo>
                  <a:cubicBezTo>
                    <a:pt x="3852" y="15964"/>
                    <a:pt x="3847" y="15979"/>
                    <a:pt x="3838" y="15997"/>
                  </a:cubicBezTo>
                  <a:lnTo>
                    <a:pt x="3817" y="16040"/>
                  </a:lnTo>
                  <a:lnTo>
                    <a:pt x="3671" y="15968"/>
                  </a:lnTo>
                  <a:lnTo>
                    <a:pt x="3694" y="15922"/>
                  </a:lnTo>
                  <a:cubicBezTo>
                    <a:pt x="3699" y="15911"/>
                    <a:pt x="3705" y="15902"/>
                    <a:pt x="3710" y="15895"/>
                  </a:cubicBezTo>
                  <a:cubicBezTo>
                    <a:pt x="3715" y="15888"/>
                    <a:pt x="3721" y="15882"/>
                    <a:pt x="3726" y="15876"/>
                  </a:cubicBezTo>
                  <a:cubicBezTo>
                    <a:pt x="3736" y="15868"/>
                    <a:pt x="3749" y="15862"/>
                    <a:pt x="3763" y="15861"/>
                  </a:cubicBezTo>
                  <a:cubicBezTo>
                    <a:pt x="3778" y="15859"/>
                    <a:pt x="3791" y="15861"/>
                    <a:pt x="3804" y="15867"/>
                  </a:cubicBezTo>
                  <a:cubicBezTo>
                    <a:pt x="3817" y="15874"/>
                    <a:pt x="3828" y="15881"/>
                    <a:pt x="3836" y="15890"/>
                  </a:cubicBezTo>
                  <a:close/>
                  <a:moveTo>
                    <a:pt x="4335" y="15727"/>
                  </a:moveTo>
                  <a:lnTo>
                    <a:pt x="3785" y="15457"/>
                  </a:lnTo>
                  <a:lnTo>
                    <a:pt x="3767" y="15494"/>
                  </a:lnTo>
                  <a:lnTo>
                    <a:pt x="4316" y="15765"/>
                  </a:lnTo>
                  <a:lnTo>
                    <a:pt x="4335" y="15727"/>
                  </a:lnTo>
                  <a:close/>
                  <a:moveTo>
                    <a:pt x="4109" y="14979"/>
                  </a:moveTo>
                  <a:lnTo>
                    <a:pt x="4086" y="15025"/>
                  </a:lnTo>
                  <a:lnTo>
                    <a:pt x="4359" y="15159"/>
                  </a:lnTo>
                  <a:cubicBezTo>
                    <a:pt x="4372" y="15166"/>
                    <a:pt x="4383" y="15172"/>
                    <a:pt x="4391" y="15179"/>
                  </a:cubicBezTo>
                  <a:cubicBezTo>
                    <a:pt x="4400" y="15185"/>
                    <a:pt x="4407" y="15193"/>
                    <a:pt x="4412" y="15204"/>
                  </a:cubicBezTo>
                  <a:cubicBezTo>
                    <a:pt x="4417" y="15214"/>
                    <a:pt x="4419" y="15226"/>
                    <a:pt x="4417" y="15240"/>
                  </a:cubicBezTo>
                  <a:cubicBezTo>
                    <a:pt x="4416" y="15254"/>
                    <a:pt x="4411" y="15269"/>
                    <a:pt x="4403" y="15285"/>
                  </a:cubicBezTo>
                  <a:cubicBezTo>
                    <a:pt x="4397" y="15297"/>
                    <a:pt x="4391" y="15307"/>
                    <a:pt x="4384" y="15315"/>
                  </a:cubicBezTo>
                  <a:cubicBezTo>
                    <a:pt x="4378" y="15322"/>
                    <a:pt x="4371" y="15328"/>
                    <a:pt x="4364" y="15333"/>
                  </a:cubicBezTo>
                  <a:cubicBezTo>
                    <a:pt x="4357" y="15337"/>
                    <a:pt x="4351" y="15340"/>
                    <a:pt x="4344" y="15341"/>
                  </a:cubicBezTo>
                  <a:cubicBezTo>
                    <a:pt x="4338" y="15342"/>
                    <a:pt x="4332" y="15343"/>
                    <a:pt x="4327" y="15343"/>
                  </a:cubicBezTo>
                  <a:cubicBezTo>
                    <a:pt x="4320" y="15342"/>
                    <a:pt x="4311" y="15340"/>
                    <a:pt x="4299" y="15336"/>
                  </a:cubicBezTo>
                  <a:cubicBezTo>
                    <a:pt x="4288" y="15331"/>
                    <a:pt x="4277" y="15327"/>
                    <a:pt x="4267" y="15322"/>
                  </a:cubicBezTo>
                  <a:lnTo>
                    <a:pt x="4004" y="15192"/>
                  </a:lnTo>
                  <a:lnTo>
                    <a:pt x="3982" y="15238"/>
                  </a:lnTo>
                  <a:lnTo>
                    <a:pt x="4262" y="15376"/>
                  </a:lnTo>
                  <a:cubicBezTo>
                    <a:pt x="4271" y="15381"/>
                    <a:pt x="4281" y="15385"/>
                    <a:pt x="4293" y="15389"/>
                  </a:cubicBezTo>
                  <a:cubicBezTo>
                    <a:pt x="4304" y="15394"/>
                    <a:pt x="4316" y="15396"/>
                    <a:pt x="4328" y="15395"/>
                  </a:cubicBezTo>
                  <a:cubicBezTo>
                    <a:pt x="4353" y="15394"/>
                    <a:pt x="4374" y="15387"/>
                    <a:pt x="4392" y="15373"/>
                  </a:cubicBezTo>
                  <a:cubicBezTo>
                    <a:pt x="4410" y="15359"/>
                    <a:pt x="4427" y="15337"/>
                    <a:pt x="4442" y="15307"/>
                  </a:cubicBezTo>
                  <a:cubicBezTo>
                    <a:pt x="4454" y="15283"/>
                    <a:pt x="4461" y="15262"/>
                    <a:pt x="4464" y="15243"/>
                  </a:cubicBezTo>
                  <a:cubicBezTo>
                    <a:pt x="4467" y="15225"/>
                    <a:pt x="4466" y="15207"/>
                    <a:pt x="4462" y="15190"/>
                  </a:cubicBezTo>
                  <a:cubicBezTo>
                    <a:pt x="4458" y="15173"/>
                    <a:pt x="4450" y="15160"/>
                    <a:pt x="4439" y="15149"/>
                  </a:cubicBezTo>
                  <a:cubicBezTo>
                    <a:pt x="4428" y="15139"/>
                    <a:pt x="4411" y="15128"/>
                    <a:pt x="4387" y="15116"/>
                  </a:cubicBezTo>
                  <a:lnTo>
                    <a:pt x="4109" y="14979"/>
                  </a:lnTo>
                  <a:close/>
                  <a:moveTo>
                    <a:pt x="4683" y="14799"/>
                  </a:moveTo>
                  <a:lnTo>
                    <a:pt x="4292" y="14607"/>
                  </a:lnTo>
                  <a:lnTo>
                    <a:pt x="4270" y="14653"/>
                  </a:lnTo>
                  <a:lnTo>
                    <a:pt x="4483" y="14756"/>
                  </a:lnTo>
                  <a:cubicBezTo>
                    <a:pt x="4497" y="14763"/>
                    <a:pt x="4511" y="14769"/>
                    <a:pt x="4526" y="14776"/>
                  </a:cubicBezTo>
                  <a:cubicBezTo>
                    <a:pt x="4540" y="14782"/>
                    <a:pt x="4553" y="14788"/>
                    <a:pt x="4564" y="14792"/>
                  </a:cubicBezTo>
                  <a:cubicBezTo>
                    <a:pt x="4576" y="14797"/>
                    <a:pt x="4585" y="14801"/>
                    <a:pt x="4593" y="14804"/>
                  </a:cubicBezTo>
                  <a:cubicBezTo>
                    <a:pt x="4600" y="14807"/>
                    <a:pt x="4604" y="14809"/>
                    <a:pt x="4605" y="14809"/>
                  </a:cubicBezTo>
                  <a:cubicBezTo>
                    <a:pt x="4603" y="14809"/>
                    <a:pt x="4600" y="14809"/>
                    <a:pt x="4593" y="14808"/>
                  </a:cubicBezTo>
                  <a:cubicBezTo>
                    <a:pt x="4587" y="14808"/>
                    <a:pt x="4580" y="14807"/>
                    <a:pt x="4570" y="14807"/>
                  </a:cubicBezTo>
                  <a:cubicBezTo>
                    <a:pt x="4561" y="14806"/>
                    <a:pt x="4551" y="14806"/>
                    <a:pt x="4539" y="14805"/>
                  </a:cubicBezTo>
                  <a:cubicBezTo>
                    <a:pt x="4528" y="14805"/>
                    <a:pt x="4516" y="14805"/>
                    <a:pt x="4505" y="14805"/>
                  </a:cubicBezTo>
                  <a:lnTo>
                    <a:pt x="4191" y="14812"/>
                  </a:lnTo>
                  <a:lnTo>
                    <a:pt x="4165" y="14866"/>
                  </a:lnTo>
                  <a:lnTo>
                    <a:pt x="4555" y="15059"/>
                  </a:lnTo>
                  <a:lnTo>
                    <a:pt x="4579" y="15010"/>
                  </a:lnTo>
                  <a:lnTo>
                    <a:pt x="4351" y="14901"/>
                  </a:lnTo>
                  <a:cubicBezTo>
                    <a:pt x="4340" y="14895"/>
                    <a:pt x="4328" y="14890"/>
                    <a:pt x="4317" y="14885"/>
                  </a:cubicBezTo>
                  <a:cubicBezTo>
                    <a:pt x="4305" y="14880"/>
                    <a:pt x="4294" y="14875"/>
                    <a:pt x="4284" y="14871"/>
                  </a:cubicBezTo>
                  <a:cubicBezTo>
                    <a:pt x="4274" y="14867"/>
                    <a:pt x="4266" y="14863"/>
                    <a:pt x="4258" y="14860"/>
                  </a:cubicBezTo>
                  <a:cubicBezTo>
                    <a:pt x="4251" y="14857"/>
                    <a:pt x="4246" y="14855"/>
                    <a:pt x="4243" y="14854"/>
                  </a:cubicBezTo>
                  <a:cubicBezTo>
                    <a:pt x="4247" y="14855"/>
                    <a:pt x="4253" y="14855"/>
                    <a:pt x="4260" y="14855"/>
                  </a:cubicBezTo>
                  <a:cubicBezTo>
                    <a:pt x="4267" y="14856"/>
                    <a:pt x="4276" y="14856"/>
                    <a:pt x="4286" y="14856"/>
                  </a:cubicBezTo>
                  <a:cubicBezTo>
                    <a:pt x="4296" y="14856"/>
                    <a:pt x="4308" y="14856"/>
                    <a:pt x="4320" y="14856"/>
                  </a:cubicBezTo>
                  <a:cubicBezTo>
                    <a:pt x="4332" y="14856"/>
                    <a:pt x="4345" y="14856"/>
                    <a:pt x="4358" y="14856"/>
                  </a:cubicBezTo>
                  <a:lnTo>
                    <a:pt x="4659" y="14848"/>
                  </a:lnTo>
                  <a:lnTo>
                    <a:pt x="4683" y="14799"/>
                  </a:lnTo>
                  <a:close/>
                  <a:moveTo>
                    <a:pt x="4762" y="14639"/>
                  </a:moveTo>
                  <a:lnTo>
                    <a:pt x="4371" y="14447"/>
                  </a:lnTo>
                  <a:lnTo>
                    <a:pt x="4349" y="14492"/>
                  </a:lnTo>
                  <a:lnTo>
                    <a:pt x="4740" y="14685"/>
                  </a:lnTo>
                  <a:lnTo>
                    <a:pt x="4762" y="14639"/>
                  </a:lnTo>
                  <a:close/>
                  <a:moveTo>
                    <a:pt x="4562" y="14059"/>
                  </a:moveTo>
                  <a:lnTo>
                    <a:pt x="4538" y="14107"/>
                  </a:lnTo>
                  <a:lnTo>
                    <a:pt x="4755" y="14318"/>
                  </a:lnTo>
                  <a:cubicBezTo>
                    <a:pt x="4772" y="14335"/>
                    <a:pt x="4787" y="14349"/>
                    <a:pt x="4799" y="14360"/>
                  </a:cubicBezTo>
                  <a:cubicBezTo>
                    <a:pt x="4812" y="14371"/>
                    <a:pt x="4820" y="14378"/>
                    <a:pt x="4824" y="14382"/>
                  </a:cubicBezTo>
                  <a:cubicBezTo>
                    <a:pt x="4821" y="14381"/>
                    <a:pt x="4816" y="14379"/>
                    <a:pt x="4810" y="14378"/>
                  </a:cubicBezTo>
                  <a:cubicBezTo>
                    <a:pt x="4803" y="14376"/>
                    <a:pt x="4795" y="14374"/>
                    <a:pt x="4785" y="14372"/>
                  </a:cubicBezTo>
                  <a:cubicBezTo>
                    <a:pt x="4776" y="14370"/>
                    <a:pt x="4766" y="14368"/>
                    <a:pt x="4756" y="14367"/>
                  </a:cubicBezTo>
                  <a:cubicBezTo>
                    <a:pt x="4746" y="14365"/>
                    <a:pt x="4736" y="14363"/>
                    <a:pt x="4726" y="14362"/>
                  </a:cubicBezTo>
                  <a:lnTo>
                    <a:pt x="4433" y="14320"/>
                  </a:lnTo>
                  <a:lnTo>
                    <a:pt x="4408" y="14371"/>
                  </a:lnTo>
                  <a:lnTo>
                    <a:pt x="4864" y="14432"/>
                  </a:lnTo>
                  <a:lnTo>
                    <a:pt x="4887" y="14386"/>
                  </a:lnTo>
                  <a:lnTo>
                    <a:pt x="4562" y="14059"/>
                  </a:lnTo>
                  <a:close/>
                  <a:moveTo>
                    <a:pt x="5098" y="13957"/>
                  </a:moveTo>
                  <a:lnTo>
                    <a:pt x="5057" y="13937"/>
                  </a:lnTo>
                  <a:lnTo>
                    <a:pt x="4973" y="14109"/>
                  </a:lnTo>
                  <a:lnTo>
                    <a:pt x="4830" y="14039"/>
                  </a:lnTo>
                  <a:lnTo>
                    <a:pt x="4895" y="13905"/>
                  </a:lnTo>
                  <a:lnTo>
                    <a:pt x="4855" y="13885"/>
                  </a:lnTo>
                  <a:lnTo>
                    <a:pt x="4789" y="14019"/>
                  </a:lnTo>
                  <a:lnTo>
                    <a:pt x="4661" y="13956"/>
                  </a:lnTo>
                  <a:lnTo>
                    <a:pt x="4740" y="13795"/>
                  </a:lnTo>
                  <a:lnTo>
                    <a:pt x="4704" y="13770"/>
                  </a:lnTo>
                  <a:lnTo>
                    <a:pt x="4599" y="13984"/>
                  </a:lnTo>
                  <a:lnTo>
                    <a:pt x="4990" y="14176"/>
                  </a:lnTo>
                  <a:lnTo>
                    <a:pt x="5098" y="13957"/>
                  </a:lnTo>
                  <a:close/>
                  <a:moveTo>
                    <a:pt x="5261" y="13626"/>
                  </a:moveTo>
                  <a:lnTo>
                    <a:pt x="5224" y="13630"/>
                  </a:lnTo>
                  <a:cubicBezTo>
                    <a:pt x="5208" y="13633"/>
                    <a:pt x="5190" y="13635"/>
                    <a:pt x="5171" y="13638"/>
                  </a:cubicBezTo>
                  <a:cubicBezTo>
                    <a:pt x="5153" y="13640"/>
                    <a:pt x="5135" y="13643"/>
                    <a:pt x="5118" y="13645"/>
                  </a:cubicBezTo>
                  <a:cubicBezTo>
                    <a:pt x="5102" y="13647"/>
                    <a:pt x="5090" y="13649"/>
                    <a:pt x="5084" y="13650"/>
                  </a:cubicBezTo>
                  <a:cubicBezTo>
                    <a:pt x="5074" y="13652"/>
                    <a:pt x="5063" y="13655"/>
                    <a:pt x="5051" y="13658"/>
                  </a:cubicBezTo>
                  <a:cubicBezTo>
                    <a:pt x="5039" y="13661"/>
                    <a:pt x="5029" y="13664"/>
                    <a:pt x="5020" y="13668"/>
                  </a:cubicBezTo>
                  <a:lnTo>
                    <a:pt x="5023" y="13662"/>
                  </a:lnTo>
                  <a:cubicBezTo>
                    <a:pt x="5031" y="13647"/>
                    <a:pt x="5035" y="13631"/>
                    <a:pt x="5036" y="13616"/>
                  </a:cubicBezTo>
                  <a:cubicBezTo>
                    <a:pt x="5037" y="13601"/>
                    <a:pt x="5036" y="13586"/>
                    <a:pt x="5031" y="13573"/>
                  </a:cubicBezTo>
                  <a:cubicBezTo>
                    <a:pt x="5026" y="13559"/>
                    <a:pt x="5018" y="13546"/>
                    <a:pt x="5007" y="13535"/>
                  </a:cubicBezTo>
                  <a:cubicBezTo>
                    <a:pt x="4996" y="13524"/>
                    <a:pt x="4983" y="13514"/>
                    <a:pt x="4967" y="13506"/>
                  </a:cubicBezTo>
                  <a:cubicBezTo>
                    <a:pt x="4957" y="13501"/>
                    <a:pt x="4947" y="13498"/>
                    <a:pt x="4937" y="13496"/>
                  </a:cubicBezTo>
                  <a:cubicBezTo>
                    <a:pt x="4927" y="13494"/>
                    <a:pt x="4918" y="13493"/>
                    <a:pt x="4909" y="13494"/>
                  </a:cubicBezTo>
                  <a:cubicBezTo>
                    <a:pt x="4901" y="13494"/>
                    <a:pt x="4893" y="13495"/>
                    <a:pt x="4886" y="13497"/>
                  </a:cubicBezTo>
                  <a:cubicBezTo>
                    <a:pt x="4878" y="13499"/>
                    <a:pt x="4872" y="13501"/>
                    <a:pt x="4866" y="13504"/>
                  </a:cubicBezTo>
                  <a:cubicBezTo>
                    <a:pt x="4860" y="13507"/>
                    <a:pt x="4854" y="13511"/>
                    <a:pt x="4848" y="13515"/>
                  </a:cubicBezTo>
                  <a:cubicBezTo>
                    <a:pt x="4842" y="13519"/>
                    <a:pt x="4836" y="13525"/>
                    <a:pt x="4830" y="13532"/>
                  </a:cubicBezTo>
                  <a:cubicBezTo>
                    <a:pt x="4824" y="13538"/>
                    <a:pt x="4818" y="13546"/>
                    <a:pt x="4811" y="13556"/>
                  </a:cubicBezTo>
                  <a:cubicBezTo>
                    <a:pt x="4805" y="13566"/>
                    <a:pt x="4799" y="13577"/>
                    <a:pt x="4792" y="13591"/>
                  </a:cubicBezTo>
                  <a:lnTo>
                    <a:pt x="4748" y="13682"/>
                  </a:lnTo>
                  <a:lnTo>
                    <a:pt x="5138" y="13874"/>
                  </a:lnTo>
                  <a:lnTo>
                    <a:pt x="5161" y="13829"/>
                  </a:lnTo>
                  <a:lnTo>
                    <a:pt x="4984" y="13742"/>
                  </a:lnTo>
                  <a:cubicBezTo>
                    <a:pt x="4989" y="13732"/>
                    <a:pt x="4995" y="13725"/>
                    <a:pt x="5001" y="13720"/>
                  </a:cubicBezTo>
                  <a:cubicBezTo>
                    <a:pt x="5008" y="13716"/>
                    <a:pt x="5018" y="13712"/>
                    <a:pt x="5031" y="13709"/>
                  </a:cubicBezTo>
                  <a:cubicBezTo>
                    <a:pt x="5054" y="13705"/>
                    <a:pt x="5076" y="13701"/>
                    <a:pt x="5097" y="13697"/>
                  </a:cubicBezTo>
                  <a:cubicBezTo>
                    <a:pt x="5118" y="13694"/>
                    <a:pt x="5137" y="13691"/>
                    <a:pt x="5154" y="13689"/>
                  </a:cubicBezTo>
                  <a:cubicBezTo>
                    <a:pt x="5171" y="13687"/>
                    <a:pt x="5187" y="13686"/>
                    <a:pt x="5200" y="13685"/>
                  </a:cubicBezTo>
                  <a:cubicBezTo>
                    <a:pt x="5213" y="13684"/>
                    <a:pt x="5224" y="13684"/>
                    <a:pt x="5232" y="13684"/>
                  </a:cubicBezTo>
                  <a:lnTo>
                    <a:pt x="5261" y="13626"/>
                  </a:lnTo>
                  <a:close/>
                  <a:moveTo>
                    <a:pt x="4974" y="13577"/>
                  </a:moveTo>
                  <a:cubicBezTo>
                    <a:pt x="4983" y="13585"/>
                    <a:pt x="4988" y="13594"/>
                    <a:pt x="4991" y="13604"/>
                  </a:cubicBezTo>
                  <a:cubicBezTo>
                    <a:pt x="4994" y="13615"/>
                    <a:pt x="4995" y="13626"/>
                    <a:pt x="4993" y="13639"/>
                  </a:cubicBezTo>
                  <a:cubicBezTo>
                    <a:pt x="4990" y="13651"/>
                    <a:pt x="4985" y="13667"/>
                    <a:pt x="4976" y="13684"/>
                  </a:cubicBezTo>
                  <a:lnTo>
                    <a:pt x="4955" y="13727"/>
                  </a:lnTo>
                  <a:lnTo>
                    <a:pt x="4809" y="13656"/>
                  </a:lnTo>
                  <a:lnTo>
                    <a:pt x="4832" y="13609"/>
                  </a:lnTo>
                  <a:cubicBezTo>
                    <a:pt x="4838" y="13598"/>
                    <a:pt x="4843" y="13589"/>
                    <a:pt x="4848" y="13582"/>
                  </a:cubicBezTo>
                  <a:cubicBezTo>
                    <a:pt x="4853" y="13575"/>
                    <a:pt x="4859" y="13569"/>
                    <a:pt x="4864" y="13564"/>
                  </a:cubicBezTo>
                  <a:cubicBezTo>
                    <a:pt x="4874" y="13555"/>
                    <a:pt x="4887" y="13550"/>
                    <a:pt x="4901" y="13548"/>
                  </a:cubicBezTo>
                  <a:cubicBezTo>
                    <a:pt x="4916" y="13546"/>
                    <a:pt x="4929" y="13548"/>
                    <a:pt x="4942" y="13555"/>
                  </a:cubicBezTo>
                  <a:cubicBezTo>
                    <a:pt x="4955" y="13561"/>
                    <a:pt x="4966" y="13568"/>
                    <a:pt x="4974" y="13577"/>
                  </a:cubicBezTo>
                  <a:close/>
                  <a:moveTo>
                    <a:pt x="5272" y="13232"/>
                  </a:moveTo>
                  <a:cubicBezTo>
                    <a:pt x="5257" y="13230"/>
                    <a:pt x="5243" y="13231"/>
                    <a:pt x="5230" y="13235"/>
                  </a:cubicBezTo>
                  <a:cubicBezTo>
                    <a:pt x="5217" y="13238"/>
                    <a:pt x="5205" y="13244"/>
                    <a:pt x="5194" y="13251"/>
                  </a:cubicBezTo>
                  <a:cubicBezTo>
                    <a:pt x="5183" y="13258"/>
                    <a:pt x="5171" y="13269"/>
                    <a:pt x="5157" y="13284"/>
                  </a:cubicBezTo>
                  <a:lnTo>
                    <a:pt x="5120" y="13322"/>
                  </a:lnTo>
                  <a:cubicBezTo>
                    <a:pt x="5101" y="13342"/>
                    <a:pt x="5085" y="13354"/>
                    <a:pt x="5070" y="13359"/>
                  </a:cubicBezTo>
                  <a:cubicBezTo>
                    <a:pt x="5056" y="13365"/>
                    <a:pt x="5041" y="13364"/>
                    <a:pt x="5025" y="13356"/>
                  </a:cubicBezTo>
                  <a:cubicBezTo>
                    <a:pt x="5005" y="13346"/>
                    <a:pt x="4992" y="13331"/>
                    <a:pt x="4988" y="13312"/>
                  </a:cubicBezTo>
                  <a:cubicBezTo>
                    <a:pt x="4983" y="13293"/>
                    <a:pt x="4987" y="13271"/>
                    <a:pt x="4999" y="13246"/>
                  </a:cubicBezTo>
                  <a:cubicBezTo>
                    <a:pt x="5003" y="13238"/>
                    <a:pt x="5007" y="13230"/>
                    <a:pt x="5012" y="13223"/>
                  </a:cubicBezTo>
                  <a:cubicBezTo>
                    <a:pt x="5017" y="13216"/>
                    <a:pt x="5022" y="13210"/>
                    <a:pt x="5029" y="13204"/>
                  </a:cubicBezTo>
                  <a:cubicBezTo>
                    <a:pt x="5035" y="13198"/>
                    <a:pt x="5042" y="13192"/>
                    <a:pt x="5050" y="13186"/>
                  </a:cubicBezTo>
                  <a:cubicBezTo>
                    <a:pt x="5058" y="13180"/>
                    <a:pt x="5068" y="13174"/>
                    <a:pt x="5079" y="13167"/>
                  </a:cubicBezTo>
                  <a:lnTo>
                    <a:pt x="5055" y="13130"/>
                  </a:lnTo>
                  <a:cubicBezTo>
                    <a:pt x="5012" y="13155"/>
                    <a:pt x="4980" y="13188"/>
                    <a:pt x="4959" y="13230"/>
                  </a:cubicBezTo>
                  <a:cubicBezTo>
                    <a:pt x="4950" y="13249"/>
                    <a:pt x="4944" y="13267"/>
                    <a:pt x="4942" y="13285"/>
                  </a:cubicBezTo>
                  <a:cubicBezTo>
                    <a:pt x="4940" y="13304"/>
                    <a:pt x="4941" y="13321"/>
                    <a:pt x="4946" y="13337"/>
                  </a:cubicBezTo>
                  <a:cubicBezTo>
                    <a:pt x="4950" y="13353"/>
                    <a:pt x="4958" y="13367"/>
                    <a:pt x="4968" y="13380"/>
                  </a:cubicBezTo>
                  <a:cubicBezTo>
                    <a:pt x="4979" y="13393"/>
                    <a:pt x="4993" y="13403"/>
                    <a:pt x="5009" y="13411"/>
                  </a:cubicBezTo>
                  <a:cubicBezTo>
                    <a:pt x="5035" y="13424"/>
                    <a:pt x="5060" y="13426"/>
                    <a:pt x="5085" y="13418"/>
                  </a:cubicBezTo>
                  <a:cubicBezTo>
                    <a:pt x="5097" y="13415"/>
                    <a:pt x="5108" y="13409"/>
                    <a:pt x="5118" y="13401"/>
                  </a:cubicBezTo>
                  <a:cubicBezTo>
                    <a:pt x="5128" y="13393"/>
                    <a:pt x="5140" y="13381"/>
                    <a:pt x="5154" y="13366"/>
                  </a:cubicBezTo>
                  <a:lnTo>
                    <a:pt x="5186" y="13332"/>
                  </a:lnTo>
                  <a:cubicBezTo>
                    <a:pt x="5223" y="13293"/>
                    <a:pt x="5258" y="13281"/>
                    <a:pt x="5293" y="13298"/>
                  </a:cubicBezTo>
                  <a:cubicBezTo>
                    <a:pt x="5316" y="13310"/>
                    <a:pt x="5330" y="13328"/>
                    <a:pt x="5335" y="13354"/>
                  </a:cubicBezTo>
                  <a:cubicBezTo>
                    <a:pt x="5337" y="13365"/>
                    <a:pt x="5338" y="13376"/>
                    <a:pt x="5336" y="13386"/>
                  </a:cubicBezTo>
                  <a:cubicBezTo>
                    <a:pt x="5334" y="13397"/>
                    <a:pt x="5329" y="13409"/>
                    <a:pt x="5322" y="13424"/>
                  </a:cubicBezTo>
                  <a:cubicBezTo>
                    <a:pt x="5312" y="13444"/>
                    <a:pt x="5300" y="13461"/>
                    <a:pt x="5287" y="13475"/>
                  </a:cubicBezTo>
                  <a:cubicBezTo>
                    <a:pt x="5273" y="13489"/>
                    <a:pt x="5256" y="13502"/>
                    <a:pt x="5236" y="13512"/>
                  </a:cubicBezTo>
                  <a:lnTo>
                    <a:pt x="5263" y="13551"/>
                  </a:lnTo>
                  <a:cubicBezTo>
                    <a:pt x="5284" y="13537"/>
                    <a:pt x="5303" y="13522"/>
                    <a:pt x="5319" y="13504"/>
                  </a:cubicBezTo>
                  <a:cubicBezTo>
                    <a:pt x="5335" y="13487"/>
                    <a:pt x="5348" y="13466"/>
                    <a:pt x="5360" y="13443"/>
                  </a:cubicBezTo>
                  <a:cubicBezTo>
                    <a:pt x="5369" y="13425"/>
                    <a:pt x="5375" y="13408"/>
                    <a:pt x="5378" y="13392"/>
                  </a:cubicBezTo>
                  <a:cubicBezTo>
                    <a:pt x="5381" y="13377"/>
                    <a:pt x="5381" y="13360"/>
                    <a:pt x="5379" y="13343"/>
                  </a:cubicBezTo>
                  <a:cubicBezTo>
                    <a:pt x="5377" y="13320"/>
                    <a:pt x="5369" y="13300"/>
                    <a:pt x="5357" y="13283"/>
                  </a:cubicBezTo>
                  <a:cubicBezTo>
                    <a:pt x="5345" y="13265"/>
                    <a:pt x="5330" y="13252"/>
                    <a:pt x="5312" y="13243"/>
                  </a:cubicBezTo>
                  <a:cubicBezTo>
                    <a:pt x="5300" y="13237"/>
                    <a:pt x="5286" y="13233"/>
                    <a:pt x="5272" y="13232"/>
                  </a:cubicBezTo>
                  <a:close/>
                  <a:moveTo>
                    <a:pt x="5489" y="13161"/>
                  </a:moveTo>
                  <a:lnTo>
                    <a:pt x="5098" y="12969"/>
                  </a:lnTo>
                  <a:lnTo>
                    <a:pt x="5076" y="13015"/>
                  </a:lnTo>
                  <a:lnTo>
                    <a:pt x="5467" y="13207"/>
                  </a:lnTo>
                  <a:lnTo>
                    <a:pt x="5489" y="13161"/>
                  </a:lnTo>
                  <a:close/>
                  <a:moveTo>
                    <a:pt x="5264" y="12632"/>
                  </a:moveTo>
                  <a:lnTo>
                    <a:pt x="5137" y="12891"/>
                  </a:lnTo>
                  <a:lnTo>
                    <a:pt x="5176" y="12910"/>
                  </a:lnTo>
                  <a:lnTo>
                    <a:pt x="5228" y="12805"/>
                  </a:lnTo>
                  <a:lnTo>
                    <a:pt x="5579" y="12978"/>
                  </a:lnTo>
                  <a:lnTo>
                    <a:pt x="5601" y="12933"/>
                  </a:lnTo>
                  <a:lnTo>
                    <a:pt x="5250" y="12760"/>
                  </a:lnTo>
                  <a:lnTo>
                    <a:pt x="5302" y="12654"/>
                  </a:lnTo>
                  <a:lnTo>
                    <a:pt x="5264" y="12632"/>
                  </a:lnTo>
                  <a:close/>
                  <a:moveTo>
                    <a:pt x="5432" y="12291"/>
                  </a:moveTo>
                  <a:lnTo>
                    <a:pt x="5405" y="12345"/>
                  </a:lnTo>
                  <a:lnTo>
                    <a:pt x="5518" y="12494"/>
                  </a:lnTo>
                  <a:cubicBezTo>
                    <a:pt x="5525" y="12504"/>
                    <a:pt x="5532" y="12513"/>
                    <a:pt x="5538" y="12521"/>
                  </a:cubicBezTo>
                  <a:cubicBezTo>
                    <a:pt x="5545" y="12529"/>
                    <a:pt x="5549" y="12534"/>
                    <a:pt x="5551" y="12536"/>
                  </a:cubicBezTo>
                  <a:cubicBezTo>
                    <a:pt x="5542" y="12536"/>
                    <a:pt x="5533" y="12536"/>
                    <a:pt x="5524" y="12535"/>
                  </a:cubicBezTo>
                  <a:cubicBezTo>
                    <a:pt x="5516" y="12535"/>
                    <a:pt x="5507" y="12535"/>
                    <a:pt x="5497" y="12535"/>
                  </a:cubicBezTo>
                  <a:lnTo>
                    <a:pt x="5312" y="12535"/>
                  </a:lnTo>
                  <a:lnTo>
                    <a:pt x="5283" y="12593"/>
                  </a:lnTo>
                  <a:lnTo>
                    <a:pt x="5581" y="12583"/>
                  </a:lnTo>
                  <a:lnTo>
                    <a:pt x="5736" y="12659"/>
                  </a:lnTo>
                  <a:lnTo>
                    <a:pt x="5760" y="12611"/>
                  </a:lnTo>
                  <a:lnTo>
                    <a:pt x="5608" y="12536"/>
                  </a:lnTo>
                  <a:lnTo>
                    <a:pt x="5432" y="12291"/>
                  </a:lnTo>
                  <a:close/>
                  <a:moveTo>
                    <a:pt x="5791" y="11862"/>
                  </a:moveTo>
                  <a:cubicBezTo>
                    <a:pt x="5765" y="11857"/>
                    <a:pt x="5740" y="11855"/>
                    <a:pt x="5715" y="11859"/>
                  </a:cubicBezTo>
                  <a:cubicBezTo>
                    <a:pt x="5706" y="11860"/>
                    <a:pt x="5696" y="11862"/>
                    <a:pt x="5685" y="11866"/>
                  </a:cubicBezTo>
                  <a:cubicBezTo>
                    <a:pt x="5674" y="11869"/>
                    <a:pt x="5663" y="11874"/>
                    <a:pt x="5652" y="11881"/>
                  </a:cubicBezTo>
                  <a:cubicBezTo>
                    <a:pt x="5641" y="11888"/>
                    <a:pt x="5630" y="11897"/>
                    <a:pt x="5619" y="11908"/>
                  </a:cubicBezTo>
                  <a:cubicBezTo>
                    <a:pt x="5609" y="11919"/>
                    <a:pt x="5599" y="11933"/>
                    <a:pt x="5591" y="11950"/>
                  </a:cubicBezTo>
                  <a:cubicBezTo>
                    <a:pt x="5579" y="11974"/>
                    <a:pt x="5573" y="11998"/>
                    <a:pt x="5573" y="12022"/>
                  </a:cubicBezTo>
                  <a:cubicBezTo>
                    <a:pt x="5573" y="12046"/>
                    <a:pt x="5578" y="12069"/>
                    <a:pt x="5589" y="12091"/>
                  </a:cubicBezTo>
                  <a:cubicBezTo>
                    <a:pt x="5600" y="12112"/>
                    <a:pt x="5616" y="12133"/>
                    <a:pt x="5637" y="12152"/>
                  </a:cubicBezTo>
                  <a:cubicBezTo>
                    <a:pt x="5658" y="12172"/>
                    <a:pt x="5684" y="12189"/>
                    <a:pt x="5715" y="12204"/>
                  </a:cubicBezTo>
                  <a:cubicBezTo>
                    <a:pt x="5783" y="12238"/>
                    <a:pt x="5842" y="12248"/>
                    <a:pt x="5893" y="12234"/>
                  </a:cubicBezTo>
                  <a:cubicBezTo>
                    <a:pt x="5915" y="12228"/>
                    <a:pt x="5935" y="12218"/>
                    <a:pt x="5953" y="12204"/>
                  </a:cubicBezTo>
                  <a:cubicBezTo>
                    <a:pt x="5971" y="12190"/>
                    <a:pt x="5986" y="12171"/>
                    <a:pt x="5997" y="12147"/>
                  </a:cubicBezTo>
                  <a:cubicBezTo>
                    <a:pt x="6007" y="12127"/>
                    <a:pt x="6013" y="12107"/>
                    <a:pt x="6015" y="12089"/>
                  </a:cubicBezTo>
                  <a:cubicBezTo>
                    <a:pt x="6017" y="12070"/>
                    <a:pt x="6015" y="12051"/>
                    <a:pt x="6008" y="12030"/>
                  </a:cubicBezTo>
                  <a:cubicBezTo>
                    <a:pt x="6000" y="12001"/>
                    <a:pt x="5985" y="11976"/>
                    <a:pt x="5965" y="11954"/>
                  </a:cubicBezTo>
                  <a:cubicBezTo>
                    <a:pt x="5944" y="11933"/>
                    <a:pt x="5915" y="11913"/>
                    <a:pt x="5878" y="11894"/>
                  </a:cubicBezTo>
                  <a:cubicBezTo>
                    <a:pt x="5846" y="11879"/>
                    <a:pt x="5817" y="11868"/>
                    <a:pt x="5791" y="11862"/>
                  </a:cubicBezTo>
                  <a:close/>
                  <a:moveTo>
                    <a:pt x="5900" y="11973"/>
                  </a:moveTo>
                  <a:cubicBezTo>
                    <a:pt x="5912" y="11980"/>
                    <a:pt x="5922" y="11987"/>
                    <a:pt x="5930" y="11994"/>
                  </a:cubicBezTo>
                  <a:cubicBezTo>
                    <a:pt x="5939" y="12001"/>
                    <a:pt x="5946" y="12008"/>
                    <a:pt x="5951" y="12015"/>
                  </a:cubicBezTo>
                  <a:cubicBezTo>
                    <a:pt x="5957" y="12022"/>
                    <a:pt x="5961" y="12030"/>
                    <a:pt x="5965" y="12038"/>
                  </a:cubicBezTo>
                  <a:cubicBezTo>
                    <a:pt x="5972" y="12052"/>
                    <a:pt x="5975" y="12066"/>
                    <a:pt x="5975" y="12081"/>
                  </a:cubicBezTo>
                  <a:cubicBezTo>
                    <a:pt x="5974" y="12096"/>
                    <a:pt x="5970" y="12111"/>
                    <a:pt x="5963" y="12127"/>
                  </a:cubicBezTo>
                  <a:cubicBezTo>
                    <a:pt x="5959" y="12135"/>
                    <a:pt x="5954" y="12143"/>
                    <a:pt x="5947" y="12150"/>
                  </a:cubicBezTo>
                  <a:cubicBezTo>
                    <a:pt x="5941" y="12158"/>
                    <a:pt x="5934" y="12164"/>
                    <a:pt x="5927" y="12170"/>
                  </a:cubicBezTo>
                  <a:cubicBezTo>
                    <a:pt x="5920" y="12175"/>
                    <a:pt x="5912" y="12180"/>
                    <a:pt x="5904" y="12184"/>
                  </a:cubicBezTo>
                  <a:cubicBezTo>
                    <a:pt x="5896" y="12187"/>
                    <a:pt x="5888" y="12189"/>
                    <a:pt x="5879" y="12190"/>
                  </a:cubicBezTo>
                  <a:cubicBezTo>
                    <a:pt x="5862" y="12191"/>
                    <a:pt x="5841" y="12188"/>
                    <a:pt x="5815" y="12181"/>
                  </a:cubicBezTo>
                  <a:cubicBezTo>
                    <a:pt x="5788" y="12173"/>
                    <a:pt x="5761" y="12162"/>
                    <a:pt x="5731" y="12148"/>
                  </a:cubicBezTo>
                  <a:cubicBezTo>
                    <a:pt x="5707" y="12136"/>
                    <a:pt x="5687" y="12124"/>
                    <a:pt x="5671" y="12112"/>
                  </a:cubicBezTo>
                  <a:cubicBezTo>
                    <a:pt x="5655" y="12101"/>
                    <a:pt x="5643" y="12088"/>
                    <a:pt x="5633" y="12075"/>
                  </a:cubicBezTo>
                  <a:cubicBezTo>
                    <a:pt x="5623" y="12060"/>
                    <a:pt x="5617" y="12044"/>
                    <a:pt x="5616" y="12025"/>
                  </a:cubicBezTo>
                  <a:cubicBezTo>
                    <a:pt x="5616" y="12006"/>
                    <a:pt x="5620" y="11987"/>
                    <a:pt x="5629" y="11969"/>
                  </a:cubicBezTo>
                  <a:cubicBezTo>
                    <a:pt x="5640" y="11946"/>
                    <a:pt x="5654" y="11930"/>
                    <a:pt x="5672" y="11921"/>
                  </a:cubicBezTo>
                  <a:cubicBezTo>
                    <a:pt x="5690" y="11912"/>
                    <a:pt x="5707" y="11908"/>
                    <a:pt x="5725" y="11908"/>
                  </a:cubicBezTo>
                  <a:cubicBezTo>
                    <a:pt x="5742" y="11908"/>
                    <a:pt x="5761" y="11912"/>
                    <a:pt x="5783" y="11919"/>
                  </a:cubicBezTo>
                  <a:cubicBezTo>
                    <a:pt x="5804" y="11925"/>
                    <a:pt x="5830" y="11936"/>
                    <a:pt x="5859" y="11950"/>
                  </a:cubicBezTo>
                  <a:cubicBezTo>
                    <a:pt x="5875" y="11958"/>
                    <a:pt x="5888" y="11966"/>
                    <a:pt x="5900" y="11973"/>
                  </a:cubicBezTo>
                  <a:close/>
                  <a:moveTo>
                    <a:pt x="5825" y="11492"/>
                  </a:moveTo>
                  <a:lnTo>
                    <a:pt x="5724" y="11697"/>
                  </a:lnTo>
                  <a:lnTo>
                    <a:pt x="6115" y="11890"/>
                  </a:lnTo>
                  <a:lnTo>
                    <a:pt x="6138" y="11842"/>
                  </a:lnTo>
                  <a:lnTo>
                    <a:pt x="5952" y="11751"/>
                  </a:lnTo>
                  <a:lnTo>
                    <a:pt x="6014" y="11625"/>
                  </a:lnTo>
                  <a:lnTo>
                    <a:pt x="5976" y="11607"/>
                  </a:lnTo>
                  <a:lnTo>
                    <a:pt x="5914" y="11732"/>
                  </a:lnTo>
                  <a:lnTo>
                    <a:pt x="5786" y="11669"/>
                  </a:lnTo>
                  <a:lnTo>
                    <a:pt x="5860" y="11518"/>
                  </a:lnTo>
                  <a:lnTo>
                    <a:pt x="5825" y="11492"/>
                  </a:lnTo>
                  <a:close/>
                  <a:moveTo>
                    <a:pt x="6491" y="11125"/>
                  </a:moveTo>
                  <a:lnTo>
                    <a:pt x="6084" y="10966"/>
                  </a:lnTo>
                  <a:lnTo>
                    <a:pt x="6050" y="11035"/>
                  </a:lnTo>
                  <a:lnTo>
                    <a:pt x="6273" y="11236"/>
                  </a:lnTo>
                  <a:cubicBezTo>
                    <a:pt x="6287" y="11248"/>
                    <a:pt x="6299" y="11259"/>
                    <a:pt x="6311" y="11267"/>
                  </a:cubicBezTo>
                  <a:cubicBezTo>
                    <a:pt x="6322" y="11276"/>
                    <a:pt x="6328" y="11281"/>
                    <a:pt x="6330" y="11282"/>
                  </a:cubicBezTo>
                  <a:cubicBezTo>
                    <a:pt x="6328" y="11281"/>
                    <a:pt x="6320" y="11279"/>
                    <a:pt x="6306" y="11275"/>
                  </a:cubicBezTo>
                  <a:cubicBezTo>
                    <a:pt x="6292" y="11272"/>
                    <a:pt x="6275" y="11268"/>
                    <a:pt x="6254" y="11264"/>
                  </a:cubicBezTo>
                  <a:lnTo>
                    <a:pt x="5964" y="11209"/>
                  </a:lnTo>
                  <a:lnTo>
                    <a:pt x="5930" y="11278"/>
                  </a:lnTo>
                  <a:lnTo>
                    <a:pt x="6304" y="11504"/>
                  </a:lnTo>
                  <a:lnTo>
                    <a:pt x="6327" y="11459"/>
                  </a:lnTo>
                  <a:lnTo>
                    <a:pt x="6059" y="11301"/>
                  </a:lnTo>
                  <a:cubicBezTo>
                    <a:pt x="6054" y="11298"/>
                    <a:pt x="6047" y="11294"/>
                    <a:pt x="6040" y="11290"/>
                  </a:cubicBezTo>
                  <a:cubicBezTo>
                    <a:pt x="6032" y="11285"/>
                    <a:pt x="6025" y="11281"/>
                    <a:pt x="6017" y="11277"/>
                  </a:cubicBezTo>
                  <a:cubicBezTo>
                    <a:pt x="6010" y="11273"/>
                    <a:pt x="6003" y="11269"/>
                    <a:pt x="5998" y="11266"/>
                  </a:cubicBezTo>
                  <a:cubicBezTo>
                    <a:pt x="5993" y="11263"/>
                    <a:pt x="5990" y="11261"/>
                    <a:pt x="5989" y="11260"/>
                  </a:cubicBezTo>
                  <a:cubicBezTo>
                    <a:pt x="5993" y="11262"/>
                    <a:pt x="6002" y="11264"/>
                    <a:pt x="6016" y="11266"/>
                  </a:cubicBezTo>
                  <a:cubicBezTo>
                    <a:pt x="6031" y="11269"/>
                    <a:pt x="6050" y="11273"/>
                    <a:pt x="6072" y="11277"/>
                  </a:cubicBezTo>
                  <a:lnTo>
                    <a:pt x="6387" y="11336"/>
                  </a:lnTo>
                  <a:lnTo>
                    <a:pt x="6407" y="11296"/>
                  </a:lnTo>
                  <a:lnTo>
                    <a:pt x="6156" y="11069"/>
                  </a:lnTo>
                  <a:cubicBezTo>
                    <a:pt x="6151" y="11065"/>
                    <a:pt x="6145" y="11060"/>
                    <a:pt x="6140" y="11055"/>
                  </a:cubicBezTo>
                  <a:cubicBezTo>
                    <a:pt x="6134" y="11050"/>
                    <a:pt x="6128" y="11045"/>
                    <a:pt x="6123" y="11041"/>
                  </a:cubicBezTo>
                  <a:cubicBezTo>
                    <a:pt x="6118" y="11036"/>
                    <a:pt x="6113" y="11032"/>
                    <a:pt x="6109" y="11029"/>
                  </a:cubicBezTo>
                  <a:cubicBezTo>
                    <a:pt x="6106" y="11026"/>
                    <a:pt x="6103" y="11024"/>
                    <a:pt x="6103" y="11024"/>
                  </a:cubicBezTo>
                  <a:cubicBezTo>
                    <a:pt x="6104" y="11024"/>
                    <a:pt x="6106" y="11025"/>
                    <a:pt x="6111" y="11027"/>
                  </a:cubicBezTo>
                  <a:cubicBezTo>
                    <a:pt x="6116" y="11029"/>
                    <a:pt x="6121" y="11032"/>
                    <a:pt x="6128" y="11035"/>
                  </a:cubicBezTo>
                  <a:cubicBezTo>
                    <a:pt x="6135" y="11038"/>
                    <a:pt x="6142" y="11041"/>
                    <a:pt x="6150" y="11045"/>
                  </a:cubicBezTo>
                  <a:cubicBezTo>
                    <a:pt x="6157" y="11048"/>
                    <a:pt x="6164" y="11051"/>
                    <a:pt x="6170" y="11053"/>
                  </a:cubicBezTo>
                  <a:lnTo>
                    <a:pt x="6468" y="11172"/>
                  </a:lnTo>
                  <a:lnTo>
                    <a:pt x="6491" y="11125"/>
                  </a:lnTo>
                  <a:close/>
                  <a:moveTo>
                    <a:pt x="6276" y="10576"/>
                  </a:moveTo>
                  <a:lnTo>
                    <a:pt x="6253" y="10623"/>
                  </a:lnTo>
                  <a:lnTo>
                    <a:pt x="6525" y="10757"/>
                  </a:lnTo>
                  <a:cubicBezTo>
                    <a:pt x="6538" y="10763"/>
                    <a:pt x="6549" y="10770"/>
                    <a:pt x="6558" y="10776"/>
                  </a:cubicBezTo>
                  <a:cubicBezTo>
                    <a:pt x="6566" y="10782"/>
                    <a:pt x="6573" y="10791"/>
                    <a:pt x="6579" y="10801"/>
                  </a:cubicBezTo>
                  <a:cubicBezTo>
                    <a:pt x="6584" y="10811"/>
                    <a:pt x="6586" y="10823"/>
                    <a:pt x="6584" y="10837"/>
                  </a:cubicBezTo>
                  <a:cubicBezTo>
                    <a:pt x="6582" y="10851"/>
                    <a:pt x="6577" y="10866"/>
                    <a:pt x="6569" y="10882"/>
                  </a:cubicBezTo>
                  <a:cubicBezTo>
                    <a:pt x="6563" y="10894"/>
                    <a:pt x="6557" y="10904"/>
                    <a:pt x="6551" y="10912"/>
                  </a:cubicBezTo>
                  <a:cubicBezTo>
                    <a:pt x="6544" y="10920"/>
                    <a:pt x="6537" y="10926"/>
                    <a:pt x="6531" y="10930"/>
                  </a:cubicBezTo>
                  <a:cubicBezTo>
                    <a:pt x="6524" y="10934"/>
                    <a:pt x="6517" y="10937"/>
                    <a:pt x="6511" y="10938"/>
                  </a:cubicBezTo>
                  <a:cubicBezTo>
                    <a:pt x="6505" y="10939"/>
                    <a:pt x="6499" y="10940"/>
                    <a:pt x="6494" y="10940"/>
                  </a:cubicBezTo>
                  <a:cubicBezTo>
                    <a:pt x="6486" y="10940"/>
                    <a:pt x="6477" y="10937"/>
                    <a:pt x="6466" y="10933"/>
                  </a:cubicBezTo>
                  <a:cubicBezTo>
                    <a:pt x="6454" y="10928"/>
                    <a:pt x="6444" y="10924"/>
                    <a:pt x="6434" y="10919"/>
                  </a:cubicBezTo>
                  <a:lnTo>
                    <a:pt x="6171" y="10789"/>
                  </a:lnTo>
                  <a:lnTo>
                    <a:pt x="6148" y="10836"/>
                  </a:lnTo>
                  <a:lnTo>
                    <a:pt x="6428" y="10974"/>
                  </a:lnTo>
                  <a:cubicBezTo>
                    <a:pt x="6437" y="10978"/>
                    <a:pt x="6447" y="10982"/>
                    <a:pt x="6459" y="10987"/>
                  </a:cubicBezTo>
                  <a:cubicBezTo>
                    <a:pt x="6471" y="10991"/>
                    <a:pt x="6483" y="10993"/>
                    <a:pt x="6495" y="10992"/>
                  </a:cubicBezTo>
                  <a:cubicBezTo>
                    <a:pt x="6520" y="10991"/>
                    <a:pt x="6541" y="10984"/>
                    <a:pt x="6559" y="10970"/>
                  </a:cubicBezTo>
                  <a:cubicBezTo>
                    <a:pt x="6577" y="10957"/>
                    <a:pt x="6593" y="10935"/>
                    <a:pt x="6608" y="10904"/>
                  </a:cubicBezTo>
                  <a:cubicBezTo>
                    <a:pt x="6620" y="10880"/>
                    <a:pt x="6627" y="10859"/>
                    <a:pt x="6630" y="10840"/>
                  </a:cubicBezTo>
                  <a:cubicBezTo>
                    <a:pt x="6633" y="10822"/>
                    <a:pt x="6633" y="10804"/>
                    <a:pt x="6628" y="10787"/>
                  </a:cubicBezTo>
                  <a:cubicBezTo>
                    <a:pt x="6624" y="10770"/>
                    <a:pt x="6617" y="10757"/>
                    <a:pt x="6606" y="10746"/>
                  </a:cubicBezTo>
                  <a:cubicBezTo>
                    <a:pt x="6595" y="10736"/>
                    <a:pt x="6577" y="10725"/>
                    <a:pt x="6554" y="10713"/>
                  </a:cubicBezTo>
                  <a:lnTo>
                    <a:pt x="6276" y="10576"/>
                  </a:lnTo>
                  <a:close/>
                  <a:moveTo>
                    <a:pt x="6119" y="10707"/>
                  </a:moveTo>
                  <a:cubicBezTo>
                    <a:pt x="6110" y="10710"/>
                    <a:pt x="6104" y="10716"/>
                    <a:pt x="6100" y="10724"/>
                  </a:cubicBezTo>
                  <a:cubicBezTo>
                    <a:pt x="6096" y="10732"/>
                    <a:pt x="6095" y="10740"/>
                    <a:pt x="6098" y="10749"/>
                  </a:cubicBezTo>
                  <a:cubicBezTo>
                    <a:pt x="6101" y="10757"/>
                    <a:pt x="6106" y="10763"/>
                    <a:pt x="6114" y="10767"/>
                  </a:cubicBezTo>
                  <a:cubicBezTo>
                    <a:pt x="6123" y="10772"/>
                    <a:pt x="6131" y="10772"/>
                    <a:pt x="6140" y="10769"/>
                  </a:cubicBezTo>
                  <a:cubicBezTo>
                    <a:pt x="6149" y="10767"/>
                    <a:pt x="6155" y="10761"/>
                    <a:pt x="6159" y="10753"/>
                  </a:cubicBezTo>
                  <a:cubicBezTo>
                    <a:pt x="6163" y="10744"/>
                    <a:pt x="6164" y="10736"/>
                    <a:pt x="6161" y="10727"/>
                  </a:cubicBezTo>
                  <a:cubicBezTo>
                    <a:pt x="6157" y="10719"/>
                    <a:pt x="6152" y="10713"/>
                    <a:pt x="6143" y="10709"/>
                  </a:cubicBezTo>
                  <a:cubicBezTo>
                    <a:pt x="6135" y="10705"/>
                    <a:pt x="6127" y="10704"/>
                    <a:pt x="6119" y="10707"/>
                  </a:cubicBezTo>
                  <a:close/>
                  <a:moveTo>
                    <a:pt x="6176" y="10590"/>
                  </a:moveTo>
                  <a:cubicBezTo>
                    <a:pt x="6167" y="10593"/>
                    <a:pt x="6161" y="10599"/>
                    <a:pt x="6157" y="10607"/>
                  </a:cubicBezTo>
                  <a:cubicBezTo>
                    <a:pt x="6153" y="10615"/>
                    <a:pt x="6153" y="10623"/>
                    <a:pt x="6156" y="10632"/>
                  </a:cubicBezTo>
                  <a:cubicBezTo>
                    <a:pt x="6158" y="10640"/>
                    <a:pt x="6164" y="10647"/>
                    <a:pt x="6172" y="10651"/>
                  </a:cubicBezTo>
                  <a:cubicBezTo>
                    <a:pt x="6180" y="10655"/>
                    <a:pt x="6189" y="10655"/>
                    <a:pt x="6197" y="10653"/>
                  </a:cubicBezTo>
                  <a:cubicBezTo>
                    <a:pt x="6206" y="10650"/>
                    <a:pt x="6212" y="10644"/>
                    <a:pt x="6217" y="10636"/>
                  </a:cubicBezTo>
                  <a:cubicBezTo>
                    <a:pt x="6221" y="10627"/>
                    <a:pt x="6221" y="10619"/>
                    <a:pt x="6218" y="10611"/>
                  </a:cubicBezTo>
                  <a:cubicBezTo>
                    <a:pt x="6215" y="10602"/>
                    <a:pt x="6209" y="10596"/>
                    <a:pt x="6201" y="10592"/>
                  </a:cubicBezTo>
                  <a:cubicBezTo>
                    <a:pt x="6193" y="10588"/>
                    <a:pt x="6184" y="10587"/>
                    <a:pt x="6176" y="10590"/>
                  </a:cubicBezTo>
                  <a:close/>
                  <a:moveTo>
                    <a:pt x="6850" y="10396"/>
                  </a:moveTo>
                  <a:lnTo>
                    <a:pt x="6459" y="10204"/>
                  </a:lnTo>
                  <a:lnTo>
                    <a:pt x="6436" y="10250"/>
                  </a:lnTo>
                  <a:lnTo>
                    <a:pt x="6650" y="10353"/>
                  </a:lnTo>
                  <a:cubicBezTo>
                    <a:pt x="6664" y="10360"/>
                    <a:pt x="6678" y="10366"/>
                    <a:pt x="6692" y="10373"/>
                  </a:cubicBezTo>
                  <a:cubicBezTo>
                    <a:pt x="6706" y="10379"/>
                    <a:pt x="6719" y="10385"/>
                    <a:pt x="6731" y="10390"/>
                  </a:cubicBezTo>
                  <a:cubicBezTo>
                    <a:pt x="6742" y="10395"/>
                    <a:pt x="6752" y="10399"/>
                    <a:pt x="6759" y="10402"/>
                  </a:cubicBezTo>
                  <a:cubicBezTo>
                    <a:pt x="6767" y="10405"/>
                    <a:pt x="6771" y="10406"/>
                    <a:pt x="6771" y="10406"/>
                  </a:cubicBezTo>
                  <a:cubicBezTo>
                    <a:pt x="6770" y="10406"/>
                    <a:pt x="6766" y="10406"/>
                    <a:pt x="6760" y="10405"/>
                  </a:cubicBezTo>
                  <a:cubicBezTo>
                    <a:pt x="6754" y="10405"/>
                    <a:pt x="6746" y="10404"/>
                    <a:pt x="6737" y="10404"/>
                  </a:cubicBezTo>
                  <a:cubicBezTo>
                    <a:pt x="6728" y="10403"/>
                    <a:pt x="6717" y="10403"/>
                    <a:pt x="6706" y="10402"/>
                  </a:cubicBezTo>
                  <a:cubicBezTo>
                    <a:pt x="6694" y="10402"/>
                    <a:pt x="6683" y="10402"/>
                    <a:pt x="6671" y="10402"/>
                  </a:cubicBezTo>
                  <a:lnTo>
                    <a:pt x="6358" y="10409"/>
                  </a:lnTo>
                  <a:lnTo>
                    <a:pt x="6331" y="10464"/>
                  </a:lnTo>
                  <a:lnTo>
                    <a:pt x="6722" y="10656"/>
                  </a:lnTo>
                  <a:lnTo>
                    <a:pt x="6746" y="10608"/>
                  </a:lnTo>
                  <a:lnTo>
                    <a:pt x="6518" y="10498"/>
                  </a:lnTo>
                  <a:cubicBezTo>
                    <a:pt x="6506" y="10493"/>
                    <a:pt x="6495" y="10487"/>
                    <a:pt x="6483" y="10482"/>
                  </a:cubicBezTo>
                  <a:cubicBezTo>
                    <a:pt x="6472" y="10477"/>
                    <a:pt x="6461" y="10473"/>
                    <a:pt x="6451" y="10468"/>
                  </a:cubicBezTo>
                  <a:cubicBezTo>
                    <a:pt x="6441" y="10464"/>
                    <a:pt x="6432" y="10461"/>
                    <a:pt x="6425" y="10457"/>
                  </a:cubicBezTo>
                  <a:cubicBezTo>
                    <a:pt x="6418" y="10454"/>
                    <a:pt x="6413" y="10452"/>
                    <a:pt x="6409" y="10451"/>
                  </a:cubicBezTo>
                  <a:cubicBezTo>
                    <a:pt x="6413" y="10452"/>
                    <a:pt x="6419" y="10452"/>
                    <a:pt x="6426" y="10453"/>
                  </a:cubicBezTo>
                  <a:cubicBezTo>
                    <a:pt x="6434" y="10453"/>
                    <a:pt x="6443" y="10453"/>
                    <a:pt x="6453" y="10453"/>
                  </a:cubicBezTo>
                  <a:cubicBezTo>
                    <a:pt x="6463" y="10453"/>
                    <a:pt x="6474" y="10453"/>
                    <a:pt x="6486" y="10453"/>
                  </a:cubicBezTo>
                  <a:cubicBezTo>
                    <a:pt x="6498" y="10453"/>
                    <a:pt x="6511" y="10453"/>
                    <a:pt x="6525" y="10453"/>
                  </a:cubicBezTo>
                  <a:lnTo>
                    <a:pt x="6826" y="10445"/>
                  </a:lnTo>
                  <a:lnTo>
                    <a:pt x="6850" y="10396"/>
                  </a:lnTo>
                  <a:close/>
                  <a:moveTo>
                    <a:pt x="6874" y="9975"/>
                  </a:moveTo>
                  <a:cubicBezTo>
                    <a:pt x="6859" y="9974"/>
                    <a:pt x="6845" y="9975"/>
                    <a:pt x="6832" y="9978"/>
                  </a:cubicBezTo>
                  <a:cubicBezTo>
                    <a:pt x="6819" y="9982"/>
                    <a:pt x="6807" y="9987"/>
                    <a:pt x="6796" y="9995"/>
                  </a:cubicBezTo>
                  <a:cubicBezTo>
                    <a:pt x="6786" y="10002"/>
                    <a:pt x="6773" y="10013"/>
                    <a:pt x="6759" y="10028"/>
                  </a:cubicBezTo>
                  <a:lnTo>
                    <a:pt x="6723" y="10066"/>
                  </a:lnTo>
                  <a:cubicBezTo>
                    <a:pt x="6704" y="10085"/>
                    <a:pt x="6687" y="10098"/>
                    <a:pt x="6673" y="10103"/>
                  </a:cubicBezTo>
                  <a:cubicBezTo>
                    <a:pt x="6658" y="10109"/>
                    <a:pt x="6643" y="10107"/>
                    <a:pt x="6627" y="10099"/>
                  </a:cubicBezTo>
                  <a:cubicBezTo>
                    <a:pt x="6607" y="10090"/>
                    <a:pt x="6595" y="10075"/>
                    <a:pt x="6590" y="10056"/>
                  </a:cubicBezTo>
                  <a:cubicBezTo>
                    <a:pt x="6585" y="10036"/>
                    <a:pt x="6589" y="10014"/>
                    <a:pt x="6601" y="9990"/>
                  </a:cubicBezTo>
                  <a:cubicBezTo>
                    <a:pt x="6605" y="9981"/>
                    <a:pt x="6610" y="9974"/>
                    <a:pt x="6614" y="9967"/>
                  </a:cubicBezTo>
                  <a:cubicBezTo>
                    <a:pt x="6619" y="9960"/>
                    <a:pt x="6625" y="9954"/>
                    <a:pt x="6631" y="9947"/>
                  </a:cubicBezTo>
                  <a:cubicBezTo>
                    <a:pt x="6637" y="9941"/>
                    <a:pt x="6645" y="9935"/>
                    <a:pt x="6653" y="9929"/>
                  </a:cubicBezTo>
                  <a:cubicBezTo>
                    <a:pt x="6661" y="9924"/>
                    <a:pt x="6670" y="9917"/>
                    <a:pt x="6681" y="9911"/>
                  </a:cubicBezTo>
                  <a:lnTo>
                    <a:pt x="6657" y="9874"/>
                  </a:lnTo>
                  <a:cubicBezTo>
                    <a:pt x="6614" y="9899"/>
                    <a:pt x="6582" y="9932"/>
                    <a:pt x="6562" y="9973"/>
                  </a:cubicBezTo>
                  <a:cubicBezTo>
                    <a:pt x="6552" y="9992"/>
                    <a:pt x="6547" y="10011"/>
                    <a:pt x="6545" y="10029"/>
                  </a:cubicBezTo>
                  <a:cubicBezTo>
                    <a:pt x="6542" y="10047"/>
                    <a:pt x="6544" y="10064"/>
                    <a:pt x="6548" y="10080"/>
                  </a:cubicBezTo>
                  <a:cubicBezTo>
                    <a:pt x="6552" y="10096"/>
                    <a:pt x="6560" y="10111"/>
                    <a:pt x="6571" y="10123"/>
                  </a:cubicBezTo>
                  <a:cubicBezTo>
                    <a:pt x="6581" y="10136"/>
                    <a:pt x="6595" y="10147"/>
                    <a:pt x="6612" y="10155"/>
                  </a:cubicBezTo>
                  <a:cubicBezTo>
                    <a:pt x="6637" y="10167"/>
                    <a:pt x="6662" y="10170"/>
                    <a:pt x="6688" y="10162"/>
                  </a:cubicBezTo>
                  <a:cubicBezTo>
                    <a:pt x="6699" y="10158"/>
                    <a:pt x="6710" y="10152"/>
                    <a:pt x="6720" y="10144"/>
                  </a:cubicBezTo>
                  <a:cubicBezTo>
                    <a:pt x="6730" y="10136"/>
                    <a:pt x="6743" y="10125"/>
                    <a:pt x="6757" y="10109"/>
                  </a:cubicBezTo>
                  <a:lnTo>
                    <a:pt x="6788" y="10076"/>
                  </a:lnTo>
                  <a:cubicBezTo>
                    <a:pt x="6825" y="10036"/>
                    <a:pt x="6861" y="10025"/>
                    <a:pt x="6895" y="10042"/>
                  </a:cubicBezTo>
                  <a:cubicBezTo>
                    <a:pt x="6918" y="10053"/>
                    <a:pt x="6933" y="10072"/>
                    <a:pt x="6937" y="10097"/>
                  </a:cubicBezTo>
                  <a:cubicBezTo>
                    <a:pt x="6940" y="10109"/>
                    <a:pt x="6940" y="10120"/>
                    <a:pt x="6938" y="10130"/>
                  </a:cubicBezTo>
                  <a:cubicBezTo>
                    <a:pt x="6936" y="10140"/>
                    <a:pt x="6931" y="10153"/>
                    <a:pt x="6924" y="10168"/>
                  </a:cubicBezTo>
                  <a:cubicBezTo>
                    <a:pt x="6914" y="10187"/>
                    <a:pt x="6903" y="10204"/>
                    <a:pt x="6889" y="10219"/>
                  </a:cubicBezTo>
                  <a:cubicBezTo>
                    <a:pt x="6875" y="10233"/>
                    <a:pt x="6859" y="10245"/>
                    <a:pt x="6839" y="10256"/>
                  </a:cubicBezTo>
                  <a:lnTo>
                    <a:pt x="6865" y="10294"/>
                  </a:lnTo>
                  <a:cubicBezTo>
                    <a:pt x="6887" y="10281"/>
                    <a:pt x="6905" y="10266"/>
                    <a:pt x="6921" y="10248"/>
                  </a:cubicBezTo>
                  <a:cubicBezTo>
                    <a:pt x="6937" y="10231"/>
                    <a:pt x="6951" y="10210"/>
                    <a:pt x="6962" y="10186"/>
                  </a:cubicBezTo>
                  <a:cubicBezTo>
                    <a:pt x="6971" y="10168"/>
                    <a:pt x="6977" y="10151"/>
                    <a:pt x="6980" y="10136"/>
                  </a:cubicBezTo>
                  <a:cubicBezTo>
                    <a:pt x="6983" y="10120"/>
                    <a:pt x="6983" y="10104"/>
                    <a:pt x="6981" y="10087"/>
                  </a:cubicBezTo>
                  <a:cubicBezTo>
                    <a:pt x="6979" y="10064"/>
                    <a:pt x="6972" y="10044"/>
                    <a:pt x="6960" y="10026"/>
                  </a:cubicBezTo>
                  <a:cubicBezTo>
                    <a:pt x="6947" y="10009"/>
                    <a:pt x="6932" y="9996"/>
                    <a:pt x="6914" y="9987"/>
                  </a:cubicBezTo>
                  <a:cubicBezTo>
                    <a:pt x="6902" y="9981"/>
                    <a:pt x="6888" y="9977"/>
                    <a:pt x="6874" y="9975"/>
                  </a:cubicBezTo>
                  <a:close/>
                  <a:moveTo>
                    <a:pt x="6791" y="9529"/>
                  </a:moveTo>
                  <a:lnTo>
                    <a:pt x="6664" y="9787"/>
                  </a:lnTo>
                  <a:lnTo>
                    <a:pt x="6703" y="9807"/>
                  </a:lnTo>
                  <a:lnTo>
                    <a:pt x="6755" y="9702"/>
                  </a:lnTo>
                  <a:lnTo>
                    <a:pt x="7106" y="9875"/>
                  </a:lnTo>
                  <a:lnTo>
                    <a:pt x="7128" y="9830"/>
                  </a:lnTo>
                  <a:lnTo>
                    <a:pt x="6777" y="9657"/>
                  </a:lnTo>
                  <a:lnTo>
                    <a:pt x="6829" y="9551"/>
                  </a:lnTo>
                  <a:lnTo>
                    <a:pt x="6791" y="9529"/>
                  </a:lnTo>
                  <a:close/>
                  <a:moveTo>
                    <a:pt x="7323" y="9434"/>
                  </a:moveTo>
                  <a:lnTo>
                    <a:pt x="7283" y="9414"/>
                  </a:lnTo>
                  <a:lnTo>
                    <a:pt x="7198" y="9587"/>
                  </a:lnTo>
                  <a:lnTo>
                    <a:pt x="7055" y="9516"/>
                  </a:lnTo>
                  <a:lnTo>
                    <a:pt x="7121" y="9382"/>
                  </a:lnTo>
                  <a:lnTo>
                    <a:pt x="7080" y="9362"/>
                  </a:lnTo>
                  <a:lnTo>
                    <a:pt x="7014" y="9496"/>
                  </a:lnTo>
                  <a:lnTo>
                    <a:pt x="6886" y="9433"/>
                  </a:lnTo>
                  <a:lnTo>
                    <a:pt x="6965" y="9273"/>
                  </a:lnTo>
                  <a:lnTo>
                    <a:pt x="6929" y="9248"/>
                  </a:lnTo>
                  <a:lnTo>
                    <a:pt x="6824" y="9461"/>
                  </a:lnTo>
                  <a:lnTo>
                    <a:pt x="7215" y="9654"/>
                  </a:lnTo>
                  <a:lnTo>
                    <a:pt x="7323" y="9434"/>
                  </a:lnTo>
                  <a:close/>
                  <a:moveTo>
                    <a:pt x="7486" y="9103"/>
                  </a:moveTo>
                  <a:lnTo>
                    <a:pt x="7450" y="9108"/>
                  </a:lnTo>
                  <a:cubicBezTo>
                    <a:pt x="7433" y="9110"/>
                    <a:pt x="7415" y="9113"/>
                    <a:pt x="7397" y="9115"/>
                  </a:cubicBezTo>
                  <a:cubicBezTo>
                    <a:pt x="7378" y="9118"/>
                    <a:pt x="7360" y="9120"/>
                    <a:pt x="7344" y="9122"/>
                  </a:cubicBezTo>
                  <a:cubicBezTo>
                    <a:pt x="7327" y="9125"/>
                    <a:pt x="7316" y="9127"/>
                    <a:pt x="7309" y="9128"/>
                  </a:cubicBezTo>
                  <a:cubicBezTo>
                    <a:pt x="7299" y="9130"/>
                    <a:pt x="7288" y="9132"/>
                    <a:pt x="7276" y="9135"/>
                  </a:cubicBezTo>
                  <a:cubicBezTo>
                    <a:pt x="7264" y="9138"/>
                    <a:pt x="7254" y="9142"/>
                    <a:pt x="7246" y="9146"/>
                  </a:cubicBezTo>
                  <a:lnTo>
                    <a:pt x="7248" y="9140"/>
                  </a:lnTo>
                  <a:cubicBezTo>
                    <a:pt x="7256" y="9124"/>
                    <a:pt x="7261" y="9109"/>
                    <a:pt x="7262" y="9094"/>
                  </a:cubicBezTo>
                  <a:cubicBezTo>
                    <a:pt x="7263" y="9079"/>
                    <a:pt x="7261" y="9064"/>
                    <a:pt x="7256" y="9050"/>
                  </a:cubicBezTo>
                  <a:cubicBezTo>
                    <a:pt x="7251" y="9037"/>
                    <a:pt x="7243" y="9024"/>
                    <a:pt x="7233" y="9013"/>
                  </a:cubicBezTo>
                  <a:cubicBezTo>
                    <a:pt x="7222" y="9001"/>
                    <a:pt x="7208" y="8991"/>
                    <a:pt x="7192" y="8984"/>
                  </a:cubicBezTo>
                  <a:cubicBezTo>
                    <a:pt x="7182" y="8979"/>
                    <a:pt x="7172" y="8975"/>
                    <a:pt x="7162" y="8973"/>
                  </a:cubicBezTo>
                  <a:cubicBezTo>
                    <a:pt x="7153" y="8972"/>
                    <a:pt x="7143" y="8971"/>
                    <a:pt x="7135" y="8971"/>
                  </a:cubicBezTo>
                  <a:cubicBezTo>
                    <a:pt x="7126" y="8971"/>
                    <a:pt x="7118" y="8973"/>
                    <a:pt x="7111" y="8975"/>
                  </a:cubicBezTo>
                  <a:cubicBezTo>
                    <a:pt x="7103" y="8977"/>
                    <a:pt x="7097" y="8979"/>
                    <a:pt x="7091" y="8982"/>
                  </a:cubicBezTo>
                  <a:cubicBezTo>
                    <a:pt x="7085" y="8985"/>
                    <a:pt x="7079" y="8988"/>
                    <a:pt x="7073" y="8993"/>
                  </a:cubicBezTo>
                  <a:cubicBezTo>
                    <a:pt x="7067" y="8997"/>
                    <a:pt x="7061" y="9003"/>
                    <a:pt x="7055" y="9009"/>
                  </a:cubicBezTo>
                  <a:cubicBezTo>
                    <a:pt x="7049" y="9016"/>
                    <a:pt x="7043" y="9024"/>
                    <a:pt x="7037" y="9034"/>
                  </a:cubicBezTo>
                  <a:cubicBezTo>
                    <a:pt x="7031" y="9043"/>
                    <a:pt x="7024" y="9055"/>
                    <a:pt x="7018" y="9068"/>
                  </a:cubicBezTo>
                  <a:lnTo>
                    <a:pt x="6973" y="9159"/>
                  </a:lnTo>
                  <a:lnTo>
                    <a:pt x="7364" y="9352"/>
                  </a:lnTo>
                  <a:lnTo>
                    <a:pt x="7386" y="9306"/>
                  </a:lnTo>
                  <a:lnTo>
                    <a:pt x="7209" y="9219"/>
                  </a:lnTo>
                  <a:cubicBezTo>
                    <a:pt x="7215" y="9209"/>
                    <a:pt x="7220" y="9202"/>
                    <a:pt x="7227" y="9198"/>
                  </a:cubicBezTo>
                  <a:cubicBezTo>
                    <a:pt x="7233" y="9193"/>
                    <a:pt x="7243" y="9190"/>
                    <a:pt x="7256" y="9187"/>
                  </a:cubicBezTo>
                  <a:cubicBezTo>
                    <a:pt x="7280" y="9182"/>
                    <a:pt x="7301" y="9178"/>
                    <a:pt x="7322" y="9175"/>
                  </a:cubicBezTo>
                  <a:cubicBezTo>
                    <a:pt x="7343" y="9171"/>
                    <a:pt x="7362" y="9169"/>
                    <a:pt x="7379" y="9167"/>
                  </a:cubicBezTo>
                  <a:cubicBezTo>
                    <a:pt x="7397" y="9164"/>
                    <a:pt x="7412" y="9163"/>
                    <a:pt x="7425" y="9163"/>
                  </a:cubicBezTo>
                  <a:cubicBezTo>
                    <a:pt x="7439" y="9162"/>
                    <a:pt x="7449" y="9162"/>
                    <a:pt x="7457" y="9162"/>
                  </a:cubicBezTo>
                  <a:lnTo>
                    <a:pt x="7486" y="9103"/>
                  </a:lnTo>
                  <a:close/>
                  <a:moveTo>
                    <a:pt x="7200" y="9054"/>
                  </a:moveTo>
                  <a:cubicBezTo>
                    <a:pt x="7208" y="9063"/>
                    <a:pt x="7214" y="9072"/>
                    <a:pt x="7217" y="9081"/>
                  </a:cubicBezTo>
                  <a:cubicBezTo>
                    <a:pt x="7220" y="9092"/>
                    <a:pt x="7220" y="9104"/>
                    <a:pt x="7218" y="9116"/>
                  </a:cubicBezTo>
                  <a:cubicBezTo>
                    <a:pt x="7216" y="9129"/>
                    <a:pt x="7210" y="9144"/>
                    <a:pt x="7202" y="9162"/>
                  </a:cubicBezTo>
                  <a:lnTo>
                    <a:pt x="7180" y="9205"/>
                  </a:lnTo>
                  <a:lnTo>
                    <a:pt x="7035" y="9133"/>
                  </a:lnTo>
                  <a:lnTo>
                    <a:pt x="7058" y="9086"/>
                  </a:lnTo>
                  <a:cubicBezTo>
                    <a:pt x="7063" y="9076"/>
                    <a:pt x="7068" y="9067"/>
                    <a:pt x="7073" y="9060"/>
                  </a:cubicBezTo>
                  <a:cubicBezTo>
                    <a:pt x="7078" y="9053"/>
                    <a:pt x="7084" y="9046"/>
                    <a:pt x="7090" y="9041"/>
                  </a:cubicBezTo>
                  <a:cubicBezTo>
                    <a:pt x="7100" y="9033"/>
                    <a:pt x="7112" y="9027"/>
                    <a:pt x="7126" y="9025"/>
                  </a:cubicBezTo>
                  <a:cubicBezTo>
                    <a:pt x="7141" y="9024"/>
                    <a:pt x="7155" y="9026"/>
                    <a:pt x="7168" y="9032"/>
                  </a:cubicBezTo>
                  <a:cubicBezTo>
                    <a:pt x="7181" y="9039"/>
                    <a:pt x="7191" y="9046"/>
                    <a:pt x="7200" y="9054"/>
                  </a:cubicBezTo>
                  <a:close/>
                  <a:moveTo>
                    <a:pt x="7698" y="8892"/>
                  </a:moveTo>
                  <a:lnTo>
                    <a:pt x="7149" y="8622"/>
                  </a:lnTo>
                  <a:lnTo>
                    <a:pt x="7130" y="8659"/>
                  </a:lnTo>
                  <a:lnTo>
                    <a:pt x="7679" y="8929"/>
                  </a:lnTo>
                  <a:lnTo>
                    <a:pt x="7698" y="8892"/>
                  </a:lnTo>
                  <a:close/>
                  <a:moveTo>
                    <a:pt x="7543" y="8000"/>
                  </a:moveTo>
                  <a:lnTo>
                    <a:pt x="7520" y="8047"/>
                  </a:lnTo>
                  <a:lnTo>
                    <a:pt x="7723" y="8207"/>
                  </a:lnTo>
                  <a:cubicBezTo>
                    <a:pt x="7736" y="8217"/>
                    <a:pt x="7749" y="8227"/>
                    <a:pt x="7761" y="8237"/>
                  </a:cubicBezTo>
                  <a:cubicBezTo>
                    <a:pt x="7774" y="8247"/>
                    <a:pt x="7786" y="8255"/>
                    <a:pt x="7796" y="8263"/>
                  </a:cubicBezTo>
                  <a:cubicBezTo>
                    <a:pt x="7806" y="8270"/>
                    <a:pt x="7814" y="8276"/>
                    <a:pt x="7821" y="8282"/>
                  </a:cubicBezTo>
                  <a:cubicBezTo>
                    <a:pt x="7826" y="8285"/>
                    <a:pt x="7830" y="8287"/>
                    <a:pt x="7831" y="8289"/>
                  </a:cubicBezTo>
                  <a:cubicBezTo>
                    <a:pt x="7829" y="8288"/>
                    <a:pt x="7826" y="8287"/>
                    <a:pt x="7822" y="8286"/>
                  </a:cubicBezTo>
                  <a:cubicBezTo>
                    <a:pt x="7815" y="8284"/>
                    <a:pt x="7807" y="8282"/>
                    <a:pt x="7797" y="8279"/>
                  </a:cubicBezTo>
                  <a:cubicBezTo>
                    <a:pt x="7787" y="8276"/>
                    <a:pt x="7775" y="8273"/>
                    <a:pt x="7762" y="8269"/>
                  </a:cubicBezTo>
                  <a:cubicBezTo>
                    <a:pt x="7749" y="8266"/>
                    <a:pt x="7734" y="8262"/>
                    <a:pt x="7718" y="8258"/>
                  </a:cubicBezTo>
                  <a:lnTo>
                    <a:pt x="7449" y="8192"/>
                  </a:lnTo>
                  <a:lnTo>
                    <a:pt x="7423" y="8245"/>
                  </a:lnTo>
                  <a:lnTo>
                    <a:pt x="7631" y="8413"/>
                  </a:lnTo>
                  <a:cubicBezTo>
                    <a:pt x="7641" y="8420"/>
                    <a:pt x="7652" y="8429"/>
                    <a:pt x="7663" y="8438"/>
                  </a:cubicBezTo>
                  <a:cubicBezTo>
                    <a:pt x="7675" y="8447"/>
                    <a:pt x="7686" y="8455"/>
                    <a:pt x="7696" y="8462"/>
                  </a:cubicBezTo>
                  <a:cubicBezTo>
                    <a:pt x="7706" y="8470"/>
                    <a:pt x="7714" y="8476"/>
                    <a:pt x="7721" y="8482"/>
                  </a:cubicBezTo>
                  <a:cubicBezTo>
                    <a:pt x="7728" y="8487"/>
                    <a:pt x="7732" y="8490"/>
                    <a:pt x="7733" y="8490"/>
                  </a:cubicBezTo>
                  <a:cubicBezTo>
                    <a:pt x="7731" y="8490"/>
                    <a:pt x="7726" y="8488"/>
                    <a:pt x="7718" y="8486"/>
                  </a:cubicBezTo>
                  <a:cubicBezTo>
                    <a:pt x="7709" y="8483"/>
                    <a:pt x="7699" y="8480"/>
                    <a:pt x="7686" y="8476"/>
                  </a:cubicBezTo>
                  <a:cubicBezTo>
                    <a:pt x="7674" y="8472"/>
                    <a:pt x="7661" y="8468"/>
                    <a:pt x="7646" y="8464"/>
                  </a:cubicBezTo>
                  <a:cubicBezTo>
                    <a:pt x="7632" y="8460"/>
                    <a:pt x="7618" y="8456"/>
                    <a:pt x="7604" y="8453"/>
                  </a:cubicBezTo>
                  <a:lnTo>
                    <a:pt x="7351" y="8390"/>
                  </a:lnTo>
                  <a:lnTo>
                    <a:pt x="7327" y="8440"/>
                  </a:lnTo>
                  <a:lnTo>
                    <a:pt x="7763" y="8540"/>
                  </a:lnTo>
                  <a:lnTo>
                    <a:pt x="7793" y="8480"/>
                  </a:lnTo>
                  <a:lnTo>
                    <a:pt x="7596" y="8324"/>
                  </a:lnTo>
                  <a:cubicBezTo>
                    <a:pt x="7584" y="8315"/>
                    <a:pt x="7573" y="8306"/>
                    <a:pt x="7562" y="8297"/>
                  </a:cubicBezTo>
                  <a:cubicBezTo>
                    <a:pt x="7550" y="8289"/>
                    <a:pt x="7540" y="8281"/>
                    <a:pt x="7531" y="8275"/>
                  </a:cubicBezTo>
                  <a:cubicBezTo>
                    <a:pt x="7522" y="8268"/>
                    <a:pt x="7515" y="8263"/>
                    <a:pt x="7509" y="8259"/>
                  </a:cubicBezTo>
                  <a:cubicBezTo>
                    <a:pt x="7503" y="8255"/>
                    <a:pt x="7500" y="8252"/>
                    <a:pt x="7499" y="8251"/>
                  </a:cubicBezTo>
                  <a:cubicBezTo>
                    <a:pt x="7500" y="8252"/>
                    <a:pt x="7505" y="8253"/>
                    <a:pt x="7511" y="8255"/>
                  </a:cubicBezTo>
                  <a:cubicBezTo>
                    <a:pt x="7518" y="8257"/>
                    <a:pt x="7527" y="8260"/>
                    <a:pt x="7537" y="8263"/>
                  </a:cubicBezTo>
                  <a:cubicBezTo>
                    <a:pt x="7548" y="8266"/>
                    <a:pt x="7560" y="8269"/>
                    <a:pt x="7574" y="8273"/>
                  </a:cubicBezTo>
                  <a:cubicBezTo>
                    <a:pt x="7588" y="8277"/>
                    <a:pt x="7603" y="8281"/>
                    <a:pt x="7619" y="8285"/>
                  </a:cubicBezTo>
                  <a:lnTo>
                    <a:pt x="7860" y="8343"/>
                  </a:lnTo>
                  <a:lnTo>
                    <a:pt x="7890" y="8282"/>
                  </a:lnTo>
                  <a:lnTo>
                    <a:pt x="7543" y="8000"/>
                  </a:lnTo>
                  <a:close/>
                  <a:moveTo>
                    <a:pt x="8080" y="7895"/>
                  </a:moveTo>
                  <a:lnTo>
                    <a:pt x="8040" y="7875"/>
                  </a:lnTo>
                  <a:lnTo>
                    <a:pt x="7955" y="8047"/>
                  </a:lnTo>
                  <a:lnTo>
                    <a:pt x="7812" y="7977"/>
                  </a:lnTo>
                  <a:lnTo>
                    <a:pt x="7878" y="7843"/>
                  </a:lnTo>
                  <a:lnTo>
                    <a:pt x="7838" y="7823"/>
                  </a:lnTo>
                  <a:lnTo>
                    <a:pt x="7772" y="7957"/>
                  </a:lnTo>
                  <a:lnTo>
                    <a:pt x="7644" y="7894"/>
                  </a:lnTo>
                  <a:lnTo>
                    <a:pt x="7722" y="7734"/>
                  </a:lnTo>
                  <a:lnTo>
                    <a:pt x="7687" y="7708"/>
                  </a:lnTo>
                  <a:lnTo>
                    <a:pt x="7582" y="7922"/>
                  </a:lnTo>
                  <a:lnTo>
                    <a:pt x="7973" y="8114"/>
                  </a:lnTo>
                  <a:lnTo>
                    <a:pt x="8080" y="7895"/>
                  </a:lnTo>
                  <a:close/>
                  <a:moveTo>
                    <a:pt x="8096" y="7491"/>
                  </a:moveTo>
                  <a:cubicBezTo>
                    <a:pt x="8082" y="7489"/>
                    <a:pt x="8068" y="7490"/>
                    <a:pt x="8055" y="7494"/>
                  </a:cubicBezTo>
                  <a:cubicBezTo>
                    <a:pt x="8042" y="7497"/>
                    <a:pt x="8030" y="7503"/>
                    <a:pt x="8019" y="7510"/>
                  </a:cubicBezTo>
                  <a:cubicBezTo>
                    <a:pt x="8008" y="7517"/>
                    <a:pt x="7996" y="7528"/>
                    <a:pt x="7982" y="7543"/>
                  </a:cubicBezTo>
                  <a:lnTo>
                    <a:pt x="7945" y="7581"/>
                  </a:lnTo>
                  <a:cubicBezTo>
                    <a:pt x="7926" y="7601"/>
                    <a:pt x="7910" y="7613"/>
                    <a:pt x="7895" y="7619"/>
                  </a:cubicBezTo>
                  <a:cubicBezTo>
                    <a:pt x="7881" y="7624"/>
                    <a:pt x="7866" y="7623"/>
                    <a:pt x="7850" y="7615"/>
                  </a:cubicBezTo>
                  <a:cubicBezTo>
                    <a:pt x="7829" y="7605"/>
                    <a:pt x="7817" y="7590"/>
                    <a:pt x="7812" y="7571"/>
                  </a:cubicBezTo>
                  <a:cubicBezTo>
                    <a:pt x="7808" y="7552"/>
                    <a:pt x="7811" y="7530"/>
                    <a:pt x="7824" y="7505"/>
                  </a:cubicBezTo>
                  <a:cubicBezTo>
                    <a:pt x="7828" y="7497"/>
                    <a:pt x="7832" y="7489"/>
                    <a:pt x="7837" y="7482"/>
                  </a:cubicBezTo>
                  <a:cubicBezTo>
                    <a:pt x="7842" y="7475"/>
                    <a:pt x="7847" y="7469"/>
                    <a:pt x="7854" y="7463"/>
                  </a:cubicBezTo>
                  <a:cubicBezTo>
                    <a:pt x="7860" y="7457"/>
                    <a:pt x="7867" y="7451"/>
                    <a:pt x="7875" y="7445"/>
                  </a:cubicBezTo>
                  <a:cubicBezTo>
                    <a:pt x="7883" y="7439"/>
                    <a:pt x="7893" y="7433"/>
                    <a:pt x="7904" y="7426"/>
                  </a:cubicBezTo>
                  <a:lnTo>
                    <a:pt x="7880" y="7389"/>
                  </a:lnTo>
                  <a:cubicBezTo>
                    <a:pt x="7837" y="7414"/>
                    <a:pt x="7805" y="7447"/>
                    <a:pt x="7784" y="7489"/>
                  </a:cubicBezTo>
                  <a:cubicBezTo>
                    <a:pt x="7775" y="7508"/>
                    <a:pt x="7769" y="7526"/>
                    <a:pt x="7767" y="7545"/>
                  </a:cubicBezTo>
                  <a:cubicBezTo>
                    <a:pt x="7765" y="7563"/>
                    <a:pt x="7766" y="7580"/>
                    <a:pt x="7771" y="7596"/>
                  </a:cubicBezTo>
                  <a:cubicBezTo>
                    <a:pt x="7775" y="7612"/>
                    <a:pt x="7783" y="7626"/>
                    <a:pt x="7793" y="7639"/>
                  </a:cubicBezTo>
                  <a:cubicBezTo>
                    <a:pt x="7804" y="7652"/>
                    <a:pt x="7818" y="7662"/>
                    <a:pt x="7834" y="7670"/>
                  </a:cubicBezTo>
                  <a:cubicBezTo>
                    <a:pt x="7859" y="7683"/>
                    <a:pt x="7885" y="7685"/>
                    <a:pt x="7910" y="7677"/>
                  </a:cubicBezTo>
                  <a:cubicBezTo>
                    <a:pt x="7922" y="7674"/>
                    <a:pt x="7933" y="7668"/>
                    <a:pt x="7943" y="7660"/>
                  </a:cubicBezTo>
                  <a:cubicBezTo>
                    <a:pt x="7953" y="7652"/>
                    <a:pt x="7965" y="7640"/>
                    <a:pt x="7979" y="7625"/>
                  </a:cubicBezTo>
                  <a:lnTo>
                    <a:pt x="8010" y="7591"/>
                  </a:lnTo>
                  <a:cubicBezTo>
                    <a:pt x="8048" y="7552"/>
                    <a:pt x="8083" y="7540"/>
                    <a:pt x="8118" y="7557"/>
                  </a:cubicBezTo>
                  <a:cubicBezTo>
                    <a:pt x="8141" y="7569"/>
                    <a:pt x="8155" y="7587"/>
                    <a:pt x="8160" y="7613"/>
                  </a:cubicBezTo>
                  <a:cubicBezTo>
                    <a:pt x="8162" y="7624"/>
                    <a:pt x="8162" y="7635"/>
                    <a:pt x="8160" y="7645"/>
                  </a:cubicBezTo>
                  <a:cubicBezTo>
                    <a:pt x="8158" y="7656"/>
                    <a:pt x="8154" y="7668"/>
                    <a:pt x="8146" y="7683"/>
                  </a:cubicBezTo>
                  <a:cubicBezTo>
                    <a:pt x="8137" y="7703"/>
                    <a:pt x="8125" y="7720"/>
                    <a:pt x="8111" y="7734"/>
                  </a:cubicBezTo>
                  <a:cubicBezTo>
                    <a:pt x="8098" y="7748"/>
                    <a:pt x="8081" y="7761"/>
                    <a:pt x="8061" y="7771"/>
                  </a:cubicBezTo>
                  <a:lnTo>
                    <a:pt x="8088" y="7810"/>
                  </a:lnTo>
                  <a:cubicBezTo>
                    <a:pt x="8109" y="7796"/>
                    <a:pt x="8128" y="7781"/>
                    <a:pt x="8144" y="7763"/>
                  </a:cubicBezTo>
                  <a:cubicBezTo>
                    <a:pt x="8159" y="7746"/>
                    <a:pt x="8173" y="7725"/>
                    <a:pt x="8185" y="7702"/>
                  </a:cubicBezTo>
                  <a:cubicBezTo>
                    <a:pt x="8194" y="7684"/>
                    <a:pt x="8200" y="7667"/>
                    <a:pt x="8203" y="7651"/>
                  </a:cubicBezTo>
                  <a:cubicBezTo>
                    <a:pt x="8205" y="7636"/>
                    <a:pt x="8206" y="7619"/>
                    <a:pt x="8204" y="7602"/>
                  </a:cubicBezTo>
                  <a:cubicBezTo>
                    <a:pt x="8202" y="7580"/>
                    <a:pt x="8194" y="7559"/>
                    <a:pt x="8182" y="7542"/>
                  </a:cubicBezTo>
                  <a:cubicBezTo>
                    <a:pt x="8170" y="7524"/>
                    <a:pt x="8155" y="7511"/>
                    <a:pt x="8137" y="7502"/>
                  </a:cubicBezTo>
                  <a:cubicBezTo>
                    <a:pt x="8124" y="7496"/>
                    <a:pt x="8111" y="7492"/>
                    <a:pt x="8096" y="7491"/>
                  </a:cubicBezTo>
                  <a:close/>
                  <a:moveTo>
                    <a:pt x="8014" y="7044"/>
                  </a:moveTo>
                  <a:lnTo>
                    <a:pt x="7886" y="7303"/>
                  </a:lnTo>
                  <a:lnTo>
                    <a:pt x="7926" y="7322"/>
                  </a:lnTo>
                  <a:lnTo>
                    <a:pt x="7977" y="7217"/>
                  </a:lnTo>
                  <a:lnTo>
                    <a:pt x="8329" y="7390"/>
                  </a:lnTo>
                  <a:lnTo>
                    <a:pt x="8351" y="7345"/>
                  </a:lnTo>
                  <a:lnTo>
                    <a:pt x="7999" y="7172"/>
                  </a:lnTo>
                  <a:lnTo>
                    <a:pt x="8052" y="7066"/>
                  </a:lnTo>
                  <a:lnTo>
                    <a:pt x="8014" y="7044"/>
                  </a:lnTo>
                  <a:close/>
                  <a:moveTo>
                    <a:pt x="8148" y="6771"/>
                  </a:moveTo>
                  <a:lnTo>
                    <a:pt x="8047" y="6977"/>
                  </a:lnTo>
                  <a:lnTo>
                    <a:pt x="8438" y="7169"/>
                  </a:lnTo>
                  <a:lnTo>
                    <a:pt x="8461" y="7122"/>
                  </a:lnTo>
                  <a:lnTo>
                    <a:pt x="8275" y="7030"/>
                  </a:lnTo>
                  <a:lnTo>
                    <a:pt x="8337" y="6905"/>
                  </a:lnTo>
                  <a:lnTo>
                    <a:pt x="8299" y="6886"/>
                  </a:lnTo>
                  <a:lnTo>
                    <a:pt x="8237" y="7012"/>
                  </a:lnTo>
                  <a:lnTo>
                    <a:pt x="8109" y="6949"/>
                  </a:lnTo>
                  <a:lnTo>
                    <a:pt x="8183" y="6798"/>
                  </a:lnTo>
                  <a:lnTo>
                    <a:pt x="8148" y="6771"/>
                  </a:lnTo>
                  <a:close/>
                  <a:moveTo>
                    <a:pt x="8695" y="6646"/>
                  </a:moveTo>
                  <a:lnTo>
                    <a:pt x="8241" y="6583"/>
                  </a:lnTo>
                  <a:lnTo>
                    <a:pt x="8211" y="6644"/>
                  </a:lnTo>
                  <a:lnTo>
                    <a:pt x="8537" y="6967"/>
                  </a:lnTo>
                  <a:lnTo>
                    <a:pt x="8561" y="6919"/>
                  </a:lnTo>
                  <a:lnTo>
                    <a:pt x="8459" y="6823"/>
                  </a:lnTo>
                  <a:lnTo>
                    <a:pt x="8531" y="6677"/>
                  </a:lnTo>
                  <a:lnTo>
                    <a:pt x="8669" y="6699"/>
                  </a:lnTo>
                  <a:lnTo>
                    <a:pt x="8695" y="6646"/>
                  </a:lnTo>
                  <a:close/>
                  <a:moveTo>
                    <a:pt x="8487" y="6670"/>
                  </a:moveTo>
                  <a:lnTo>
                    <a:pt x="8427" y="6791"/>
                  </a:lnTo>
                  <a:lnTo>
                    <a:pt x="8266" y="6635"/>
                  </a:lnTo>
                  <a:lnTo>
                    <a:pt x="8487" y="6670"/>
                  </a:lnTo>
                  <a:close/>
                  <a:moveTo>
                    <a:pt x="8133" y="6614"/>
                  </a:moveTo>
                  <a:cubicBezTo>
                    <a:pt x="8124" y="6617"/>
                    <a:pt x="8118" y="6622"/>
                    <a:pt x="8114" y="6631"/>
                  </a:cubicBezTo>
                  <a:cubicBezTo>
                    <a:pt x="8110" y="6639"/>
                    <a:pt x="8109" y="6647"/>
                    <a:pt x="8112" y="6655"/>
                  </a:cubicBezTo>
                  <a:cubicBezTo>
                    <a:pt x="8115" y="6664"/>
                    <a:pt x="8121" y="6670"/>
                    <a:pt x="8129" y="6674"/>
                  </a:cubicBezTo>
                  <a:cubicBezTo>
                    <a:pt x="8137" y="6678"/>
                    <a:pt x="8145" y="6679"/>
                    <a:pt x="8154" y="6676"/>
                  </a:cubicBezTo>
                  <a:cubicBezTo>
                    <a:pt x="8163" y="6673"/>
                    <a:pt x="8169" y="6668"/>
                    <a:pt x="8173" y="6659"/>
                  </a:cubicBezTo>
                  <a:cubicBezTo>
                    <a:pt x="8177" y="6651"/>
                    <a:pt x="8178" y="6643"/>
                    <a:pt x="8175" y="6634"/>
                  </a:cubicBezTo>
                  <a:cubicBezTo>
                    <a:pt x="8172" y="6626"/>
                    <a:pt x="8166" y="6620"/>
                    <a:pt x="8157" y="6615"/>
                  </a:cubicBezTo>
                  <a:cubicBezTo>
                    <a:pt x="8149" y="6612"/>
                    <a:pt x="8141" y="6611"/>
                    <a:pt x="8133" y="6614"/>
                  </a:cubicBezTo>
                  <a:close/>
                  <a:moveTo>
                    <a:pt x="8190" y="6497"/>
                  </a:moveTo>
                  <a:cubicBezTo>
                    <a:pt x="8182" y="6499"/>
                    <a:pt x="8176" y="6505"/>
                    <a:pt x="8171" y="6513"/>
                  </a:cubicBezTo>
                  <a:cubicBezTo>
                    <a:pt x="8168" y="6521"/>
                    <a:pt x="8167" y="6530"/>
                    <a:pt x="8170" y="6538"/>
                  </a:cubicBezTo>
                  <a:cubicBezTo>
                    <a:pt x="8173" y="6547"/>
                    <a:pt x="8178" y="6553"/>
                    <a:pt x="8186" y="6557"/>
                  </a:cubicBezTo>
                  <a:cubicBezTo>
                    <a:pt x="8195" y="6561"/>
                    <a:pt x="8203" y="6562"/>
                    <a:pt x="8212" y="6559"/>
                  </a:cubicBezTo>
                  <a:cubicBezTo>
                    <a:pt x="8221" y="6556"/>
                    <a:pt x="8227" y="6550"/>
                    <a:pt x="8231" y="6542"/>
                  </a:cubicBezTo>
                  <a:cubicBezTo>
                    <a:pt x="8235" y="6534"/>
                    <a:pt x="8236" y="6525"/>
                    <a:pt x="8232" y="6517"/>
                  </a:cubicBezTo>
                  <a:cubicBezTo>
                    <a:pt x="8229" y="6508"/>
                    <a:pt x="8223" y="6502"/>
                    <a:pt x="8215" y="6498"/>
                  </a:cubicBezTo>
                  <a:cubicBezTo>
                    <a:pt x="8207" y="6494"/>
                    <a:pt x="8199" y="6494"/>
                    <a:pt x="8190" y="6497"/>
                  </a:cubicBezTo>
                  <a:close/>
                  <a:moveTo>
                    <a:pt x="8791" y="6351"/>
                  </a:moveTo>
                  <a:lnTo>
                    <a:pt x="8715" y="6506"/>
                  </a:lnTo>
                  <a:lnTo>
                    <a:pt x="8364" y="6333"/>
                  </a:lnTo>
                  <a:lnTo>
                    <a:pt x="8341" y="6380"/>
                  </a:lnTo>
                  <a:lnTo>
                    <a:pt x="8732" y="6572"/>
                  </a:lnTo>
                  <a:lnTo>
                    <a:pt x="8827" y="6377"/>
                  </a:lnTo>
                  <a:lnTo>
                    <a:pt x="8791" y="6351"/>
                  </a:lnTo>
                  <a:close/>
                  <a:moveTo>
                    <a:pt x="8890" y="6250"/>
                  </a:moveTo>
                  <a:lnTo>
                    <a:pt x="8499" y="6058"/>
                  </a:lnTo>
                  <a:lnTo>
                    <a:pt x="8477" y="6103"/>
                  </a:lnTo>
                  <a:lnTo>
                    <a:pt x="8868" y="6295"/>
                  </a:lnTo>
                  <a:lnTo>
                    <a:pt x="8890" y="6250"/>
                  </a:lnTo>
                  <a:close/>
                  <a:moveTo>
                    <a:pt x="3914" y="18089"/>
                  </a:moveTo>
                  <a:lnTo>
                    <a:pt x="3523" y="17896"/>
                  </a:lnTo>
                  <a:lnTo>
                    <a:pt x="3500" y="17943"/>
                  </a:lnTo>
                  <a:lnTo>
                    <a:pt x="3664" y="18023"/>
                  </a:lnTo>
                  <a:lnTo>
                    <a:pt x="3583" y="18188"/>
                  </a:lnTo>
                  <a:lnTo>
                    <a:pt x="3419" y="18108"/>
                  </a:lnTo>
                  <a:lnTo>
                    <a:pt x="3397" y="18153"/>
                  </a:lnTo>
                  <a:lnTo>
                    <a:pt x="3601" y="18254"/>
                  </a:lnTo>
                  <a:lnTo>
                    <a:pt x="3717" y="18254"/>
                  </a:lnTo>
                  <a:lnTo>
                    <a:pt x="3621" y="18207"/>
                  </a:lnTo>
                  <a:lnTo>
                    <a:pt x="3702" y="18042"/>
                  </a:lnTo>
                  <a:lnTo>
                    <a:pt x="3891" y="18135"/>
                  </a:lnTo>
                  <a:lnTo>
                    <a:pt x="3914" y="18089"/>
                  </a:lnTo>
                  <a:close/>
                  <a:moveTo>
                    <a:pt x="9002" y="7621"/>
                  </a:moveTo>
                  <a:lnTo>
                    <a:pt x="9002" y="7564"/>
                  </a:lnTo>
                  <a:lnTo>
                    <a:pt x="8684" y="7408"/>
                  </a:lnTo>
                  <a:lnTo>
                    <a:pt x="8661" y="7454"/>
                  </a:lnTo>
                  <a:lnTo>
                    <a:pt x="9002" y="7621"/>
                  </a:lnTo>
                  <a:close/>
                  <a:moveTo>
                    <a:pt x="9002" y="7370"/>
                  </a:moveTo>
                  <a:lnTo>
                    <a:pt x="9002" y="7318"/>
                  </a:lnTo>
                  <a:lnTo>
                    <a:pt x="8746" y="7282"/>
                  </a:lnTo>
                  <a:lnTo>
                    <a:pt x="8721" y="7332"/>
                  </a:lnTo>
                  <a:lnTo>
                    <a:pt x="9002" y="7370"/>
                  </a:lnTo>
                  <a:close/>
                  <a:moveTo>
                    <a:pt x="9002" y="7216"/>
                  </a:moveTo>
                  <a:lnTo>
                    <a:pt x="9002" y="7149"/>
                  </a:lnTo>
                  <a:lnTo>
                    <a:pt x="8874" y="7021"/>
                  </a:lnTo>
                  <a:lnTo>
                    <a:pt x="8851" y="7069"/>
                  </a:lnTo>
                  <a:lnTo>
                    <a:pt x="9002" y="7216"/>
                  </a:lnTo>
                  <a:close/>
                  <a:moveTo>
                    <a:pt x="9002" y="6990"/>
                  </a:moveTo>
                  <a:lnTo>
                    <a:pt x="9002" y="6931"/>
                  </a:lnTo>
                  <a:lnTo>
                    <a:pt x="8974" y="6917"/>
                  </a:lnTo>
                  <a:lnTo>
                    <a:pt x="9002" y="6859"/>
                  </a:lnTo>
                  <a:lnTo>
                    <a:pt x="9002" y="6761"/>
                  </a:lnTo>
                  <a:lnTo>
                    <a:pt x="8912" y="6945"/>
                  </a:lnTo>
                  <a:lnTo>
                    <a:pt x="9002" y="6990"/>
                  </a:lnTo>
                  <a:close/>
                  <a:moveTo>
                    <a:pt x="4078" y="17755"/>
                  </a:moveTo>
                  <a:lnTo>
                    <a:pt x="4038" y="17735"/>
                  </a:lnTo>
                  <a:lnTo>
                    <a:pt x="3953" y="17907"/>
                  </a:lnTo>
                  <a:lnTo>
                    <a:pt x="3810" y="17837"/>
                  </a:lnTo>
                  <a:lnTo>
                    <a:pt x="3876" y="17703"/>
                  </a:lnTo>
                  <a:lnTo>
                    <a:pt x="3835" y="17683"/>
                  </a:lnTo>
                  <a:lnTo>
                    <a:pt x="3770" y="17817"/>
                  </a:lnTo>
                  <a:lnTo>
                    <a:pt x="3641" y="17754"/>
                  </a:lnTo>
                  <a:lnTo>
                    <a:pt x="3720" y="17593"/>
                  </a:lnTo>
                  <a:lnTo>
                    <a:pt x="3684" y="17568"/>
                  </a:lnTo>
                  <a:lnTo>
                    <a:pt x="3579" y="17782"/>
                  </a:lnTo>
                  <a:lnTo>
                    <a:pt x="3970" y="17974"/>
                  </a:lnTo>
                  <a:lnTo>
                    <a:pt x="4078" y="17755"/>
                  </a:lnTo>
                  <a:close/>
                  <a:moveTo>
                    <a:pt x="3995" y="16937"/>
                  </a:moveTo>
                  <a:lnTo>
                    <a:pt x="3972" y="16984"/>
                  </a:lnTo>
                  <a:lnTo>
                    <a:pt x="4175" y="17144"/>
                  </a:lnTo>
                  <a:cubicBezTo>
                    <a:pt x="4188" y="17154"/>
                    <a:pt x="4200" y="17164"/>
                    <a:pt x="4213" y="17174"/>
                  </a:cubicBezTo>
                  <a:cubicBezTo>
                    <a:pt x="4226" y="17184"/>
                    <a:pt x="4237" y="17192"/>
                    <a:pt x="4248" y="17200"/>
                  </a:cubicBezTo>
                  <a:cubicBezTo>
                    <a:pt x="4258" y="17207"/>
                    <a:pt x="4266" y="17213"/>
                    <a:pt x="4273" y="17218"/>
                  </a:cubicBezTo>
                  <a:cubicBezTo>
                    <a:pt x="4278" y="17222"/>
                    <a:pt x="4281" y="17224"/>
                    <a:pt x="4283" y="17226"/>
                  </a:cubicBezTo>
                  <a:cubicBezTo>
                    <a:pt x="4281" y="17225"/>
                    <a:pt x="4278" y="17224"/>
                    <a:pt x="4273" y="17223"/>
                  </a:cubicBezTo>
                  <a:cubicBezTo>
                    <a:pt x="4267" y="17221"/>
                    <a:pt x="4259" y="17218"/>
                    <a:pt x="4249" y="17216"/>
                  </a:cubicBezTo>
                  <a:cubicBezTo>
                    <a:pt x="4239" y="17213"/>
                    <a:pt x="4227" y="17210"/>
                    <a:pt x="4214" y="17206"/>
                  </a:cubicBezTo>
                  <a:cubicBezTo>
                    <a:pt x="4200" y="17203"/>
                    <a:pt x="4186" y="17199"/>
                    <a:pt x="4170" y="17195"/>
                  </a:cubicBezTo>
                  <a:lnTo>
                    <a:pt x="3900" y="17129"/>
                  </a:lnTo>
                  <a:lnTo>
                    <a:pt x="3874" y="17182"/>
                  </a:lnTo>
                  <a:lnTo>
                    <a:pt x="4083" y="17349"/>
                  </a:lnTo>
                  <a:cubicBezTo>
                    <a:pt x="4093" y="17357"/>
                    <a:pt x="4104" y="17366"/>
                    <a:pt x="4115" y="17375"/>
                  </a:cubicBezTo>
                  <a:cubicBezTo>
                    <a:pt x="4127" y="17384"/>
                    <a:pt x="4138" y="17392"/>
                    <a:pt x="4148" y="17399"/>
                  </a:cubicBezTo>
                  <a:cubicBezTo>
                    <a:pt x="4158" y="17407"/>
                    <a:pt x="4166" y="17413"/>
                    <a:pt x="4173" y="17419"/>
                  </a:cubicBezTo>
                  <a:cubicBezTo>
                    <a:pt x="4180" y="17424"/>
                    <a:pt x="4184" y="17427"/>
                    <a:pt x="4185" y="17427"/>
                  </a:cubicBezTo>
                  <a:cubicBezTo>
                    <a:pt x="4183" y="17427"/>
                    <a:pt x="4178" y="17425"/>
                    <a:pt x="4169" y="17422"/>
                  </a:cubicBezTo>
                  <a:cubicBezTo>
                    <a:pt x="4161" y="17420"/>
                    <a:pt x="4150" y="17416"/>
                    <a:pt x="4138" y="17413"/>
                  </a:cubicBezTo>
                  <a:cubicBezTo>
                    <a:pt x="4126" y="17409"/>
                    <a:pt x="4112" y="17405"/>
                    <a:pt x="4098" y="17401"/>
                  </a:cubicBezTo>
                  <a:cubicBezTo>
                    <a:pt x="4083" y="17397"/>
                    <a:pt x="4069" y="17393"/>
                    <a:pt x="4056" y="17390"/>
                  </a:cubicBezTo>
                  <a:lnTo>
                    <a:pt x="3803" y="17327"/>
                  </a:lnTo>
                  <a:lnTo>
                    <a:pt x="3778" y="17377"/>
                  </a:lnTo>
                  <a:lnTo>
                    <a:pt x="4215" y="17477"/>
                  </a:lnTo>
                  <a:lnTo>
                    <a:pt x="4244" y="17417"/>
                  </a:lnTo>
                  <a:lnTo>
                    <a:pt x="4047" y="17261"/>
                  </a:lnTo>
                  <a:cubicBezTo>
                    <a:pt x="4036" y="17252"/>
                    <a:pt x="4024" y="17243"/>
                    <a:pt x="4013" y="17234"/>
                  </a:cubicBezTo>
                  <a:cubicBezTo>
                    <a:pt x="4002" y="17226"/>
                    <a:pt x="3992" y="17218"/>
                    <a:pt x="3983" y="17212"/>
                  </a:cubicBezTo>
                  <a:cubicBezTo>
                    <a:pt x="3974" y="17205"/>
                    <a:pt x="3967" y="17200"/>
                    <a:pt x="3961" y="17196"/>
                  </a:cubicBezTo>
                  <a:cubicBezTo>
                    <a:pt x="3955" y="17192"/>
                    <a:pt x="3952" y="17189"/>
                    <a:pt x="3951" y="17188"/>
                  </a:cubicBezTo>
                  <a:cubicBezTo>
                    <a:pt x="3952" y="17189"/>
                    <a:pt x="3956" y="17190"/>
                    <a:pt x="3963" y="17192"/>
                  </a:cubicBezTo>
                  <a:cubicBezTo>
                    <a:pt x="3970" y="17194"/>
                    <a:pt x="3979" y="17197"/>
                    <a:pt x="3989" y="17200"/>
                  </a:cubicBezTo>
                  <a:cubicBezTo>
                    <a:pt x="4000" y="17203"/>
                    <a:pt x="4012" y="17206"/>
                    <a:pt x="4026" y="17210"/>
                  </a:cubicBezTo>
                  <a:cubicBezTo>
                    <a:pt x="4040" y="17214"/>
                    <a:pt x="4055" y="17218"/>
                    <a:pt x="4071" y="17222"/>
                  </a:cubicBezTo>
                  <a:lnTo>
                    <a:pt x="4312" y="17280"/>
                  </a:lnTo>
                  <a:lnTo>
                    <a:pt x="4342" y="17219"/>
                  </a:lnTo>
                  <a:lnTo>
                    <a:pt x="3995" y="16937"/>
                  </a:lnTo>
                  <a:close/>
                  <a:moveTo>
                    <a:pt x="4447" y="17006"/>
                  </a:moveTo>
                  <a:lnTo>
                    <a:pt x="4056" y="16813"/>
                  </a:lnTo>
                  <a:lnTo>
                    <a:pt x="4033" y="16859"/>
                  </a:lnTo>
                  <a:lnTo>
                    <a:pt x="4424" y="17051"/>
                  </a:lnTo>
                  <a:lnTo>
                    <a:pt x="4447" y="17006"/>
                  </a:lnTo>
                  <a:close/>
                  <a:moveTo>
                    <a:pt x="4563" y="16671"/>
                  </a:moveTo>
                  <a:lnTo>
                    <a:pt x="4487" y="16825"/>
                  </a:lnTo>
                  <a:lnTo>
                    <a:pt x="4135" y="16652"/>
                  </a:lnTo>
                  <a:lnTo>
                    <a:pt x="4112" y="16699"/>
                  </a:lnTo>
                  <a:lnTo>
                    <a:pt x="4503" y="16891"/>
                  </a:lnTo>
                  <a:lnTo>
                    <a:pt x="4599" y="16696"/>
                  </a:lnTo>
                  <a:lnTo>
                    <a:pt x="4563" y="16671"/>
                  </a:lnTo>
                  <a:close/>
                  <a:moveTo>
                    <a:pt x="4766" y="16358"/>
                  </a:moveTo>
                  <a:lnTo>
                    <a:pt x="4375" y="16165"/>
                  </a:lnTo>
                  <a:lnTo>
                    <a:pt x="4352" y="16212"/>
                  </a:lnTo>
                  <a:lnTo>
                    <a:pt x="4515" y="16292"/>
                  </a:lnTo>
                  <a:lnTo>
                    <a:pt x="4434" y="16457"/>
                  </a:lnTo>
                  <a:lnTo>
                    <a:pt x="4271" y="16377"/>
                  </a:lnTo>
                  <a:lnTo>
                    <a:pt x="4248" y="16422"/>
                  </a:lnTo>
                  <a:lnTo>
                    <a:pt x="4639" y="16615"/>
                  </a:lnTo>
                  <a:lnTo>
                    <a:pt x="4662" y="16569"/>
                  </a:lnTo>
                  <a:lnTo>
                    <a:pt x="4472" y="16476"/>
                  </a:lnTo>
                  <a:lnTo>
                    <a:pt x="4553" y="16311"/>
                  </a:lnTo>
                  <a:lnTo>
                    <a:pt x="4743" y="16404"/>
                  </a:lnTo>
                  <a:lnTo>
                    <a:pt x="4766" y="16358"/>
                  </a:lnTo>
                  <a:close/>
                  <a:moveTo>
                    <a:pt x="4930" y="16024"/>
                  </a:moveTo>
                  <a:lnTo>
                    <a:pt x="4889" y="16004"/>
                  </a:lnTo>
                  <a:lnTo>
                    <a:pt x="4805" y="16176"/>
                  </a:lnTo>
                  <a:lnTo>
                    <a:pt x="4662" y="16106"/>
                  </a:lnTo>
                  <a:lnTo>
                    <a:pt x="4728" y="15972"/>
                  </a:lnTo>
                  <a:lnTo>
                    <a:pt x="4687" y="15952"/>
                  </a:lnTo>
                  <a:lnTo>
                    <a:pt x="4621" y="16086"/>
                  </a:lnTo>
                  <a:lnTo>
                    <a:pt x="4493" y="16023"/>
                  </a:lnTo>
                  <a:lnTo>
                    <a:pt x="4572" y="15862"/>
                  </a:lnTo>
                  <a:lnTo>
                    <a:pt x="4536" y="15837"/>
                  </a:lnTo>
                  <a:lnTo>
                    <a:pt x="4431" y="16051"/>
                  </a:lnTo>
                  <a:lnTo>
                    <a:pt x="4822" y="16243"/>
                  </a:lnTo>
                  <a:lnTo>
                    <a:pt x="4930" y="16024"/>
                  </a:lnTo>
                  <a:close/>
                  <a:moveTo>
                    <a:pt x="5030" y="15721"/>
                  </a:moveTo>
                  <a:lnTo>
                    <a:pt x="4954" y="15875"/>
                  </a:lnTo>
                  <a:lnTo>
                    <a:pt x="4603" y="15702"/>
                  </a:lnTo>
                  <a:lnTo>
                    <a:pt x="4580" y="15749"/>
                  </a:lnTo>
                  <a:lnTo>
                    <a:pt x="4971" y="15941"/>
                  </a:lnTo>
                  <a:lnTo>
                    <a:pt x="5066" y="15746"/>
                  </a:lnTo>
                  <a:lnTo>
                    <a:pt x="5030" y="15721"/>
                  </a:lnTo>
                  <a:close/>
                  <a:moveTo>
                    <a:pt x="5289" y="15293"/>
                  </a:moveTo>
                  <a:lnTo>
                    <a:pt x="4882" y="15135"/>
                  </a:lnTo>
                  <a:lnTo>
                    <a:pt x="4848" y="15204"/>
                  </a:lnTo>
                  <a:lnTo>
                    <a:pt x="5072" y="15405"/>
                  </a:lnTo>
                  <a:cubicBezTo>
                    <a:pt x="5085" y="15417"/>
                    <a:pt x="5098" y="15427"/>
                    <a:pt x="5109" y="15436"/>
                  </a:cubicBezTo>
                  <a:cubicBezTo>
                    <a:pt x="5120" y="15444"/>
                    <a:pt x="5127" y="15449"/>
                    <a:pt x="5128" y="15450"/>
                  </a:cubicBezTo>
                  <a:cubicBezTo>
                    <a:pt x="5126" y="15450"/>
                    <a:pt x="5118" y="15448"/>
                    <a:pt x="5104" y="15444"/>
                  </a:cubicBezTo>
                  <a:cubicBezTo>
                    <a:pt x="5090" y="15440"/>
                    <a:pt x="5073" y="15436"/>
                    <a:pt x="5052" y="15432"/>
                  </a:cubicBezTo>
                  <a:lnTo>
                    <a:pt x="4762" y="15378"/>
                  </a:lnTo>
                  <a:lnTo>
                    <a:pt x="4729" y="15446"/>
                  </a:lnTo>
                  <a:lnTo>
                    <a:pt x="5103" y="15673"/>
                  </a:lnTo>
                  <a:lnTo>
                    <a:pt x="5125" y="15628"/>
                  </a:lnTo>
                  <a:lnTo>
                    <a:pt x="4857" y="15469"/>
                  </a:lnTo>
                  <a:cubicBezTo>
                    <a:pt x="4852" y="15466"/>
                    <a:pt x="4845" y="15462"/>
                    <a:pt x="4838" y="15458"/>
                  </a:cubicBezTo>
                  <a:cubicBezTo>
                    <a:pt x="4830" y="15454"/>
                    <a:pt x="4823" y="15449"/>
                    <a:pt x="4815" y="15445"/>
                  </a:cubicBezTo>
                  <a:cubicBezTo>
                    <a:pt x="4808" y="15441"/>
                    <a:pt x="4802" y="15437"/>
                    <a:pt x="4796" y="15434"/>
                  </a:cubicBezTo>
                  <a:cubicBezTo>
                    <a:pt x="4791" y="15431"/>
                    <a:pt x="4788" y="15430"/>
                    <a:pt x="4787" y="15429"/>
                  </a:cubicBezTo>
                  <a:cubicBezTo>
                    <a:pt x="4791" y="15430"/>
                    <a:pt x="4800" y="15432"/>
                    <a:pt x="4814" y="15435"/>
                  </a:cubicBezTo>
                  <a:cubicBezTo>
                    <a:pt x="4829" y="15438"/>
                    <a:pt x="4848" y="15442"/>
                    <a:pt x="4870" y="15446"/>
                  </a:cubicBezTo>
                  <a:lnTo>
                    <a:pt x="5185" y="15505"/>
                  </a:lnTo>
                  <a:lnTo>
                    <a:pt x="5205" y="15465"/>
                  </a:lnTo>
                  <a:lnTo>
                    <a:pt x="4954" y="15238"/>
                  </a:lnTo>
                  <a:cubicBezTo>
                    <a:pt x="4949" y="15233"/>
                    <a:pt x="4943" y="15228"/>
                    <a:pt x="4938" y="15223"/>
                  </a:cubicBezTo>
                  <a:cubicBezTo>
                    <a:pt x="4932" y="15218"/>
                    <a:pt x="4926" y="15214"/>
                    <a:pt x="4921" y="15209"/>
                  </a:cubicBezTo>
                  <a:cubicBezTo>
                    <a:pt x="4916" y="15205"/>
                    <a:pt x="4911" y="15201"/>
                    <a:pt x="4907" y="15198"/>
                  </a:cubicBezTo>
                  <a:cubicBezTo>
                    <a:pt x="4904" y="15195"/>
                    <a:pt x="4902" y="15193"/>
                    <a:pt x="4901" y="15192"/>
                  </a:cubicBezTo>
                  <a:cubicBezTo>
                    <a:pt x="4902" y="15193"/>
                    <a:pt x="4904" y="15194"/>
                    <a:pt x="4909" y="15196"/>
                  </a:cubicBezTo>
                  <a:cubicBezTo>
                    <a:pt x="4914" y="15198"/>
                    <a:pt x="4919" y="15201"/>
                    <a:pt x="4926" y="15204"/>
                  </a:cubicBezTo>
                  <a:cubicBezTo>
                    <a:pt x="4933" y="15207"/>
                    <a:pt x="4940" y="15210"/>
                    <a:pt x="4948" y="15213"/>
                  </a:cubicBezTo>
                  <a:cubicBezTo>
                    <a:pt x="4955" y="15216"/>
                    <a:pt x="4962" y="15219"/>
                    <a:pt x="4968" y="15222"/>
                  </a:cubicBezTo>
                  <a:lnTo>
                    <a:pt x="5266" y="15340"/>
                  </a:lnTo>
                  <a:lnTo>
                    <a:pt x="5289" y="15293"/>
                  </a:lnTo>
                  <a:close/>
                  <a:moveTo>
                    <a:pt x="5309" y="14882"/>
                  </a:moveTo>
                  <a:cubicBezTo>
                    <a:pt x="5294" y="14880"/>
                    <a:pt x="5281" y="14881"/>
                    <a:pt x="5268" y="14885"/>
                  </a:cubicBezTo>
                  <a:cubicBezTo>
                    <a:pt x="5254" y="14888"/>
                    <a:pt x="5242" y="14893"/>
                    <a:pt x="5232" y="14901"/>
                  </a:cubicBezTo>
                  <a:cubicBezTo>
                    <a:pt x="5221" y="14908"/>
                    <a:pt x="5208" y="14919"/>
                    <a:pt x="5194" y="14934"/>
                  </a:cubicBezTo>
                  <a:lnTo>
                    <a:pt x="5158" y="14972"/>
                  </a:lnTo>
                  <a:cubicBezTo>
                    <a:pt x="5139" y="14992"/>
                    <a:pt x="5122" y="15004"/>
                    <a:pt x="5108" y="15009"/>
                  </a:cubicBezTo>
                  <a:cubicBezTo>
                    <a:pt x="5093" y="15015"/>
                    <a:pt x="5078" y="15014"/>
                    <a:pt x="5062" y="15006"/>
                  </a:cubicBezTo>
                  <a:cubicBezTo>
                    <a:pt x="5042" y="14996"/>
                    <a:pt x="5030" y="14981"/>
                    <a:pt x="5025" y="14962"/>
                  </a:cubicBezTo>
                  <a:cubicBezTo>
                    <a:pt x="5020" y="14943"/>
                    <a:pt x="5024" y="14921"/>
                    <a:pt x="5036" y="14896"/>
                  </a:cubicBezTo>
                  <a:cubicBezTo>
                    <a:pt x="5040" y="14888"/>
                    <a:pt x="5045" y="14880"/>
                    <a:pt x="5049" y="14873"/>
                  </a:cubicBezTo>
                  <a:cubicBezTo>
                    <a:pt x="5054" y="14866"/>
                    <a:pt x="5060" y="14860"/>
                    <a:pt x="5066" y="14854"/>
                  </a:cubicBezTo>
                  <a:cubicBezTo>
                    <a:pt x="5072" y="14848"/>
                    <a:pt x="5080" y="14842"/>
                    <a:pt x="5088" y="14836"/>
                  </a:cubicBezTo>
                  <a:cubicBezTo>
                    <a:pt x="5096" y="14830"/>
                    <a:pt x="5105" y="14824"/>
                    <a:pt x="5116" y="14817"/>
                  </a:cubicBezTo>
                  <a:lnTo>
                    <a:pt x="5092" y="14780"/>
                  </a:lnTo>
                  <a:cubicBezTo>
                    <a:pt x="5049" y="14805"/>
                    <a:pt x="5017" y="14838"/>
                    <a:pt x="4997" y="14879"/>
                  </a:cubicBezTo>
                  <a:cubicBezTo>
                    <a:pt x="4987" y="14898"/>
                    <a:pt x="4982" y="14917"/>
                    <a:pt x="4980" y="14935"/>
                  </a:cubicBezTo>
                  <a:cubicBezTo>
                    <a:pt x="4977" y="14954"/>
                    <a:pt x="4979" y="14971"/>
                    <a:pt x="4983" y="14987"/>
                  </a:cubicBezTo>
                  <a:cubicBezTo>
                    <a:pt x="4988" y="15002"/>
                    <a:pt x="4995" y="15017"/>
                    <a:pt x="5006" y="15030"/>
                  </a:cubicBezTo>
                  <a:cubicBezTo>
                    <a:pt x="5016" y="15042"/>
                    <a:pt x="5030" y="15053"/>
                    <a:pt x="5047" y="15061"/>
                  </a:cubicBezTo>
                  <a:cubicBezTo>
                    <a:pt x="5072" y="15074"/>
                    <a:pt x="5097" y="15076"/>
                    <a:pt x="5123" y="15068"/>
                  </a:cubicBezTo>
                  <a:cubicBezTo>
                    <a:pt x="5134" y="15064"/>
                    <a:pt x="5145" y="15059"/>
                    <a:pt x="5155" y="15051"/>
                  </a:cubicBezTo>
                  <a:cubicBezTo>
                    <a:pt x="5165" y="15043"/>
                    <a:pt x="5178" y="15031"/>
                    <a:pt x="5192" y="15016"/>
                  </a:cubicBezTo>
                  <a:lnTo>
                    <a:pt x="5223" y="14982"/>
                  </a:lnTo>
                  <a:cubicBezTo>
                    <a:pt x="5260" y="14942"/>
                    <a:pt x="5296" y="14931"/>
                    <a:pt x="5330" y="14948"/>
                  </a:cubicBezTo>
                  <a:cubicBezTo>
                    <a:pt x="5354" y="14959"/>
                    <a:pt x="5368" y="14978"/>
                    <a:pt x="5372" y="15003"/>
                  </a:cubicBezTo>
                  <a:cubicBezTo>
                    <a:pt x="5375" y="15015"/>
                    <a:pt x="5375" y="15026"/>
                    <a:pt x="5373" y="15036"/>
                  </a:cubicBezTo>
                  <a:cubicBezTo>
                    <a:pt x="5371" y="15047"/>
                    <a:pt x="5366" y="15059"/>
                    <a:pt x="5359" y="15074"/>
                  </a:cubicBezTo>
                  <a:cubicBezTo>
                    <a:pt x="5349" y="15094"/>
                    <a:pt x="5338" y="15111"/>
                    <a:pt x="5324" y="15125"/>
                  </a:cubicBezTo>
                  <a:cubicBezTo>
                    <a:pt x="5310" y="15139"/>
                    <a:pt x="5294" y="15152"/>
                    <a:pt x="5274" y="15162"/>
                  </a:cubicBezTo>
                  <a:lnTo>
                    <a:pt x="5300" y="15201"/>
                  </a:lnTo>
                  <a:cubicBezTo>
                    <a:pt x="5322" y="15187"/>
                    <a:pt x="5341" y="15172"/>
                    <a:pt x="5356" y="15154"/>
                  </a:cubicBezTo>
                  <a:cubicBezTo>
                    <a:pt x="5372" y="15137"/>
                    <a:pt x="5386" y="15116"/>
                    <a:pt x="5397" y="15093"/>
                  </a:cubicBezTo>
                  <a:cubicBezTo>
                    <a:pt x="5406" y="15074"/>
                    <a:pt x="5412" y="15058"/>
                    <a:pt x="5415" y="15042"/>
                  </a:cubicBezTo>
                  <a:cubicBezTo>
                    <a:pt x="5418" y="15027"/>
                    <a:pt x="5418" y="15010"/>
                    <a:pt x="5416" y="14993"/>
                  </a:cubicBezTo>
                  <a:cubicBezTo>
                    <a:pt x="5414" y="14970"/>
                    <a:pt x="5407" y="14950"/>
                    <a:pt x="5395" y="14933"/>
                  </a:cubicBezTo>
                  <a:cubicBezTo>
                    <a:pt x="5382" y="14915"/>
                    <a:pt x="5367" y="14902"/>
                    <a:pt x="5349" y="14893"/>
                  </a:cubicBezTo>
                  <a:cubicBezTo>
                    <a:pt x="5337" y="14887"/>
                    <a:pt x="5324" y="14883"/>
                    <a:pt x="5309" y="14882"/>
                  </a:cubicBezTo>
                  <a:close/>
                  <a:moveTo>
                    <a:pt x="5423" y="14692"/>
                  </a:moveTo>
                  <a:lnTo>
                    <a:pt x="5380" y="14670"/>
                  </a:lnTo>
                  <a:lnTo>
                    <a:pt x="5326" y="14779"/>
                  </a:lnTo>
                  <a:lnTo>
                    <a:pt x="5370" y="14800"/>
                  </a:lnTo>
                  <a:lnTo>
                    <a:pt x="5423" y="14692"/>
                  </a:lnTo>
                  <a:close/>
                  <a:moveTo>
                    <a:pt x="5340" y="14204"/>
                  </a:moveTo>
                  <a:lnTo>
                    <a:pt x="5317" y="14250"/>
                  </a:lnTo>
                  <a:lnTo>
                    <a:pt x="5589" y="14384"/>
                  </a:lnTo>
                  <a:cubicBezTo>
                    <a:pt x="5603" y="14391"/>
                    <a:pt x="5614" y="14397"/>
                    <a:pt x="5622" y="14404"/>
                  </a:cubicBezTo>
                  <a:cubicBezTo>
                    <a:pt x="5630" y="14410"/>
                    <a:pt x="5637" y="14418"/>
                    <a:pt x="5643" y="14429"/>
                  </a:cubicBezTo>
                  <a:cubicBezTo>
                    <a:pt x="5648" y="14439"/>
                    <a:pt x="5650" y="14451"/>
                    <a:pt x="5648" y="14465"/>
                  </a:cubicBezTo>
                  <a:cubicBezTo>
                    <a:pt x="5646" y="14479"/>
                    <a:pt x="5642" y="14494"/>
                    <a:pt x="5634" y="14510"/>
                  </a:cubicBezTo>
                  <a:cubicBezTo>
                    <a:pt x="5628" y="14522"/>
                    <a:pt x="5621" y="14532"/>
                    <a:pt x="5615" y="14540"/>
                  </a:cubicBezTo>
                  <a:cubicBezTo>
                    <a:pt x="5608" y="14547"/>
                    <a:pt x="5601" y="14553"/>
                    <a:pt x="5595" y="14558"/>
                  </a:cubicBezTo>
                  <a:cubicBezTo>
                    <a:pt x="5588" y="14562"/>
                    <a:pt x="5581" y="14565"/>
                    <a:pt x="5575" y="14566"/>
                  </a:cubicBezTo>
                  <a:cubicBezTo>
                    <a:pt x="5569" y="14567"/>
                    <a:pt x="5563" y="14568"/>
                    <a:pt x="5558" y="14568"/>
                  </a:cubicBezTo>
                  <a:cubicBezTo>
                    <a:pt x="5550" y="14567"/>
                    <a:pt x="5541" y="14565"/>
                    <a:pt x="5530" y="14561"/>
                  </a:cubicBezTo>
                  <a:cubicBezTo>
                    <a:pt x="5519" y="14556"/>
                    <a:pt x="5508" y="14552"/>
                    <a:pt x="5498" y="14547"/>
                  </a:cubicBezTo>
                  <a:lnTo>
                    <a:pt x="5235" y="14417"/>
                  </a:lnTo>
                  <a:lnTo>
                    <a:pt x="5212" y="14463"/>
                  </a:lnTo>
                  <a:lnTo>
                    <a:pt x="5492" y="14601"/>
                  </a:lnTo>
                  <a:cubicBezTo>
                    <a:pt x="5501" y="14606"/>
                    <a:pt x="5511" y="14610"/>
                    <a:pt x="5523" y="14614"/>
                  </a:cubicBezTo>
                  <a:cubicBezTo>
                    <a:pt x="5535" y="14619"/>
                    <a:pt x="5547" y="14621"/>
                    <a:pt x="5559" y="14620"/>
                  </a:cubicBezTo>
                  <a:cubicBezTo>
                    <a:pt x="5584" y="14619"/>
                    <a:pt x="5605" y="14612"/>
                    <a:pt x="5623" y="14598"/>
                  </a:cubicBezTo>
                  <a:cubicBezTo>
                    <a:pt x="5641" y="14584"/>
                    <a:pt x="5657" y="14563"/>
                    <a:pt x="5672" y="14532"/>
                  </a:cubicBezTo>
                  <a:cubicBezTo>
                    <a:pt x="5684" y="14508"/>
                    <a:pt x="5692" y="14487"/>
                    <a:pt x="5695" y="14468"/>
                  </a:cubicBezTo>
                  <a:cubicBezTo>
                    <a:pt x="5698" y="14450"/>
                    <a:pt x="5697" y="14432"/>
                    <a:pt x="5693" y="14415"/>
                  </a:cubicBezTo>
                  <a:cubicBezTo>
                    <a:pt x="5689" y="14398"/>
                    <a:pt x="5681" y="14385"/>
                    <a:pt x="5670" y="14374"/>
                  </a:cubicBezTo>
                  <a:cubicBezTo>
                    <a:pt x="5659" y="14364"/>
                    <a:pt x="5641" y="14353"/>
                    <a:pt x="5618" y="14341"/>
                  </a:cubicBezTo>
                  <a:lnTo>
                    <a:pt x="5340" y="14204"/>
                  </a:lnTo>
                  <a:close/>
                  <a:moveTo>
                    <a:pt x="5914" y="14024"/>
                  </a:moveTo>
                  <a:lnTo>
                    <a:pt x="5523" y="13832"/>
                  </a:lnTo>
                  <a:lnTo>
                    <a:pt x="5500" y="13878"/>
                  </a:lnTo>
                  <a:lnTo>
                    <a:pt x="5714" y="13981"/>
                  </a:lnTo>
                  <a:cubicBezTo>
                    <a:pt x="5728" y="13988"/>
                    <a:pt x="5742" y="13994"/>
                    <a:pt x="5756" y="14001"/>
                  </a:cubicBezTo>
                  <a:cubicBezTo>
                    <a:pt x="5771" y="14007"/>
                    <a:pt x="5784" y="14013"/>
                    <a:pt x="5795" y="14017"/>
                  </a:cubicBezTo>
                  <a:cubicBezTo>
                    <a:pt x="5806" y="14022"/>
                    <a:pt x="5816" y="14026"/>
                    <a:pt x="5823" y="14029"/>
                  </a:cubicBezTo>
                  <a:cubicBezTo>
                    <a:pt x="5831" y="14032"/>
                    <a:pt x="5835" y="14034"/>
                    <a:pt x="5835" y="14034"/>
                  </a:cubicBezTo>
                  <a:cubicBezTo>
                    <a:pt x="5834" y="14034"/>
                    <a:pt x="5830" y="14034"/>
                    <a:pt x="5824" y="14033"/>
                  </a:cubicBezTo>
                  <a:cubicBezTo>
                    <a:pt x="5818" y="14033"/>
                    <a:pt x="5810" y="14032"/>
                    <a:pt x="5801" y="14032"/>
                  </a:cubicBezTo>
                  <a:cubicBezTo>
                    <a:pt x="5792" y="14031"/>
                    <a:pt x="5782" y="14031"/>
                    <a:pt x="5770" y="14030"/>
                  </a:cubicBezTo>
                  <a:cubicBezTo>
                    <a:pt x="5758" y="14030"/>
                    <a:pt x="5747" y="14030"/>
                    <a:pt x="5735" y="14030"/>
                  </a:cubicBezTo>
                  <a:lnTo>
                    <a:pt x="5422" y="14037"/>
                  </a:lnTo>
                  <a:lnTo>
                    <a:pt x="5395" y="14091"/>
                  </a:lnTo>
                  <a:lnTo>
                    <a:pt x="5786" y="14284"/>
                  </a:lnTo>
                  <a:lnTo>
                    <a:pt x="5810" y="14235"/>
                  </a:lnTo>
                  <a:lnTo>
                    <a:pt x="5582" y="14126"/>
                  </a:lnTo>
                  <a:cubicBezTo>
                    <a:pt x="5571" y="14120"/>
                    <a:pt x="5559" y="14115"/>
                    <a:pt x="5547" y="14110"/>
                  </a:cubicBezTo>
                  <a:cubicBezTo>
                    <a:pt x="5536" y="14105"/>
                    <a:pt x="5525" y="14100"/>
                    <a:pt x="5515" y="14096"/>
                  </a:cubicBezTo>
                  <a:cubicBezTo>
                    <a:pt x="5505" y="14092"/>
                    <a:pt x="5496" y="14088"/>
                    <a:pt x="5489" y="14085"/>
                  </a:cubicBezTo>
                  <a:cubicBezTo>
                    <a:pt x="5482" y="14082"/>
                    <a:pt x="5477" y="14080"/>
                    <a:pt x="5473" y="14079"/>
                  </a:cubicBezTo>
                  <a:cubicBezTo>
                    <a:pt x="5477" y="14080"/>
                    <a:pt x="5483" y="14080"/>
                    <a:pt x="5491" y="14080"/>
                  </a:cubicBezTo>
                  <a:cubicBezTo>
                    <a:pt x="5498" y="14081"/>
                    <a:pt x="5507" y="14081"/>
                    <a:pt x="5517" y="14081"/>
                  </a:cubicBezTo>
                  <a:cubicBezTo>
                    <a:pt x="5527" y="14081"/>
                    <a:pt x="5538" y="14081"/>
                    <a:pt x="5550" y="14081"/>
                  </a:cubicBezTo>
                  <a:cubicBezTo>
                    <a:pt x="5563" y="14081"/>
                    <a:pt x="5575" y="14081"/>
                    <a:pt x="5589" y="14081"/>
                  </a:cubicBezTo>
                  <a:lnTo>
                    <a:pt x="5890" y="14073"/>
                  </a:lnTo>
                  <a:lnTo>
                    <a:pt x="5914" y="14024"/>
                  </a:lnTo>
                  <a:close/>
                  <a:moveTo>
                    <a:pt x="5993" y="13864"/>
                  </a:moveTo>
                  <a:lnTo>
                    <a:pt x="5602" y="13672"/>
                  </a:lnTo>
                  <a:lnTo>
                    <a:pt x="5579" y="13717"/>
                  </a:lnTo>
                  <a:lnTo>
                    <a:pt x="5970" y="13910"/>
                  </a:lnTo>
                  <a:lnTo>
                    <a:pt x="5993" y="13864"/>
                  </a:lnTo>
                  <a:close/>
                  <a:moveTo>
                    <a:pt x="5792" y="13284"/>
                  </a:moveTo>
                  <a:lnTo>
                    <a:pt x="5769" y="13332"/>
                  </a:lnTo>
                  <a:lnTo>
                    <a:pt x="5985" y="13543"/>
                  </a:lnTo>
                  <a:cubicBezTo>
                    <a:pt x="6003" y="13560"/>
                    <a:pt x="6018" y="13574"/>
                    <a:pt x="6030" y="13585"/>
                  </a:cubicBezTo>
                  <a:cubicBezTo>
                    <a:pt x="6042" y="13596"/>
                    <a:pt x="6050" y="13603"/>
                    <a:pt x="6055" y="13607"/>
                  </a:cubicBezTo>
                  <a:cubicBezTo>
                    <a:pt x="6052" y="13606"/>
                    <a:pt x="6047" y="13605"/>
                    <a:pt x="6040" y="13603"/>
                  </a:cubicBezTo>
                  <a:cubicBezTo>
                    <a:pt x="6033" y="13601"/>
                    <a:pt x="6025" y="13599"/>
                    <a:pt x="6016" y="13597"/>
                  </a:cubicBezTo>
                  <a:cubicBezTo>
                    <a:pt x="6007" y="13595"/>
                    <a:pt x="5997" y="13593"/>
                    <a:pt x="5987" y="13592"/>
                  </a:cubicBezTo>
                  <a:cubicBezTo>
                    <a:pt x="5977" y="13590"/>
                    <a:pt x="5966" y="13588"/>
                    <a:pt x="5956" y="13587"/>
                  </a:cubicBezTo>
                  <a:lnTo>
                    <a:pt x="5664" y="13545"/>
                  </a:lnTo>
                  <a:lnTo>
                    <a:pt x="5639" y="13596"/>
                  </a:lnTo>
                  <a:lnTo>
                    <a:pt x="6095" y="13657"/>
                  </a:lnTo>
                  <a:lnTo>
                    <a:pt x="6117" y="13611"/>
                  </a:lnTo>
                  <a:lnTo>
                    <a:pt x="5792" y="13284"/>
                  </a:lnTo>
                  <a:close/>
                  <a:moveTo>
                    <a:pt x="6328" y="13182"/>
                  </a:moveTo>
                  <a:lnTo>
                    <a:pt x="6288" y="13162"/>
                  </a:lnTo>
                  <a:lnTo>
                    <a:pt x="6203" y="13334"/>
                  </a:lnTo>
                  <a:lnTo>
                    <a:pt x="6060" y="13264"/>
                  </a:lnTo>
                  <a:lnTo>
                    <a:pt x="6126" y="13130"/>
                  </a:lnTo>
                  <a:lnTo>
                    <a:pt x="6086" y="13110"/>
                  </a:lnTo>
                  <a:lnTo>
                    <a:pt x="6020" y="13244"/>
                  </a:lnTo>
                  <a:lnTo>
                    <a:pt x="5892" y="13181"/>
                  </a:lnTo>
                  <a:lnTo>
                    <a:pt x="5970" y="13020"/>
                  </a:lnTo>
                  <a:lnTo>
                    <a:pt x="5935" y="12995"/>
                  </a:lnTo>
                  <a:lnTo>
                    <a:pt x="5830" y="13209"/>
                  </a:lnTo>
                  <a:lnTo>
                    <a:pt x="6220" y="13401"/>
                  </a:lnTo>
                  <a:lnTo>
                    <a:pt x="6328" y="13182"/>
                  </a:lnTo>
                  <a:close/>
                  <a:moveTo>
                    <a:pt x="6491" y="12851"/>
                  </a:moveTo>
                  <a:lnTo>
                    <a:pt x="6455" y="12855"/>
                  </a:lnTo>
                  <a:cubicBezTo>
                    <a:pt x="6438" y="12858"/>
                    <a:pt x="6421" y="12860"/>
                    <a:pt x="6402" y="12863"/>
                  </a:cubicBezTo>
                  <a:cubicBezTo>
                    <a:pt x="6383" y="12865"/>
                    <a:pt x="6366" y="12868"/>
                    <a:pt x="6349" y="12870"/>
                  </a:cubicBezTo>
                  <a:cubicBezTo>
                    <a:pt x="6333" y="12872"/>
                    <a:pt x="6321" y="12874"/>
                    <a:pt x="6314" y="12875"/>
                  </a:cubicBezTo>
                  <a:cubicBezTo>
                    <a:pt x="6304" y="12877"/>
                    <a:pt x="6293" y="12880"/>
                    <a:pt x="6282" y="12883"/>
                  </a:cubicBezTo>
                  <a:cubicBezTo>
                    <a:pt x="6270" y="12886"/>
                    <a:pt x="6259" y="12889"/>
                    <a:pt x="6251" y="12893"/>
                  </a:cubicBezTo>
                  <a:lnTo>
                    <a:pt x="6254" y="12887"/>
                  </a:lnTo>
                  <a:cubicBezTo>
                    <a:pt x="6261" y="12872"/>
                    <a:pt x="6266" y="12856"/>
                    <a:pt x="6267" y="12841"/>
                  </a:cubicBezTo>
                  <a:cubicBezTo>
                    <a:pt x="6268" y="12826"/>
                    <a:pt x="6266" y="12811"/>
                    <a:pt x="6261" y="12798"/>
                  </a:cubicBezTo>
                  <a:cubicBezTo>
                    <a:pt x="6257" y="12784"/>
                    <a:pt x="6249" y="12772"/>
                    <a:pt x="6238" y="12760"/>
                  </a:cubicBezTo>
                  <a:cubicBezTo>
                    <a:pt x="6227" y="12749"/>
                    <a:pt x="6214" y="12739"/>
                    <a:pt x="6198" y="12731"/>
                  </a:cubicBezTo>
                  <a:cubicBezTo>
                    <a:pt x="6187" y="12726"/>
                    <a:pt x="6177" y="12723"/>
                    <a:pt x="6168" y="12721"/>
                  </a:cubicBezTo>
                  <a:cubicBezTo>
                    <a:pt x="6158" y="12719"/>
                    <a:pt x="6149" y="12718"/>
                    <a:pt x="6140" y="12719"/>
                  </a:cubicBezTo>
                  <a:cubicBezTo>
                    <a:pt x="6131" y="12719"/>
                    <a:pt x="6123" y="12720"/>
                    <a:pt x="6116" y="12722"/>
                  </a:cubicBezTo>
                  <a:cubicBezTo>
                    <a:pt x="6109" y="12724"/>
                    <a:pt x="6102" y="12727"/>
                    <a:pt x="6097" y="12729"/>
                  </a:cubicBezTo>
                  <a:cubicBezTo>
                    <a:pt x="6091" y="12732"/>
                    <a:pt x="6085" y="12736"/>
                    <a:pt x="6079" y="12740"/>
                  </a:cubicBezTo>
                  <a:cubicBezTo>
                    <a:pt x="6073" y="12744"/>
                    <a:pt x="6067" y="12750"/>
                    <a:pt x="6061" y="12757"/>
                  </a:cubicBezTo>
                  <a:cubicBezTo>
                    <a:pt x="6054" y="12763"/>
                    <a:pt x="6048" y="12771"/>
                    <a:pt x="6042" y="12781"/>
                  </a:cubicBezTo>
                  <a:cubicBezTo>
                    <a:pt x="6036" y="12791"/>
                    <a:pt x="6030" y="12802"/>
                    <a:pt x="6023" y="12816"/>
                  </a:cubicBezTo>
                  <a:lnTo>
                    <a:pt x="5978" y="12907"/>
                  </a:lnTo>
                  <a:lnTo>
                    <a:pt x="6369" y="13099"/>
                  </a:lnTo>
                  <a:lnTo>
                    <a:pt x="6391" y="13054"/>
                  </a:lnTo>
                  <a:lnTo>
                    <a:pt x="6215" y="12967"/>
                  </a:lnTo>
                  <a:cubicBezTo>
                    <a:pt x="6220" y="12957"/>
                    <a:pt x="6226" y="12950"/>
                    <a:pt x="6232" y="12945"/>
                  </a:cubicBezTo>
                  <a:cubicBezTo>
                    <a:pt x="6238" y="12941"/>
                    <a:pt x="6248" y="12937"/>
                    <a:pt x="6262" y="12935"/>
                  </a:cubicBezTo>
                  <a:cubicBezTo>
                    <a:pt x="6285" y="12930"/>
                    <a:pt x="6307" y="12926"/>
                    <a:pt x="6328" y="12922"/>
                  </a:cubicBezTo>
                  <a:cubicBezTo>
                    <a:pt x="6348" y="12919"/>
                    <a:pt x="6367" y="12916"/>
                    <a:pt x="6385" y="12914"/>
                  </a:cubicBezTo>
                  <a:cubicBezTo>
                    <a:pt x="6402" y="12912"/>
                    <a:pt x="6417" y="12911"/>
                    <a:pt x="6431" y="12910"/>
                  </a:cubicBezTo>
                  <a:cubicBezTo>
                    <a:pt x="6444" y="12909"/>
                    <a:pt x="6454" y="12909"/>
                    <a:pt x="6462" y="12909"/>
                  </a:cubicBezTo>
                  <a:lnTo>
                    <a:pt x="6491" y="12851"/>
                  </a:lnTo>
                  <a:close/>
                  <a:moveTo>
                    <a:pt x="6205" y="12802"/>
                  </a:moveTo>
                  <a:cubicBezTo>
                    <a:pt x="6213" y="12810"/>
                    <a:pt x="6219" y="12819"/>
                    <a:pt x="6222" y="12829"/>
                  </a:cubicBezTo>
                  <a:cubicBezTo>
                    <a:pt x="6225" y="12840"/>
                    <a:pt x="6225" y="12851"/>
                    <a:pt x="6223" y="12864"/>
                  </a:cubicBezTo>
                  <a:cubicBezTo>
                    <a:pt x="6221" y="12877"/>
                    <a:pt x="6216" y="12892"/>
                    <a:pt x="6207" y="12909"/>
                  </a:cubicBezTo>
                  <a:lnTo>
                    <a:pt x="6186" y="12952"/>
                  </a:lnTo>
                  <a:lnTo>
                    <a:pt x="6040" y="12881"/>
                  </a:lnTo>
                  <a:lnTo>
                    <a:pt x="6063" y="12834"/>
                  </a:lnTo>
                  <a:cubicBezTo>
                    <a:pt x="6068" y="12823"/>
                    <a:pt x="6073" y="12814"/>
                    <a:pt x="6078" y="12807"/>
                  </a:cubicBezTo>
                  <a:cubicBezTo>
                    <a:pt x="6084" y="12800"/>
                    <a:pt x="6089" y="12794"/>
                    <a:pt x="6095" y="12789"/>
                  </a:cubicBezTo>
                  <a:cubicBezTo>
                    <a:pt x="6105" y="12780"/>
                    <a:pt x="6117" y="12775"/>
                    <a:pt x="6132" y="12773"/>
                  </a:cubicBezTo>
                  <a:cubicBezTo>
                    <a:pt x="6146" y="12771"/>
                    <a:pt x="6160" y="12773"/>
                    <a:pt x="6173" y="12780"/>
                  </a:cubicBezTo>
                  <a:cubicBezTo>
                    <a:pt x="6186" y="12786"/>
                    <a:pt x="6197" y="12793"/>
                    <a:pt x="6205" y="12802"/>
                  </a:cubicBezTo>
                  <a:close/>
                  <a:moveTo>
                    <a:pt x="6502" y="12457"/>
                  </a:moveTo>
                  <a:cubicBezTo>
                    <a:pt x="6488" y="12455"/>
                    <a:pt x="6474" y="12456"/>
                    <a:pt x="6461" y="12460"/>
                  </a:cubicBezTo>
                  <a:cubicBezTo>
                    <a:pt x="6448" y="12463"/>
                    <a:pt x="6436" y="12469"/>
                    <a:pt x="6425" y="12476"/>
                  </a:cubicBezTo>
                  <a:cubicBezTo>
                    <a:pt x="6414" y="12483"/>
                    <a:pt x="6401" y="12494"/>
                    <a:pt x="6387" y="12509"/>
                  </a:cubicBezTo>
                  <a:lnTo>
                    <a:pt x="6351" y="12547"/>
                  </a:lnTo>
                  <a:cubicBezTo>
                    <a:pt x="6332" y="12567"/>
                    <a:pt x="6315" y="12579"/>
                    <a:pt x="6301" y="12585"/>
                  </a:cubicBezTo>
                  <a:cubicBezTo>
                    <a:pt x="6286" y="12590"/>
                    <a:pt x="6271" y="12589"/>
                    <a:pt x="6255" y="12581"/>
                  </a:cubicBezTo>
                  <a:cubicBezTo>
                    <a:pt x="6235" y="12571"/>
                    <a:pt x="6223" y="12556"/>
                    <a:pt x="6218" y="12537"/>
                  </a:cubicBezTo>
                  <a:cubicBezTo>
                    <a:pt x="6213" y="12518"/>
                    <a:pt x="6217" y="12496"/>
                    <a:pt x="6229" y="12471"/>
                  </a:cubicBezTo>
                  <a:cubicBezTo>
                    <a:pt x="6233" y="12463"/>
                    <a:pt x="6238" y="12455"/>
                    <a:pt x="6243" y="12448"/>
                  </a:cubicBezTo>
                  <a:cubicBezTo>
                    <a:pt x="6247" y="12441"/>
                    <a:pt x="6253" y="12435"/>
                    <a:pt x="6259" y="12429"/>
                  </a:cubicBezTo>
                  <a:cubicBezTo>
                    <a:pt x="6266" y="12423"/>
                    <a:pt x="6273" y="12417"/>
                    <a:pt x="6281" y="12411"/>
                  </a:cubicBezTo>
                  <a:cubicBezTo>
                    <a:pt x="6289" y="12405"/>
                    <a:pt x="6298" y="12399"/>
                    <a:pt x="6309" y="12392"/>
                  </a:cubicBezTo>
                  <a:lnTo>
                    <a:pt x="6286" y="12355"/>
                  </a:lnTo>
                  <a:cubicBezTo>
                    <a:pt x="6242" y="12380"/>
                    <a:pt x="6210" y="12413"/>
                    <a:pt x="6190" y="12455"/>
                  </a:cubicBezTo>
                  <a:cubicBezTo>
                    <a:pt x="6181" y="12474"/>
                    <a:pt x="6175" y="12492"/>
                    <a:pt x="6173" y="12511"/>
                  </a:cubicBezTo>
                  <a:cubicBezTo>
                    <a:pt x="6171" y="12529"/>
                    <a:pt x="6172" y="12546"/>
                    <a:pt x="6176" y="12562"/>
                  </a:cubicBezTo>
                  <a:cubicBezTo>
                    <a:pt x="6181" y="12578"/>
                    <a:pt x="6188" y="12592"/>
                    <a:pt x="6199" y="12605"/>
                  </a:cubicBezTo>
                  <a:cubicBezTo>
                    <a:pt x="6210" y="12618"/>
                    <a:pt x="6223" y="12628"/>
                    <a:pt x="6240" y="12636"/>
                  </a:cubicBezTo>
                  <a:cubicBezTo>
                    <a:pt x="6265" y="12649"/>
                    <a:pt x="6290" y="12651"/>
                    <a:pt x="6316" y="12643"/>
                  </a:cubicBezTo>
                  <a:cubicBezTo>
                    <a:pt x="6328" y="12640"/>
                    <a:pt x="6339" y="12634"/>
                    <a:pt x="6349" y="12626"/>
                  </a:cubicBezTo>
                  <a:cubicBezTo>
                    <a:pt x="6359" y="12618"/>
                    <a:pt x="6371" y="12606"/>
                    <a:pt x="6385" y="12591"/>
                  </a:cubicBezTo>
                  <a:lnTo>
                    <a:pt x="6416" y="12557"/>
                  </a:lnTo>
                  <a:cubicBezTo>
                    <a:pt x="6453" y="12518"/>
                    <a:pt x="6489" y="12506"/>
                    <a:pt x="6524" y="12523"/>
                  </a:cubicBezTo>
                  <a:cubicBezTo>
                    <a:pt x="6547" y="12535"/>
                    <a:pt x="6561" y="12553"/>
                    <a:pt x="6566" y="12579"/>
                  </a:cubicBezTo>
                  <a:cubicBezTo>
                    <a:pt x="6568" y="12590"/>
                    <a:pt x="6568" y="12601"/>
                    <a:pt x="6566" y="12611"/>
                  </a:cubicBezTo>
                  <a:cubicBezTo>
                    <a:pt x="6564" y="12622"/>
                    <a:pt x="6559" y="12634"/>
                    <a:pt x="6552" y="12649"/>
                  </a:cubicBezTo>
                  <a:cubicBezTo>
                    <a:pt x="6542" y="12669"/>
                    <a:pt x="6531" y="12686"/>
                    <a:pt x="6517" y="12700"/>
                  </a:cubicBezTo>
                  <a:cubicBezTo>
                    <a:pt x="6504" y="12714"/>
                    <a:pt x="6487" y="12727"/>
                    <a:pt x="6467" y="12737"/>
                  </a:cubicBezTo>
                  <a:lnTo>
                    <a:pt x="6493" y="12776"/>
                  </a:lnTo>
                  <a:cubicBezTo>
                    <a:pt x="6515" y="12762"/>
                    <a:pt x="6534" y="12747"/>
                    <a:pt x="6549" y="12729"/>
                  </a:cubicBezTo>
                  <a:cubicBezTo>
                    <a:pt x="6565" y="12712"/>
                    <a:pt x="6579" y="12691"/>
                    <a:pt x="6590" y="12668"/>
                  </a:cubicBezTo>
                  <a:cubicBezTo>
                    <a:pt x="6599" y="12650"/>
                    <a:pt x="6605" y="12633"/>
                    <a:pt x="6608" y="12617"/>
                  </a:cubicBezTo>
                  <a:cubicBezTo>
                    <a:pt x="6611" y="12602"/>
                    <a:pt x="6612" y="12585"/>
                    <a:pt x="6610" y="12568"/>
                  </a:cubicBezTo>
                  <a:cubicBezTo>
                    <a:pt x="6607" y="12545"/>
                    <a:pt x="6600" y="12525"/>
                    <a:pt x="6588" y="12508"/>
                  </a:cubicBezTo>
                  <a:cubicBezTo>
                    <a:pt x="6576" y="12490"/>
                    <a:pt x="6560" y="12477"/>
                    <a:pt x="6542" y="12468"/>
                  </a:cubicBezTo>
                  <a:cubicBezTo>
                    <a:pt x="6530" y="12462"/>
                    <a:pt x="6517" y="12458"/>
                    <a:pt x="6502" y="12457"/>
                  </a:cubicBezTo>
                  <a:close/>
                  <a:moveTo>
                    <a:pt x="6720" y="12386"/>
                  </a:moveTo>
                  <a:lnTo>
                    <a:pt x="6329" y="12194"/>
                  </a:lnTo>
                  <a:lnTo>
                    <a:pt x="6306" y="12240"/>
                  </a:lnTo>
                  <a:lnTo>
                    <a:pt x="6697" y="12432"/>
                  </a:lnTo>
                  <a:lnTo>
                    <a:pt x="6720" y="12386"/>
                  </a:lnTo>
                  <a:close/>
                  <a:moveTo>
                    <a:pt x="6495" y="11857"/>
                  </a:moveTo>
                  <a:lnTo>
                    <a:pt x="6367" y="12116"/>
                  </a:lnTo>
                  <a:lnTo>
                    <a:pt x="6407" y="12135"/>
                  </a:lnTo>
                  <a:lnTo>
                    <a:pt x="6458" y="12030"/>
                  </a:lnTo>
                  <a:lnTo>
                    <a:pt x="6810" y="12203"/>
                  </a:lnTo>
                  <a:lnTo>
                    <a:pt x="6832" y="12158"/>
                  </a:lnTo>
                  <a:lnTo>
                    <a:pt x="6481" y="11985"/>
                  </a:lnTo>
                  <a:lnTo>
                    <a:pt x="6533" y="11879"/>
                  </a:lnTo>
                  <a:lnTo>
                    <a:pt x="6495" y="11857"/>
                  </a:lnTo>
                  <a:close/>
                  <a:moveTo>
                    <a:pt x="7038" y="11740"/>
                  </a:moveTo>
                  <a:lnTo>
                    <a:pt x="6583" y="11677"/>
                  </a:lnTo>
                  <a:lnTo>
                    <a:pt x="6553" y="11738"/>
                  </a:lnTo>
                  <a:lnTo>
                    <a:pt x="6880" y="12061"/>
                  </a:lnTo>
                  <a:lnTo>
                    <a:pt x="6903" y="12014"/>
                  </a:lnTo>
                  <a:lnTo>
                    <a:pt x="6801" y="11917"/>
                  </a:lnTo>
                  <a:lnTo>
                    <a:pt x="6873" y="11771"/>
                  </a:lnTo>
                  <a:lnTo>
                    <a:pt x="7012" y="11793"/>
                  </a:lnTo>
                  <a:lnTo>
                    <a:pt x="7038" y="11740"/>
                  </a:lnTo>
                  <a:close/>
                  <a:moveTo>
                    <a:pt x="6829" y="11764"/>
                  </a:moveTo>
                  <a:lnTo>
                    <a:pt x="6769" y="11886"/>
                  </a:lnTo>
                  <a:lnTo>
                    <a:pt x="6608" y="11730"/>
                  </a:lnTo>
                  <a:lnTo>
                    <a:pt x="6829" y="11764"/>
                  </a:lnTo>
                  <a:close/>
                  <a:moveTo>
                    <a:pt x="6475" y="11708"/>
                  </a:moveTo>
                  <a:cubicBezTo>
                    <a:pt x="6467" y="11711"/>
                    <a:pt x="6460" y="11717"/>
                    <a:pt x="6456" y="11725"/>
                  </a:cubicBezTo>
                  <a:cubicBezTo>
                    <a:pt x="6452" y="11733"/>
                    <a:pt x="6452" y="11741"/>
                    <a:pt x="6455" y="11750"/>
                  </a:cubicBezTo>
                  <a:cubicBezTo>
                    <a:pt x="6458" y="11758"/>
                    <a:pt x="6463" y="11765"/>
                    <a:pt x="6471" y="11769"/>
                  </a:cubicBezTo>
                  <a:cubicBezTo>
                    <a:pt x="6479" y="11773"/>
                    <a:pt x="6488" y="11773"/>
                    <a:pt x="6497" y="11770"/>
                  </a:cubicBezTo>
                  <a:cubicBezTo>
                    <a:pt x="6505" y="11768"/>
                    <a:pt x="6512" y="11762"/>
                    <a:pt x="6516" y="11754"/>
                  </a:cubicBezTo>
                  <a:cubicBezTo>
                    <a:pt x="6520" y="11745"/>
                    <a:pt x="6520" y="11737"/>
                    <a:pt x="6517" y="11729"/>
                  </a:cubicBezTo>
                  <a:cubicBezTo>
                    <a:pt x="6514" y="11720"/>
                    <a:pt x="6508" y="11714"/>
                    <a:pt x="6500" y="11710"/>
                  </a:cubicBezTo>
                  <a:cubicBezTo>
                    <a:pt x="6492" y="11706"/>
                    <a:pt x="6484" y="11705"/>
                    <a:pt x="6475" y="11708"/>
                  </a:cubicBezTo>
                  <a:close/>
                  <a:moveTo>
                    <a:pt x="6533" y="11591"/>
                  </a:moveTo>
                  <a:cubicBezTo>
                    <a:pt x="6524" y="11594"/>
                    <a:pt x="6518" y="11599"/>
                    <a:pt x="6514" y="11608"/>
                  </a:cubicBezTo>
                  <a:cubicBezTo>
                    <a:pt x="6510" y="11616"/>
                    <a:pt x="6510" y="11624"/>
                    <a:pt x="6512" y="11633"/>
                  </a:cubicBezTo>
                  <a:cubicBezTo>
                    <a:pt x="6515" y="11641"/>
                    <a:pt x="6521" y="11647"/>
                    <a:pt x="6529" y="11651"/>
                  </a:cubicBezTo>
                  <a:cubicBezTo>
                    <a:pt x="6537" y="11655"/>
                    <a:pt x="6546" y="11656"/>
                    <a:pt x="6554" y="11653"/>
                  </a:cubicBezTo>
                  <a:cubicBezTo>
                    <a:pt x="6563" y="11650"/>
                    <a:pt x="6569" y="11645"/>
                    <a:pt x="6574" y="11636"/>
                  </a:cubicBezTo>
                  <a:cubicBezTo>
                    <a:pt x="6578" y="11628"/>
                    <a:pt x="6578" y="11620"/>
                    <a:pt x="6575" y="11611"/>
                  </a:cubicBezTo>
                  <a:cubicBezTo>
                    <a:pt x="6572" y="11603"/>
                    <a:pt x="6566" y="11597"/>
                    <a:pt x="6558" y="11592"/>
                  </a:cubicBezTo>
                  <a:cubicBezTo>
                    <a:pt x="6550" y="11589"/>
                    <a:pt x="6541" y="11588"/>
                    <a:pt x="6533" y="11591"/>
                  </a:cubicBezTo>
                  <a:close/>
                  <a:moveTo>
                    <a:pt x="6775" y="11288"/>
                  </a:moveTo>
                  <a:lnTo>
                    <a:pt x="6647" y="11547"/>
                  </a:lnTo>
                  <a:lnTo>
                    <a:pt x="6687" y="11566"/>
                  </a:lnTo>
                  <a:lnTo>
                    <a:pt x="6738" y="11461"/>
                  </a:lnTo>
                  <a:lnTo>
                    <a:pt x="7090" y="11634"/>
                  </a:lnTo>
                  <a:lnTo>
                    <a:pt x="7112" y="11589"/>
                  </a:lnTo>
                  <a:lnTo>
                    <a:pt x="6760" y="11416"/>
                  </a:lnTo>
                  <a:lnTo>
                    <a:pt x="6813" y="11310"/>
                  </a:lnTo>
                  <a:lnTo>
                    <a:pt x="6775" y="11288"/>
                  </a:lnTo>
                  <a:close/>
                  <a:moveTo>
                    <a:pt x="7441" y="10921"/>
                  </a:moveTo>
                  <a:lnTo>
                    <a:pt x="7033" y="10763"/>
                  </a:lnTo>
                  <a:lnTo>
                    <a:pt x="6999" y="10832"/>
                  </a:lnTo>
                  <a:lnTo>
                    <a:pt x="7223" y="11033"/>
                  </a:lnTo>
                  <a:cubicBezTo>
                    <a:pt x="7236" y="11045"/>
                    <a:pt x="7249" y="11055"/>
                    <a:pt x="7260" y="11064"/>
                  </a:cubicBezTo>
                  <a:cubicBezTo>
                    <a:pt x="7271" y="11072"/>
                    <a:pt x="7278" y="11077"/>
                    <a:pt x="7279" y="11078"/>
                  </a:cubicBezTo>
                  <a:cubicBezTo>
                    <a:pt x="7277" y="11078"/>
                    <a:pt x="7269" y="11076"/>
                    <a:pt x="7255" y="11072"/>
                  </a:cubicBezTo>
                  <a:cubicBezTo>
                    <a:pt x="7242" y="11068"/>
                    <a:pt x="7224" y="11064"/>
                    <a:pt x="7204" y="11060"/>
                  </a:cubicBezTo>
                  <a:lnTo>
                    <a:pt x="6913" y="11006"/>
                  </a:lnTo>
                  <a:lnTo>
                    <a:pt x="6880" y="11074"/>
                  </a:lnTo>
                  <a:lnTo>
                    <a:pt x="7254" y="11301"/>
                  </a:lnTo>
                  <a:lnTo>
                    <a:pt x="7276" y="11256"/>
                  </a:lnTo>
                  <a:lnTo>
                    <a:pt x="7009" y="11097"/>
                  </a:lnTo>
                  <a:cubicBezTo>
                    <a:pt x="7003" y="11094"/>
                    <a:pt x="6997" y="11090"/>
                    <a:pt x="6989" y="11086"/>
                  </a:cubicBezTo>
                  <a:cubicBezTo>
                    <a:pt x="6982" y="11082"/>
                    <a:pt x="6974" y="11077"/>
                    <a:pt x="6967" y="11073"/>
                  </a:cubicBezTo>
                  <a:cubicBezTo>
                    <a:pt x="6959" y="11069"/>
                    <a:pt x="6953" y="11065"/>
                    <a:pt x="6947" y="11062"/>
                  </a:cubicBezTo>
                  <a:cubicBezTo>
                    <a:pt x="6943" y="11059"/>
                    <a:pt x="6939" y="11058"/>
                    <a:pt x="6938" y="11057"/>
                  </a:cubicBezTo>
                  <a:cubicBezTo>
                    <a:pt x="6942" y="11058"/>
                    <a:pt x="6952" y="11060"/>
                    <a:pt x="6966" y="11063"/>
                  </a:cubicBezTo>
                  <a:cubicBezTo>
                    <a:pt x="6980" y="11066"/>
                    <a:pt x="6999" y="11069"/>
                    <a:pt x="7021" y="11074"/>
                  </a:cubicBezTo>
                  <a:lnTo>
                    <a:pt x="7337" y="11133"/>
                  </a:lnTo>
                  <a:lnTo>
                    <a:pt x="7356" y="11093"/>
                  </a:lnTo>
                  <a:lnTo>
                    <a:pt x="7106" y="10866"/>
                  </a:lnTo>
                  <a:cubicBezTo>
                    <a:pt x="7100" y="10861"/>
                    <a:pt x="7095" y="10856"/>
                    <a:pt x="7089" y="10851"/>
                  </a:cubicBezTo>
                  <a:cubicBezTo>
                    <a:pt x="7083" y="10846"/>
                    <a:pt x="7078" y="10842"/>
                    <a:pt x="7072" y="10837"/>
                  </a:cubicBezTo>
                  <a:cubicBezTo>
                    <a:pt x="7067" y="10833"/>
                    <a:pt x="7062" y="10829"/>
                    <a:pt x="7059" y="10826"/>
                  </a:cubicBezTo>
                  <a:cubicBezTo>
                    <a:pt x="7055" y="10823"/>
                    <a:pt x="7053" y="10821"/>
                    <a:pt x="7052" y="10820"/>
                  </a:cubicBezTo>
                  <a:cubicBezTo>
                    <a:pt x="7053" y="10821"/>
                    <a:pt x="7056" y="10822"/>
                    <a:pt x="7060" y="10824"/>
                  </a:cubicBezTo>
                  <a:cubicBezTo>
                    <a:pt x="7065" y="10826"/>
                    <a:pt x="7071" y="10828"/>
                    <a:pt x="7078" y="10832"/>
                  </a:cubicBezTo>
                  <a:cubicBezTo>
                    <a:pt x="7084" y="10835"/>
                    <a:pt x="7091" y="10838"/>
                    <a:pt x="7099" y="10841"/>
                  </a:cubicBezTo>
                  <a:cubicBezTo>
                    <a:pt x="7107" y="10844"/>
                    <a:pt x="7114" y="10847"/>
                    <a:pt x="7120" y="10850"/>
                  </a:cubicBezTo>
                  <a:lnTo>
                    <a:pt x="7418" y="10968"/>
                  </a:lnTo>
                  <a:lnTo>
                    <a:pt x="7441" y="10921"/>
                  </a:lnTo>
                  <a:close/>
                  <a:moveTo>
                    <a:pt x="7225" y="10373"/>
                  </a:moveTo>
                  <a:lnTo>
                    <a:pt x="7202" y="10419"/>
                  </a:lnTo>
                  <a:lnTo>
                    <a:pt x="7475" y="10553"/>
                  </a:lnTo>
                  <a:cubicBezTo>
                    <a:pt x="7488" y="10560"/>
                    <a:pt x="7499" y="10566"/>
                    <a:pt x="7507" y="10572"/>
                  </a:cubicBezTo>
                  <a:cubicBezTo>
                    <a:pt x="7516" y="10579"/>
                    <a:pt x="7523" y="10587"/>
                    <a:pt x="7528" y="10598"/>
                  </a:cubicBezTo>
                  <a:cubicBezTo>
                    <a:pt x="7533" y="10608"/>
                    <a:pt x="7535" y="10620"/>
                    <a:pt x="7533" y="10634"/>
                  </a:cubicBezTo>
                  <a:cubicBezTo>
                    <a:pt x="7532" y="10647"/>
                    <a:pt x="7527" y="10662"/>
                    <a:pt x="7519" y="10679"/>
                  </a:cubicBezTo>
                  <a:cubicBezTo>
                    <a:pt x="7513" y="10691"/>
                    <a:pt x="7507" y="10701"/>
                    <a:pt x="7500" y="10708"/>
                  </a:cubicBezTo>
                  <a:cubicBezTo>
                    <a:pt x="7493" y="10716"/>
                    <a:pt x="7487" y="10722"/>
                    <a:pt x="7480" y="10726"/>
                  </a:cubicBezTo>
                  <a:cubicBezTo>
                    <a:pt x="7473" y="10730"/>
                    <a:pt x="7467" y="10733"/>
                    <a:pt x="7460" y="10735"/>
                  </a:cubicBezTo>
                  <a:cubicBezTo>
                    <a:pt x="7454" y="10736"/>
                    <a:pt x="7448" y="10737"/>
                    <a:pt x="7443" y="10736"/>
                  </a:cubicBezTo>
                  <a:cubicBezTo>
                    <a:pt x="7436" y="10736"/>
                    <a:pt x="7426" y="10734"/>
                    <a:pt x="7415" y="10729"/>
                  </a:cubicBezTo>
                  <a:cubicBezTo>
                    <a:pt x="7404" y="10725"/>
                    <a:pt x="7393" y="10720"/>
                    <a:pt x="7383" y="10715"/>
                  </a:cubicBezTo>
                  <a:lnTo>
                    <a:pt x="7120" y="10586"/>
                  </a:lnTo>
                  <a:lnTo>
                    <a:pt x="7097" y="10632"/>
                  </a:lnTo>
                  <a:lnTo>
                    <a:pt x="7378" y="10770"/>
                  </a:lnTo>
                  <a:cubicBezTo>
                    <a:pt x="7387" y="10774"/>
                    <a:pt x="7397" y="10779"/>
                    <a:pt x="7409" y="10783"/>
                  </a:cubicBezTo>
                  <a:cubicBezTo>
                    <a:pt x="7420" y="10787"/>
                    <a:pt x="7432" y="10789"/>
                    <a:pt x="7444" y="10789"/>
                  </a:cubicBezTo>
                  <a:cubicBezTo>
                    <a:pt x="7469" y="10788"/>
                    <a:pt x="7490" y="10780"/>
                    <a:pt x="7508" y="10767"/>
                  </a:cubicBezTo>
                  <a:cubicBezTo>
                    <a:pt x="7526" y="10753"/>
                    <a:pt x="7543" y="10731"/>
                    <a:pt x="7558" y="10701"/>
                  </a:cubicBezTo>
                  <a:cubicBezTo>
                    <a:pt x="7569" y="10677"/>
                    <a:pt x="7577" y="10656"/>
                    <a:pt x="7580" y="10637"/>
                  </a:cubicBezTo>
                  <a:cubicBezTo>
                    <a:pt x="7583" y="10618"/>
                    <a:pt x="7582" y="10600"/>
                    <a:pt x="7578" y="10583"/>
                  </a:cubicBezTo>
                  <a:cubicBezTo>
                    <a:pt x="7574" y="10567"/>
                    <a:pt x="7566" y="10553"/>
                    <a:pt x="7555" y="10543"/>
                  </a:cubicBezTo>
                  <a:cubicBezTo>
                    <a:pt x="7544" y="10532"/>
                    <a:pt x="7527" y="10521"/>
                    <a:pt x="7503" y="10510"/>
                  </a:cubicBezTo>
                  <a:lnTo>
                    <a:pt x="7225" y="10373"/>
                  </a:lnTo>
                  <a:close/>
                  <a:moveTo>
                    <a:pt x="7068" y="10504"/>
                  </a:moveTo>
                  <a:cubicBezTo>
                    <a:pt x="7059" y="10507"/>
                    <a:pt x="7053" y="10512"/>
                    <a:pt x="7049" y="10520"/>
                  </a:cubicBezTo>
                  <a:cubicBezTo>
                    <a:pt x="7045" y="10528"/>
                    <a:pt x="7045" y="10537"/>
                    <a:pt x="7047" y="10545"/>
                  </a:cubicBezTo>
                  <a:cubicBezTo>
                    <a:pt x="7050" y="10554"/>
                    <a:pt x="7056" y="10560"/>
                    <a:pt x="7064" y="10564"/>
                  </a:cubicBezTo>
                  <a:cubicBezTo>
                    <a:pt x="7072" y="10568"/>
                    <a:pt x="7081" y="10569"/>
                    <a:pt x="7089" y="10566"/>
                  </a:cubicBezTo>
                  <a:cubicBezTo>
                    <a:pt x="7098" y="10563"/>
                    <a:pt x="7104" y="10557"/>
                    <a:pt x="7109" y="10549"/>
                  </a:cubicBezTo>
                  <a:cubicBezTo>
                    <a:pt x="7113" y="10541"/>
                    <a:pt x="7113" y="10532"/>
                    <a:pt x="7110" y="10524"/>
                  </a:cubicBezTo>
                  <a:cubicBezTo>
                    <a:pt x="7107" y="10516"/>
                    <a:pt x="7101" y="10509"/>
                    <a:pt x="7093" y="10505"/>
                  </a:cubicBezTo>
                  <a:cubicBezTo>
                    <a:pt x="7085" y="10501"/>
                    <a:pt x="7076" y="10501"/>
                    <a:pt x="7068" y="10504"/>
                  </a:cubicBezTo>
                  <a:close/>
                  <a:moveTo>
                    <a:pt x="7125" y="10387"/>
                  </a:moveTo>
                  <a:cubicBezTo>
                    <a:pt x="7117" y="10390"/>
                    <a:pt x="7111" y="10395"/>
                    <a:pt x="7106" y="10404"/>
                  </a:cubicBezTo>
                  <a:cubicBezTo>
                    <a:pt x="7103" y="10412"/>
                    <a:pt x="7102" y="10420"/>
                    <a:pt x="7105" y="10428"/>
                  </a:cubicBezTo>
                  <a:cubicBezTo>
                    <a:pt x="7108" y="10437"/>
                    <a:pt x="7113" y="10443"/>
                    <a:pt x="7121" y="10447"/>
                  </a:cubicBezTo>
                  <a:cubicBezTo>
                    <a:pt x="7130" y="10451"/>
                    <a:pt x="7138" y="10452"/>
                    <a:pt x="7147" y="10449"/>
                  </a:cubicBezTo>
                  <a:cubicBezTo>
                    <a:pt x="7156" y="10446"/>
                    <a:pt x="7162" y="10441"/>
                    <a:pt x="7166" y="10432"/>
                  </a:cubicBezTo>
                  <a:cubicBezTo>
                    <a:pt x="7170" y="10424"/>
                    <a:pt x="7171" y="10416"/>
                    <a:pt x="7167" y="10407"/>
                  </a:cubicBezTo>
                  <a:cubicBezTo>
                    <a:pt x="7164" y="10399"/>
                    <a:pt x="7158" y="10392"/>
                    <a:pt x="7150" y="10388"/>
                  </a:cubicBezTo>
                  <a:cubicBezTo>
                    <a:pt x="7142" y="10384"/>
                    <a:pt x="7134" y="10384"/>
                    <a:pt x="7125" y="10387"/>
                  </a:cubicBezTo>
                  <a:close/>
                  <a:moveTo>
                    <a:pt x="7799" y="10193"/>
                  </a:moveTo>
                  <a:lnTo>
                    <a:pt x="7408" y="10000"/>
                  </a:lnTo>
                  <a:lnTo>
                    <a:pt x="7386" y="10046"/>
                  </a:lnTo>
                  <a:lnTo>
                    <a:pt x="7599" y="10149"/>
                  </a:lnTo>
                  <a:cubicBezTo>
                    <a:pt x="7613" y="10156"/>
                    <a:pt x="7627" y="10163"/>
                    <a:pt x="7642" y="10169"/>
                  </a:cubicBezTo>
                  <a:cubicBezTo>
                    <a:pt x="7656" y="10176"/>
                    <a:pt x="7669" y="10181"/>
                    <a:pt x="7680" y="10186"/>
                  </a:cubicBezTo>
                  <a:cubicBezTo>
                    <a:pt x="7692" y="10191"/>
                    <a:pt x="7701" y="10195"/>
                    <a:pt x="7709" y="10198"/>
                  </a:cubicBezTo>
                  <a:cubicBezTo>
                    <a:pt x="7716" y="10201"/>
                    <a:pt x="7720" y="10203"/>
                    <a:pt x="7721" y="10203"/>
                  </a:cubicBezTo>
                  <a:cubicBezTo>
                    <a:pt x="7719" y="10203"/>
                    <a:pt x="7716" y="10202"/>
                    <a:pt x="7709" y="10202"/>
                  </a:cubicBezTo>
                  <a:cubicBezTo>
                    <a:pt x="7703" y="10201"/>
                    <a:pt x="7696" y="10201"/>
                    <a:pt x="7686" y="10200"/>
                  </a:cubicBezTo>
                  <a:cubicBezTo>
                    <a:pt x="7677" y="10200"/>
                    <a:pt x="7667" y="10199"/>
                    <a:pt x="7655" y="10199"/>
                  </a:cubicBezTo>
                  <a:cubicBezTo>
                    <a:pt x="7644" y="10198"/>
                    <a:pt x="7632" y="10198"/>
                    <a:pt x="7621" y="10199"/>
                  </a:cubicBezTo>
                  <a:lnTo>
                    <a:pt x="7307" y="10206"/>
                  </a:lnTo>
                  <a:lnTo>
                    <a:pt x="7280" y="10260"/>
                  </a:lnTo>
                  <a:lnTo>
                    <a:pt x="7671" y="10452"/>
                  </a:lnTo>
                  <a:lnTo>
                    <a:pt x="7695" y="10404"/>
                  </a:lnTo>
                  <a:lnTo>
                    <a:pt x="7467" y="10295"/>
                  </a:lnTo>
                  <a:cubicBezTo>
                    <a:pt x="7456" y="10289"/>
                    <a:pt x="7444" y="10284"/>
                    <a:pt x="7433" y="10279"/>
                  </a:cubicBezTo>
                  <a:cubicBezTo>
                    <a:pt x="7421" y="10274"/>
                    <a:pt x="7410" y="10269"/>
                    <a:pt x="7400" y="10265"/>
                  </a:cubicBezTo>
                  <a:cubicBezTo>
                    <a:pt x="7390" y="10261"/>
                    <a:pt x="7382" y="10257"/>
                    <a:pt x="7374" y="10254"/>
                  </a:cubicBezTo>
                  <a:cubicBezTo>
                    <a:pt x="7367" y="10251"/>
                    <a:pt x="7362" y="10249"/>
                    <a:pt x="7359" y="10248"/>
                  </a:cubicBezTo>
                  <a:cubicBezTo>
                    <a:pt x="7363" y="10248"/>
                    <a:pt x="7368" y="10249"/>
                    <a:pt x="7376" y="10249"/>
                  </a:cubicBezTo>
                  <a:cubicBezTo>
                    <a:pt x="7383" y="10249"/>
                    <a:pt x="7392" y="10249"/>
                    <a:pt x="7402" y="10249"/>
                  </a:cubicBezTo>
                  <a:cubicBezTo>
                    <a:pt x="7412" y="10250"/>
                    <a:pt x="7423" y="10250"/>
                    <a:pt x="7436" y="10250"/>
                  </a:cubicBezTo>
                  <a:cubicBezTo>
                    <a:pt x="7448" y="10250"/>
                    <a:pt x="7461" y="10250"/>
                    <a:pt x="7474" y="10249"/>
                  </a:cubicBezTo>
                  <a:lnTo>
                    <a:pt x="7775" y="10242"/>
                  </a:lnTo>
                  <a:lnTo>
                    <a:pt x="7799" y="10193"/>
                  </a:lnTo>
                  <a:close/>
                  <a:moveTo>
                    <a:pt x="7823" y="9772"/>
                  </a:moveTo>
                  <a:cubicBezTo>
                    <a:pt x="7809" y="9770"/>
                    <a:pt x="7795" y="9771"/>
                    <a:pt x="7782" y="9775"/>
                  </a:cubicBezTo>
                  <a:cubicBezTo>
                    <a:pt x="7769" y="9778"/>
                    <a:pt x="7757" y="9784"/>
                    <a:pt x="7746" y="9791"/>
                  </a:cubicBezTo>
                  <a:cubicBezTo>
                    <a:pt x="7735" y="9798"/>
                    <a:pt x="7723" y="9809"/>
                    <a:pt x="7709" y="9824"/>
                  </a:cubicBezTo>
                  <a:lnTo>
                    <a:pt x="7672" y="9862"/>
                  </a:lnTo>
                  <a:cubicBezTo>
                    <a:pt x="7653" y="9882"/>
                    <a:pt x="7637" y="9894"/>
                    <a:pt x="7622" y="9900"/>
                  </a:cubicBezTo>
                  <a:cubicBezTo>
                    <a:pt x="7608" y="9905"/>
                    <a:pt x="7592" y="9904"/>
                    <a:pt x="7576" y="9896"/>
                  </a:cubicBezTo>
                  <a:cubicBezTo>
                    <a:pt x="7556" y="9886"/>
                    <a:pt x="7544" y="9871"/>
                    <a:pt x="7539" y="9852"/>
                  </a:cubicBezTo>
                  <a:cubicBezTo>
                    <a:pt x="7535" y="9833"/>
                    <a:pt x="7538" y="9811"/>
                    <a:pt x="7550" y="9786"/>
                  </a:cubicBezTo>
                  <a:cubicBezTo>
                    <a:pt x="7555" y="9778"/>
                    <a:pt x="7559" y="9770"/>
                    <a:pt x="7564" y="9763"/>
                  </a:cubicBezTo>
                  <a:cubicBezTo>
                    <a:pt x="7569" y="9756"/>
                    <a:pt x="7574" y="9750"/>
                    <a:pt x="7580" y="9744"/>
                  </a:cubicBezTo>
                  <a:cubicBezTo>
                    <a:pt x="7587" y="9738"/>
                    <a:pt x="7594" y="9732"/>
                    <a:pt x="7602" y="9726"/>
                  </a:cubicBezTo>
                  <a:cubicBezTo>
                    <a:pt x="7610" y="9720"/>
                    <a:pt x="7620" y="9714"/>
                    <a:pt x="7630" y="9707"/>
                  </a:cubicBezTo>
                  <a:lnTo>
                    <a:pt x="7607" y="9670"/>
                  </a:lnTo>
                  <a:cubicBezTo>
                    <a:pt x="7563" y="9695"/>
                    <a:pt x="7532" y="9728"/>
                    <a:pt x="7511" y="9770"/>
                  </a:cubicBezTo>
                  <a:cubicBezTo>
                    <a:pt x="7502" y="9789"/>
                    <a:pt x="7496" y="9807"/>
                    <a:pt x="7494" y="9826"/>
                  </a:cubicBezTo>
                  <a:cubicBezTo>
                    <a:pt x="7492" y="9844"/>
                    <a:pt x="7493" y="9861"/>
                    <a:pt x="7497" y="9877"/>
                  </a:cubicBezTo>
                  <a:cubicBezTo>
                    <a:pt x="7502" y="9893"/>
                    <a:pt x="7509" y="9907"/>
                    <a:pt x="7520" y="9920"/>
                  </a:cubicBezTo>
                  <a:cubicBezTo>
                    <a:pt x="7531" y="9933"/>
                    <a:pt x="7544" y="9943"/>
                    <a:pt x="7561" y="9951"/>
                  </a:cubicBezTo>
                  <a:cubicBezTo>
                    <a:pt x="7586" y="9964"/>
                    <a:pt x="7612" y="9966"/>
                    <a:pt x="7637" y="9958"/>
                  </a:cubicBezTo>
                  <a:cubicBezTo>
                    <a:pt x="7649" y="9955"/>
                    <a:pt x="7660" y="9949"/>
                    <a:pt x="7670" y="9941"/>
                  </a:cubicBezTo>
                  <a:cubicBezTo>
                    <a:pt x="7680" y="9933"/>
                    <a:pt x="7692" y="9921"/>
                    <a:pt x="7706" y="9906"/>
                  </a:cubicBezTo>
                  <a:lnTo>
                    <a:pt x="7737" y="9872"/>
                  </a:lnTo>
                  <a:cubicBezTo>
                    <a:pt x="7774" y="9833"/>
                    <a:pt x="7810" y="9821"/>
                    <a:pt x="7845" y="9838"/>
                  </a:cubicBezTo>
                  <a:cubicBezTo>
                    <a:pt x="7868" y="9850"/>
                    <a:pt x="7882" y="9868"/>
                    <a:pt x="7887" y="9894"/>
                  </a:cubicBezTo>
                  <a:cubicBezTo>
                    <a:pt x="7889" y="9905"/>
                    <a:pt x="7889" y="9916"/>
                    <a:pt x="7887" y="9926"/>
                  </a:cubicBezTo>
                  <a:cubicBezTo>
                    <a:pt x="7885" y="9937"/>
                    <a:pt x="7881" y="9949"/>
                    <a:pt x="7873" y="9964"/>
                  </a:cubicBezTo>
                  <a:cubicBezTo>
                    <a:pt x="7864" y="9984"/>
                    <a:pt x="7852" y="10001"/>
                    <a:pt x="7838" y="10015"/>
                  </a:cubicBezTo>
                  <a:cubicBezTo>
                    <a:pt x="7825" y="10029"/>
                    <a:pt x="7808" y="10042"/>
                    <a:pt x="7788" y="10052"/>
                  </a:cubicBezTo>
                  <a:lnTo>
                    <a:pt x="7815" y="10091"/>
                  </a:lnTo>
                  <a:cubicBezTo>
                    <a:pt x="7836" y="10077"/>
                    <a:pt x="7855" y="10062"/>
                    <a:pt x="7871" y="10045"/>
                  </a:cubicBezTo>
                  <a:cubicBezTo>
                    <a:pt x="7886" y="10027"/>
                    <a:pt x="7900" y="10006"/>
                    <a:pt x="7912" y="9983"/>
                  </a:cubicBezTo>
                  <a:cubicBezTo>
                    <a:pt x="7921" y="9965"/>
                    <a:pt x="7926" y="9948"/>
                    <a:pt x="7929" y="9932"/>
                  </a:cubicBezTo>
                  <a:cubicBezTo>
                    <a:pt x="7932" y="9917"/>
                    <a:pt x="7933" y="9900"/>
                    <a:pt x="7931" y="9883"/>
                  </a:cubicBezTo>
                  <a:cubicBezTo>
                    <a:pt x="7928" y="9861"/>
                    <a:pt x="7921" y="9840"/>
                    <a:pt x="7909" y="9823"/>
                  </a:cubicBezTo>
                  <a:cubicBezTo>
                    <a:pt x="7897" y="9805"/>
                    <a:pt x="7882" y="9792"/>
                    <a:pt x="7863" y="9783"/>
                  </a:cubicBezTo>
                  <a:cubicBezTo>
                    <a:pt x="7851" y="9777"/>
                    <a:pt x="7838" y="9773"/>
                    <a:pt x="7823" y="9772"/>
                  </a:cubicBezTo>
                  <a:close/>
                  <a:moveTo>
                    <a:pt x="7741" y="9325"/>
                  </a:moveTo>
                  <a:lnTo>
                    <a:pt x="7613" y="9584"/>
                  </a:lnTo>
                  <a:lnTo>
                    <a:pt x="7653" y="9603"/>
                  </a:lnTo>
                  <a:lnTo>
                    <a:pt x="7704" y="9498"/>
                  </a:lnTo>
                  <a:lnTo>
                    <a:pt x="8056" y="9671"/>
                  </a:lnTo>
                  <a:lnTo>
                    <a:pt x="8078" y="9626"/>
                  </a:lnTo>
                  <a:lnTo>
                    <a:pt x="7726" y="9453"/>
                  </a:lnTo>
                  <a:lnTo>
                    <a:pt x="7779" y="9347"/>
                  </a:lnTo>
                  <a:lnTo>
                    <a:pt x="7741" y="9325"/>
                  </a:lnTo>
                  <a:close/>
                  <a:moveTo>
                    <a:pt x="8272" y="9231"/>
                  </a:moveTo>
                  <a:lnTo>
                    <a:pt x="8232" y="9211"/>
                  </a:lnTo>
                  <a:lnTo>
                    <a:pt x="8147" y="9383"/>
                  </a:lnTo>
                  <a:lnTo>
                    <a:pt x="8004" y="9313"/>
                  </a:lnTo>
                  <a:lnTo>
                    <a:pt x="8070" y="9179"/>
                  </a:lnTo>
                  <a:lnTo>
                    <a:pt x="8030" y="9159"/>
                  </a:lnTo>
                  <a:lnTo>
                    <a:pt x="7964" y="9293"/>
                  </a:lnTo>
                  <a:lnTo>
                    <a:pt x="7836" y="9230"/>
                  </a:lnTo>
                  <a:lnTo>
                    <a:pt x="7914" y="9069"/>
                  </a:lnTo>
                  <a:lnTo>
                    <a:pt x="7879" y="9044"/>
                  </a:lnTo>
                  <a:lnTo>
                    <a:pt x="7774" y="9258"/>
                  </a:lnTo>
                  <a:lnTo>
                    <a:pt x="8164" y="9450"/>
                  </a:lnTo>
                  <a:lnTo>
                    <a:pt x="8272" y="9231"/>
                  </a:lnTo>
                  <a:close/>
                  <a:moveTo>
                    <a:pt x="8435" y="8900"/>
                  </a:moveTo>
                  <a:lnTo>
                    <a:pt x="8399" y="8904"/>
                  </a:lnTo>
                  <a:cubicBezTo>
                    <a:pt x="8382" y="8907"/>
                    <a:pt x="8365" y="8909"/>
                    <a:pt x="8346" y="8912"/>
                  </a:cubicBezTo>
                  <a:cubicBezTo>
                    <a:pt x="8327" y="8914"/>
                    <a:pt x="8310" y="8917"/>
                    <a:pt x="8293" y="8919"/>
                  </a:cubicBezTo>
                  <a:cubicBezTo>
                    <a:pt x="8277" y="8921"/>
                    <a:pt x="8265" y="8923"/>
                    <a:pt x="8258" y="8924"/>
                  </a:cubicBezTo>
                  <a:cubicBezTo>
                    <a:pt x="8248" y="8926"/>
                    <a:pt x="8238" y="8929"/>
                    <a:pt x="8226" y="8932"/>
                  </a:cubicBezTo>
                  <a:cubicBezTo>
                    <a:pt x="8214" y="8935"/>
                    <a:pt x="8204" y="8938"/>
                    <a:pt x="8195" y="8942"/>
                  </a:cubicBezTo>
                  <a:lnTo>
                    <a:pt x="8198" y="8936"/>
                  </a:lnTo>
                  <a:cubicBezTo>
                    <a:pt x="8206" y="8921"/>
                    <a:pt x="8210" y="8905"/>
                    <a:pt x="8211" y="8890"/>
                  </a:cubicBezTo>
                  <a:cubicBezTo>
                    <a:pt x="8212" y="8875"/>
                    <a:pt x="8210" y="8860"/>
                    <a:pt x="8206" y="8847"/>
                  </a:cubicBezTo>
                  <a:cubicBezTo>
                    <a:pt x="8201" y="8833"/>
                    <a:pt x="8193" y="8821"/>
                    <a:pt x="8182" y="8809"/>
                  </a:cubicBezTo>
                  <a:cubicBezTo>
                    <a:pt x="8171" y="8798"/>
                    <a:pt x="8158" y="8788"/>
                    <a:pt x="8142" y="8780"/>
                  </a:cubicBezTo>
                  <a:cubicBezTo>
                    <a:pt x="8132" y="8775"/>
                    <a:pt x="8122" y="8772"/>
                    <a:pt x="8112" y="8770"/>
                  </a:cubicBezTo>
                  <a:cubicBezTo>
                    <a:pt x="8102" y="8768"/>
                    <a:pt x="8093" y="8767"/>
                    <a:pt x="8084" y="8768"/>
                  </a:cubicBezTo>
                  <a:cubicBezTo>
                    <a:pt x="8076" y="8768"/>
                    <a:pt x="8068" y="8769"/>
                    <a:pt x="8060" y="8771"/>
                  </a:cubicBezTo>
                  <a:cubicBezTo>
                    <a:pt x="8053" y="8773"/>
                    <a:pt x="8046" y="8776"/>
                    <a:pt x="8041" y="8778"/>
                  </a:cubicBezTo>
                  <a:cubicBezTo>
                    <a:pt x="8035" y="8781"/>
                    <a:pt x="8029" y="8785"/>
                    <a:pt x="8023" y="8789"/>
                  </a:cubicBezTo>
                  <a:cubicBezTo>
                    <a:pt x="8017" y="8793"/>
                    <a:pt x="8011" y="8799"/>
                    <a:pt x="8005" y="8806"/>
                  </a:cubicBezTo>
                  <a:cubicBezTo>
                    <a:pt x="7999" y="8812"/>
                    <a:pt x="7992" y="8820"/>
                    <a:pt x="7986" y="8830"/>
                  </a:cubicBezTo>
                  <a:cubicBezTo>
                    <a:pt x="7980" y="8840"/>
                    <a:pt x="7974" y="8851"/>
                    <a:pt x="7967" y="8865"/>
                  </a:cubicBezTo>
                  <a:lnTo>
                    <a:pt x="7922" y="8956"/>
                  </a:lnTo>
                  <a:lnTo>
                    <a:pt x="8313" y="9148"/>
                  </a:lnTo>
                  <a:lnTo>
                    <a:pt x="8336" y="9103"/>
                  </a:lnTo>
                  <a:lnTo>
                    <a:pt x="8159" y="9016"/>
                  </a:lnTo>
                  <a:cubicBezTo>
                    <a:pt x="8164" y="9006"/>
                    <a:pt x="8170" y="8999"/>
                    <a:pt x="8176" y="8994"/>
                  </a:cubicBezTo>
                  <a:cubicBezTo>
                    <a:pt x="8182" y="8990"/>
                    <a:pt x="8192" y="8986"/>
                    <a:pt x="8206" y="8984"/>
                  </a:cubicBezTo>
                  <a:cubicBezTo>
                    <a:pt x="8229" y="8979"/>
                    <a:pt x="8251" y="8975"/>
                    <a:pt x="8272" y="8971"/>
                  </a:cubicBezTo>
                  <a:cubicBezTo>
                    <a:pt x="8292" y="8968"/>
                    <a:pt x="8312" y="8965"/>
                    <a:pt x="8329" y="8963"/>
                  </a:cubicBezTo>
                  <a:cubicBezTo>
                    <a:pt x="8346" y="8961"/>
                    <a:pt x="8361" y="8960"/>
                    <a:pt x="8375" y="8959"/>
                  </a:cubicBezTo>
                  <a:cubicBezTo>
                    <a:pt x="8388" y="8958"/>
                    <a:pt x="8399" y="8958"/>
                    <a:pt x="8406" y="8958"/>
                  </a:cubicBezTo>
                  <a:lnTo>
                    <a:pt x="8435" y="8900"/>
                  </a:lnTo>
                  <a:close/>
                  <a:moveTo>
                    <a:pt x="8149" y="8851"/>
                  </a:moveTo>
                  <a:cubicBezTo>
                    <a:pt x="8157" y="8859"/>
                    <a:pt x="8163" y="8868"/>
                    <a:pt x="8166" y="8878"/>
                  </a:cubicBezTo>
                  <a:cubicBezTo>
                    <a:pt x="8169" y="8889"/>
                    <a:pt x="8170" y="8900"/>
                    <a:pt x="8167" y="8913"/>
                  </a:cubicBezTo>
                  <a:cubicBezTo>
                    <a:pt x="8165" y="8926"/>
                    <a:pt x="8160" y="8941"/>
                    <a:pt x="8151" y="8958"/>
                  </a:cubicBezTo>
                  <a:lnTo>
                    <a:pt x="8130" y="9001"/>
                  </a:lnTo>
                  <a:lnTo>
                    <a:pt x="7984" y="8930"/>
                  </a:lnTo>
                  <a:lnTo>
                    <a:pt x="8007" y="8883"/>
                  </a:lnTo>
                  <a:cubicBezTo>
                    <a:pt x="8012" y="8872"/>
                    <a:pt x="8017" y="8863"/>
                    <a:pt x="8023" y="8856"/>
                  </a:cubicBezTo>
                  <a:cubicBezTo>
                    <a:pt x="8028" y="8849"/>
                    <a:pt x="8033" y="8843"/>
                    <a:pt x="8039" y="8838"/>
                  </a:cubicBezTo>
                  <a:cubicBezTo>
                    <a:pt x="8049" y="8829"/>
                    <a:pt x="8061" y="8824"/>
                    <a:pt x="8076" y="8822"/>
                  </a:cubicBezTo>
                  <a:cubicBezTo>
                    <a:pt x="8090" y="8820"/>
                    <a:pt x="8104" y="8822"/>
                    <a:pt x="8117" y="8829"/>
                  </a:cubicBezTo>
                  <a:cubicBezTo>
                    <a:pt x="8130" y="8835"/>
                    <a:pt x="8141" y="8842"/>
                    <a:pt x="8149" y="8851"/>
                  </a:cubicBezTo>
                  <a:close/>
                  <a:moveTo>
                    <a:pt x="8647" y="8688"/>
                  </a:moveTo>
                  <a:lnTo>
                    <a:pt x="8098" y="8418"/>
                  </a:lnTo>
                  <a:lnTo>
                    <a:pt x="8080" y="8456"/>
                  </a:lnTo>
                  <a:lnTo>
                    <a:pt x="8629" y="8726"/>
                  </a:lnTo>
                  <a:lnTo>
                    <a:pt x="8647" y="8688"/>
                  </a:lnTo>
                  <a:close/>
                  <a:moveTo>
                    <a:pt x="8422" y="7940"/>
                  </a:moveTo>
                  <a:lnTo>
                    <a:pt x="8399" y="7987"/>
                  </a:lnTo>
                  <a:lnTo>
                    <a:pt x="8671" y="8121"/>
                  </a:lnTo>
                  <a:cubicBezTo>
                    <a:pt x="8685" y="8127"/>
                    <a:pt x="8696" y="8134"/>
                    <a:pt x="8704" y="8140"/>
                  </a:cubicBezTo>
                  <a:cubicBezTo>
                    <a:pt x="8713" y="8146"/>
                    <a:pt x="8720" y="8155"/>
                    <a:pt x="8725" y="8165"/>
                  </a:cubicBezTo>
                  <a:cubicBezTo>
                    <a:pt x="8730" y="8175"/>
                    <a:pt x="8732" y="8187"/>
                    <a:pt x="8730" y="8201"/>
                  </a:cubicBezTo>
                  <a:cubicBezTo>
                    <a:pt x="8729" y="8215"/>
                    <a:pt x="8724" y="8230"/>
                    <a:pt x="8716" y="8246"/>
                  </a:cubicBezTo>
                  <a:cubicBezTo>
                    <a:pt x="8710" y="8259"/>
                    <a:pt x="8703" y="8268"/>
                    <a:pt x="8697" y="8276"/>
                  </a:cubicBezTo>
                  <a:cubicBezTo>
                    <a:pt x="8690" y="8284"/>
                    <a:pt x="8684" y="8290"/>
                    <a:pt x="8677" y="8294"/>
                  </a:cubicBezTo>
                  <a:cubicBezTo>
                    <a:pt x="8670" y="8298"/>
                    <a:pt x="8663" y="8301"/>
                    <a:pt x="8657" y="8302"/>
                  </a:cubicBezTo>
                  <a:cubicBezTo>
                    <a:pt x="8651" y="8304"/>
                    <a:pt x="8645" y="8304"/>
                    <a:pt x="8640" y="8304"/>
                  </a:cubicBezTo>
                  <a:cubicBezTo>
                    <a:pt x="8633" y="8304"/>
                    <a:pt x="8623" y="8301"/>
                    <a:pt x="8612" y="8297"/>
                  </a:cubicBezTo>
                  <a:cubicBezTo>
                    <a:pt x="8601" y="8293"/>
                    <a:pt x="8590" y="8288"/>
                    <a:pt x="8580" y="8283"/>
                  </a:cubicBezTo>
                  <a:lnTo>
                    <a:pt x="8317" y="8154"/>
                  </a:lnTo>
                  <a:lnTo>
                    <a:pt x="8294" y="8200"/>
                  </a:lnTo>
                  <a:lnTo>
                    <a:pt x="8575" y="8338"/>
                  </a:lnTo>
                  <a:cubicBezTo>
                    <a:pt x="8583" y="8342"/>
                    <a:pt x="8594" y="8346"/>
                    <a:pt x="8605" y="8351"/>
                  </a:cubicBezTo>
                  <a:cubicBezTo>
                    <a:pt x="8617" y="8355"/>
                    <a:pt x="8629" y="8357"/>
                    <a:pt x="8641" y="8356"/>
                  </a:cubicBezTo>
                  <a:cubicBezTo>
                    <a:pt x="8666" y="8355"/>
                    <a:pt x="8687" y="8348"/>
                    <a:pt x="8705" y="8334"/>
                  </a:cubicBezTo>
                  <a:cubicBezTo>
                    <a:pt x="8723" y="8321"/>
                    <a:pt x="8740" y="8299"/>
                    <a:pt x="8755" y="8268"/>
                  </a:cubicBezTo>
                  <a:cubicBezTo>
                    <a:pt x="8766" y="8244"/>
                    <a:pt x="8774" y="8223"/>
                    <a:pt x="8777" y="8205"/>
                  </a:cubicBezTo>
                  <a:cubicBezTo>
                    <a:pt x="8780" y="8186"/>
                    <a:pt x="8779" y="8168"/>
                    <a:pt x="8775" y="8151"/>
                  </a:cubicBezTo>
                  <a:cubicBezTo>
                    <a:pt x="8771" y="8134"/>
                    <a:pt x="8763" y="8121"/>
                    <a:pt x="8752" y="8110"/>
                  </a:cubicBezTo>
                  <a:cubicBezTo>
                    <a:pt x="8741" y="8100"/>
                    <a:pt x="8723" y="8089"/>
                    <a:pt x="8700" y="8077"/>
                  </a:cubicBezTo>
                  <a:lnTo>
                    <a:pt x="8422" y="7940"/>
                  </a:lnTo>
                  <a:close/>
                  <a:moveTo>
                    <a:pt x="8996" y="7760"/>
                  </a:moveTo>
                  <a:lnTo>
                    <a:pt x="8605" y="7568"/>
                  </a:lnTo>
                  <a:lnTo>
                    <a:pt x="8582" y="7614"/>
                  </a:lnTo>
                  <a:lnTo>
                    <a:pt x="8796" y="7717"/>
                  </a:lnTo>
                  <a:cubicBezTo>
                    <a:pt x="8810" y="7724"/>
                    <a:pt x="8824" y="7731"/>
                    <a:pt x="8838" y="7737"/>
                  </a:cubicBezTo>
                  <a:cubicBezTo>
                    <a:pt x="8853" y="7743"/>
                    <a:pt x="8866" y="7749"/>
                    <a:pt x="8877" y="7754"/>
                  </a:cubicBezTo>
                  <a:cubicBezTo>
                    <a:pt x="8889" y="7759"/>
                    <a:pt x="8898" y="7763"/>
                    <a:pt x="8906" y="7766"/>
                  </a:cubicBezTo>
                  <a:cubicBezTo>
                    <a:pt x="8913" y="7769"/>
                    <a:pt x="8917" y="7770"/>
                    <a:pt x="8917" y="7770"/>
                  </a:cubicBezTo>
                  <a:cubicBezTo>
                    <a:pt x="8916" y="7770"/>
                    <a:pt x="8912" y="7770"/>
                    <a:pt x="8906" y="7769"/>
                  </a:cubicBezTo>
                  <a:cubicBezTo>
                    <a:pt x="8900" y="7769"/>
                    <a:pt x="8892" y="7769"/>
                    <a:pt x="8883" y="7768"/>
                  </a:cubicBezTo>
                  <a:cubicBezTo>
                    <a:pt x="8874" y="7768"/>
                    <a:pt x="8864" y="7767"/>
                    <a:pt x="8852" y="7767"/>
                  </a:cubicBezTo>
                  <a:cubicBezTo>
                    <a:pt x="8841" y="7766"/>
                    <a:pt x="8829" y="7766"/>
                    <a:pt x="8817" y="7766"/>
                  </a:cubicBezTo>
                  <a:lnTo>
                    <a:pt x="8504" y="7774"/>
                  </a:lnTo>
                  <a:lnTo>
                    <a:pt x="8477" y="7828"/>
                  </a:lnTo>
                  <a:lnTo>
                    <a:pt x="8868" y="8020"/>
                  </a:lnTo>
                  <a:lnTo>
                    <a:pt x="8892" y="7972"/>
                  </a:lnTo>
                  <a:lnTo>
                    <a:pt x="8664" y="7862"/>
                  </a:lnTo>
                  <a:cubicBezTo>
                    <a:pt x="8653" y="7857"/>
                    <a:pt x="8641" y="7851"/>
                    <a:pt x="8630" y="7846"/>
                  </a:cubicBezTo>
                  <a:cubicBezTo>
                    <a:pt x="8618" y="7841"/>
                    <a:pt x="8607" y="7837"/>
                    <a:pt x="8597" y="7833"/>
                  </a:cubicBezTo>
                  <a:cubicBezTo>
                    <a:pt x="8587" y="7828"/>
                    <a:pt x="8578" y="7825"/>
                    <a:pt x="8571" y="7821"/>
                  </a:cubicBezTo>
                  <a:cubicBezTo>
                    <a:pt x="8564" y="7818"/>
                    <a:pt x="8559" y="7816"/>
                    <a:pt x="8556" y="7815"/>
                  </a:cubicBezTo>
                  <a:cubicBezTo>
                    <a:pt x="8560" y="7816"/>
                    <a:pt x="8565" y="7816"/>
                    <a:pt x="8573" y="7817"/>
                  </a:cubicBezTo>
                  <a:cubicBezTo>
                    <a:pt x="8580" y="7817"/>
                    <a:pt x="8589" y="7817"/>
                    <a:pt x="8599" y="7817"/>
                  </a:cubicBezTo>
                  <a:cubicBezTo>
                    <a:pt x="8609" y="7817"/>
                    <a:pt x="8620" y="7817"/>
                    <a:pt x="8632" y="7817"/>
                  </a:cubicBezTo>
                  <a:cubicBezTo>
                    <a:pt x="8645" y="7817"/>
                    <a:pt x="8657" y="7817"/>
                    <a:pt x="8671" y="7817"/>
                  </a:cubicBezTo>
                  <a:lnTo>
                    <a:pt x="8972" y="7809"/>
                  </a:lnTo>
                  <a:lnTo>
                    <a:pt x="8996" y="7760"/>
                  </a:lnTo>
                  <a:close/>
                  <a:moveTo>
                    <a:pt x="4776" y="18063"/>
                  </a:moveTo>
                  <a:lnTo>
                    <a:pt x="4739" y="18068"/>
                  </a:lnTo>
                  <a:cubicBezTo>
                    <a:pt x="4723" y="18070"/>
                    <a:pt x="4705" y="18073"/>
                    <a:pt x="4686" y="18075"/>
                  </a:cubicBezTo>
                  <a:cubicBezTo>
                    <a:pt x="4668" y="18078"/>
                    <a:pt x="4650" y="18080"/>
                    <a:pt x="4633" y="18082"/>
                  </a:cubicBezTo>
                  <a:cubicBezTo>
                    <a:pt x="4617" y="18085"/>
                    <a:pt x="4605" y="18087"/>
                    <a:pt x="4599" y="18088"/>
                  </a:cubicBezTo>
                  <a:cubicBezTo>
                    <a:pt x="4589" y="18090"/>
                    <a:pt x="4578" y="18092"/>
                    <a:pt x="4566" y="18095"/>
                  </a:cubicBezTo>
                  <a:cubicBezTo>
                    <a:pt x="4554" y="18098"/>
                    <a:pt x="4544" y="18102"/>
                    <a:pt x="4535" y="18106"/>
                  </a:cubicBezTo>
                  <a:lnTo>
                    <a:pt x="4538" y="18100"/>
                  </a:lnTo>
                  <a:cubicBezTo>
                    <a:pt x="4546" y="18084"/>
                    <a:pt x="4550" y="18069"/>
                    <a:pt x="4551" y="18054"/>
                  </a:cubicBezTo>
                  <a:cubicBezTo>
                    <a:pt x="4552" y="18038"/>
                    <a:pt x="4551" y="18024"/>
                    <a:pt x="4546" y="18010"/>
                  </a:cubicBezTo>
                  <a:cubicBezTo>
                    <a:pt x="4541" y="17997"/>
                    <a:pt x="4533" y="17984"/>
                    <a:pt x="4522" y="17972"/>
                  </a:cubicBezTo>
                  <a:cubicBezTo>
                    <a:pt x="4511" y="17961"/>
                    <a:pt x="4498" y="17951"/>
                    <a:pt x="4482" y="17943"/>
                  </a:cubicBezTo>
                  <a:cubicBezTo>
                    <a:pt x="4472" y="17938"/>
                    <a:pt x="4462" y="17935"/>
                    <a:pt x="4452" y="17933"/>
                  </a:cubicBezTo>
                  <a:cubicBezTo>
                    <a:pt x="4442" y="17932"/>
                    <a:pt x="4433" y="17931"/>
                    <a:pt x="4424" y="17931"/>
                  </a:cubicBezTo>
                  <a:cubicBezTo>
                    <a:pt x="4416" y="17931"/>
                    <a:pt x="4408" y="17932"/>
                    <a:pt x="4400" y="17935"/>
                  </a:cubicBezTo>
                  <a:cubicBezTo>
                    <a:pt x="4393" y="17937"/>
                    <a:pt x="4387" y="17939"/>
                    <a:pt x="4381" y="17942"/>
                  </a:cubicBezTo>
                  <a:cubicBezTo>
                    <a:pt x="4375" y="17945"/>
                    <a:pt x="4369" y="17948"/>
                    <a:pt x="4363" y="17952"/>
                  </a:cubicBezTo>
                  <a:cubicBezTo>
                    <a:pt x="4357" y="17957"/>
                    <a:pt x="4351" y="17962"/>
                    <a:pt x="4345" y="17969"/>
                  </a:cubicBezTo>
                  <a:cubicBezTo>
                    <a:pt x="4339" y="17976"/>
                    <a:pt x="4333" y="17984"/>
                    <a:pt x="4326" y="17994"/>
                  </a:cubicBezTo>
                  <a:cubicBezTo>
                    <a:pt x="4320" y="18003"/>
                    <a:pt x="4314" y="18015"/>
                    <a:pt x="4307" y="18028"/>
                  </a:cubicBezTo>
                  <a:lnTo>
                    <a:pt x="4263" y="18119"/>
                  </a:lnTo>
                  <a:lnTo>
                    <a:pt x="4536" y="18254"/>
                  </a:lnTo>
                  <a:lnTo>
                    <a:pt x="4651" y="18254"/>
                  </a:lnTo>
                  <a:lnTo>
                    <a:pt x="4499" y="18179"/>
                  </a:lnTo>
                  <a:cubicBezTo>
                    <a:pt x="4504" y="18169"/>
                    <a:pt x="4510" y="18162"/>
                    <a:pt x="4516" y="18158"/>
                  </a:cubicBezTo>
                  <a:cubicBezTo>
                    <a:pt x="4523" y="18153"/>
                    <a:pt x="4532" y="18150"/>
                    <a:pt x="4546" y="18147"/>
                  </a:cubicBezTo>
                  <a:cubicBezTo>
                    <a:pt x="4569" y="18142"/>
                    <a:pt x="4591" y="18138"/>
                    <a:pt x="4612" y="18135"/>
                  </a:cubicBezTo>
                  <a:cubicBezTo>
                    <a:pt x="4633" y="18131"/>
                    <a:pt x="4652" y="18129"/>
                    <a:pt x="4669" y="18126"/>
                  </a:cubicBezTo>
                  <a:cubicBezTo>
                    <a:pt x="4686" y="18124"/>
                    <a:pt x="4702" y="18123"/>
                    <a:pt x="4715" y="18122"/>
                  </a:cubicBezTo>
                  <a:cubicBezTo>
                    <a:pt x="4728" y="18122"/>
                    <a:pt x="4739" y="18122"/>
                    <a:pt x="4747" y="18122"/>
                  </a:cubicBezTo>
                  <a:lnTo>
                    <a:pt x="4776" y="18063"/>
                  </a:lnTo>
                  <a:close/>
                  <a:moveTo>
                    <a:pt x="9002" y="9474"/>
                  </a:moveTo>
                  <a:lnTo>
                    <a:pt x="9002" y="9372"/>
                  </a:lnTo>
                  <a:lnTo>
                    <a:pt x="8955" y="9467"/>
                  </a:lnTo>
                  <a:lnTo>
                    <a:pt x="8812" y="9397"/>
                  </a:lnTo>
                  <a:lnTo>
                    <a:pt x="8878" y="9263"/>
                  </a:lnTo>
                  <a:lnTo>
                    <a:pt x="8837" y="9243"/>
                  </a:lnTo>
                  <a:lnTo>
                    <a:pt x="8772" y="9377"/>
                  </a:lnTo>
                  <a:lnTo>
                    <a:pt x="8643" y="9314"/>
                  </a:lnTo>
                  <a:lnTo>
                    <a:pt x="8722" y="9154"/>
                  </a:lnTo>
                  <a:lnTo>
                    <a:pt x="8687" y="9129"/>
                  </a:lnTo>
                  <a:lnTo>
                    <a:pt x="8581" y="9342"/>
                  </a:lnTo>
                  <a:lnTo>
                    <a:pt x="8972" y="9535"/>
                  </a:lnTo>
                  <a:lnTo>
                    <a:pt x="9002" y="9474"/>
                  </a:lnTo>
                  <a:close/>
                  <a:moveTo>
                    <a:pt x="9002" y="8988"/>
                  </a:moveTo>
                  <a:lnTo>
                    <a:pt x="9002" y="8936"/>
                  </a:lnTo>
                  <a:lnTo>
                    <a:pt x="8805" y="8888"/>
                  </a:lnTo>
                  <a:lnTo>
                    <a:pt x="8780" y="8938"/>
                  </a:lnTo>
                  <a:lnTo>
                    <a:pt x="9002" y="8988"/>
                  </a:lnTo>
                  <a:close/>
                  <a:moveTo>
                    <a:pt x="9002" y="8843"/>
                  </a:moveTo>
                  <a:lnTo>
                    <a:pt x="9002" y="8784"/>
                  </a:lnTo>
                  <a:cubicBezTo>
                    <a:pt x="8996" y="8780"/>
                    <a:pt x="8990" y="8776"/>
                    <a:pt x="8985" y="8772"/>
                  </a:cubicBezTo>
                  <a:cubicBezTo>
                    <a:pt x="8976" y="8765"/>
                    <a:pt x="8969" y="8760"/>
                    <a:pt x="8963" y="8756"/>
                  </a:cubicBezTo>
                  <a:cubicBezTo>
                    <a:pt x="8957" y="8752"/>
                    <a:pt x="8954" y="8750"/>
                    <a:pt x="8953" y="8749"/>
                  </a:cubicBezTo>
                  <a:cubicBezTo>
                    <a:pt x="8954" y="8749"/>
                    <a:pt x="8958" y="8751"/>
                    <a:pt x="8965" y="8753"/>
                  </a:cubicBezTo>
                  <a:cubicBezTo>
                    <a:pt x="8972" y="8755"/>
                    <a:pt x="8981" y="8757"/>
                    <a:pt x="8991" y="8760"/>
                  </a:cubicBezTo>
                  <a:lnTo>
                    <a:pt x="9002" y="8763"/>
                  </a:lnTo>
                  <a:lnTo>
                    <a:pt x="9002" y="8714"/>
                  </a:lnTo>
                  <a:lnTo>
                    <a:pt x="8902" y="8690"/>
                  </a:lnTo>
                  <a:lnTo>
                    <a:pt x="8876" y="8743"/>
                  </a:lnTo>
                  <a:lnTo>
                    <a:pt x="9002" y="8843"/>
                  </a:lnTo>
                  <a:close/>
                  <a:moveTo>
                    <a:pt x="9002" y="8567"/>
                  </a:moveTo>
                  <a:lnTo>
                    <a:pt x="9002" y="8502"/>
                  </a:lnTo>
                  <a:lnTo>
                    <a:pt x="8997" y="8498"/>
                  </a:lnTo>
                  <a:lnTo>
                    <a:pt x="8974" y="8545"/>
                  </a:lnTo>
                  <a:lnTo>
                    <a:pt x="9002" y="8567"/>
                  </a:lnTo>
                  <a:close/>
                  <a:moveTo>
                    <a:pt x="4489" y="18014"/>
                  </a:moveTo>
                  <a:cubicBezTo>
                    <a:pt x="4498" y="18023"/>
                    <a:pt x="4503" y="18032"/>
                    <a:pt x="4506" y="18041"/>
                  </a:cubicBezTo>
                  <a:cubicBezTo>
                    <a:pt x="4509" y="18052"/>
                    <a:pt x="4510" y="18064"/>
                    <a:pt x="4508" y="18076"/>
                  </a:cubicBezTo>
                  <a:cubicBezTo>
                    <a:pt x="4505" y="18089"/>
                    <a:pt x="4500" y="18104"/>
                    <a:pt x="4491" y="18122"/>
                  </a:cubicBezTo>
                  <a:lnTo>
                    <a:pt x="4470" y="18165"/>
                  </a:lnTo>
                  <a:lnTo>
                    <a:pt x="4324" y="18093"/>
                  </a:lnTo>
                  <a:lnTo>
                    <a:pt x="4347" y="18046"/>
                  </a:lnTo>
                  <a:cubicBezTo>
                    <a:pt x="4352" y="18036"/>
                    <a:pt x="4358" y="18027"/>
                    <a:pt x="4363" y="18020"/>
                  </a:cubicBezTo>
                  <a:cubicBezTo>
                    <a:pt x="4368" y="18013"/>
                    <a:pt x="4374" y="18006"/>
                    <a:pt x="4379" y="18001"/>
                  </a:cubicBezTo>
                  <a:cubicBezTo>
                    <a:pt x="4389" y="17992"/>
                    <a:pt x="4402" y="17987"/>
                    <a:pt x="4416" y="17985"/>
                  </a:cubicBezTo>
                  <a:cubicBezTo>
                    <a:pt x="4431" y="17984"/>
                    <a:pt x="4444" y="17986"/>
                    <a:pt x="4457" y="17992"/>
                  </a:cubicBezTo>
                  <a:cubicBezTo>
                    <a:pt x="4470" y="17999"/>
                    <a:pt x="4481" y="18006"/>
                    <a:pt x="4489" y="18014"/>
                  </a:cubicBezTo>
                  <a:close/>
                  <a:moveTo>
                    <a:pt x="4787" y="17669"/>
                  </a:moveTo>
                  <a:cubicBezTo>
                    <a:pt x="4772" y="17668"/>
                    <a:pt x="4758" y="17669"/>
                    <a:pt x="4745" y="17672"/>
                  </a:cubicBezTo>
                  <a:cubicBezTo>
                    <a:pt x="4732" y="17676"/>
                    <a:pt x="4720" y="17681"/>
                    <a:pt x="4709" y="17688"/>
                  </a:cubicBezTo>
                  <a:cubicBezTo>
                    <a:pt x="4698" y="17696"/>
                    <a:pt x="4686" y="17707"/>
                    <a:pt x="4672" y="17722"/>
                  </a:cubicBezTo>
                  <a:lnTo>
                    <a:pt x="4635" y="17760"/>
                  </a:lnTo>
                  <a:cubicBezTo>
                    <a:pt x="4616" y="17779"/>
                    <a:pt x="4600" y="17792"/>
                    <a:pt x="4585" y="17797"/>
                  </a:cubicBezTo>
                  <a:cubicBezTo>
                    <a:pt x="4571" y="17802"/>
                    <a:pt x="4556" y="17801"/>
                    <a:pt x="4540" y="17793"/>
                  </a:cubicBezTo>
                  <a:cubicBezTo>
                    <a:pt x="4520" y="17783"/>
                    <a:pt x="4507" y="17769"/>
                    <a:pt x="4502" y="17750"/>
                  </a:cubicBezTo>
                  <a:cubicBezTo>
                    <a:pt x="4498" y="17730"/>
                    <a:pt x="4502" y="17708"/>
                    <a:pt x="4514" y="17684"/>
                  </a:cubicBezTo>
                  <a:cubicBezTo>
                    <a:pt x="4518" y="17675"/>
                    <a:pt x="4522" y="17668"/>
                    <a:pt x="4527" y="17661"/>
                  </a:cubicBezTo>
                  <a:cubicBezTo>
                    <a:pt x="4532" y="17654"/>
                    <a:pt x="4537" y="17647"/>
                    <a:pt x="4544" y="17641"/>
                  </a:cubicBezTo>
                  <a:cubicBezTo>
                    <a:pt x="4550" y="17635"/>
                    <a:pt x="4557" y="17629"/>
                    <a:pt x="4565" y="17623"/>
                  </a:cubicBezTo>
                  <a:cubicBezTo>
                    <a:pt x="4573" y="17617"/>
                    <a:pt x="4583" y="17611"/>
                    <a:pt x="4594" y="17605"/>
                  </a:cubicBezTo>
                  <a:lnTo>
                    <a:pt x="4570" y="17568"/>
                  </a:lnTo>
                  <a:cubicBezTo>
                    <a:pt x="4527" y="17593"/>
                    <a:pt x="4495" y="17626"/>
                    <a:pt x="4474" y="17667"/>
                  </a:cubicBezTo>
                  <a:cubicBezTo>
                    <a:pt x="4465" y="17686"/>
                    <a:pt x="4459" y="17705"/>
                    <a:pt x="4457" y="17723"/>
                  </a:cubicBezTo>
                  <a:cubicBezTo>
                    <a:pt x="4455" y="17741"/>
                    <a:pt x="4456" y="17758"/>
                    <a:pt x="4461" y="17774"/>
                  </a:cubicBezTo>
                  <a:cubicBezTo>
                    <a:pt x="4465" y="17790"/>
                    <a:pt x="4473" y="17804"/>
                    <a:pt x="4483" y="17817"/>
                  </a:cubicBezTo>
                  <a:cubicBezTo>
                    <a:pt x="4494" y="17830"/>
                    <a:pt x="4508" y="17841"/>
                    <a:pt x="4524" y="17849"/>
                  </a:cubicBezTo>
                  <a:cubicBezTo>
                    <a:pt x="4550" y="17861"/>
                    <a:pt x="4575" y="17863"/>
                    <a:pt x="4600" y="17856"/>
                  </a:cubicBezTo>
                  <a:cubicBezTo>
                    <a:pt x="4612" y="17852"/>
                    <a:pt x="4623" y="17846"/>
                    <a:pt x="4633" y="17838"/>
                  </a:cubicBezTo>
                  <a:cubicBezTo>
                    <a:pt x="4643" y="17830"/>
                    <a:pt x="4655" y="17819"/>
                    <a:pt x="4669" y="17803"/>
                  </a:cubicBezTo>
                  <a:lnTo>
                    <a:pt x="4701" y="17770"/>
                  </a:lnTo>
                  <a:cubicBezTo>
                    <a:pt x="4738" y="17730"/>
                    <a:pt x="4773" y="17719"/>
                    <a:pt x="4808" y="17736"/>
                  </a:cubicBezTo>
                  <a:cubicBezTo>
                    <a:pt x="4831" y="17747"/>
                    <a:pt x="4845" y="17766"/>
                    <a:pt x="4850" y="17791"/>
                  </a:cubicBezTo>
                  <a:cubicBezTo>
                    <a:pt x="4852" y="17803"/>
                    <a:pt x="4853" y="17814"/>
                    <a:pt x="4851" y="17824"/>
                  </a:cubicBezTo>
                  <a:cubicBezTo>
                    <a:pt x="4849" y="17834"/>
                    <a:pt x="4844" y="17847"/>
                    <a:pt x="4837" y="17862"/>
                  </a:cubicBezTo>
                  <a:cubicBezTo>
                    <a:pt x="4827" y="17881"/>
                    <a:pt x="4815" y="17898"/>
                    <a:pt x="4802" y="17913"/>
                  </a:cubicBezTo>
                  <a:cubicBezTo>
                    <a:pt x="4788" y="17927"/>
                    <a:pt x="4771" y="17939"/>
                    <a:pt x="4751" y="17950"/>
                  </a:cubicBezTo>
                  <a:lnTo>
                    <a:pt x="4778" y="17988"/>
                  </a:lnTo>
                  <a:cubicBezTo>
                    <a:pt x="4799" y="17975"/>
                    <a:pt x="4818" y="17959"/>
                    <a:pt x="4834" y="17942"/>
                  </a:cubicBezTo>
                  <a:cubicBezTo>
                    <a:pt x="4850" y="17924"/>
                    <a:pt x="4863" y="17904"/>
                    <a:pt x="4875" y="17880"/>
                  </a:cubicBezTo>
                  <a:cubicBezTo>
                    <a:pt x="4884" y="17862"/>
                    <a:pt x="4890" y="17845"/>
                    <a:pt x="4893" y="17830"/>
                  </a:cubicBezTo>
                  <a:cubicBezTo>
                    <a:pt x="4896" y="17814"/>
                    <a:pt x="4896" y="17798"/>
                    <a:pt x="4894" y="17781"/>
                  </a:cubicBezTo>
                  <a:cubicBezTo>
                    <a:pt x="4892" y="17758"/>
                    <a:pt x="4884" y="17738"/>
                    <a:pt x="4872" y="17720"/>
                  </a:cubicBezTo>
                  <a:cubicBezTo>
                    <a:pt x="4860" y="17703"/>
                    <a:pt x="4845" y="17689"/>
                    <a:pt x="4827" y="17680"/>
                  </a:cubicBezTo>
                  <a:cubicBezTo>
                    <a:pt x="4815" y="17674"/>
                    <a:pt x="4801" y="17671"/>
                    <a:pt x="4787" y="17669"/>
                  </a:cubicBezTo>
                  <a:close/>
                  <a:moveTo>
                    <a:pt x="5004" y="17599"/>
                  </a:moveTo>
                  <a:lnTo>
                    <a:pt x="4613" y="17406"/>
                  </a:lnTo>
                  <a:lnTo>
                    <a:pt x="4591" y="17452"/>
                  </a:lnTo>
                  <a:lnTo>
                    <a:pt x="4982" y="17644"/>
                  </a:lnTo>
                  <a:lnTo>
                    <a:pt x="5004" y="17599"/>
                  </a:lnTo>
                  <a:close/>
                  <a:moveTo>
                    <a:pt x="4779" y="17069"/>
                  </a:moveTo>
                  <a:lnTo>
                    <a:pt x="4652" y="17328"/>
                  </a:lnTo>
                  <a:lnTo>
                    <a:pt x="4691" y="17347"/>
                  </a:lnTo>
                  <a:lnTo>
                    <a:pt x="4743" y="17243"/>
                  </a:lnTo>
                  <a:lnTo>
                    <a:pt x="5094" y="17415"/>
                  </a:lnTo>
                  <a:lnTo>
                    <a:pt x="5116" y="17370"/>
                  </a:lnTo>
                  <a:lnTo>
                    <a:pt x="4765" y="17198"/>
                  </a:lnTo>
                  <a:lnTo>
                    <a:pt x="4817" y="17092"/>
                  </a:lnTo>
                  <a:lnTo>
                    <a:pt x="4779" y="17069"/>
                  </a:lnTo>
                  <a:close/>
                  <a:moveTo>
                    <a:pt x="4947" y="16729"/>
                  </a:moveTo>
                  <a:lnTo>
                    <a:pt x="4920" y="16783"/>
                  </a:lnTo>
                  <a:lnTo>
                    <a:pt x="5033" y="16931"/>
                  </a:lnTo>
                  <a:cubicBezTo>
                    <a:pt x="5040" y="16941"/>
                    <a:pt x="5047" y="16951"/>
                    <a:pt x="5053" y="16959"/>
                  </a:cubicBezTo>
                  <a:cubicBezTo>
                    <a:pt x="5060" y="16967"/>
                    <a:pt x="5064" y="16972"/>
                    <a:pt x="5066" y="16974"/>
                  </a:cubicBezTo>
                  <a:cubicBezTo>
                    <a:pt x="5057" y="16974"/>
                    <a:pt x="5048" y="16973"/>
                    <a:pt x="5039" y="16973"/>
                  </a:cubicBezTo>
                  <a:cubicBezTo>
                    <a:pt x="5031" y="16972"/>
                    <a:pt x="5022" y="16972"/>
                    <a:pt x="5012" y="16972"/>
                  </a:cubicBezTo>
                  <a:lnTo>
                    <a:pt x="4827" y="16973"/>
                  </a:lnTo>
                  <a:lnTo>
                    <a:pt x="4798" y="17030"/>
                  </a:lnTo>
                  <a:lnTo>
                    <a:pt x="5096" y="17021"/>
                  </a:lnTo>
                  <a:lnTo>
                    <a:pt x="5251" y="17097"/>
                  </a:lnTo>
                  <a:lnTo>
                    <a:pt x="5275" y="17048"/>
                  </a:lnTo>
                  <a:lnTo>
                    <a:pt x="5123" y="16973"/>
                  </a:lnTo>
                  <a:lnTo>
                    <a:pt x="4947" y="16729"/>
                  </a:lnTo>
                  <a:close/>
                  <a:moveTo>
                    <a:pt x="5306" y="16300"/>
                  </a:moveTo>
                  <a:cubicBezTo>
                    <a:pt x="5280" y="16294"/>
                    <a:pt x="5255" y="16293"/>
                    <a:pt x="5230" y="16296"/>
                  </a:cubicBezTo>
                  <a:cubicBezTo>
                    <a:pt x="5221" y="16297"/>
                    <a:pt x="5211" y="16300"/>
                    <a:pt x="5200" y="16303"/>
                  </a:cubicBezTo>
                  <a:cubicBezTo>
                    <a:pt x="5189" y="16307"/>
                    <a:pt x="5178" y="16312"/>
                    <a:pt x="5167" y="16318"/>
                  </a:cubicBezTo>
                  <a:cubicBezTo>
                    <a:pt x="5156" y="16325"/>
                    <a:pt x="5145" y="16334"/>
                    <a:pt x="5134" y="16345"/>
                  </a:cubicBezTo>
                  <a:cubicBezTo>
                    <a:pt x="5124" y="16357"/>
                    <a:pt x="5114" y="16371"/>
                    <a:pt x="5106" y="16388"/>
                  </a:cubicBezTo>
                  <a:cubicBezTo>
                    <a:pt x="5094" y="16412"/>
                    <a:pt x="5088" y="16436"/>
                    <a:pt x="5088" y="16460"/>
                  </a:cubicBezTo>
                  <a:cubicBezTo>
                    <a:pt x="5088" y="16484"/>
                    <a:pt x="5093" y="16506"/>
                    <a:pt x="5104" y="16528"/>
                  </a:cubicBezTo>
                  <a:cubicBezTo>
                    <a:pt x="5115" y="16550"/>
                    <a:pt x="5130" y="16571"/>
                    <a:pt x="5152" y="16590"/>
                  </a:cubicBezTo>
                  <a:cubicBezTo>
                    <a:pt x="5173" y="16609"/>
                    <a:pt x="5199" y="16627"/>
                    <a:pt x="5230" y="16642"/>
                  </a:cubicBezTo>
                  <a:cubicBezTo>
                    <a:pt x="5298" y="16675"/>
                    <a:pt x="5357" y="16685"/>
                    <a:pt x="5408" y="16672"/>
                  </a:cubicBezTo>
                  <a:cubicBezTo>
                    <a:pt x="5430" y="16666"/>
                    <a:pt x="5450" y="16656"/>
                    <a:pt x="5468" y="16642"/>
                  </a:cubicBezTo>
                  <a:cubicBezTo>
                    <a:pt x="5486" y="16628"/>
                    <a:pt x="5500" y="16609"/>
                    <a:pt x="5512" y="16585"/>
                  </a:cubicBezTo>
                  <a:cubicBezTo>
                    <a:pt x="5522" y="16564"/>
                    <a:pt x="5528" y="16545"/>
                    <a:pt x="5530" y="16526"/>
                  </a:cubicBezTo>
                  <a:cubicBezTo>
                    <a:pt x="5532" y="16508"/>
                    <a:pt x="5530" y="16488"/>
                    <a:pt x="5523" y="16467"/>
                  </a:cubicBezTo>
                  <a:cubicBezTo>
                    <a:pt x="5515" y="16438"/>
                    <a:pt x="5500" y="16413"/>
                    <a:pt x="5480" y="16392"/>
                  </a:cubicBezTo>
                  <a:cubicBezTo>
                    <a:pt x="5459" y="16370"/>
                    <a:pt x="5430" y="16350"/>
                    <a:pt x="5393" y="16332"/>
                  </a:cubicBezTo>
                  <a:cubicBezTo>
                    <a:pt x="5361" y="16316"/>
                    <a:pt x="5332" y="16306"/>
                    <a:pt x="5306" y="16300"/>
                  </a:cubicBezTo>
                  <a:close/>
                  <a:moveTo>
                    <a:pt x="5415" y="16410"/>
                  </a:moveTo>
                  <a:cubicBezTo>
                    <a:pt x="5427" y="16418"/>
                    <a:pt x="5437" y="16425"/>
                    <a:pt x="5445" y="16432"/>
                  </a:cubicBezTo>
                  <a:cubicBezTo>
                    <a:pt x="5454" y="16439"/>
                    <a:pt x="5461" y="16446"/>
                    <a:pt x="5466" y="16453"/>
                  </a:cubicBezTo>
                  <a:cubicBezTo>
                    <a:pt x="5472" y="16460"/>
                    <a:pt x="5476" y="16467"/>
                    <a:pt x="5480" y="16475"/>
                  </a:cubicBezTo>
                  <a:cubicBezTo>
                    <a:pt x="5486" y="16490"/>
                    <a:pt x="5490" y="16504"/>
                    <a:pt x="5490" y="16519"/>
                  </a:cubicBezTo>
                  <a:cubicBezTo>
                    <a:pt x="5489" y="16534"/>
                    <a:pt x="5485" y="16549"/>
                    <a:pt x="5477" y="16565"/>
                  </a:cubicBezTo>
                  <a:cubicBezTo>
                    <a:pt x="5474" y="16573"/>
                    <a:pt x="5469" y="16580"/>
                    <a:pt x="5462" y="16588"/>
                  </a:cubicBezTo>
                  <a:cubicBezTo>
                    <a:pt x="5456" y="16595"/>
                    <a:pt x="5449" y="16602"/>
                    <a:pt x="5442" y="16607"/>
                  </a:cubicBezTo>
                  <a:cubicBezTo>
                    <a:pt x="5435" y="16613"/>
                    <a:pt x="5427" y="16617"/>
                    <a:pt x="5419" y="16621"/>
                  </a:cubicBezTo>
                  <a:cubicBezTo>
                    <a:pt x="5411" y="16625"/>
                    <a:pt x="5403" y="16627"/>
                    <a:pt x="5394" y="16627"/>
                  </a:cubicBezTo>
                  <a:cubicBezTo>
                    <a:pt x="5377" y="16628"/>
                    <a:pt x="5356" y="16625"/>
                    <a:pt x="5330" y="16618"/>
                  </a:cubicBezTo>
                  <a:cubicBezTo>
                    <a:pt x="5303" y="16611"/>
                    <a:pt x="5276" y="16600"/>
                    <a:pt x="5246" y="16585"/>
                  </a:cubicBezTo>
                  <a:cubicBezTo>
                    <a:pt x="5222" y="16573"/>
                    <a:pt x="5202" y="16562"/>
                    <a:pt x="5186" y="16550"/>
                  </a:cubicBezTo>
                  <a:cubicBezTo>
                    <a:pt x="5170" y="16538"/>
                    <a:pt x="5158" y="16526"/>
                    <a:pt x="5148" y="16512"/>
                  </a:cubicBezTo>
                  <a:cubicBezTo>
                    <a:pt x="5138" y="16498"/>
                    <a:pt x="5132" y="16481"/>
                    <a:pt x="5131" y="16462"/>
                  </a:cubicBezTo>
                  <a:cubicBezTo>
                    <a:pt x="5131" y="16443"/>
                    <a:pt x="5135" y="16424"/>
                    <a:pt x="5144" y="16406"/>
                  </a:cubicBezTo>
                  <a:cubicBezTo>
                    <a:pt x="5155" y="16383"/>
                    <a:pt x="5169" y="16368"/>
                    <a:pt x="5187" y="16359"/>
                  </a:cubicBezTo>
                  <a:cubicBezTo>
                    <a:pt x="5205" y="16350"/>
                    <a:pt x="5222" y="16345"/>
                    <a:pt x="5240" y="16345"/>
                  </a:cubicBezTo>
                  <a:cubicBezTo>
                    <a:pt x="5257" y="16346"/>
                    <a:pt x="5276" y="16349"/>
                    <a:pt x="5298" y="16356"/>
                  </a:cubicBezTo>
                  <a:cubicBezTo>
                    <a:pt x="5319" y="16363"/>
                    <a:pt x="5345" y="16374"/>
                    <a:pt x="5374" y="16388"/>
                  </a:cubicBezTo>
                  <a:cubicBezTo>
                    <a:pt x="5390" y="16396"/>
                    <a:pt x="5403" y="16403"/>
                    <a:pt x="5415" y="16410"/>
                  </a:cubicBezTo>
                  <a:close/>
                  <a:moveTo>
                    <a:pt x="5340" y="15929"/>
                  </a:moveTo>
                  <a:lnTo>
                    <a:pt x="5239" y="16135"/>
                  </a:lnTo>
                  <a:lnTo>
                    <a:pt x="5630" y="16327"/>
                  </a:lnTo>
                  <a:lnTo>
                    <a:pt x="5653" y="16280"/>
                  </a:lnTo>
                  <a:lnTo>
                    <a:pt x="5467" y="16188"/>
                  </a:lnTo>
                  <a:lnTo>
                    <a:pt x="5529" y="16063"/>
                  </a:lnTo>
                  <a:lnTo>
                    <a:pt x="5491" y="16044"/>
                  </a:lnTo>
                  <a:lnTo>
                    <a:pt x="5429" y="16170"/>
                  </a:lnTo>
                  <a:lnTo>
                    <a:pt x="5301" y="16106"/>
                  </a:lnTo>
                  <a:lnTo>
                    <a:pt x="5375" y="15955"/>
                  </a:lnTo>
                  <a:lnTo>
                    <a:pt x="5340" y="15929"/>
                  </a:lnTo>
                  <a:close/>
                  <a:moveTo>
                    <a:pt x="6006" y="15562"/>
                  </a:moveTo>
                  <a:lnTo>
                    <a:pt x="5599" y="15404"/>
                  </a:lnTo>
                  <a:lnTo>
                    <a:pt x="5565" y="15473"/>
                  </a:lnTo>
                  <a:lnTo>
                    <a:pt x="5788" y="15674"/>
                  </a:lnTo>
                  <a:cubicBezTo>
                    <a:pt x="5802" y="15686"/>
                    <a:pt x="5814" y="15696"/>
                    <a:pt x="5826" y="15705"/>
                  </a:cubicBezTo>
                  <a:cubicBezTo>
                    <a:pt x="5837" y="15713"/>
                    <a:pt x="5843" y="15718"/>
                    <a:pt x="5845" y="15719"/>
                  </a:cubicBezTo>
                  <a:cubicBezTo>
                    <a:pt x="5843" y="15719"/>
                    <a:pt x="5835" y="15717"/>
                    <a:pt x="5821" y="15713"/>
                  </a:cubicBezTo>
                  <a:cubicBezTo>
                    <a:pt x="5807" y="15709"/>
                    <a:pt x="5790" y="15705"/>
                    <a:pt x="5769" y="15701"/>
                  </a:cubicBezTo>
                  <a:lnTo>
                    <a:pt x="5479" y="15647"/>
                  </a:lnTo>
                  <a:lnTo>
                    <a:pt x="5445" y="15715"/>
                  </a:lnTo>
                  <a:lnTo>
                    <a:pt x="5819" y="15942"/>
                  </a:lnTo>
                  <a:lnTo>
                    <a:pt x="5842" y="15897"/>
                  </a:lnTo>
                  <a:lnTo>
                    <a:pt x="5574" y="15738"/>
                  </a:lnTo>
                  <a:cubicBezTo>
                    <a:pt x="5569" y="15735"/>
                    <a:pt x="5562" y="15731"/>
                    <a:pt x="5555" y="15727"/>
                  </a:cubicBezTo>
                  <a:cubicBezTo>
                    <a:pt x="5547" y="15723"/>
                    <a:pt x="5540" y="15718"/>
                    <a:pt x="5532" y="15714"/>
                  </a:cubicBezTo>
                  <a:cubicBezTo>
                    <a:pt x="5525" y="15710"/>
                    <a:pt x="5518" y="15706"/>
                    <a:pt x="5513" y="15703"/>
                  </a:cubicBezTo>
                  <a:cubicBezTo>
                    <a:pt x="5508" y="15700"/>
                    <a:pt x="5505" y="15699"/>
                    <a:pt x="5503" y="15698"/>
                  </a:cubicBezTo>
                  <a:cubicBezTo>
                    <a:pt x="5508" y="15699"/>
                    <a:pt x="5517" y="15701"/>
                    <a:pt x="5531" y="15704"/>
                  </a:cubicBezTo>
                  <a:cubicBezTo>
                    <a:pt x="5546" y="15707"/>
                    <a:pt x="5565" y="15711"/>
                    <a:pt x="5587" y="15715"/>
                  </a:cubicBezTo>
                  <a:lnTo>
                    <a:pt x="5902" y="15774"/>
                  </a:lnTo>
                  <a:lnTo>
                    <a:pt x="5922" y="15734"/>
                  </a:lnTo>
                  <a:lnTo>
                    <a:pt x="5671" y="15507"/>
                  </a:lnTo>
                  <a:cubicBezTo>
                    <a:pt x="5666" y="15502"/>
                    <a:pt x="5660" y="15497"/>
                    <a:pt x="5655" y="15492"/>
                  </a:cubicBezTo>
                  <a:cubicBezTo>
                    <a:pt x="5649" y="15487"/>
                    <a:pt x="5643" y="15483"/>
                    <a:pt x="5638" y="15478"/>
                  </a:cubicBezTo>
                  <a:cubicBezTo>
                    <a:pt x="5632" y="15474"/>
                    <a:pt x="5628" y="15470"/>
                    <a:pt x="5624" y="15467"/>
                  </a:cubicBezTo>
                  <a:cubicBezTo>
                    <a:pt x="5621" y="15464"/>
                    <a:pt x="5618" y="15462"/>
                    <a:pt x="5618" y="15461"/>
                  </a:cubicBezTo>
                  <a:cubicBezTo>
                    <a:pt x="5619" y="15462"/>
                    <a:pt x="5621" y="15463"/>
                    <a:pt x="5626" y="15465"/>
                  </a:cubicBezTo>
                  <a:cubicBezTo>
                    <a:pt x="5631" y="15467"/>
                    <a:pt x="5636" y="15469"/>
                    <a:pt x="5643" y="15473"/>
                  </a:cubicBezTo>
                  <a:cubicBezTo>
                    <a:pt x="5650" y="15476"/>
                    <a:pt x="5657" y="15479"/>
                    <a:pt x="5665" y="15482"/>
                  </a:cubicBezTo>
                  <a:cubicBezTo>
                    <a:pt x="5672" y="15485"/>
                    <a:pt x="5679" y="15488"/>
                    <a:pt x="5685" y="15491"/>
                  </a:cubicBezTo>
                  <a:lnTo>
                    <a:pt x="5983" y="15609"/>
                  </a:lnTo>
                  <a:lnTo>
                    <a:pt x="6006" y="15562"/>
                  </a:lnTo>
                  <a:close/>
                  <a:moveTo>
                    <a:pt x="5791" y="15014"/>
                  </a:moveTo>
                  <a:lnTo>
                    <a:pt x="5768" y="15060"/>
                  </a:lnTo>
                  <a:lnTo>
                    <a:pt x="6040" y="15194"/>
                  </a:lnTo>
                  <a:cubicBezTo>
                    <a:pt x="6053" y="15201"/>
                    <a:pt x="6064" y="15207"/>
                    <a:pt x="6073" y="15213"/>
                  </a:cubicBezTo>
                  <a:cubicBezTo>
                    <a:pt x="6081" y="15220"/>
                    <a:pt x="6088" y="15228"/>
                    <a:pt x="6094" y="15239"/>
                  </a:cubicBezTo>
                  <a:cubicBezTo>
                    <a:pt x="6099" y="15249"/>
                    <a:pt x="6101" y="15261"/>
                    <a:pt x="6099" y="15275"/>
                  </a:cubicBezTo>
                  <a:cubicBezTo>
                    <a:pt x="6097" y="15288"/>
                    <a:pt x="6092" y="15304"/>
                    <a:pt x="6084" y="15320"/>
                  </a:cubicBezTo>
                  <a:cubicBezTo>
                    <a:pt x="6078" y="15332"/>
                    <a:pt x="6072" y="15342"/>
                    <a:pt x="6066" y="15350"/>
                  </a:cubicBezTo>
                  <a:cubicBezTo>
                    <a:pt x="6059" y="15357"/>
                    <a:pt x="6052" y="15363"/>
                    <a:pt x="6046" y="15367"/>
                  </a:cubicBezTo>
                  <a:cubicBezTo>
                    <a:pt x="6039" y="15371"/>
                    <a:pt x="6032" y="15374"/>
                    <a:pt x="6026" y="15376"/>
                  </a:cubicBezTo>
                  <a:cubicBezTo>
                    <a:pt x="6020" y="15377"/>
                    <a:pt x="6014" y="15378"/>
                    <a:pt x="6009" y="15377"/>
                  </a:cubicBezTo>
                  <a:cubicBezTo>
                    <a:pt x="6001" y="15377"/>
                    <a:pt x="5992" y="15375"/>
                    <a:pt x="5981" y="15370"/>
                  </a:cubicBezTo>
                  <a:cubicBezTo>
                    <a:pt x="5969" y="15366"/>
                    <a:pt x="5959" y="15361"/>
                    <a:pt x="5949" y="15357"/>
                  </a:cubicBezTo>
                  <a:lnTo>
                    <a:pt x="5686" y="15227"/>
                  </a:lnTo>
                  <a:lnTo>
                    <a:pt x="5663" y="15273"/>
                  </a:lnTo>
                  <a:lnTo>
                    <a:pt x="5943" y="15411"/>
                  </a:lnTo>
                  <a:cubicBezTo>
                    <a:pt x="5952" y="15415"/>
                    <a:pt x="5962" y="15420"/>
                    <a:pt x="5974" y="15424"/>
                  </a:cubicBezTo>
                  <a:cubicBezTo>
                    <a:pt x="5986" y="15428"/>
                    <a:pt x="5998" y="15430"/>
                    <a:pt x="6010" y="15430"/>
                  </a:cubicBezTo>
                  <a:cubicBezTo>
                    <a:pt x="6034" y="15429"/>
                    <a:pt x="6056" y="15421"/>
                    <a:pt x="6074" y="15408"/>
                  </a:cubicBezTo>
                  <a:cubicBezTo>
                    <a:pt x="6092" y="15394"/>
                    <a:pt x="6108" y="15372"/>
                    <a:pt x="6123" y="15342"/>
                  </a:cubicBezTo>
                  <a:cubicBezTo>
                    <a:pt x="6135" y="15318"/>
                    <a:pt x="6142" y="15297"/>
                    <a:pt x="6145" y="15278"/>
                  </a:cubicBezTo>
                  <a:cubicBezTo>
                    <a:pt x="6148" y="15259"/>
                    <a:pt x="6148" y="15242"/>
                    <a:pt x="6143" y="15224"/>
                  </a:cubicBezTo>
                  <a:cubicBezTo>
                    <a:pt x="6139" y="15208"/>
                    <a:pt x="6132" y="15194"/>
                    <a:pt x="6121" y="15184"/>
                  </a:cubicBezTo>
                  <a:cubicBezTo>
                    <a:pt x="6109" y="15173"/>
                    <a:pt x="6092" y="15162"/>
                    <a:pt x="6069" y="15151"/>
                  </a:cubicBezTo>
                  <a:lnTo>
                    <a:pt x="5791" y="15014"/>
                  </a:lnTo>
                  <a:close/>
                  <a:moveTo>
                    <a:pt x="5633" y="15145"/>
                  </a:moveTo>
                  <a:cubicBezTo>
                    <a:pt x="5625" y="15148"/>
                    <a:pt x="5619" y="15153"/>
                    <a:pt x="5615" y="15162"/>
                  </a:cubicBezTo>
                  <a:cubicBezTo>
                    <a:pt x="5611" y="15170"/>
                    <a:pt x="5610" y="15178"/>
                    <a:pt x="5613" y="15186"/>
                  </a:cubicBezTo>
                  <a:cubicBezTo>
                    <a:pt x="5616" y="15195"/>
                    <a:pt x="5621" y="15201"/>
                    <a:pt x="5629" y="15205"/>
                  </a:cubicBezTo>
                  <a:cubicBezTo>
                    <a:pt x="5638" y="15209"/>
                    <a:pt x="5646" y="15210"/>
                    <a:pt x="5655" y="15207"/>
                  </a:cubicBezTo>
                  <a:cubicBezTo>
                    <a:pt x="5664" y="15204"/>
                    <a:pt x="5670" y="15198"/>
                    <a:pt x="5674" y="15190"/>
                  </a:cubicBezTo>
                  <a:cubicBezTo>
                    <a:pt x="5678" y="15182"/>
                    <a:pt x="5679" y="15173"/>
                    <a:pt x="5675" y="15165"/>
                  </a:cubicBezTo>
                  <a:cubicBezTo>
                    <a:pt x="5672" y="15157"/>
                    <a:pt x="5667" y="15150"/>
                    <a:pt x="5658" y="15146"/>
                  </a:cubicBezTo>
                  <a:cubicBezTo>
                    <a:pt x="5650" y="15142"/>
                    <a:pt x="5642" y="15142"/>
                    <a:pt x="5633" y="15145"/>
                  </a:cubicBezTo>
                  <a:close/>
                  <a:moveTo>
                    <a:pt x="5691" y="15028"/>
                  </a:moveTo>
                  <a:cubicBezTo>
                    <a:pt x="5682" y="15031"/>
                    <a:pt x="5676" y="15036"/>
                    <a:pt x="5672" y="15045"/>
                  </a:cubicBezTo>
                  <a:cubicBezTo>
                    <a:pt x="5668" y="15053"/>
                    <a:pt x="5668" y="15061"/>
                    <a:pt x="5670" y="15069"/>
                  </a:cubicBezTo>
                  <a:cubicBezTo>
                    <a:pt x="5673" y="15078"/>
                    <a:pt x="5679" y="15084"/>
                    <a:pt x="5687" y="15088"/>
                  </a:cubicBezTo>
                  <a:cubicBezTo>
                    <a:pt x="5695" y="15092"/>
                    <a:pt x="5704" y="15093"/>
                    <a:pt x="5712" y="15090"/>
                  </a:cubicBezTo>
                  <a:cubicBezTo>
                    <a:pt x="5721" y="15087"/>
                    <a:pt x="5727" y="15082"/>
                    <a:pt x="5732" y="15073"/>
                  </a:cubicBezTo>
                  <a:cubicBezTo>
                    <a:pt x="5736" y="15065"/>
                    <a:pt x="5736" y="15057"/>
                    <a:pt x="5733" y="15048"/>
                  </a:cubicBezTo>
                  <a:cubicBezTo>
                    <a:pt x="5730" y="15040"/>
                    <a:pt x="5724" y="15034"/>
                    <a:pt x="5716" y="15029"/>
                  </a:cubicBezTo>
                  <a:cubicBezTo>
                    <a:pt x="5708" y="15025"/>
                    <a:pt x="5699" y="15025"/>
                    <a:pt x="5691" y="15028"/>
                  </a:cubicBezTo>
                  <a:close/>
                  <a:moveTo>
                    <a:pt x="6365" y="14834"/>
                  </a:moveTo>
                  <a:lnTo>
                    <a:pt x="5974" y="14641"/>
                  </a:lnTo>
                  <a:lnTo>
                    <a:pt x="5951" y="14687"/>
                  </a:lnTo>
                  <a:lnTo>
                    <a:pt x="6165" y="14790"/>
                  </a:lnTo>
                  <a:cubicBezTo>
                    <a:pt x="6179" y="14797"/>
                    <a:pt x="6193" y="14804"/>
                    <a:pt x="6207" y="14810"/>
                  </a:cubicBezTo>
                  <a:cubicBezTo>
                    <a:pt x="6221" y="14817"/>
                    <a:pt x="6234" y="14822"/>
                    <a:pt x="6246" y="14827"/>
                  </a:cubicBezTo>
                  <a:cubicBezTo>
                    <a:pt x="6257" y="14832"/>
                    <a:pt x="6267" y="14836"/>
                    <a:pt x="6274" y="14839"/>
                  </a:cubicBezTo>
                  <a:cubicBezTo>
                    <a:pt x="6282" y="14842"/>
                    <a:pt x="6286" y="14844"/>
                    <a:pt x="6286" y="14844"/>
                  </a:cubicBezTo>
                  <a:cubicBezTo>
                    <a:pt x="6285" y="14844"/>
                    <a:pt x="6281" y="14843"/>
                    <a:pt x="6275" y="14843"/>
                  </a:cubicBezTo>
                  <a:cubicBezTo>
                    <a:pt x="6269" y="14842"/>
                    <a:pt x="6261" y="14842"/>
                    <a:pt x="6252" y="14841"/>
                  </a:cubicBezTo>
                  <a:cubicBezTo>
                    <a:pt x="6243" y="14841"/>
                    <a:pt x="6232" y="14840"/>
                    <a:pt x="6221" y="14840"/>
                  </a:cubicBezTo>
                  <a:cubicBezTo>
                    <a:pt x="6209" y="14839"/>
                    <a:pt x="6198" y="14839"/>
                    <a:pt x="6186" y="14840"/>
                  </a:cubicBezTo>
                  <a:lnTo>
                    <a:pt x="5873" y="14847"/>
                  </a:lnTo>
                  <a:lnTo>
                    <a:pt x="5846" y="14901"/>
                  </a:lnTo>
                  <a:lnTo>
                    <a:pt x="6237" y="15093"/>
                  </a:lnTo>
                  <a:lnTo>
                    <a:pt x="6261" y="15045"/>
                  </a:lnTo>
                  <a:lnTo>
                    <a:pt x="6033" y="14936"/>
                  </a:lnTo>
                  <a:cubicBezTo>
                    <a:pt x="6021" y="14930"/>
                    <a:pt x="6010" y="14925"/>
                    <a:pt x="5998" y="14920"/>
                  </a:cubicBezTo>
                  <a:cubicBezTo>
                    <a:pt x="5987" y="14915"/>
                    <a:pt x="5976" y="14910"/>
                    <a:pt x="5966" y="14906"/>
                  </a:cubicBezTo>
                  <a:cubicBezTo>
                    <a:pt x="5956" y="14902"/>
                    <a:pt x="5947" y="14898"/>
                    <a:pt x="5940" y="14895"/>
                  </a:cubicBezTo>
                  <a:cubicBezTo>
                    <a:pt x="5933" y="14892"/>
                    <a:pt x="5928" y="14890"/>
                    <a:pt x="5924" y="14889"/>
                  </a:cubicBezTo>
                  <a:cubicBezTo>
                    <a:pt x="5928" y="14889"/>
                    <a:pt x="5934" y="14890"/>
                    <a:pt x="5941" y="14890"/>
                  </a:cubicBezTo>
                  <a:cubicBezTo>
                    <a:pt x="5949" y="14890"/>
                    <a:pt x="5958" y="14891"/>
                    <a:pt x="5968" y="14891"/>
                  </a:cubicBezTo>
                  <a:cubicBezTo>
                    <a:pt x="5978" y="14891"/>
                    <a:pt x="5989" y="14891"/>
                    <a:pt x="6001" y="14891"/>
                  </a:cubicBezTo>
                  <a:cubicBezTo>
                    <a:pt x="6013" y="14891"/>
                    <a:pt x="6026" y="14891"/>
                    <a:pt x="6040" y="14890"/>
                  </a:cubicBezTo>
                  <a:lnTo>
                    <a:pt x="6341" y="14883"/>
                  </a:lnTo>
                  <a:lnTo>
                    <a:pt x="6365" y="14834"/>
                  </a:lnTo>
                  <a:close/>
                  <a:moveTo>
                    <a:pt x="6389" y="14413"/>
                  </a:moveTo>
                  <a:cubicBezTo>
                    <a:pt x="6374" y="14411"/>
                    <a:pt x="6360" y="14412"/>
                    <a:pt x="6347" y="14416"/>
                  </a:cubicBezTo>
                  <a:cubicBezTo>
                    <a:pt x="6334" y="14419"/>
                    <a:pt x="6322" y="14425"/>
                    <a:pt x="6311" y="14432"/>
                  </a:cubicBezTo>
                  <a:cubicBezTo>
                    <a:pt x="6301" y="14439"/>
                    <a:pt x="6288" y="14451"/>
                    <a:pt x="6274" y="14465"/>
                  </a:cubicBezTo>
                  <a:lnTo>
                    <a:pt x="6238" y="14503"/>
                  </a:lnTo>
                  <a:cubicBezTo>
                    <a:pt x="6219" y="14523"/>
                    <a:pt x="6202" y="14535"/>
                    <a:pt x="6188" y="14541"/>
                  </a:cubicBezTo>
                  <a:cubicBezTo>
                    <a:pt x="6173" y="14546"/>
                    <a:pt x="6158" y="14545"/>
                    <a:pt x="6142" y="14537"/>
                  </a:cubicBezTo>
                  <a:cubicBezTo>
                    <a:pt x="6122" y="14527"/>
                    <a:pt x="6109" y="14512"/>
                    <a:pt x="6105" y="14493"/>
                  </a:cubicBezTo>
                  <a:cubicBezTo>
                    <a:pt x="6100" y="14474"/>
                    <a:pt x="6104" y="14452"/>
                    <a:pt x="6116" y="14427"/>
                  </a:cubicBezTo>
                  <a:cubicBezTo>
                    <a:pt x="6120" y="14419"/>
                    <a:pt x="6125" y="14411"/>
                    <a:pt x="6129" y="14404"/>
                  </a:cubicBezTo>
                  <a:cubicBezTo>
                    <a:pt x="6134" y="14398"/>
                    <a:pt x="6140" y="14391"/>
                    <a:pt x="6146" y="14385"/>
                  </a:cubicBezTo>
                  <a:cubicBezTo>
                    <a:pt x="6152" y="14379"/>
                    <a:pt x="6160" y="14373"/>
                    <a:pt x="6168" y="14367"/>
                  </a:cubicBezTo>
                  <a:cubicBezTo>
                    <a:pt x="6176" y="14361"/>
                    <a:pt x="6185" y="14355"/>
                    <a:pt x="6196" y="14348"/>
                  </a:cubicBezTo>
                  <a:lnTo>
                    <a:pt x="6172" y="14311"/>
                  </a:lnTo>
                  <a:cubicBezTo>
                    <a:pt x="6129" y="14336"/>
                    <a:pt x="6097" y="14369"/>
                    <a:pt x="6077" y="14411"/>
                  </a:cubicBezTo>
                  <a:cubicBezTo>
                    <a:pt x="6067" y="14430"/>
                    <a:pt x="6062" y="14448"/>
                    <a:pt x="6059" y="14467"/>
                  </a:cubicBezTo>
                  <a:cubicBezTo>
                    <a:pt x="6057" y="14485"/>
                    <a:pt x="6059" y="14502"/>
                    <a:pt x="6063" y="14518"/>
                  </a:cubicBezTo>
                  <a:cubicBezTo>
                    <a:pt x="6067" y="14534"/>
                    <a:pt x="6075" y="14548"/>
                    <a:pt x="6086" y="14561"/>
                  </a:cubicBezTo>
                  <a:cubicBezTo>
                    <a:pt x="6096" y="14574"/>
                    <a:pt x="6110" y="14584"/>
                    <a:pt x="6127" y="14592"/>
                  </a:cubicBezTo>
                  <a:cubicBezTo>
                    <a:pt x="6152" y="14605"/>
                    <a:pt x="6177" y="14607"/>
                    <a:pt x="6203" y="14599"/>
                  </a:cubicBezTo>
                  <a:cubicBezTo>
                    <a:pt x="6214" y="14596"/>
                    <a:pt x="6225" y="14590"/>
                    <a:pt x="6235" y="14582"/>
                  </a:cubicBezTo>
                  <a:cubicBezTo>
                    <a:pt x="6245" y="14574"/>
                    <a:pt x="6257" y="14562"/>
                    <a:pt x="6272" y="14547"/>
                  </a:cubicBezTo>
                  <a:lnTo>
                    <a:pt x="6303" y="14513"/>
                  </a:lnTo>
                  <a:cubicBezTo>
                    <a:pt x="6340" y="14474"/>
                    <a:pt x="6376" y="14462"/>
                    <a:pt x="6410" y="14479"/>
                  </a:cubicBezTo>
                  <a:cubicBezTo>
                    <a:pt x="6433" y="14491"/>
                    <a:pt x="6448" y="14509"/>
                    <a:pt x="6452" y="14535"/>
                  </a:cubicBezTo>
                  <a:cubicBezTo>
                    <a:pt x="6455" y="14546"/>
                    <a:pt x="6455" y="14557"/>
                    <a:pt x="6453" y="14567"/>
                  </a:cubicBezTo>
                  <a:cubicBezTo>
                    <a:pt x="6451" y="14578"/>
                    <a:pt x="6446" y="14590"/>
                    <a:pt x="6439" y="14605"/>
                  </a:cubicBezTo>
                  <a:cubicBezTo>
                    <a:pt x="6429" y="14625"/>
                    <a:pt x="6418" y="14642"/>
                    <a:pt x="6404" y="14656"/>
                  </a:cubicBezTo>
                  <a:cubicBezTo>
                    <a:pt x="6390" y="14671"/>
                    <a:pt x="6374" y="14683"/>
                    <a:pt x="6354" y="14693"/>
                  </a:cubicBezTo>
                  <a:lnTo>
                    <a:pt x="6380" y="14732"/>
                  </a:lnTo>
                  <a:cubicBezTo>
                    <a:pt x="6402" y="14719"/>
                    <a:pt x="6420" y="14703"/>
                    <a:pt x="6436" y="14686"/>
                  </a:cubicBezTo>
                  <a:cubicBezTo>
                    <a:pt x="6452" y="14668"/>
                    <a:pt x="6466" y="14648"/>
                    <a:pt x="6477" y="14624"/>
                  </a:cubicBezTo>
                  <a:cubicBezTo>
                    <a:pt x="6486" y="14606"/>
                    <a:pt x="6492" y="14589"/>
                    <a:pt x="6495" y="14573"/>
                  </a:cubicBezTo>
                  <a:cubicBezTo>
                    <a:pt x="6498" y="14558"/>
                    <a:pt x="6498" y="14541"/>
                    <a:pt x="6496" y="14524"/>
                  </a:cubicBezTo>
                  <a:cubicBezTo>
                    <a:pt x="6494" y="14502"/>
                    <a:pt x="6487" y="14481"/>
                    <a:pt x="6475" y="14464"/>
                  </a:cubicBezTo>
                  <a:cubicBezTo>
                    <a:pt x="6462" y="14446"/>
                    <a:pt x="6447" y="14433"/>
                    <a:pt x="6429" y="14424"/>
                  </a:cubicBezTo>
                  <a:cubicBezTo>
                    <a:pt x="6417" y="14418"/>
                    <a:pt x="6403" y="14414"/>
                    <a:pt x="6389" y="14413"/>
                  </a:cubicBezTo>
                  <a:close/>
                  <a:moveTo>
                    <a:pt x="6306" y="13966"/>
                  </a:moveTo>
                  <a:lnTo>
                    <a:pt x="6179" y="14225"/>
                  </a:lnTo>
                  <a:lnTo>
                    <a:pt x="6218" y="14244"/>
                  </a:lnTo>
                  <a:lnTo>
                    <a:pt x="6270" y="14139"/>
                  </a:lnTo>
                  <a:lnTo>
                    <a:pt x="6621" y="14312"/>
                  </a:lnTo>
                  <a:lnTo>
                    <a:pt x="6643" y="14267"/>
                  </a:lnTo>
                  <a:lnTo>
                    <a:pt x="6292" y="14094"/>
                  </a:lnTo>
                  <a:lnTo>
                    <a:pt x="6344" y="13988"/>
                  </a:lnTo>
                  <a:lnTo>
                    <a:pt x="6306" y="13966"/>
                  </a:lnTo>
                  <a:close/>
                  <a:moveTo>
                    <a:pt x="6838" y="13872"/>
                  </a:moveTo>
                  <a:lnTo>
                    <a:pt x="6798" y="13852"/>
                  </a:lnTo>
                  <a:lnTo>
                    <a:pt x="6713" y="14024"/>
                  </a:lnTo>
                  <a:lnTo>
                    <a:pt x="6570" y="13954"/>
                  </a:lnTo>
                  <a:lnTo>
                    <a:pt x="6636" y="13820"/>
                  </a:lnTo>
                  <a:lnTo>
                    <a:pt x="6595" y="13800"/>
                  </a:lnTo>
                  <a:lnTo>
                    <a:pt x="6529" y="13934"/>
                  </a:lnTo>
                  <a:lnTo>
                    <a:pt x="6401" y="13871"/>
                  </a:lnTo>
                  <a:lnTo>
                    <a:pt x="6480" y="13711"/>
                  </a:lnTo>
                  <a:lnTo>
                    <a:pt x="6444" y="13685"/>
                  </a:lnTo>
                  <a:lnTo>
                    <a:pt x="6339" y="13899"/>
                  </a:lnTo>
                  <a:lnTo>
                    <a:pt x="6730" y="14091"/>
                  </a:lnTo>
                  <a:lnTo>
                    <a:pt x="6838" y="13872"/>
                  </a:lnTo>
                  <a:close/>
                  <a:moveTo>
                    <a:pt x="7001" y="13541"/>
                  </a:moveTo>
                  <a:lnTo>
                    <a:pt x="6965" y="13546"/>
                  </a:lnTo>
                  <a:cubicBezTo>
                    <a:pt x="6948" y="13548"/>
                    <a:pt x="6930" y="13550"/>
                    <a:pt x="6912" y="13553"/>
                  </a:cubicBezTo>
                  <a:cubicBezTo>
                    <a:pt x="6893" y="13555"/>
                    <a:pt x="6875" y="13558"/>
                    <a:pt x="6859" y="13560"/>
                  </a:cubicBezTo>
                  <a:cubicBezTo>
                    <a:pt x="6842" y="13562"/>
                    <a:pt x="6831" y="13564"/>
                    <a:pt x="6824" y="13565"/>
                  </a:cubicBezTo>
                  <a:cubicBezTo>
                    <a:pt x="6814" y="13567"/>
                    <a:pt x="6803" y="13570"/>
                    <a:pt x="6791" y="13573"/>
                  </a:cubicBezTo>
                  <a:cubicBezTo>
                    <a:pt x="6779" y="13576"/>
                    <a:pt x="6769" y="13579"/>
                    <a:pt x="6761" y="13583"/>
                  </a:cubicBezTo>
                  <a:lnTo>
                    <a:pt x="6763" y="13578"/>
                  </a:lnTo>
                  <a:cubicBezTo>
                    <a:pt x="6771" y="13562"/>
                    <a:pt x="6775" y="13547"/>
                    <a:pt x="6777" y="13531"/>
                  </a:cubicBezTo>
                  <a:cubicBezTo>
                    <a:pt x="6778" y="13516"/>
                    <a:pt x="6776" y="13502"/>
                    <a:pt x="6771" y="13488"/>
                  </a:cubicBezTo>
                  <a:cubicBezTo>
                    <a:pt x="6766" y="13474"/>
                    <a:pt x="6758" y="13462"/>
                    <a:pt x="6748" y="13450"/>
                  </a:cubicBezTo>
                  <a:cubicBezTo>
                    <a:pt x="6737" y="13439"/>
                    <a:pt x="6723" y="13429"/>
                    <a:pt x="6707" y="13421"/>
                  </a:cubicBezTo>
                  <a:cubicBezTo>
                    <a:pt x="6697" y="13416"/>
                    <a:pt x="6687" y="13413"/>
                    <a:pt x="6677" y="13411"/>
                  </a:cubicBezTo>
                  <a:cubicBezTo>
                    <a:pt x="6668" y="13409"/>
                    <a:pt x="6658" y="13408"/>
                    <a:pt x="6650" y="13409"/>
                  </a:cubicBezTo>
                  <a:cubicBezTo>
                    <a:pt x="6641" y="13409"/>
                    <a:pt x="6633" y="13410"/>
                    <a:pt x="6626" y="13412"/>
                  </a:cubicBezTo>
                  <a:cubicBezTo>
                    <a:pt x="6618" y="13414"/>
                    <a:pt x="6612" y="13417"/>
                    <a:pt x="6606" y="13419"/>
                  </a:cubicBezTo>
                  <a:cubicBezTo>
                    <a:pt x="6600" y="13422"/>
                    <a:pt x="6594" y="13426"/>
                    <a:pt x="6588" y="13430"/>
                  </a:cubicBezTo>
                  <a:cubicBezTo>
                    <a:pt x="6582" y="13434"/>
                    <a:pt x="6576" y="13440"/>
                    <a:pt x="6570" y="13447"/>
                  </a:cubicBezTo>
                  <a:cubicBezTo>
                    <a:pt x="6564" y="13453"/>
                    <a:pt x="6558" y="13462"/>
                    <a:pt x="6552" y="13471"/>
                  </a:cubicBezTo>
                  <a:cubicBezTo>
                    <a:pt x="6546" y="13481"/>
                    <a:pt x="6539" y="13492"/>
                    <a:pt x="6533" y="13506"/>
                  </a:cubicBezTo>
                  <a:lnTo>
                    <a:pt x="6488" y="13597"/>
                  </a:lnTo>
                  <a:lnTo>
                    <a:pt x="6879" y="13789"/>
                  </a:lnTo>
                  <a:lnTo>
                    <a:pt x="6901" y="13744"/>
                  </a:lnTo>
                  <a:lnTo>
                    <a:pt x="6724" y="13657"/>
                  </a:lnTo>
                  <a:cubicBezTo>
                    <a:pt x="6730" y="13647"/>
                    <a:pt x="6735" y="13640"/>
                    <a:pt x="6742" y="13635"/>
                  </a:cubicBezTo>
                  <a:cubicBezTo>
                    <a:pt x="6748" y="13631"/>
                    <a:pt x="6758" y="13627"/>
                    <a:pt x="6771" y="13625"/>
                  </a:cubicBezTo>
                  <a:cubicBezTo>
                    <a:pt x="6794" y="13620"/>
                    <a:pt x="6816" y="13616"/>
                    <a:pt x="6837" y="13612"/>
                  </a:cubicBezTo>
                  <a:cubicBezTo>
                    <a:pt x="6858" y="13609"/>
                    <a:pt x="6877" y="13606"/>
                    <a:pt x="6894" y="13604"/>
                  </a:cubicBezTo>
                  <a:cubicBezTo>
                    <a:pt x="6912" y="13602"/>
                    <a:pt x="6927" y="13601"/>
                    <a:pt x="6940" y="13600"/>
                  </a:cubicBezTo>
                  <a:cubicBezTo>
                    <a:pt x="6954" y="13600"/>
                    <a:pt x="6964" y="13599"/>
                    <a:pt x="6972" y="13599"/>
                  </a:cubicBezTo>
                  <a:lnTo>
                    <a:pt x="7001" y="13541"/>
                  </a:lnTo>
                  <a:close/>
                  <a:moveTo>
                    <a:pt x="6715" y="13492"/>
                  </a:moveTo>
                  <a:cubicBezTo>
                    <a:pt x="6723" y="13500"/>
                    <a:pt x="6729" y="13509"/>
                    <a:pt x="6732" y="13519"/>
                  </a:cubicBezTo>
                  <a:cubicBezTo>
                    <a:pt x="6735" y="13530"/>
                    <a:pt x="6735" y="13541"/>
                    <a:pt x="6733" y="13554"/>
                  </a:cubicBezTo>
                  <a:cubicBezTo>
                    <a:pt x="6731" y="13567"/>
                    <a:pt x="6725" y="13582"/>
                    <a:pt x="6717" y="13599"/>
                  </a:cubicBezTo>
                  <a:lnTo>
                    <a:pt x="6695" y="13642"/>
                  </a:lnTo>
                  <a:lnTo>
                    <a:pt x="6550" y="13571"/>
                  </a:lnTo>
                  <a:lnTo>
                    <a:pt x="6573" y="13524"/>
                  </a:lnTo>
                  <a:cubicBezTo>
                    <a:pt x="6578" y="13513"/>
                    <a:pt x="6583" y="13504"/>
                    <a:pt x="6588" y="13497"/>
                  </a:cubicBezTo>
                  <a:cubicBezTo>
                    <a:pt x="6593" y="13490"/>
                    <a:pt x="6599" y="13484"/>
                    <a:pt x="6605" y="13479"/>
                  </a:cubicBezTo>
                  <a:cubicBezTo>
                    <a:pt x="6615" y="13470"/>
                    <a:pt x="6627" y="13465"/>
                    <a:pt x="6641" y="13463"/>
                  </a:cubicBezTo>
                  <a:cubicBezTo>
                    <a:pt x="6656" y="13461"/>
                    <a:pt x="6670" y="13463"/>
                    <a:pt x="6683" y="13470"/>
                  </a:cubicBezTo>
                  <a:cubicBezTo>
                    <a:pt x="6696" y="13476"/>
                    <a:pt x="6706" y="13484"/>
                    <a:pt x="6715" y="13492"/>
                  </a:cubicBezTo>
                  <a:close/>
                  <a:moveTo>
                    <a:pt x="7213" y="13329"/>
                  </a:moveTo>
                  <a:lnTo>
                    <a:pt x="6664" y="13059"/>
                  </a:lnTo>
                  <a:lnTo>
                    <a:pt x="6645" y="13097"/>
                  </a:lnTo>
                  <a:lnTo>
                    <a:pt x="7194" y="13367"/>
                  </a:lnTo>
                  <a:lnTo>
                    <a:pt x="7213" y="13329"/>
                  </a:lnTo>
                  <a:close/>
                  <a:moveTo>
                    <a:pt x="7058" y="12438"/>
                  </a:moveTo>
                  <a:lnTo>
                    <a:pt x="7035" y="12485"/>
                  </a:lnTo>
                  <a:lnTo>
                    <a:pt x="7238" y="12645"/>
                  </a:lnTo>
                  <a:cubicBezTo>
                    <a:pt x="7251" y="12655"/>
                    <a:pt x="7264" y="12665"/>
                    <a:pt x="7276" y="12675"/>
                  </a:cubicBezTo>
                  <a:cubicBezTo>
                    <a:pt x="7289" y="12684"/>
                    <a:pt x="7300" y="12693"/>
                    <a:pt x="7311" y="12700"/>
                  </a:cubicBezTo>
                  <a:cubicBezTo>
                    <a:pt x="7321" y="12708"/>
                    <a:pt x="7329" y="12714"/>
                    <a:pt x="7336" y="12719"/>
                  </a:cubicBezTo>
                  <a:cubicBezTo>
                    <a:pt x="7341" y="12723"/>
                    <a:pt x="7345" y="12725"/>
                    <a:pt x="7346" y="12726"/>
                  </a:cubicBezTo>
                  <a:cubicBezTo>
                    <a:pt x="7344" y="12726"/>
                    <a:pt x="7341" y="12725"/>
                    <a:pt x="7336" y="12724"/>
                  </a:cubicBezTo>
                  <a:cubicBezTo>
                    <a:pt x="7330" y="12722"/>
                    <a:pt x="7322" y="12719"/>
                    <a:pt x="7312" y="12716"/>
                  </a:cubicBezTo>
                  <a:cubicBezTo>
                    <a:pt x="7302" y="12713"/>
                    <a:pt x="7290" y="12710"/>
                    <a:pt x="7277" y="12707"/>
                  </a:cubicBezTo>
                  <a:cubicBezTo>
                    <a:pt x="7264" y="12703"/>
                    <a:pt x="7249" y="12699"/>
                    <a:pt x="7233" y="12695"/>
                  </a:cubicBezTo>
                  <a:lnTo>
                    <a:pt x="6964" y="12630"/>
                  </a:lnTo>
                  <a:lnTo>
                    <a:pt x="6938" y="12683"/>
                  </a:lnTo>
                  <a:lnTo>
                    <a:pt x="7146" y="12850"/>
                  </a:lnTo>
                  <a:cubicBezTo>
                    <a:pt x="7156" y="12858"/>
                    <a:pt x="7167" y="12866"/>
                    <a:pt x="7178" y="12875"/>
                  </a:cubicBezTo>
                  <a:cubicBezTo>
                    <a:pt x="7190" y="12884"/>
                    <a:pt x="7201" y="12892"/>
                    <a:pt x="7211" y="12900"/>
                  </a:cubicBezTo>
                  <a:cubicBezTo>
                    <a:pt x="7221" y="12907"/>
                    <a:pt x="7229" y="12914"/>
                    <a:pt x="7236" y="12919"/>
                  </a:cubicBezTo>
                  <a:cubicBezTo>
                    <a:pt x="7243" y="12925"/>
                    <a:pt x="7247" y="12927"/>
                    <a:pt x="7248" y="12928"/>
                  </a:cubicBezTo>
                  <a:cubicBezTo>
                    <a:pt x="7246" y="12927"/>
                    <a:pt x="7241" y="12926"/>
                    <a:pt x="7233" y="12923"/>
                  </a:cubicBezTo>
                  <a:cubicBezTo>
                    <a:pt x="7224" y="12920"/>
                    <a:pt x="7214" y="12917"/>
                    <a:pt x="7201" y="12913"/>
                  </a:cubicBezTo>
                  <a:cubicBezTo>
                    <a:pt x="7189" y="12910"/>
                    <a:pt x="7176" y="12906"/>
                    <a:pt x="7161" y="12902"/>
                  </a:cubicBezTo>
                  <a:cubicBezTo>
                    <a:pt x="7147" y="12898"/>
                    <a:pt x="7133" y="12894"/>
                    <a:pt x="7119" y="12891"/>
                  </a:cubicBezTo>
                  <a:lnTo>
                    <a:pt x="6866" y="12828"/>
                  </a:lnTo>
                  <a:lnTo>
                    <a:pt x="6842" y="12878"/>
                  </a:lnTo>
                  <a:lnTo>
                    <a:pt x="7278" y="12978"/>
                  </a:lnTo>
                  <a:lnTo>
                    <a:pt x="7308" y="12917"/>
                  </a:lnTo>
                  <a:lnTo>
                    <a:pt x="7111" y="12761"/>
                  </a:lnTo>
                  <a:cubicBezTo>
                    <a:pt x="7099" y="12752"/>
                    <a:pt x="7088" y="12743"/>
                    <a:pt x="7077" y="12735"/>
                  </a:cubicBezTo>
                  <a:cubicBezTo>
                    <a:pt x="7065" y="12726"/>
                    <a:pt x="7055" y="12719"/>
                    <a:pt x="7046" y="12712"/>
                  </a:cubicBezTo>
                  <a:cubicBezTo>
                    <a:pt x="7037" y="12706"/>
                    <a:pt x="7030" y="12700"/>
                    <a:pt x="7024" y="12696"/>
                  </a:cubicBezTo>
                  <a:cubicBezTo>
                    <a:pt x="7018" y="12692"/>
                    <a:pt x="7015" y="12690"/>
                    <a:pt x="7014" y="12689"/>
                  </a:cubicBezTo>
                  <a:cubicBezTo>
                    <a:pt x="7015" y="12689"/>
                    <a:pt x="7020" y="12691"/>
                    <a:pt x="7026" y="12693"/>
                  </a:cubicBezTo>
                  <a:cubicBezTo>
                    <a:pt x="7033" y="12695"/>
                    <a:pt x="7042" y="12697"/>
                    <a:pt x="7052" y="12700"/>
                  </a:cubicBezTo>
                  <a:cubicBezTo>
                    <a:pt x="7063" y="12703"/>
                    <a:pt x="7075" y="12707"/>
                    <a:pt x="7089" y="12711"/>
                  </a:cubicBezTo>
                  <a:cubicBezTo>
                    <a:pt x="7103" y="12714"/>
                    <a:pt x="7118" y="12718"/>
                    <a:pt x="7134" y="12722"/>
                  </a:cubicBezTo>
                  <a:lnTo>
                    <a:pt x="7375" y="12781"/>
                  </a:lnTo>
                  <a:lnTo>
                    <a:pt x="7405" y="12720"/>
                  </a:lnTo>
                  <a:lnTo>
                    <a:pt x="7058" y="12438"/>
                  </a:lnTo>
                  <a:close/>
                  <a:moveTo>
                    <a:pt x="7595" y="12332"/>
                  </a:moveTo>
                  <a:lnTo>
                    <a:pt x="7555" y="12313"/>
                  </a:lnTo>
                  <a:lnTo>
                    <a:pt x="7470" y="12485"/>
                  </a:lnTo>
                  <a:lnTo>
                    <a:pt x="7327" y="12414"/>
                  </a:lnTo>
                  <a:lnTo>
                    <a:pt x="7393" y="12280"/>
                  </a:lnTo>
                  <a:lnTo>
                    <a:pt x="7353" y="12260"/>
                  </a:lnTo>
                  <a:lnTo>
                    <a:pt x="7287" y="12394"/>
                  </a:lnTo>
                  <a:lnTo>
                    <a:pt x="7159" y="12331"/>
                  </a:lnTo>
                  <a:lnTo>
                    <a:pt x="7237" y="12171"/>
                  </a:lnTo>
                  <a:lnTo>
                    <a:pt x="7202" y="12146"/>
                  </a:lnTo>
                  <a:lnTo>
                    <a:pt x="7097" y="12360"/>
                  </a:lnTo>
                  <a:lnTo>
                    <a:pt x="7488" y="12552"/>
                  </a:lnTo>
                  <a:lnTo>
                    <a:pt x="7595" y="12332"/>
                  </a:lnTo>
                  <a:close/>
                  <a:moveTo>
                    <a:pt x="7611" y="11928"/>
                  </a:moveTo>
                  <a:cubicBezTo>
                    <a:pt x="7597" y="11927"/>
                    <a:pt x="7583" y="11928"/>
                    <a:pt x="7570" y="11931"/>
                  </a:cubicBezTo>
                  <a:cubicBezTo>
                    <a:pt x="7557" y="11935"/>
                    <a:pt x="7545" y="11940"/>
                    <a:pt x="7534" y="11948"/>
                  </a:cubicBezTo>
                  <a:cubicBezTo>
                    <a:pt x="7523" y="11955"/>
                    <a:pt x="7511" y="11966"/>
                    <a:pt x="7497" y="11981"/>
                  </a:cubicBezTo>
                  <a:lnTo>
                    <a:pt x="7460" y="12019"/>
                  </a:lnTo>
                  <a:cubicBezTo>
                    <a:pt x="7441" y="12038"/>
                    <a:pt x="7425" y="12051"/>
                    <a:pt x="7410" y="12056"/>
                  </a:cubicBezTo>
                  <a:cubicBezTo>
                    <a:pt x="7396" y="12061"/>
                    <a:pt x="7381" y="12060"/>
                    <a:pt x="7365" y="12052"/>
                  </a:cubicBezTo>
                  <a:cubicBezTo>
                    <a:pt x="7344" y="12042"/>
                    <a:pt x="7332" y="12028"/>
                    <a:pt x="7327" y="12009"/>
                  </a:cubicBezTo>
                  <a:cubicBezTo>
                    <a:pt x="7323" y="11989"/>
                    <a:pt x="7326" y="11967"/>
                    <a:pt x="7339" y="11943"/>
                  </a:cubicBezTo>
                  <a:cubicBezTo>
                    <a:pt x="7343" y="11934"/>
                    <a:pt x="7347" y="11927"/>
                    <a:pt x="7352" y="11920"/>
                  </a:cubicBezTo>
                  <a:cubicBezTo>
                    <a:pt x="7357" y="11913"/>
                    <a:pt x="7362" y="11907"/>
                    <a:pt x="7369" y="11900"/>
                  </a:cubicBezTo>
                  <a:cubicBezTo>
                    <a:pt x="7375" y="11894"/>
                    <a:pt x="7382" y="11888"/>
                    <a:pt x="7390" y="11882"/>
                  </a:cubicBezTo>
                  <a:cubicBezTo>
                    <a:pt x="7398" y="11876"/>
                    <a:pt x="7408" y="11870"/>
                    <a:pt x="7418" y="11864"/>
                  </a:cubicBezTo>
                  <a:lnTo>
                    <a:pt x="7395" y="11827"/>
                  </a:lnTo>
                  <a:cubicBezTo>
                    <a:pt x="7352" y="11852"/>
                    <a:pt x="7320" y="11885"/>
                    <a:pt x="7299" y="11926"/>
                  </a:cubicBezTo>
                  <a:cubicBezTo>
                    <a:pt x="7290" y="11945"/>
                    <a:pt x="7284" y="11964"/>
                    <a:pt x="7282" y="11982"/>
                  </a:cubicBezTo>
                  <a:cubicBezTo>
                    <a:pt x="7280" y="12000"/>
                    <a:pt x="7281" y="12017"/>
                    <a:pt x="7286" y="12033"/>
                  </a:cubicBezTo>
                  <a:cubicBezTo>
                    <a:pt x="7290" y="12049"/>
                    <a:pt x="7298" y="12063"/>
                    <a:pt x="7308" y="12076"/>
                  </a:cubicBezTo>
                  <a:cubicBezTo>
                    <a:pt x="7319" y="12089"/>
                    <a:pt x="7333" y="12100"/>
                    <a:pt x="7349" y="12108"/>
                  </a:cubicBezTo>
                  <a:cubicBezTo>
                    <a:pt x="7374" y="12120"/>
                    <a:pt x="7400" y="12122"/>
                    <a:pt x="7425" y="12115"/>
                  </a:cubicBezTo>
                  <a:cubicBezTo>
                    <a:pt x="7437" y="12111"/>
                    <a:pt x="7448" y="12105"/>
                    <a:pt x="7458" y="12097"/>
                  </a:cubicBezTo>
                  <a:cubicBezTo>
                    <a:pt x="7468" y="12089"/>
                    <a:pt x="7480" y="12078"/>
                    <a:pt x="7494" y="12062"/>
                  </a:cubicBezTo>
                  <a:lnTo>
                    <a:pt x="7525" y="12029"/>
                  </a:lnTo>
                  <a:cubicBezTo>
                    <a:pt x="7563" y="11989"/>
                    <a:pt x="7598" y="11978"/>
                    <a:pt x="7633" y="11995"/>
                  </a:cubicBezTo>
                  <a:cubicBezTo>
                    <a:pt x="7656" y="12006"/>
                    <a:pt x="7670" y="12025"/>
                    <a:pt x="7675" y="12050"/>
                  </a:cubicBezTo>
                  <a:cubicBezTo>
                    <a:pt x="7677" y="12062"/>
                    <a:pt x="7677" y="12073"/>
                    <a:pt x="7675" y="12083"/>
                  </a:cubicBezTo>
                  <a:cubicBezTo>
                    <a:pt x="7673" y="12093"/>
                    <a:pt x="7669" y="12106"/>
                    <a:pt x="7661" y="12121"/>
                  </a:cubicBezTo>
                  <a:cubicBezTo>
                    <a:pt x="7652" y="12140"/>
                    <a:pt x="7640" y="12157"/>
                    <a:pt x="7626" y="12172"/>
                  </a:cubicBezTo>
                  <a:cubicBezTo>
                    <a:pt x="7613" y="12186"/>
                    <a:pt x="7596" y="12198"/>
                    <a:pt x="7576" y="12209"/>
                  </a:cubicBezTo>
                  <a:lnTo>
                    <a:pt x="7603" y="12247"/>
                  </a:lnTo>
                  <a:cubicBezTo>
                    <a:pt x="7624" y="12234"/>
                    <a:pt x="7643" y="12219"/>
                    <a:pt x="7659" y="12201"/>
                  </a:cubicBezTo>
                  <a:cubicBezTo>
                    <a:pt x="7674" y="12184"/>
                    <a:pt x="7688" y="12163"/>
                    <a:pt x="7700" y="12139"/>
                  </a:cubicBezTo>
                  <a:cubicBezTo>
                    <a:pt x="7709" y="12121"/>
                    <a:pt x="7715" y="12104"/>
                    <a:pt x="7718" y="12089"/>
                  </a:cubicBezTo>
                  <a:cubicBezTo>
                    <a:pt x="7720" y="12073"/>
                    <a:pt x="7721" y="12057"/>
                    <a:pt x="7719" y="12040"/>
                  </a:cubicBezTo>
                  <a:cubicBezTo>
                    <a:pt x="7716" y="12017"/>
                    <a:pt x="7709" y="11997"/>
                    <a:pt x="7697" y="11979"/>
                  </a:cubicBezTo>
                  <a:cubicBezTo>
                    <a:pt x="7685" y="11962"/>
                    <a:pt x="7670" y="11948"/>
                    <a:pt x="7652" y="11939"/>
                  </a:cubicBezTo>
                  <a:cubicBezTo>
                    <a:pt x="7639" y="11934"/>
                    <a:pt x="7626" y="11930"/>
                    <a:pt x="7611" y="11928"/>
                  </a:cubicBezTo>
                  <a:close/>
                  <a:moveTo>
                    <a:pt x="7529" y="11481"/>
                  </a:moveTo>
                  <a:lnTo>
                    <a:pt x="7401" y="11740"/>
                  </a:lnTo>
                  <a:lnTo>
                    <a:pt x="7441" y="11760"/>
                  </a:lnTo>
                  <a:lnTo>
                    <a:pt x="7492" y="11655"/>
                  </a:lnTo>
                  <a:lnTo>
                    <a:pt x="7844" y="11828"/>
                  </a:lnTo>
                  <a:lnTo>
                    <a:pt x="7866" y="11783"/>
                  </a:lnTo>
                  <a:lnTo>
                    <a:pt x="7514" y="11610"/>
                  </a:lnTo>
                  <a:lnTo>
                    <a:pt x="7567" y="11504"/>
                  </a:lnTo>
                  <a:lnTo>
                    <a:pt x="7529" y="11481"/>
                  </a:lnTo>
                  <a:close/>
                  <a:moveTo>
                    <a:pt x="7663" y="11209"/>
                  </a:moveTo>
                  <a:lnTo>
                    <a:pt x="7562" y="11414"/>
                  </a:lnTo>
                  <a:lnTo>
                    <a:pt x="7953" y="11607"/>
                  </a:lnTo>
                  <a:lnTo>
                    <a:pt x="7976" y="11559"/>
                  </a:lnTo>
                  <a:lnTo>
                    <a:pt x="7790" y="11468"/>
                  </a:lnTo>
                  <a:lnTo>
                    <a:pt x="7852" y="11343"/>
                  </a:lnTo>
                  <a:lnTo>
                    <a:pt x="7814" y="11324"/>
                  </a:lnTo>
                  <a:lnTo>
                    <a:pt x="7752" y="11449"/>
                  </a:lnTo>
                  <a:lnTo>
                    <a:pt x="7624" y="11386"/>
                  </a:lnTo>
                  <a:lnTo>
                    <a:pt x="7698" y="11235"/>
                  </a:lnTo>
                  <a:lnTo>
                    <a:pt x="7663" y="11209"/>
                  </a:lnTo>
                  <a:close/>
                  <a:moveTo>
                    <a:pt x="8210" y="11083"/>
                  </a:moveTo>
                  <a:lnTo>
                    <a:pt x="7756" y="11020"/>
                  </a:lnTo>
                  <a:lnTo>
                    <a:pt x="7726" y="11081"/>
                  </a:lnTo>
                  <a:lnTo>
                    <a:pt x="8052" y="11404"/>
                  </a:lnTo>
                  <a:lnTo>
                    <a:pt x="8076" y="11357"/>
                  </a:lnTo>
                  <a:lnTo>
                    <a:pt x="7974" y="11260"/>
                  </a:lnTo>
                  <a:lnTo>
                    <a:pt x="8046" y="11114"/>
                  </a:lnTo>
                  <a:lnTo>
                    <a:pt x="8184" y="11136"/>
                  </a:lnTo>
                  <a:lnTo>
                    <a:pt x="8210" y="11083"/>
                  </a:lnTo>
                  <a:close/>
                  <a:moveTo>
                    <a:pt x="8002" y="11107"/>
                  </a:moveTo>
                  <a:lnTo>
                    <a:pt x="7942" y="11229"/>
                  </a:lnTo>
                  <a:lnTo>
                    <a:pt x="7781" y="11073"/>
                  </a:lnTo>
                  <a:lnTo>
                    <a:pt x="8002" y="11107"/>
                  </a:lnTo>
                  <a:close/>
                  <a:moveTo>
                    <a:pt x="7648" y="11051"/>
                  </a:moveTo>
                  <a:cubicBezTo>
                    <a:pt x="7639" y="11054"/>
                    <a:pt x="7633" y="11060"/>
                    <a:pt x="7629" y="11068"/>
                  </a:cubicBezTo>
                  <a:cubicBezTo>
                    <a:pt x="7625" y="11076"/>
                    <a:pt x="7624" y="11085"/>
                    <a:pt x="7627" y="11093"/>
                  </a:cubicBezTo>
                  <a:cubicBezTo>
                    <a:pt x="7630" y="11102"/>
                    <a:pt x="7635" y="11108"/>
                    <a:pt x="7643" y="11112"/>
                  </a:cubicBezTo>
                  <a:cubicBezTo>
                    <a:pt x="7652" y="11116"/>
                    <a:pt x="7660" y="11116"/>
                    <a:pt x="7669" y="11114"/>
                  </a:cubicBezTo>
                  <a:cubicBezTo>
                    <a:pt x="7678" y="11111"/>
                    <a:pt x="7684" y="11105"/>
                    <a:pt x="7688" y="11097"/>
                  </a:cubicBezTo>
                  <a:cubicBezTo>
                    <a:pt x="7692" y="11089"/>
                    <a:pt x="7693" y="11080"/>
                    <a:pt x="7690" y="11072"/>
                  </a:cubicBezTo>
                  <a:cubicBezTo>
                    <a:pt x="7686" y="11063"/>
                    <a:pt x="7681" y="11057"/>
                    <a:pt x="7672" y="11053"/>
                  </a:cubicBezTo>
                  <a:cubicBezTo>
                    <a:pt x="7664" y="11049"/>
                    <a:pt x="7656" y="11049"/>
                    <a:pt x="7648" y="11051"/>
                  </a:cubicBezTo>
                  <a:close/>
                  <a:moveTo>
                    <a:pt x="7705" y="10934"/>
                  </a:moveTo>
                  <a:cubicBezTo>
                    <a:pt x="7697" y="10937"/>
                    <a:pt x="7691" y="10943"/>
                    <a:pt x="7686" y="10951"/>
                  </a:cubicBezTo>
                  <a:cubicBezTo>
                    <a:pt x="7683" y="10959"/>
                    <a:pt x="7682" y="10967"/>
                    <a:pt x="7685" y="10976"/>
                  </a:cubicBezTo>
                  <a:cubicBezTo>
                    <a:pt x="7688" y="10984"/>
                    <a:pt x="7693" y="10990"/>
                    <a:pt x="7701" y="10994"/>
                  </a:cubicBezTo>
                  <a:cubicBezTo>
                    <a:pt x="7710" y="10998"/>
                    <a:pt x="7718" y="10999"/>
                    <a:pt x="7727" y="10996"/>
                  </a:cubicBezTo>
                  <a:cubicBezTo>
                    <a:pt x="7736" y="10993"/>
                    <a:pt x="7742" y="10988"/>
                    <a:pt x="7746" y="10979"/>
                  </a:cubicBezTo>
                  <a:cubicBezTo>
                    <a:pt x="7750" y="10971"/>
                    <a:pt x="7751" y="10963"/>
                    <a:pt x="7747" y="10954"/>
                  </a:cubicBezTo>
                  <a:cubicBezTo>
                    <a:pt x="7744" y="10946"/>
                    <a:pt x="7738" y="10940"/>
                    <a:pt x="7730" y="10936"/>
                  </a:cubicBezTo>
                  <a:cubicBezTo>
                    <a:pt x="7722" y="10932"/>
                    <a:pt x="7714" y="10931"/>
                    <a:pt x="7705" y="10934"/>
                  </a:cubicBezTo>
                  <a:close/>
                  <a:moveTo>
                    <a:pt x="8306" y="10789"/>
                  </a:moveTo>
                  <a:lnTo>
                    <a:pt x="8230" y="10943"/>
                  </a:lnTo>
                  <a:lnTo>
                    <a:pt x="7879" y="10770"/>
                  </a:lnTo>
                  <a:lnTo>
                    <a:pt x="7856" y="10817"/>
                  </a:lnTo>
                  <a:lnTo>
                    <a:pt x="8247" y="11009"/>
                  </a:lnTo>
                  <a:lnTo>
                    <a:pt x="8342" y="10815"/>
                  </a:lnTo>
                  <a:lnTo>
                    <a:pt x="8306" y="10789"/>
                  </a:lnTo>
                  <a:close/>
                  <a:moveTo>
                    <a:pt x="8405" y="10687"/>
                  </a:moveTo>
                  <a:lnTo>
                    <a:pt x="8014" y="10495"/>
                  </a:lnTo>
                  <a:lnTo>
                    <a:pt x="7992" y="10541"/>
                  </a:lnTo>
                  <a:lnTo>
                    <a:pt x="8383" y="10733"/>
                  </a:lnTo>
                  <a:lnTo>
                    <a:pt x="8405" y="10687"/>
                  </a:lnTo>
                  <a:close/>
                  <a:moveTo>
                    <a:pt x="8429" y="10267"/>
                  </a:moveTo>
                  <a:cubicBezTo>
                    <a:pt x="8414" y="10265"/>
                    <a:pt x="8401" y="10266"/>
                    <a:pt x="8388" y="10270"/>
                  </a:cubicBezTo>
                  <a:cubicBezTo>
                    <a:pt x="8375" y="10273"/>
                    <a:pt x="8363" y="10278"/>
                    <a:pt x="8352" y="10286"/>
                  </a:cubicBezTo>
                  <a:cubicBezTo>
                    <a:pt x="8341" y="10293"/>
                    <a:pt x="8328" y="10304"/>
                    <a:pt x="8314" y="10319"/>
                  </a:cubicBezTo>
                  <a:lnTo>
                    <a:pt x="8278" y="10357"/>
                  </a:lnTo>
                  <a:cubicBezTo>
                    <a:pt x="8259" y="10377"/>
                    <a:pt x="8242" y="10389"/>
                    <a:pt x="8228" y="10394"/>
                  </a:cubicBezTo>
                  <a:cubicBezTo>
                    <a:pt x="8213" y="10400"/>
                    <a:pt x="8198" y="10399"/>
                    <a:pt x="8182" y="10391"/>
                  </a:cubicBezTo>
                  <a:cubicBezTo>
                    <a:pt x="8162" y="10381"/>
                    <a:pt x="8150" y="10366"/>
                    <a:pt x="8145" y="10347"/>
                  </a:cubicBezTo>
                  <a:cubicBezTo>
                    <a:pt x="8140" y="10328"/>
                    <a:pt x="8144" y="10306"/>
                    <a:pt x="8156" y="10281"/>
                  </a:cubicBezTo>
                  <a:cubicBezTo>
                    <a:pt x="8160" y="10273"/>
                    <a:pt x="8165" y="10265"/>
                    <a:pt x="8170" y="10258"/>
                  </a:cubicBezTo>
                  <a:cubicBezTo>
                    <a:pt x="8174" y="10251"/>
                    <a:pt x="8180" y="10245"/>
                    <a:pt x="8186" y="10239"/>
                  </a:cubicBezTo>
                  <a:cubicBezTo>
                    <a:pt x="8193" y="10233"/>
                    <a:pt x="8200" y="10227"/>
                    <a:pt x="8208" y="10221"/>
                  </a:cubicBezTo>
                  <a:cubicBezTo>
                    <a:pt x="8216" y="10215"/>
                    <a:pt x="8225" y="10209"/>
                    <a:pt x="8236" y="10202"/>
                  </a:cubicBezTo>
                  <a:lnTo>
                    <a:pt x="8213" y="10165"/>
                  </a:lnTo>
                  <a:cubicBezTo>
                    <a:pt x="8169" y="10190"/>
                    <a:pt x="8137" y="10223"/>
                    <a:pt x="8117" y="10264"/>
                  </a:cubicBezTo>
                  <a:cubicBezTo>
                    <a:pt x="8108" y="10283"/>
                    <a:pt x="8102" y="10302"/>
                    <a:pt x="8100" y="10320"/>
                  </a:cubicBezTo>
                  <a:cubicBezTo>
                    <a:pt x="8098" y="10339"/>
                    <a:pt x="8099" y="10356"/>
                    <a:pt x="8103" y="10372"/>
                  </a:cubicBezTo>
                  <a:cubicBezTo>
                    <a:pt x="8108" y="10387"/>
                    <a:pt x="8115" y="10402"/>
                    <a:pt x="8126" y="10415"/>
                  </a:cubicBezTo>
                  <a:cubicBezTo>
                    <a:pt x="8137" y="10427"/>
                    <a:pt x="8150" y="10438"/>
                    <a:pt x="8167" y="10446"/>
                  </a:cubicBezTo>
                  <a:cubicBezTo>
                    <a:pt x="8192" y="10458"/>
                    <a:pt x="8217" y="10461"/>
                    <a:pt x="8243" y="10453"/>
                  </a:cubicBezTo>
                  <a:cubicBezTo>
                    <a:pt x="8255" y="10449"/>
                    <a:pt x="8265" y="10444"/>
                    <a:pt x="8276" y="10436"/>
                  </a:cubicBezTo>
                  <a:cubicBezTo>
                    <a:pt x="8286" y="10428"/>
                    <a:pt x="8298" y="10416"/>
                    <a:pt x="8312" y="10401"/>
                  </a:cubicBezTo>
                  <a:lnTo>
                    <a:pt x="8343" y="10367"/>
                  </a:lnTo>
                  <a:cubicBezTo>
                    <a:pt x="8380" y="10327"/>
                    <a:pt x="8416" y="10316"/>
                    <a:pt x="8451" y="10333"/>
                  </a:cubicBezTo>
                  <a:cubicBezTo>
                    <a:pt x="8474" y="10344"/>
                    <a:pt x="8488" y="10363"/>
                    <a:pt x="8493" y="10388"/>
                  </a:cubicBezTo>
                  <a:cubicBezTo>
                    <a:pt x="8495" y="10400"/>
                    <a:pt x="8495" y="10411"/>
                    <a:pt x="8493" y="10421"/>
                  </a:cubicBezTo>
                  <a:cubicBezTo>
                    <a:pt x="8491" y="10432"/>
                    <a:pt x="8486" y="10444"/>
                    <a:pt x="8479" y="10459"/>
                  </a:cubicBezTo>
                  <a:cubicBezTo>
                    <a:pt x="8469" y="10479"/>
                    <a:pt x="8458" y="10496"/>
                    <a:pt x="8444" y="10510"/>
                  </a:cubicBezTo>
                  <a:cubicBezTo>
                    <a:pt x="8430" y="10524"/>
                    <a:pt x="8414" y="10537"/>
                    <a:pt x="8394" y="10547"/>
                  </a:cubicBezTo>
                  <a:lnTo>
                    <a:pt x="8420" y="10586"/>
                  </a:lnTo>
                  <a:cubicBezTo>
                    <a:pt x="8442" y="10572"/>
                    <a:pt x="8461" y="10557"/>
                    <a:pt x="8476" y="10539"/>
                  </a:cubicBezTo>
                  <a:cubicBezTo>
                    <a:pt x="8492" y="10522"/>
                    <a:pt x="8506" y="10501"/>
                    <a:pt x="8517" y="10478"/>
                  </a:cubicBezTo>
                  <a:cubicBezTo>
                    <a:pt x="8526" y="10459"/>
                    <a:pt x="8532" y="10443"/>
                    <a:pt x="8535" y="10427"/>
                  </a:cubicBezTo>
                  <a:cubicBezTo>
                    <a:pt x="8538" y="10412"/>
                    <a:pt x="8539" y="10395"/>
                    <a:pt x="8537" y="10378"/>
                  </a:cubicBezTo>
                  <a:cubicBezTo>
                    <a:pt x="8534" y="10355"/>
                    <a:pt x="8527" y="10335"/>
                    <a:pt x="8515" y="10318"/>
                  </a:cubicBezTo>
                  <a:cubicBezTo>
                    <a:pt x="8503" y="10300"/>
                    <a:pt x="8487" y="10287"/>
                    <a:pt x="8469" y="10278"/>
                  </a:cubicBezTo>
                  <a:cubicBezTo>
                    <a:pt x="8457" y="10272"/>
                    <a:pt x="8444" y="10268"/>
                    <a:pt x="8429" y="10267"/>
                  </a:cubicBezTo>
                  <a:close/>
                  <a:moveTo>
                    <a:pt x="8680" y="9984"/>
                  </a:moveTo>
                  <a:cubicBezTo>
                    <a:pt x="8683" y="10001"/>
                    <a:pt x="8683" y="10016"/>
                    <a:pt x="8681" y="10030"/>
                  </a:cubicBezTo>
                  <a:cubicBezTo>
                    <a:pt x="8679" y="10044"/>
                    <a:pt x="8675" y="10058"/>
                    <a:pt x="8668" y="10073"/>
                  </a:cubicBezTo>
                  <a:cubicBezTo>
                    <a:pt x="8657" y="10095"/>
                    <a:pt x="8641" y="10113"/>
                    <a:pt x="8619" y="10126"/>
                  </a:cubicBezTo>
                  <a:cubicBezTo>
                    <a:pt x="8598" y="10139"/>
                    <a:pt x="8573" y="10144"/>
                    <a:pt x="8543" y="10142"/>
                  </a:cubicBezTo>
                  <a:cubicBezTo>
                    <a:pt x="8530" y="10141"/>
                    <a:pt x="8516" y="10138"/>
                    <a:pt x="8503" y="10134"/>
                  </a:cubicBezTo>
                  <a:cubicBezTo>
                    <a:pt x="8490" y="10130"/>
                    <a:pt x="8473" y="10123"/>
                    <a:pt x="8454" y="10114"/>
                  </a:cubicBezTo>
                  <a:cubicBezTo>
                    <a:pt x="8431" y="10102"/>
                    <a:pt x="8412" y="10091"/>
                    <a:pt x="8397" y="10081"/>
                  </a:cubicBezTo>
                  <a:cubicBezTo>
                    <a:pt x="8382" y="10070"/>
                    <a:pt x="8369" y="10058"/>
                    <a:pt x="8359" y="10046"/>
                  </a:cubicBezTo>
                  <a:cubicBezTo>
                    <a:pt x="8341" y="10026"/>
                    <a:pt x="8331" y="10005"/>
                    <a:pt x="8327" y="9983"/>
                  </a:cubicBezTo>
                  <a:cubicBezTo>
                    <a:pt x="8324" y="9962"/>
                    <a:pt x="8328" y="9940"/>
                    <a:pt x="8339" y="9917"/>
                  </a:cubicBezTo>
                  <a:cubicBezTo>
                    <a:pt x="8346" y="9902"/>
                    <a:pt x="8354" y="9890"/>
                    <a:pt x="8364" y="9881"/>
                  </a:cubicBezTo>
                  <a:cubicBezTo>
                    <a:pt x="8373" y="9871"/>
                    <a:pt x="8385" y="9862"/>
                    <a:pt x="8400" y="9855"/>
                  </a:cubicBezTo>
                  <a:lnTo>
                    <a:pt x="8382" y="9815"/>
                  </a:lnTo>
                  <a:cubicBezTo>
                    <a:pt x="8365" y="9823"/>
                    <a:pt x="8350" y="9834"/>
                    <a:pt x="8336" y="9848"/>
                  </a:cubicBezTo>
                  <a:cubicBezTo>
                    <a:pt x="8323" y="9862"/>
                    <a:pt x="8311" y="9879"/>
                    <a:pt x="8302" y="9898"/>
                  </a:cubicBezTo>
                  <a:cubicBezTo>
                    <a:pt x="8290" y="9921"/>
                    <a:pt x="8284" y="9946"/>
                    <a:pt x="8285" y="9971"/>
                  </a:cubicBezTo>
                  <a:cubicBezTo>
                    <a:pt x="8285" y="9996"/>
                    <a:pt x="8290" y="10020"/>
                    <a:pt x="8301" y="10044"/>
                  </a:cubicBezTo>
                  <a:cubicBezTo>
                    <a:pt x="8312" y="10067"/>
                    <a:pt x="8328" y="10089"/>
                    <a:pt x="8348" y="10109"/>
                  </a:cubicBezTo>
                  <a:cubicBezTo>
                    <a:pt x="8369" y="10130"/>
                    <a:pt x="8394" y="10147"/>
                    <a:pt x="8423" y="10161"/>
                  </a:cubicBezTo>
                  <a:cubicBezTo>
                    <a:pt x="8452" y="10175"/>
                    <a:pt x="8481" y="10185"/>
                    <a:pt x="8510" y="10191"/>
                  </a:cubicBezTo>
                  <a:cubicBezTo>
                    <a:pt x="8539" y="10196"/>
                    <a:pt x="8567" y="10195"/>
                    <a:pt x="8594" y="10188"/>
                  </a:cubicBezTo>
                  <a:cubicBezTo>
                    <a:pt x="8619" y="10181"/>
                    <a:pt x="8640" y="10170"/>
                    <a:pt x="8659" y="10154"/>
                  </a:cubicBezTo>
                  <a:cubicBezTo>
                    <a:pt x="8677" y="10139"/>
                    <a:pt x="8692" y="10120"/>
                    <a:pt x="8702" y="10099"/>
                  </a:cubicBezTo>
                  <a:cubicBezTo>
                    <a:pt x="8712" y="10080"/>
                    <a:pt x="8718" y="10059"/>
                    <a:pt x="8722" y="10038"/>
                  </a:cubicBezTo>
                  <a:cubicBezTo>
                    <a:pt x="8726" y="10017"/>
                    <a:pt x="8726" y="9996"/>
                    <a:pt x="8724" y="9975"/>
                  </a:cubicBezTo>
                  <a:lnTo>
                    <a:pt x="8680" y="9984"/>
                  </a:lnTo>
                  <a:close/>
                  <a:moveTo>
                    <a:pt x="8916" y="9649"/>
                  </a:moveTo>
                  <a:lnTo>
                    <a:pt x="8525" y="9457"/>
                  </a:lnTo>
                  <a:lnTo>
                    <a:pt x="8502" y="9503"/>
                  </a:lnTo>
                  <a:lnTo>
                    <a:pt x="8666" y="9584"/>
                  </a:lnTo>
                  <a:lnTo>
                    <a:pt x="8585" y="9748"/>
                  </a:lnTo>
                  <a:lnTo>
                    <a:pt x="8421" y="9668"/>
                  </a:lnTo>
                  <a:lnTo>
                    <a:pt x="8399" y="9714"/>
                  </a:lnTo>
                  <a:lnTo>
                    <a:pt x="8789" y="9906"/>
                  </a:lnTo>
                  <a:lnTo>
                    <a:pt x="8812" y="9860"/>
                  </a:lnTo>
                  <a:lnTo>
                    <a:pt x="8623" y="9767"/>
                  </a:lnTo>
                  <a:lnTo>
                    <a:pt x="8704" y="9603"/>
                  </a:lnTo>
                  <a:lnTo>
                    <a:pt x="8893" y="9696"/>
                  </a:lnTo>
                  <a:lnTo>
                    <a:pt x="8916" y="9649"/>
                  </a:lnTo>
                  <a:close/>
                  <a:moveTo>
                    <a:pt x="5421" y="18254"/>
                  </a:moveTo>
                  <a:lnTo>
                    <a:pt x="5119" y="18105"/>
                  </a:lnTo>
                  <a:lnTo>
                    <a:pt x="5096" y="18151"/>
                  </a:lnTo>
                  <a:lnTo>
                    <a:pt x="5306" y="18254"/>
                  </a:lnTo>
                  <a:lnTo>
                    <a:pt x="5421" y="18254"/>
                  </a:lnTo>
                  <a:close/>
                  <a:moveTo>
                    <a:pt x="9002" y="10906"/>
                  </a:moveTo>
                  <a:lnTo>
                    <a:pt x="9002" y="10850"/>
                  </a:lnTo>
                  <a:lnTo>
                    <a:pt x="8789" y="10745"/>
                  </a:lnTo>
                  <a:lnTo>
                    <a:pt x="8841" y="10639"/>
                  </a:lnTo>
                  <a:lnTo>
                    <a:pt x="8803" y="10617"/>
                  </a:lnTo>
                  <a:lnTo>
                    <a:pt x="8676" y="10876"/>
                  </a:lnTo>
                  <a:lnTo>
                    <a:pt x="8715" y="10895"/>
                  </a:lnTo>
                  <a:lnTo>
                    <a:pt x="8767" y="10790"/>
                  </a:lnTo>
                  <a:lnTo>
                    <a:pt x="9002" y="10906"/>
                  </a:lnTo>
                  <a:close/>
                  <a:moveTo>
                    <a:pt x="9002" y="10631"/>
                  </a:moveTo>
                  <a:lnTo>
                    <a:pt x="9002" y="10573"/>
                  </a:lnTo>
                  <a:lnTo>
                    <a:pt x="8898" y="10522"/>
                  </a:lnTo>
                  <a:lnTo>
                    <a:pt x="8977" y="10361"/>
                  </a:lnTo>
                  <a:lnTo>
                    <a:pt x="8942" y="10336"/>
                  </a:lnTo>
                  <a:lnTo>
                    <a:pt x="8836" y="10550"/>
                  </a:lnTo>
                  <a:lnTo>
                    <a:pt x="9002" y="10631"/>
                  </a:lnTo>
                  <a:close/>
                  <a:moveTo>
                    <a:pt x="5626" y="17962"/>
                  </a:moveTo>
                  <a:lnTo>
                    <a:pt x="5550" y="18117"/>
                  </a:lnTo>
                  <a:lnTo>
                    <a:pt x="5198" y="17944"/>
                  </a:lnTo>
                  <a:lnTo>
                    <a:pt x="5175" y="17991"/>
                  </a:lnTo>
                  <a:lnTo>
                    <a:pt x="5566" y="18183"/>
                  </a:lnTo>
                  <a:lnTo>
                    <a:pt x="5662" y="17988"/>
                  </a:lnTo>
                  <a:lnTo>
                    <a:pt x="5626" y="17962"/>
                  </a:lnTo>
                  <a:close/>
                  <a:moveTo>
                    <a:pt x="5828" y="17650"/>
                  </a:moveTo>
                  <a:lnTo>
                    <a:pt x="5438" y="17457"/>
                  </a:lnTo>
                  <a:lnTo>
                    <a:pt x="5415" y="17504"/>
                  </a:lnTo>
                  <a:lnTo>
                    <a:pt x="5578" y="17584"/>
                  </a:lnTo>
                  <a:lnTo>
                    <a:pt x="5497" y="17749"/>
                  </a:lnTo>
                  <a:lnTo>
                    <a:pt x="5334" y="17669"/>
                  </a:lnTo>
                  <a:lnTo>
                    <a:pt x="5311" y="17714"/>
                  </a:lnTo>
                  <a:lnTo>
                    <a:pt x="5702" y="17906"/>
                  </a:lnTo>
                  <a:lnTo>
                    <a:pt x="5724" y="17861"/>
                  </a:lnTo>
                  <a:lnTo>
                    <a:pt x="5535" y="17768"/>
                  </a:lnTo>
                  <a:lnTo>
                    <a:pt x="5616" y="17603"/>
                  </a:lnTo>
                  <a:lnTo>
                    <a:pt x="5805" y="17696"/>
                  </a:lnTo>
                  <a:lnTo>
                    <a:pt x="5828" y="17650"/>
                  </a:lnTo>
                  <a:close/>
                  <a:moveTo>
                    <a:pt x="5993" y="17316"/>
                  </a:moveTo>
                  <a:lnTo>
                    <a:pt x="5952" y="17296"/>
                  </a:lnTo>
                  <a:lnTo>
                    <a:pt x="5868" y="17468"/>
                  </a:lnTo>
                  <a:lnTo>
                    <a:pt x="5725" y="17398"/>
                  </a:lnTo>
                  <a:lnTo>
                    <a:pt x="5790" y="17264"/>
                  </a:lnTo>
                  <a:lnTo>
                    <a:pt x="5750" y="17244"/>
                  </a:lnTo>
                  <a:lnTo>
                    <a:pt x="5684" y="17378"/>
                  </a:lnTo>
                  <a:lnTo>
                    <a:pt x="5556" y="17315"/>
                  </a:lnTo>
                  <a:lnTo>
                    <a:pt x="5635" y="17154"/>
                  </a:lnTo>
                  <a:lnTo>
                    <a:pt x="5599" y="17129"/>
                  </a:lnTo>
                  <a:lnTo>
                    <a:pt x="5494" y="17343"/>
                  </a:lnTo>
                  <a:lnTo>
                    <a:pt x="5885" y="17535"/>
                  </a:lnTo>
                  <a:lnTo>
                    <a:pt x="5993" y="17316"/>
                  </a:lnTo>
                  <a:close/>
                  <a:moveTo>
                    <a:pt x="6093" y="17013"/>
                  </a:moveTo>
                  <a:lnTo>
                    <a:pt x="6017" y="17167"/>
                  </a:lnTo>
                  <a:lnTo>
                    <a:pt x="5665" y="16994"/>
                  </a:lnTo>
                  <a:lnTo>
                    <a:pt x="5642" y="17041"/>
                  </a:lnTo>
                  <a:lnTo>
                    <a:pt x="6033" y="17233"/>
                  </a:lnTo>
                  <a:lnTo>
                    <a:pt x="6129" y="17038"/>
                  </a:lnTo>
                  <a:lnTo>
                    <a:pt x="6093" y="17013"/>
                  </a:lnTo>
                  <a:close/>
                  <a:moveTo>
                    <a:pt x="6352" y="16585"/>
                  </a:moveTo>
                  <a:lnTo>
                    <a:pt x="5945" y="16427"/>
                  </a:lnTo>
                  <a:lnTo>
                    <a:pt x="5911" y="16496"/>
                  </a:lnTo>
                  <a:lnTo>
                    <a:pt x="6134" y="16697"/>
                  </a:lnTo>
                  <a:cubicBezTo>
                    <a:pt x="6148" y="16709"/>
                    <a:pt x="6160" y="16719"/>
                    <a:pt x="6172" y="16728"/>
                  </a:cubicBezTo>
                  <a:cubicBezTo>
                    <a:pt x="6183" y="16736"/>
                    <a:pt x="6189" y="16741"/>
                    <a:pt x="6191" y="16742"/>
                  </a:cubicBezTo>
                  <a:cubicBezTo>
                    <a:pt x="6189" y="16742"/>
                    <a:pt x="6181" y="16740"/>
                    <a:pt x="6167" y="16736"/>
                  </a:cubicBezTo>
                  <a:cubicBezTo>
                    <a:pt x="6153" y="16732"/>
                    <a:pt x="6136" y="16728"/>
                    <a:pt x="6115" y="16724"/>
                  </a:cubicBezTo>
                  <a:lnTo>
                    <a:pt x="5825" y="16670"/>
                  </a:lnTo>
                  <a:lnTo>
                    <a:pt x="5791" y="16738"/>
                  </a:lnTo>
                  <a:lnTo>
                    <a:pt x="6165" y="16965"/>
                  </a:lnTo>
                  <a:lnTo>
                    <a:pt x="6187" y="16920"/>
                  </a:lnTo>
                  <a:lnTo>
                    <a:pt x="5920" y="16761"/>
                  </a:lnTo>
                  <a:cubicBezTo>
                    <a:pt x="5915" y="16758"/>
                    <a:pt x="5908" y="16754"/>
                    <a:pt x="5901" y="16750"/>
                  </a:cubicBezTo>
                  <a:cubicBezTo>
                    <a:pt x="5893" y="16746"/>
                    <a:pt x="5886" y="16741"/>
                    <a:pt x="5878" y="16737"/>
                  </a:cubicBezTo>
                  <a:cubicBezTo>
                    <a:pt x="5871" y="16733"/>
                    <a:pt x="5864" y="16729"/>
                    <a:pt x="5859" y="16726"/>
                  </a:cubicBezTo>
                  <a:cubicBezTo>
                    <a:pt x="5854" y="16723"/>
                    <a:pt x="5851" y="16722"/>
                    <a:pt x="5849" y="16721"/>
                  </a:cubicBezTo>
                  <a:cubicBezTo>
                    <a:pt x="5854" y="16722"/>
                    <a:pt x="5863" y="16724"/>
                    <a:pt x="5877" y="16727"/>
                  </a:cubicBezTo>
                  <a:cubicBezTo>
                    <a:pt x="5892" y="16730"/>
                    <a:pt x="5910" y="16733"/>
                    <a:pt x="5932" y="16738"/>
                  </a:cubicBezTo>
                  <a:lnTo>
                    <a:pt x="6248" y="16797"/>
                  </a:lnTo>
                  <a:lnTo>
                    <a:pt x="6268" y="16757"/>
                  </a:lnTo>
                  <a:lnTo>
                    <a:pt x="6017" y="16530"/>
                  </a:lnTo>
                  <a:cubicBezTo>
                    <a:pt x="6012" y="16525"/>
                    <a:pt x="6006" y="16520"/>
                    <a:pt x="6000" y="16515"/>
                  </a:cubicBezTo>
                  <a:cubicBezTo>
                    <a:pt x="5995" y="16510"/>
                    <a:pt x="5989" y="16506"/>
                    <a:pt x="5984" y="16501"/>
                  </a:cubicBezTo>
                  <a:cubicBezTo>
                    <a:pt x="5978" y="16497"/>
                    <a:pt x="5974" y="16493"/>
                    <a:pt x="5970" y="16490"/>
                  </a:cubicBezTo>
                  <a:cubicBezTo>
                    <a:pt x="5966" y="16487"/>
                    <a:pt x="5964" y="16485"/>
                    <a:pt x="5964" y="16484"/>
                  </a:cubicBezTo>
                  <a:cubicBezTo>
                    <a:pt x="5965" y="16485"/>
                    <a:pt x="5967" y="16486"/>
                    <a:pt x="5972" y="16488"/>
                  </a:cubicBezTo>
                  <a:cubicBezTo>
                    <a:pt x="5977" y="16490"/>
                    <a:pt x="5982" y="16492"/>
                    <a:pt x="5989" y="16496"/>
                  </a:cubicBezTo>
                  <a:cubicBezTo>
                    <a:pt x="5996" y="16499"/>
                    <a:pt x="6003" y="16502"/>
                    <a:pt x="6010" y="16505"/>
                  </a:cubicBezTo>
                  <a:cubicBezTo>
                    <a:pt x="6018" y="16508"/>
                    <a:pt x="6025" y="16511"/>
                    <a:pt x="6031" y="16514"/>
                  </a:cubicBezTo>
                  <a:lnTo>
                    <a:pt x="6329" y="16632"/>
                  </a:lnTo>
                  <a:lnTo>
                    <a:pt x="6352" y="16585"/>
                  </a:lnTo>
                  <a:close/>
                  <a:moveTo>
                    <a:pt x="6372" y="16174"/>
                  </a:moveTo>
                  <a:cubicBezTo>
                    <a:pt x="6357" y="16172"/>
                    <a:pt x="6343" y="16173"/>
                    <a:pt x="6330" y="16176"/>
                  </a:cubicBezTo>
                  <a:cubicBezTo>
                    <a:pt x="6317" y="16180"/>
                    <a:pt x="6305" y="16185"/>
                    <a:pt x="6294" y="16193"/>
                  </a:cubicBezTo>
                  <a:cubicBezTo>
                    <a:pt x="6283" y="16200"/>
                    <a:pt x="6271" y="16211"/>
                    <a:pt x="6257" y="16226"/>
                  </a:cubicBezTo>
                  <a:lnTo>
                    <a:pt x="6221" y="16264"/>
                  </a:lnTo>
                  <a:cubicBezTo>
                    <a:pt x="6202" y="16284"/>
                    <a:pt x="6185" y="16296"/>
                    <a:pt x="6171" y="16301"/>
                  </a:cubicBezTo>
                  <a:cubicBezTo>
                    <a:pt x="6156" y="16307"/>
                    <a:pt x="6141" y="16306"/>
                    <a:pt x="6125" y="16298"/>
                  </a:cubicBezTo>
                  <a:cubicBezTo>
                    <a:pt x="6105" y="16288"/>
                    <a:pt x="6092" y="16273"/>
                    <a:pt x="6088" y="16254"/>
                  </a:cubicBezTo>
                  <a:cubicBezTo>
                    <a:pt x="6083" y="16235"/>
                    <a:pt x="6087" y="16213"/>
                    <a:pt x="6099" y="16188"/>
                  </a:cubicBezTo>
                  <a:cubicBezTo>
                    <a:pt x="6103" y="16180"/>
                    <a:pt x="6107" y="16172"/>
                    <a:pt x="6112" y="16165"/>
                  </a:cubicBezTo>
                  <a:cubicBezTo>
                    <a:pt x="6117" y="16158"/>
                    <a:pt x="6123" y="16152"/>
                    <a:pt x="6129" y="16146"/>
                  </a:cubicBezTo>
                  <a:cubicBezTo>
                    <a:pt x="6135" y="16140"/>
                    <a:pt x="6142" y="16134"/>
                    <a:pt x="6151" y="16128"/>
                  </a:cubicBezTo>
                  <a:cubicBezTo>
                    <a:pt x="6159" y="16122"/>
                    <a:pt x="6168" y="16116"/>
                    <a:pt x="6179" y="16109"/>
                  </a:cubicBezTo>
                  <a:lnTo>
                    <a:pt x="6155" y="16072"/>
                  </a:lnTo>
                  <a:cubicBezTo>
                    <a:pt x="6112" y="16097"/>
                    <a:pt x="6080" y="16130"/>
                    <a:pt x="6060" y="16171"/>
                  </a:cubicBezTo>
                  <a:cubicBezTo>
                    <a:pt x="6050" y="16190"/>
                    <a:pt x="6045" y="16209"/>
                    <a:pt x="6042" y="16227"/>
                  </a:cubicBezTo>
                  <a:cubicBezTo>
                    <a:pt x="6040" y="16246"/>
                    <a:pt x="6041" y="16263"/>
                    <a:pt x="6046" y="16279"/>
                  </a:cubicBezTo>
                  <a:cubicBezTo>
                    <a:pt x="6050" y="16294"/>
                    <a:pt x="6058" y="16309"/>
                    <a:pt x="6069" y="16322"/>
                  </a:cubicBezTo>
                  <a:cubicBezTo>
                    <a:pt x="6079" y="16334"/>
                    <a:pt x="6093" y="16345"/>
                    <a:pt x="6110" y="16353"/>
                  </a:cubicBezTo>
                  <a:cubicBezTo>
                    <a:pt x="6135" y="16365"/>
                    <a:pt x="6160" y="16368"/>
                    <a:pt x="6186" y="16360"/>
                  </a:cubicBezTo>
                  <a:cubicBezTo>
                    <a:pt x="6197" y="16356"/>
                    <a:pt x="6208" y="16351"/>
                    <a:pt x="6218" y="16342"/>
                  </a:cubicBezTo>
                  <a:cubicBezTo>
                    <a:pt x="6228" y="16334"/>
                    <a:pt x="6240" y="16323"/>
                    <a:pt x="6254" y="16308"/>
                  </a:cubicBezTo>
                  <a:lnTo>
                    <a:pt x="6286" y="16274"/>
                  </a:lnTo>
                  <a:cubicBezTo>
                    <a:pt x="6323" y="16234"/>
                    <a:pt x="6359" y="16223"/>
                    <a:pt x="6393" y="16240"/>
                  </a:cubicBezTo>
                  <a:cubicBezTo>
                    <a:pt x="6416" y="16251"/>
                    <a:pt x="6430" y="16270"/>
                    <a:pt x="6435" y="16295"/>
                  </a:cubicBezTo>
                  <a:cubicBezTo>
                    <a:pt x="6438" y="16307"/>
                    <a:pt x="6438" y="16318"/>
                    <a:pt x="6436" y="16328"/>
                  </a:cubicBezTo>
                  <a:cubicBezTo>
                    <a:pt x="6434" y="16339"/>
                    <a:pt x="6429" y="16351"/>
                    <a:pt x="6422" y="16366"/>
                  </a:cubicBezTo>
                  <a:cubicBezTo>
                    <a:pt x="6412" y="16386"/>
                    <a:pt x="6400" y="16403"/>
                    <a:pt x="6387" y="16417"/>
                  </a:cubicBezTo>
                  <a:cubicBezTo>
                    <a:pt x="6373" y="16431"/>
                    <a:pt x="6356" y="16444"/>
                    <a:pt x="6337" y="16454"/>
                  </a:cubicBezTo>
                  <a:lnTo>
                    <a:pt x="6363" y="16493"/>
                  </a:lnTo>
                  <a:cubicBezTo>
                    <a:pt x="6385" y="16479"/>
                    <a:pt x="6403" y="16464"/>
                    <a:pt x="6419" y="16446"/>
                  </a:cubicBezTo>
                  <a:cubicBezTo>
                    <a:pt x="6435" y="16429"/>
                    <a:pt x="6448" y="16408"/>
                    <a:pt x="6460" y="16385"/>
                  </a:cubicBezTo>
                  <a:cubicBezTo>
                    <a:pt x="6469" y="16366"/>
                    <a:pt x="6475" y="16350"/>
                    <a:pt x="6478" y="16334"/>
                  </a:cubicBezTo>
                  <a:cubicBezTo>
                    <a:pt x="6481" y="16318"/>
                    <a:pt x="6481" y="16302"/>
                    <a:pt x="6479" y="16285"/>
                  </a:cubicBezTo>
                  <a:cubicBezTo>
                    <a:pt x="6477" y="16262"/>
                    <a:pt x="6470" y="16242"/>
                    <a:pt x="6457" y="16225"/>
                  </a:cubicBezTo>
                  <a:cubicBezTo>
                    <a:pt x="6445" y="16207"/>
                    <a:pt x="6430" y="16194"/>
                    <a:pt x="6412" y="16185"/>
                  </a:cubicBezTo>
                  <a:cubicBezTo>
                    <a:pt x="6400" y="16179"/>
                    <a:pt x="6386" y="16175"/>
                    <a:pt x="6372" y="16174"/>
                  </a:cubicBezTo>
                  <a:close/>
                  <a:moveTo>
                    <a:pt x="6486" y="15984"/>
                  </a:moveTo>
                  <a:lnTo>
                    <a:pt x="6443" y="15962"/>
                  </a:lnTo>
                  <a:lnTo>
                    <a:pt x="6389" y="16071"/>
                  </a:lnTo>
                  <a:lnTo>
                    <a:pt x="6433" y="16092"/>
                  </a:lnTo>
                  <a:lnTo>
                    <a:pt x="6486" y="15984"/>
                  </a:lnTo>
                  <a:close/>
                  <a:moveTo>
                    <a:pt x="6403" y="15496"/>
                  </a:moveTo>
                  <a:lnTo>
                    <a:pt x="6380" y="15542"/>
                  </a:lnTo>
                  <a:lnTo>
                    <a:pt x="6652" y="15676"/>
                  </a:lnTo>
                  <a:cubicBezTo>
                    <a:pt x="6665" y="15683"/>
                    <a:pt x="6676" y="15689"/>
                    <a:pt x="6685" y="15696"/>
                  </a:cubicBezTo>
                  <a:cubicBezTo>
                    <a:pt x="6693" y="15702"/>
                    <a:pt x="6700" y="15710"/>
                    <a:pt x="6706" y="15721"/>
                  </a:cubicBezTo>
                  <a:cubicBezTo>
                    <a:pt x="6711" y="15731"/>
                    <a:pt x="6712" y="15743"/>
                    <a:pt x="6711" y="15757"/>
                  </a:cubicBezTo>
                  <a:cubicBezTo>
                    <a:pt x="6709" y="15771"/>
                    <a:pt x="6704" y="15786"/>
                    <a:pt x="6696" y="15802"/>
                  </a:cubicBezTo>
                  <a:cubicBezTo>
                    <a:pt x="6690" y="15814"/>
                    <a:pt x="6684" y="15824"/>
                    <a:pt x="6678" y="15832"/>
                  </a:cubicBezTo>
                  <a:cubicBezTo>
                    <a:pt x="6671" y="15839"/>
                    <a:pt x="6664" y="15845"/>
                    <a:pt x="6657" y="15850"/>
                  </a:cubicBezTo>
                  <a:cubicBezTo>
                    <a:pt x="6651" y="15854"/>
                    <a:pt x="6644" y="15857"/>
                    <a:pt x="6638" y="15858"/>
                  </a:cubicBezTo>
                  <a:cubicBezTo>
                    <a:pt x="6631" y="15859"/>
                    <a:pt x="6626" y="15860"/>
                    <a:pt x="6621" y="15860"/>
                  </a:cubicBezTo>
                  <a:cubicBezTo>
                    <a:pt x="6613" y="15859"/>
                    <a:pt x="6604" y="15857"/>
                    <a:pt x="6593" y="15853"/>
                  </a:cubicBezTo>
                  <a:cubicBezTo>
                    <a:pt x="6581" y="15848"/>
                    <a:pt x="6571" y="15844"/>
                    <a:pt x="6561" y="15839"/>
                  </a:cubicBezTo>
                  <a:lnTo>
                    <a:pt x="6298" y="15709"/>
                  </a:lnTo>
                  <a:lnTo>
                    <a:pt x="6275" y="15755"/>
                  </a:lnTo>
                  <a:lnTo>
                    <a:pt x="6555" y="15893"/>
                  </a:lnTo>
                  <a:cubicBezTo>
                    <a:pt x="6564" y="15898"/>
                    <a:pt x="6574" y="15902"/>
                    <a:pt x="6586" y="15906"/>
                  </a:cubicBezTo>
                  <a:cubicBezTo>
                    <a:pt x="6598" y="15911"/>
                    <a:pt x="6610" y="15913"/>
                    <a:pt x="6622" y="15912"/>
                  </a:cubicBezTo>
                  <a:cubicBezTo>
                    <a:pt x="6646" y="15911"/>
                    <a:pt x="6668" y="15904"/>
                    <a:pt x="6686" y="15890"/>
                  </a:cubicBezTo>
                  <a:cubicBezTo>
                    <a:pt x="6704" y="15876"/>
                    <a:pt x="6720" y="15854"/>
                    <a:pt x="6735" y="15824"/>
                  </a:cubicBezTo>
                  <a:cubicBezTo>
                    <a:pt x="6747" y="15800"/>
                    <a:pt x="6754" y="15779"/>
                    <a:pt x="6757" y="15760"/>
                  </a:cubicBezTo>
                  <a:cubicBezTo>
                    <a:pt x="6760" y="15742"/>
                    <a:pt x="6760" y="15724"/>
                    <a:pt x="6755" y="15707"/>
                  </a:cubicBezTo>
                  <a:cubicBezTo>
                    <a:pt x="6751" y="15690"/>
                    <a:pt x="6744" y="15676"/>
                    <a:pt x="6733" y="15666"/>
                  </a:cubicBezTo>
                  <a:cubicBezTo>
                    <a:pt x="6721" y="15656"/>
                    <a:pt x="6704" y="15645"/>
                    <a:pt x="6681" y="15633"/>
                  </a:cubicBezTo>
                  <a:lnTo>
                    <a:pt x="6403" y="15496"/>
                  </a:lnTo>
                  <a:close/>
                  <a:moveTo>
                    <a:pt x="6977" y="15316"/>
                  </a:moveTo>
                  <a:lnTo>
                    <a:pt x="6586" y="15124"/>
                  </a:lnTo>
                  <a:lnTo>
                    <a:pt x="6563" y="15170"/>
                  </a:lnTo>
                  <a:lnTo>
                    <a:pt x="6776" y="15273"/>
                  </a:lnTo>
                  <a:cubicBezTo>
                    <a:pt x="6791" y="15280"/>
                    <a:pt x="6805" y="15286"/>
                    <a:pt x="6819" y="15293"/>
                  </a:cubicBezTo>
                  <a:cubicBezTo>
                    <a:pt x="6833" y="15299"/>
                    <a:pt x="6846" y="15305"/>
                    <a:pt x="6858" y="15309"/>
                  </a:cubicBezTo>
                  <a:cubicBezTo>
                    <a:pt x="6869" y="15314"/>
                    <a:pt x="6879" y="15318"/>
                    <a:pt x="6886" y="15321"/>
                  </a:cubicBezTo>
                  <a:cubicBezTo>
                    <a:pt x="6894" y="15324"/>
                    <a:pt x="6898" y="15326"/>
                    <a:pt x="6898" y="15326"/>
                  </a:cubicBezTo>
                  <a:cubicBezTo>
                    <a:pt x="6897" y="15326"/>
                    <a:pt x="6893" y="15326"/>
                    <a:pt x="6887" y="15325"/>
                  </a:cubicBezTo>
                  <a:cubicBezTo>
                    <a:pt x="6881" y="15325"/>
                    <a:pt x="6873" y="15324"/>
                    <a:pt x="6864" y="15324"/>
                  </a:cubicBezTo>
                  <a:cubicBezTo>
                    <a:pt x="6855" y="15323"/>
                    <a:pt x="6844" y="15323"/>
                    <a:pt x="6833" y="15322"/>
                  </a:cubicBezTo>
                  <a:cubicBezTo>
                    <a:pt x="6821" y="15322"/>
                    <a:pt x="6810" y="15322"/>
                    <a:pt x="6798" y="15322"/>
                  </a:cubicBezTo>
                  <a:lnTo>
                    <a:pt x="6485" y="15329"/>
                  </a:lnTo>
                  <a:lnTo>
                    <a:pt x="6458" y="15383"/>
                  </a:lnTo>
                  <a:lnTo>
                    <a:pt x="6849" y="15576"/>
                  </a:lnTo>
                  <a:lnTo>
                    <a:pt x="6873" y="15527"/>
                  </a:lnTo>
                  <a:lnTo>
                    <a:pt x="6645" y="15418"/>
                  </a:lnTo>
                  <a:cubicBezTo>
                    <a:pt x="6633" y="15412"/>
                    <a:pt x="6622" y="15407"/>
                    <a:pt x="6610" y="15402"/>
                  </a:cubicBezTo>
                  <a:cubicBezTo>
                    <a:pt x="6599" y="15397"/>
                    <a:pt x="6588" y="15392"/>
                    <a:pt x="6578" y="15388"/>
                  </a:cubicBezTo>
                  <a:cubicBezTo>
                    <a:pt x="6568" y="15384"/>
                    <a:pt x="6559" y="15380"/>
                    <a:pt x="6552" y="15377"/>
                  </a:cubicBezTo>
                  <a:cubicBezTo>
                    <a:pt x="6545" y="15374"/>
                    <a:pt x="6540" y="15372"/>
                    <a:pt x="6536" y="15371"/>
                  </a:cubicBezTo>
                  <a:cubicBezTo>
                    <a:pt x="6540" y="15372"/>
                    <a:pt x="6546" y="15372"/>
                    <a:pt x="6553" y="15372"/>
                  </a:cubicBezTo>
                  <a:cubicBezTo>
                    <a:pt x="6561" y="15373"/>
                    <a:pt x="6569" y="15373"/>
                    <a:pt x="6580" y="15373"/>
                  </a:cubicBezTo>
                  <a:cubicBezTo>
                    <a:pt x="6590" y="15373"/>
                    <a:pt x="6601" y="15373"/>
                    <a:pt x="6613" y="15373"/>
                  </a:cubicBezTo>
                  <a:cubicBezTo>
                    <a:pt x="6625" y="15373"/>
                    <a:pt x="6638" y="15373"/>
                    <a:pt x="6652" y="15373"/>
                  </a:cubicBezTo>
                  <a:lnTo>
                    <a:pt x="6953" y="15365"/>
                  </a:lnTo>
                  <a:lnTo>
                    <a:pt x="6977" y="15316"/>
                  </a:lnTo>
                  <a:close/>
                  <a:moveTo>
                    <a:pt x="7055" y="15156"/>
                  </a:moveTo>
                  <a:lnTo>
                    <a:pt x="6665" y="14964"/>
                  </a:lnTo>
                  <a:lnTo>
                    <a:pt x="6642" y="15009"/>
                  </a:lnTo>
                  <a:lnTo>
                    <a:pt x="7033" y="15202"/>
                  </a:lnTo>
                  <a:lnTo>
                    <a:pt x="7055" y="15156"/>
                  </a:lnTo>
                  <a:close/>
                  <a:moveTo>
                    <a:pt x="6855" y="14576"/>
                  </a:moveTo>
                  <a:lnTo>
                    <a:pt x="6832" y="14624"/>
                  </a:lnTo>
                  <a:lnTo>
                    <a:pt x="7048" y="14835"/>
                  </a:lnTo>
                  <a:cubicBezTo>
                    <a:pt x="7066" y="14852"/>
                    <a:pt x="7081" y="14866"/>
                    <a:pt x="7093" y="14877"/>
                  </a:cubicBezTo>
                  <a:cubicBezTo>
                    <a:pt x="7105" y="14888"/>
                    <a:pt x="7113" y="14895"/>
                    <a:pt x="7118" y="14899"/>
                  </a:cubicBezTo>
                  <a:cubicBezTo>
                    <a:pt x="7115" y="14898"/>
                    <a:pt x="7110" y="14896"/>
                    <a:pt x="7103" y="14895"/>
                  </a:cubicBezTo>
                  <a:cubicBezTo>
                    <a:pt x="7096" y="14893"/>
                    <a:pt x="7088" y="14891"/>
                    <a:pt x="7079" y="14889"/>
                  </a:cubicBezTo>
                  <a:cubicBezTo>
                    <a:pt x="7070" y="14887"/>
                    <a:pt x="7060" y="14885"/>
                    <a:pt x="7050" y="14884"/>
                  </a:cubicBezTo>
                  <a:cubicBezTo>
                    <a:pt x="7039" y="14882"/>
                    <a:pt x="7029" y="14880"/>
                    <a:pt x="7019" y="14879"/>
                  </a:cubicBezTo>
                  <a:lnTo>
                    <a:pt x="6727" y="14837"/>
                  </a:lnTo>
                  <a:lnTo>
                    <a:pt x="6702" y="14888"/>
                  </a:lnTo>
                  <a:lnTo>
                    <a:pt x="7157" y="14949"/>
                  </a:lnTo>
                  <a:lnTo>
                    <a:pt x="7180" y="14903"/>
                  </a:lnTo>
                  <a:lnTo>
                    <a:pt x="6855" y="14576"/>
                  </a:lnTo>
                  <a:close/>
                  <a:moveTo>
                    <a:pt x="7391" y="14474"/>
                  </a:moveTo>
                  <a:lnTo>
                    <a:pt x="7351" y="14454"/>
                  </a:lnTo>
                  <a:lnTo>
                    <a:pt x="7266" y="14626"/>
                  </a:lnTo>
                  <a:lnTo>
                    <a:pt x="7123" y="14556"/>
                  </a:lnTo>
                  <a:lnTo>
                    <a:pt x="7189" y="14422"/>
                  </a:lnTo>
                  <a:lnTo>
                    <a:pt x="7148" y="14402"/>
                  </a:lnTo>
                  <a:lnTo>
                    <a:pt x="7083" y="14536"/>
                  </a:lnTo>
                  <a:lnTo>
                    <a:pt x="6954" y="14473"/>
                  </a:lnTo>
                  <a:lnTo>
                    <a:pt x="7033" y="14312"/>
                  </a:lnTo>
                  <a:lnTo>
                    <a:pt x="6997" y="14287"/>
                  </a:lnTo>
                  <a:lnTo>
                    <a:pt x="6892" y="14501"/>
                  </a:lnTo>
                  <a:lnTo>
                    <a:pt x="7283" y="14693"/>
                  </a:lnTo>
                  <a:lnTo>
                    <a:pt x="7391" y="14474"/>
                  </a:lnTo>
                  <a:close/>
                  <a:moveTo>
                    <a:pt x="7554" y="14143"/>
                  </a:moveTo>
                  <a:lnTo>
                    <a:pt x="7518" y="14147"/>
                  </a:lnTo>
                  <a:cubicBezTo>
                    <a:pt x="7501" y="14150"/>
                    <a:pt x="7483" y="14152"/>
                    <a:pt x="7465" y="14155"/>
                  </a:cubicBezTo>
                  <a:cubicBezTo>
                    <a:pt x="7446" y="14157"/>
                    <a:pt x="7428" y="14160"/>
                    <a:pt x="7412" y="14162"/>
                  </a:cubicBezTo>
                  <a:cubicBezTo>
                    <a:pt x="7395" y="14164"/>
                    <a:pt x="7384" y="14166"/>
                    <a:pt x="7377" y="14167"/>
                  </a:cubicBezTo>
                  <a:cubicBezTo>
                    <a:pt x="7367" y="14169"/>
                    <a:pt x="7356" y="14172"/>
                    <a:pt x="7344" y="14175"/>
                  </a:cubicBezTo>
                  <a:cubicBezTo>
                    <a:pt x="7332" y="14178"/>
                    <a:pt x="7322" y="14181"/>
                    <a:pt x="7314" y="14185"/>
                  </a:cubicBezTo>
                  <a:lnTo>
                    <a:pt x="7317" y="14179"/>
                  </a:lnTo>
                  <a:cubicBezTo>
                    <a:pt x="7324" y="14164"/>
                    <a:pt x="7329" y="14148"/>
                    <a:pt x="7330" y="14133"/>
                  </a:cubicBezTo>
                  <a:cubicBezTo>
                    <a:pt x="7331" y="14118"/>
                    <a:pt x="7329" y="14103"/>
                    <a:pt x="7324" y="14090"/>
                  </a:cubicBezTo>
                  <a:cubicBezTo>
                    <a:pt x="7319" y="14076"/>
                    <a:pt x="7312" y="14063"/>
                    <a:pt x="7301" y="14052"/>
                  </a:cubicBezTo>
                  <a:cubicBezTo>
                    <a:pt x="7290" y="14040"/>
                    <a:pt x="7276" y="14031"/>
                    <a:pt x="7260" y="14023"/>
                  </a:cubicBezTo>
                  <a:cubicBezTo>
                    <a:pt x="7250" y="14018"/>
                    <a:pt x="7240" y="14015"/>
                    <a:pt x="7230" y="14013"/>
                  </a:cubicBezTo>
                  <a:cubicBezTo>
                    <a:pt x="7221" y="14011"/>
                    <a:pt x="7211" y="14010"/>
                    <a:pt x="7203" y="14011"/>
                  </a:cubicBezTo>
                  <a:cubicBezTo>
                    <a:pt x="7194" y="14011"/>
                    <a:pt x="7186" y="14012"/>
                    <a:pt x="7179" y="14014"/>
                  </a:cubicBezTo>
                  <a:cubicBezTo>
                    <a:pt x="7172" y="14016"/>
                    <a:pt x="7165" y="14018"/>
                    <a:pt x="7159" y="14021"/>
                  </a:cubicBezTo>
                  <a:cubicBezTo>
                    <a:pt x="7153" y="14024"/>
                    <a:pt x="7147" y="14028"/>
                    <a:pt x="7141" y="14032"/>
                  </a:cubicBezTo>
                  <a:cubicBezTo>
                    <a:pt x="7135" y="14036"/>
                    <a:pt x="7129" y="14042"/>
                    <a:pt x="7123" y="14049"/>
                  </a:cubicBezTo>
                  <a:cubicBezTo>
                    <a:pt x="7117" y="14055"/>
                    <a:pt x="7111" y="14063"/>
                    <a:pt x="7105" y="14073"/>
                  </a:cubicBezTo>
                  <a:cubicBezTo>
                    <a:pt x="7099" y="14083"/>
                    <a:pt x="7092" y="14094"/>
                    <a:pt x="7086" y="14108"/>
                  </a:cubicBezTo>
                  <a:lnTo>
                    <a:pt x="7041" y="14199"/>
                  </a:lnTo>
                  <a:lnTo>
                    <a:pt x="7432" y="14391"/>
                  </a:lnTo>
                  <a:lnTo>
                    <a:pt x="7454" y="14345"/>
                  </a:lnTo>
                  <a:lnTo>
                    <a:pt x="7278" y="14259"/>
                  </a:lnTo>
                  <a:cubicBezTo>
                    <a:pt x="7283" y="14249"/>
                    <a:pt x="7289" y="14242"/>
                    <a:pt x="7295" y="14237"/>
                  </a:cubicBezTo>
                  <a:cubicBezTo>
                    <a:pt x="7301" y="14233"/>
                    <a:pt x="7311" y="14229"/>
                    <a:pt x="7325" y="14226"/>
                  </a:cubicBezTo>
                  <a:cubicBezTo>
                    <a:pt x="7348" y="14222"/>
                    <a:pt x="7370" y="14218"/>
                    <a:pt x="7390" y="14214"/>
                  </a:cubicBezTo>
                  <a:cubicBezTo>
                    <a:pt x="7411" y="14211"/>
                    <a:pt x="7430" y="14208"/>
                    <a:pt x="7448" y="14206"/>
                  </a:cubicBezTo>
                  <a:cubicBezTo>
                    <a:pt x="7465" y="14204"/>
                    <a:pt x="7480" y="14203"/>
                    <a:pt x="7493" y="14202"/>
                  </a:cubicBezTo>
                  <a:cubicBezTo>
                    <a:pt x="7507" y="14201"/>
                    <a:pt x="7517" y="14201"/>
                    <a:pt x="7525" y="14201"/>
                  </a:cubicBezTo>
                  <a:lnTo>
                    <a:pt x="7554" y="14143"/>
                  </a:lnTo>
                  <a:close/>
                  <a:moveTo>
                    <a:pt x="7268" y="14094"/>
                  </a:moveTo>
                  <a:cubicBezTo>
                    <a:pt x="7276" y="14102"/>
                    <a:pt x="7282" y="14111"/>
                    <a:pt x="7285" y="14121"/>
                  </a:cubicBezTo>
                  <a:cubicBezTo>
                    <a:pt x="7288" y="14131"/>
                    <a:pt x="7288" y="14143"/>
                    <a:pt x="7286" y="14156"/>
                  </a:cubicBezTo>
                  <a:cubicBezTo>
                    <a:pt x="7284" y="14168"/>
                    <a:pt x="7278" y="14184"/>
                    <a:pt x="7270" y="14201"/>
                  </a:cubicBezTo>
                  <a:lnTo>
                    <a:pt x="7248" y="14244"/>
                  </a:lnTo>
                  <a:lnTo>
                    <a:pt x="7103" y="14173"/>
                  </a:lnTo>
                  <a:lnTo>
                    <a:pt x="7126" y="14126"/>
                  </a:lnTo>
                  <a:cubicBezTo>
                    <a:pt x="7131" y="14115"/>
                    <a:pt x="7136" y="14106"/>
                    <a:pt x="7141" y="14099"/>
                  </a:cubicBezTo>
                  <a:cubicBezTo>
                    <a:pt x="7146" y="14092"/>
                    <a:pt x="7152" y="14086"/>
                    <a:pt x="7158" y="14081"/>
                  </a:cubicBezTo>
                  <a:cubicBezTo>
                    <a:pt x="7168" y="14072"/>
                    <a:pt x="7180" y="14067"/>
                    <a:pt x="7195" y="14065"/>
                  </a:cubicBezTo>
                  <a:cubicBezTo>
                    <a:pt x="7209" y="14063"/>
                    <a:pt x="7223" y="14065"/>
                    <a:pt x="7236" y="14072"/>
                  </a:cubicBezTo>
                  <a:cubicBezTo>
                    <a:pt x="7249" y="14078"/>
                    <a:pt x="7259" y="14085"/>
                    <a:pt x="7268" y="14094"/>
                  </a:cubicBezTo>
                  <a:close/>
                  <a:moveTo>
                    <a:pt x="7565" y="13749"/>
                  </a:moveTo>
                  <a:cubicBezTo>
                    <a:pt x="7550" y="13747"/>
                    <a:pt x="7537" y="13748"/>
                    <a:pt x="7523" y="13752"/>
                  </a:cubicBezTo>
                  <a:cubicBezTo>
                    <a:pt x="7510" y="13755"/>
                    <a:pt x="7498" y="13761"/>
                    <a:pt x="7488" y="13768"/>
                  </a:cubicBezTo>
                  <a:cubicBezTo>
                    <a:pt x="7477" y="13775"/>
                    <a:pt x="7464" y="13786"/>
                    <a:pt x="7450" y="13801"/>
                  </a:cubicBezTo>
                  <a:lnTo>
                    <a:pt x="7414" y="13839"/>
                  </a:lnTo>
                  <a:cubicBezTo>
                    <a:pt x="7395" y="13859"/>
                    <a:pt x="7378" y="13871"/>
                    <a:pt x="7364" y="13876"/>
                  </a:cubicBezTo>
                  <a:cubicBezTo>
                    <a:pt x="7349" y="13882"/>
                    <a:pt x="7334" y="13881"/>
                    <a:pt x="7318" y="13873"/>
                  </a:cubicBezTo>
                  <a:cubicBezTo>
                    <a:pt x="7298" y="13863"/>
                    <a:pt x="7286" y="13848"/>
                    <a:pt x="7281" y="13829"/>
                  </a:cubicBezTo>
                  <a:cubicBezTo>
                    <a:pt x="7276" y="13810"/>
                    <a:pt x="7280" y="13788"/>
                    <a:pt x="7292" y="13763"/>
                  </a:cubicBezTo>
                  <a:cubicBezTo>
                    <a:pt x="7296" y="13755"/>
                    <a:pt x="7301" y="13747"/>
                    <a:pt x="7305" y="13740"/>
                  </a:cubicBezTo>
                  <a:cubicBezTo>
                    <a:pt x="7310" y="13733"/>
                    <a:pt x="7316" y="13727"/>
                    <a:pt x="7322" y="13721"/>
                  </a:cubicBezTo>
                  <a:cubicBezTo>
                    <a:pt x="7328" y="13715"/>
                    <a:pt x="7336" y="13709"/>
                    <a:pt x="7344" y="13703"/>
                  </a:cubicBezTo>
                  <a:cubicBezTo>
                    <a:pt x="7352" y="13697"/>
                    <a:pt x="7361" y="13691"/>
                    <a:pt x="7372" y="13684"/>
                  </a:cubicBezTo>
                  <a:lnTo>
                    <a:pt x="7348" y="13647"/>
                  </a:lnTo>
                  <a:cubicBezTo>
                    <a:pt x="7305" y="13672"/>
                    <a:pt x="7273" y="13705"/>
                    <a:pt x="7253" y="13747"/>
                  </a:cubicBezTo>
                  <a:cubicBezTo>
                    <a:pt x="7243" y="13766"/>
                    <a:pt x="7238" y="13784"/>
                    <a:pt x="7236" y="13802"/>
                  </a:cubicBezTo>
                  <a:cubicBezTo>
                    <a:pt x="7233" y="13821"/>
                    <a:pt x="7235" y="13838"/>
                    <a:pt x="7239" y="13854"/>
                  </a:cubicBezTo>
                  <a:cubicBezTo>
                    <a:pt x="7243" y="13870"/>
                    <a:pt x="7251" y="13884"/>
                    <a:pt x="7262" y="13897"/>
                  </a:cubicBezTo>
                  <a:cubicBezTo>
                    <a:pt x="7272" y="13910"/>
                    <a:pt x="7286" y="13920"/>
                    <a:pt x="7303" y="13928"/>
                  </a:cubicBezTo>
                  <a:cubicBezTo>
                    <a:pt x="7328" y="13941"/>
                    <a:pt x="7353" y="13943"/>
                    <a:pt x="7379" y="13935"/>
                  </a:cubicBezTo>
                  <a:cubicBezTo>
                    <a:pt x="7390" y="13931"/>
                    <a:pt x="7401" y="13926"/>
                    <a:pt x="7411" y="13918"/>
                  </a:cubicBezTo>
                  <a:cubicBezTo>
                    <a:pt x="7421" y="13910"/>
                    <a:pt x="7434" y="13898"/>
                    <a:pt x="7448" y="13883"/>
                  </a:cubicBezTo>
                  <a:lnTo>
                    <a:pt x="7479" y="13849"/>
                  </a:lnTo>
                  <a:cubicBezTo>
                    <a:pt x="7516" y="13810"/>
                    <a:pt x="7552" y="13798"/>
                    <a:pt x="7586" y="13815"/>
                  </a:cubicBezTo>
                  <a:cubicBezTo>
                    <a:pt x="7610" y="13827"/>
                    <a:pt x="7624" y="13845"/>
                    <a:pt x="7628" y="13871"/>
                  </a:cubicBezTo>
                  <a:cubicBezTo>
                    <a:pt x="7631" y="13882"/>
                    <a:pt x="7631" y="13893"/>
                    <a:pt x="7629" y="13903"/>
                  </a:cubicBezTo>
                  <a:cubicBezTo>
                    <a:pt x="7627" y="13914"/>
                    <a:pt x="7622" y="13926"/>
                    <a:pt x="7615" y="13941"/>
                  </a:cubicBezTo>
                  <a:cubicBezTo>
                    <a:pt x="7605" y="13961"/>
                    <a:pt x="7594" y="13978"/>
                    <a:pt x="7580" y="13992"/>
                  </a:cubicBezTo>
                  <a:cubicBezTo>
                    <a:pt x="7566" y="14006"/>
                    <a:pt x="7550" y="14019"/>
                    <a:pt x="7530" y="14029"/>
                  </a:cubicBezTo>
                  <a:lnTo>
                    <a:pt x="7556" y="14068"/>
                  </a:lnTo>
                  <a:cubicBezTo>
                    <a:pt x="7578" y="14054"/>
                    <a:pt x="7597" y="14039"/>
                    <a:pt x="7612" y="14021"/>
                  </a:cubicBezTo>
                  <a:cubicBezTo>
                    <a:pt x="7628" y="14004"/>
                    <a:pt x="7642" y="13983"/>
                    <a:pt x="7653" y="13960"/>
                  </a:cubicBezTo>
                  <a:cubicBezTo>
                    <a:pt x="7662" y="13942"/>
                    <a:pt x="7668" y="13925"/>
                    <a:pt x="7671" y="13909"/>
                  </a:cubicBezTo>
                  <a:cubicBezTo>
                    <a:pt x="7674" y="13894"/>
                    <a:pt x="7674" y="13877"/>
                    <a:pt x="7672" y="13860"/>
                  </a:cubicBezTo>
                  <a:cubicBezTo>
                    <a:pt x="7670" y="13837"/>
                    <a:pt x="7663" y="13817"/>
                    <a:pt x="7651" y="13800"/>
                  </a:cubicBezTo>
                  <a:cubicBezTo>
                    <a:pt x="7638" y="13782"/>
                    <a:pt x="7623" y="13769"/>
                    <a:pt x="7605" y="13760"/>
                  </a:cubicBezTo>
                  <a:cubicBezTo>
                    <a:pt x="7593" y="13754"/>
                    <a:pt x="7580" y="13750"/>
                    <a:pt x="7565" y="13749"/>
                  </a:cubicBezTo>
                  <a:close/>
                  <a:moveTo>
                    <a:pt x="7783" y="13678"/>
                  </a:moveTo>
                  <a:lnTo>
                    <a:pt x="7392" y="13486"/>
                  </a:lnTo>
                  <a:lnTo>
                    <a:pt x="7369" y="13532"/>
                  </a:lnTo>
                  <a:lnTo>
                    <a:pt x="7760" y="13724"/>
                  </a:lnTo>
                  <a:lnTo>
                    <a:pt x="7783" y="13678"/>
                  </a:lnTo>
                  <a:close/>
                  <a:moveTo>
                    <a:pt x="7558" y="13149"/>
                  </a:moveTo>
                  <a:lnTo>
                    <a:pt x="7430" y="13407"/>
                  </a:lnTo>
                  <a:lnTo>
                    <a:pt x="7470" y="13427"/>
                  </a:lnTo>
                  <a:lnTo>
                    <a:pt x="7521" y="13322"/>
                  </a:lnTo>
                  <a:lnTo>
                    <a:pt x="7873" y="13495"/>
                  </a:lnTo>
                  <a:lnTo>
                    <a:pt x="7895" y="13450"/>
                  </a:lnTo>
                  <a:lnTo>
                    <a:pt x="7543" y="13277"/>
                  </a:lnTo>
                  <a:lnTo>
                    <a:pt x="7595" y="13171"/>
                  </a:lnTo>
                  <a:lnTo>
                    <a:pt x="7558" y="13149"/>
                  </a:lnTo>
                  <a:close/>
                  <a:moveTo>
                    <a:pt x="8100" y="13032"/>
                  </a:moveTo>
                  <a:lnTo>
                    <a:pt x="7646" y="12969"/>
                  </a:lnTo>
                  <a:lnTo>
                    <a:pt x="7616" y="13030"/>
                  </a:lnTo>
                  <a:lnTo>
                    <a:pt x="7943" y="13353"/>
                  </a:lnTo>
                  <a:lnTo>
                    <a:pt x="7966" y="13306"/>
                  </a:lnTo>
                  <a:lnTo>
                    <a:pt x="7864" y="13209"/>
                  </a:lnTo>
                  <a:lnTo>
                    <a:pt x="7936" y="13063"/>
                  </a:lnTo>
                  <a:lnTo>
                    <a:pt x="8074" y="13085"/>
                  </a:lnTo>
                  <a:lnTo>
                    <a:pt x="8100" y="13032"/>
                  </a:lnTo>
                  <a:close/>
                  <a:moveTo>
                    <a:pt x="7892" y="13056"/>
                  </a:moveTo>
                  <a:lnTo>
                    <a:pt x="7832" y="13178"/>
                  </a:lnTo>
                  <a:lnTo>
                    <a:pt x="7671" y="13022"/>
                  </a:lnTo>
                  <a:lnTo>
                    <a:pt x="7892" y="13056"/>
                  </a:lnTo>
                  <a:close/>
                  <a:moveTo>
                    <a:pt x="7538" y="13000"/>
                  </a:moveTo>
                  <a:cubicBezTo>
                    <a:pt x="7529" y="13003"/>
                    <a:pt x="7523" y="13009"/>
                    <a:pt x="7519" y="13017"/>
                  </a:cubicBezTo>
                  <a:cubicBezTo>
                    <a:pt x="7515" y="13025"/>
                    <a:pt x="7515" y="13033"/>
                    <a:pt x="7517" y="13042"/>
                  </a:cubicBezTo>
                  <a:cubicBezTo>
                    <a:pt x="7520" y="13050"/>
                    <a:pt x="7526" y="13057"/>
                    <a:pt x="7534" y="13060"/>
                  </a:cubicBezTo>
                  <a:cubicBezTo>
                    <a:pt x="7542" y="13065"/>
                    <a:pt x="7551" y="13065"/>
                    <a:pt x="7559" y="13062"/>
                  </a:cubicBezTo>
                  <a:cubicBezTo>
                    <a:pt x="7568" y="13060"/>
                    <a:pt x="7574" y="13054"/>
                    <a:pt x="7579" y="13046"/>
                  </a:cubicBezTo>
                  <a:cubicBezTo>
                    <a:pt x="7583" y="13037"/>
                    <a:pt x="7583" y="13029"/>
                    <a:pt x="7580" y="13021"/>
                  </a:cubicBezTo>
                  <a:cubicBezTo>
                    <a:pt x="7577" y="13012"/>
                    <a:pt x="7571" y="13006"/>
                    <a:pt x="7563" y="13002"/>
                  </a:cubicBezTo>
                  <a:cubicBezTo>
                    <a:pt x="7555" y="12998"/>
                    <a:pt x="7546" y="12997"/>
                    <a:pt x="7538" y="13000"/>
                  </a:cubicBezTo>
                  <a:close/>
                  <a:moveTo>
                    <a:pt x="7596" y="12883"/>
                  </a:moveTo>
                  <a:cubicBezTo>
                    <a:pt x="7587" y="12886"/>
                    <a:pt x="7581" y="12891"/>
                    <a:pt x="7577" y="12900"/>
                  </a:cubicBezTo>
                  <a:cubicBezTo>
                    <a:pt x="7573" y="12908"/>
                    <a:pt x="7572" y="12916"/>
                    <a:pt x="7575" y="12924"/>
                  </a:cubicBezTo>
                  <a:cubicBezTo>
                    <a:pt x="7578" y="12933"/>
                    <a:pt x="7584" y="12939"/>
                    <a:pt x="7592" y="12943"/>
                  </a:cubicBezTo>
                  <a:cubicBezTo>
                    <a:pt x="7600" y="12947"/>
                    <a:pt x="7608" y="12948"/>
                    <a:pt x="7617" y="12945"/>
                  </a:cubicBezTo>
                  <a:cubicBezTo>
                    <a:pt x="7626" y="12942"/>
                    <a:pt x="7632" y="12937"/>
                    <a:pt x="7636" y="12928"/>
                  </a:cubicBezTo>
                  <a:cubicBezTo>
                    <a:pt x="7640" y="12920"/>
                    <a:pt x="7641" y="12912"/>
                    <a:pt x="7638" y="12903"/>
                  </a:cubicBezTo>
                  <a:cubicBezTo>
                    <a:pt x="7635" y="12895"/>
                    <a:pt x="7629" y="12889"/>
                    <a:pt x="7620" y="12884"/>
                  </a:cubicBezTo>
                  <a:cubicBezTo>
                    <a:pt x="7612" y="12880"/>
                    <a:pt x="7604" y="12880"/>
                    <a:pt x="7596" y="12883"/>
                  </a:cubicBezTo>
                  <a:close/>
                  <a:moveTo>
                    <a:pt x="7837" y="12580"/>
                  </a:moveTo>
                  <a:lnTo>
                    <a:pt x="7710" y="12839"/>
                  </a:lnTo>
                  <a:lnTo>
                    <a:pt x="7750" y="12858"/>
                  </a:lnTo>
                  <a:lnTo>
                    <a:pt x="7801" y="12753"/>
                  </a:lnTo>
                  <a:lnTo>
                    <a:pt x="8153" y="12926"/>
                  </a:lnTo>
                  <a:lnTo>
                    <a:pt x="8175" y="12881"/>
                  </a:lnTo>
                  <a:lnTo>
                    <a:pt x="7823" y="12708"/>
                  </a:lnTo>
                  <a:lnTo>
                    <a:pt x="7875" y="12602"/>
                  </a:lnTo>
                  <a:lnTo>
                    <a:pt x="7837" y="12580"/>
                  </a:lnTo>
                  <a:close/>
                  <a:moveTo>
                    <a:pt x="8503" y="12213"/>
                  </a:moveTo>
                  <a:lnTo>
                    <a:pt x="8096" y="12055"/>
                  </a:lnTo>
                  <a:lnTo>
                    <a:pt x="8062" y="12124"/>
                  </a:lnTo>
                  <a:lnTo>
                    <a:pt x="8286" y="12325"/>
                  </a:lnTo>
                  <a:cubicBezTo>
                    <a:pt x="8299" y="12337"/>
                    <a:pt x="8312" y="12347"/>
                    <a:pt x="8323" y="12356"/>
                  </a:cubicBezTo>
                  <a:cubicBezTo>
                    <a:pt x="8334" y="12364"/>
                    <a:pt x="8341" y="12369"/>
                    <a:pt x="8342" y="12370"/>
                  </a:cubicBezTo>
                  <a:cubicBezTo>
                    <a:pt x="8340" y="12370"/>
                    <a:pt x="8332" y="12368"/>
                    <a:pt x="8318" y="12364"/>
                  </a:cubicBezTo>
                  <a:cubicBezTo>
                    <a:pt x="8304" y="12360"/>
                    <a:pt x="8287" y="12356"/>
                    <a:pt x="8267" y="12352"/>
                  </a:cubicBezTo>
                  <a:lnTo>
                    <a:pt x="7976" y="12298"/>
                  </a:lnTo>
                  <a:lnTo>
                    <a:pt x="7943" y="12366"/>
                  </a:lnTo>
                  <a:lnTo>
                    <a:pt x="8317" y="12593"/>
                  </a:lnTo>
                  <a:lnTo>
                    <a:pt x="8339" y="12548"/>
                  </a:lnTo>
                  <a:lnTo>
                    <a:pt x="8071" y="12389"/>
                  </a:lnTo>
                  <a:cubicBezTo>
                    <a:pt x="8066" y="12386"/>
                    <a:pt x="8059" y="12382"/>
                    <a:pt x="8052" y="12378"/>
                  </a:cubicBezTo>
                  <a:cubicBezTo>
                    <a:pt x="8044" y="12374"/>
                    <a:pt x="8037" y="12369"/>
                    <a:pt x="8030" y="12365"/>
                  </a:cubicBezTo>
                  <a:cubicBezTo>
                    <a:pt x="8022" y="12361"/>
                    <a:pt x="8016" y="12357"/>
                    <a:pt x="8010" y="12354"/>
                  </a:cubicBezTo>
                  <a:cubicBezTo>
                    <a:pt x="8005" y="12351"/>
                    <a:pt x="8002" y="12350"/>
                    <a:pt x="8001" y="12349"/>
                  </a:cubicBezTo>
                  <a:cubicBezTo>
                    <a:pt x="8005" y="12350"/>
                    <a:pt x="8014" y="12352"/>
                    <a:pt x="8028" y="12355"/>
                  </a:cubicBezTo>
                  <a:cubicBezTo>
                    <a:pt x="8043" y="12358"/>
                    <a:pt x="8062" y="12361"/>
                    <a:pt x="8084" y="12366"/>
                  </a:cubicBezTo>
                  <a:lnTo>
                    <a:pt x="8399" y="12425"/>
                  </a:lnTo>
                  <a:lnTo>
                    <a:pt x="8419" y="12385"/>
                  </a:lnTo>
                  <a:lnTo>
                    <a:pt x="8168" y="12158"/>
                  </a:lnTo>
                  <a:cubicBezTo>
                    <a:pt x="8163" y="12153"/>
                    <a:pt x="8158" y="12148"/>
                    <a:pt x="8152" y="12143"/>
                  </a:cubicBezTo>
                  <a:cubicBezTo>
                    <a:pt x="8146" y="12138"/>
                    <a:pt x="8140" y="12134"/>
                    <a:pt x="8135" y="12129"/>
                  </a:cubicBezTo>
                  <a:cubicBezTo>
                    <a:pt x="8130" y="12125"/>
                    <a:pt x="8125" y="12121"/>
                    <a:pt x="8122" y="12118"/>
                  </a:cubicBezTo>
                  <a:cubicBezTo>
                    <a:pt x="8118" y="12115"/>
                    <a:pt x="8116" y="12113"/>
                    <a:pt x="8115" y="12112"/>
                  </a:cubicBezTo>
                  <a:cubicBezTo>
                    <a:pt x="8116" y="12112"/>
                    <a:pt x="8119" y="12114"/>
                    <a:pt x="8123" y="12116"/>
                  </a:cubicBezTo>
                  <a:cubicBezTo>
                    <a:pt x="8128" y="12118"/>
                    <a:pt x="8134" y="12120"/>
                    <a:pt x="8140" y="12123"/>
                  </a:cubicBezTo>
                  <a:cubicBezTo>
                    <a:pt x="8147" y="12127"/>
                    <a:pt x="8154" y="12130"/>
                    <a:pt x="8162" y="12133"/>
                  </a:cubicBezTo>
                  <a:cubicBezTo>
                    <a:pt x="8169" y="12136"/>
                    <a:pt x="8176" y="12139"/>
                    <a:pt x="8183" y="12142"/>
                  </a:cubicBezTo>
                  <a:lnTo>
                    <a:pt x="8480" y="12260"/>
                  </a:lnTo>
                  <a:lnTo>
                    <a:pt x="8503" y="12213"/>
                  </a:lnTo>
                  <a:close/>
                  <a:moveTo>
                    <a:pt x="8288" y="11665"/>
                  </a:moveTo>
                  <a:lnTo>
                    <a:pt x="8265" y="11711"/>
                  </a:lnTo>
                  <a:lnTo>
                    <a:pt x="8537" y="11845"/>
                  </a:lnTo>
                  <a:cubicBezTo>
                    <a:pt x="8551" y="11851"/>
                    <a:pt x="8562" y="11858"/>
                    <a:pt x="8570" y="11864"/>
                  </a:cubicBezTo>
                  <a:cubicBezTo>
                    <a:pt x="8579" y="11870"/>
                    <a:pt x="8586" y="11879"/>
                    <a:pt x="8591" y="11890"/>
                  </a:cubicBezTo>
                  <a:cubicBezTo>
                    <a:pt x="8596" y="11900"/>
                    <a:pt x="8598" y="11912"/>
                    <a:pt x="8596" y="11925"/>
                  </a:cubicBezTo>
                  <a:cubicBezTo>
                    <a:pt x="8595" y="11939"/>
                    <a:pt x="8590" y="11954"/>
                    <a:pt x="8582" y="11971"/>
                  </a:cubicBezTo>
                  <a:cubicBezTo>
                    <a:pt x="8576" y="11983"/>
                    <a:pt x="8569" y="11993"/>
                    <a:pt x="8563" y="12000"/>
                  </a:cubicBezTo>
                  <a:cubicBezTo>
                    <a:pt x="8556" y="12008"/>
                    <a:pt x="8550" y="12014"/>
                    <a:pt x="8543" y="12018"/>
                  </a:cubicBezTo>
                  <a:cubicBezTo>
                    <a:pt x="8536" y="12022"/>
                    <a:pt x="8529" y="12025"/>
                    <a:pt x="8523" y="12026"/>
                  </a:cubicBezTo>
                  <a:cubicBezTo>
                    <a:pt x="8517" y="12028"/>
                    <a:pt x="8511" y="12028"/>
                    <a:pt x="8506" y="12028"/>
                  </a:cubicBezTo>
                  <a:cubicBezTo>
                    <a:pt x="8499" y="12028"/>
                    <a:pt x="8489" y="12026"/>
                    <a:pt x="8478" y="12021"/>
                  </a:cubicBezTo>
                  <a:cubicBezTo>
                    <a:pt x="8467" y="12017"/>
                    <a:pt x="8456" y="12012"/>
                    <a:pt x="8446" y="12007"/>
                  </a:cubicBezTo>
                  <a:lnTo>
                    <a:pt x="8183" y="11878"/>
                  </a:lnTo>
                  <a:lnTo>
                    <a:pt x="8160" y="11924"/>
                  </a:lnTo>
                  <a:lnTo>
                    <a:pt x="8441" y="12062"/>
                  </a:lnTo>
                  <a:cubicBezTo>
                    <a:pt x="8449" y="12066"/>
                    <a:pt x="8460" y="12071"/>
                    <a:pt x="8471" y="12075"/>
                  </a:cubicBezTo>
                  <a:cubicBezTo>
                    <a:pt x="8483" y="12079"/>
                    <a:pt x="8495" y="12081"/>
                    <a:pt x="8507" y="12081"/>
                  </a:cubicBezTo>
                  <a:cubicBezTo>
                    <a:pt x="8532" y="12079"/>
                    <a:pt x="8553" y="12072"/>
                    <a:pt x="8571" y="12059"/>
                  </a:cubicBezTo>
                  <a:cubicBezTo>
                    <a:pt x="8589" y="12045"/>
                    <a:pt x="8605" y="12023"/>
                    <a:pt x="8620" y="11993"/>
                  </a:cubicBezTo>
                  <a:cubicBezTo>
                    <a:pt x="8632" y="11969"/>
                    <a:pt x="8640" y="11947"/>
                    <a:pt x="8643" y="11929"/>
                  </a:cubicBezTo>
                  <a:cubicBezTo>
                    <a:pt x="8646" y="11910"/>
                    <a:pt x="8645" y="11892"/>
                    <a:pt x="8641" y="11875"/>
                  </a:cubicBezTo>
                  <a:cubicBezTo>
                    <a:pt x="8637" y="11859"/>
                    <a:pt x="8629" y="11845"/>
                    <a:pt x="8618" y="11835"/>
                  </a:cubicBezTo>
                  <a:cubicBezTo>
                    <a:pt x="8607" y="11824"/>
                    <a:pt x="8589" y="11813"/>
                    <a:pt x="8566" y="11802"/>
                  </a:cubicBezTo>
                  <a:lnTo>
                    <a:pt x="8288" y="11665"/>
                  </a:lnTo>
                  <a:close/>
                  <a:moveTo>
                    <a:pt x="8131" y="11796"/>
                  </a:moveTo>
                  <a:cubicBezTo>
                    <a:pt x="8122" y="11798"/>
                    <a:pt x="8116" y="11804"/>
                    <a:pt x="8112" y="11812"/>
                  </a:cubicBezTo>
                  <a:cubicBezTo>
                    <a:pt x="8108" y="11820"/>
                    <a:pt x="8107" y="11829"/>
                    <a:pt x="8110" y="11837"/>
                  </a:cubicBezTo>
                  <a:cubicBezTo>
                    <a:pt x="8113" y="11846"/>
                    <a:pt x="8119" y="11852"/>
                    <a:pt x="8127" y="11856"/>
                  </a:cubicBezTo>
                  <a:cubicBezTo>
                    <a:pt x="8135" y="11860"/>
                    <a:pt x="8143" y="11861"/>
                    <a:pt x="8152" y="11858"/>
                  </a:cubicBezTo>
                  <a:cubicBezTo>
                    <a:pt x="8161" y="11855"/>
                    <a:pt x="8167" y="11849"/>
                    <a:pt x="8171" y="11841"/>
                  </a:cubicBezTo>
                  <a:cubicBezTo>
                    <a:pt x="8175" y="11833"/>
                    <a:pt x="8176" y="11824"/>
                    <a:pt x="8173" y="11816"/>
                  </a:cubicBezTo>
                  <a:cubicBezTo>
                    <a:pt x="8170" y="11807"/>
                    <a:pt x="8164" y="11801"/>
                    <a:pt x="8155" y="11797"/>
                  </a:cubicBezTo>
                  <a:cubicBezTo>
                    <a:pt x="8147" y="11793"/>
                    <a:pt x="8139" y="11793"/>
                    <a:pt x="8131" y="11796"/>
                  </a:cubicBezTo>
                  <a:close/>
                  <a:moveTo>
                    <a:pt x="8188" y="11679"/>
                  </a:moveTo>
                  <a:cubicBezTo>
                    <a:pt x="8180" y="11682"/>
                    <a:pt x="8173" y="11687"/>
                    <a:pt x="8169" y="11696"/>
                  </a:cubicBezTo>
                  <a:cubicBezTo>
                    <a:pt x="8165" y="11704"/>
                    <a:pt x="8165" y="11712"/>
                    <a:pt x="8168" y="11720"/>
                  </a:cubicBezTo>
                  <a:cubicBezTo>
                    <a:pt x="8171" y="11729"/>
                    <a:pt x="8176" y="11735"/>
                    <a:pt x="8184" y="11739"/>
                  </a:cubicBezTo>
                  <a:cubicBezTo>
                    <a:pt x="8192" y="11743"/>
                    <a:pt x="8201" y="11744"/>
                    <a:pt x="8210" y="11741"/>
                  </a:cubicBezTo>
                  <a:cubicBezTo>
                    <a:pt x="8218" y="11738"/>
                    <a:pt x="8225" y="11733"/>
                    <a:pt x="8229" y="11724"/>
                  </a:cubicBezTo>
                  <a:cubicBezTo>
                    <a:pt x="8233" y="11716"/>
                    <a:pt x="8233" y="11707"/>
                    <a:pt x="8230" y="11699"/>
                  </a:cubicBezTo>
                  <a:cubicBezTo>
                    <a:pt x="8227" y="11691"/>
                    <a:pt x="8221" y="11684"/>
                    <a:pt x="8213" y="11680"/>
                  </a:cubicBezTo>
                  <a:cubicBezTo>
                    <a:pt x="8205" y="11676"/>
                    <a:pt x="8197" y="11676"/>
                    <a:pt x="8188" y="11679"/>
                  </a:cubicBezTo>
                  <a:close/>
                  <a:moveTo>
                    <a:pt x="8862" y="11485"/>
                  </a:moveTo>
                  <a:lnTo>
                    <a:pt x="8471" y="11292"/>
                  </a:lnTo>
                  <a:lnTo>
                    <a:pt x="8448" y="11338"/>
                  </a:lnTo>
                  <a:lnTo>
                    <a:pt x="8662" y="11441"/>
                  </a:lnTo>
                  <a:cubicBezTo>
                    <a:pt x="8676" y="11448"/>
                    <a:pt x="8690" y="11455"/>
                    <a:pt x="8704" y="11461"/>
                  </a:cubicBezTo>
                  <a:cubicBezTo>
                    <a:pt x="8719" y="11467"/>
                    <a:pt x="8732" y="11473"/>
                    <a:pt x="8743" y="11478"/>
                  </a:cubicBezTo>
                  <a:cubicBezTo>
                    <a:pt x="8755" y="11483"/>
                    <a:pt x="8764" y="11487"/>
                    <a:pt x="8772" y="11490"/>
                  </a:cubicBezTo>
                  <a:cubicBezTo>
                    <a:pt x="8779" y="11493"/>
                    <a:pt x="8783" y="11495"/>
                    <a:pt x="8783" y="11495"/>
                  </a:cubicBezTo>
                  <a:cubicBezTo>
                    <a:pt x="8782" y="11495"/>
                    <a:pt x="8778" y="11494"/>
                    <a:pt x="8772" y="11494"/>
                  </a:cubicBezTo>
                  <a:cubicBezTo>
                    <a:pt x="8766" y="11493"/>
                    <a:pt x="8758" y="11493"/>
                    <a:pt x="8749" y="11492"/>
                  </a:cubicBezTo>
                  <a:cubicBezTo>
                    <a:pt x="8740" y="11492"/>
                    <a:pt x="8730" y="11491"/>
                    <a:pt x="8718" y="11491"/>
                  </a:cubicBezTo>
                  <a:cubicBezTo>
                    <a:pt x="8706" y="11490"/>
                    <a:pt x="8695" y="11490"/>
                    <a:pt x="8683" y="11491"/>
                  </a:cubicBezTo>
                  <a:lnTo>
                    <a:pt x="8370" y="11498"/>
                  </a:lnTo>
                  <a:lnTo>
                    <a:pt x="8343" y="11552"/>
                  </a:lnTo>
                  <a:lnTo>
                    <a:pt x="8734" y="11744"/>
                  </a:lnTo>
                  <a:lnTo>
                    <a:pt x="8758" y="11696"/>
                  </a:lnTo>
                  <a:lnTo>
                    <a:pt x="8530" y="11587"/>
                  </a:lnTo>
                  <a:cubicBezTo>
                    <a:pt x="8519" y="11581"/>
                    <a:pt x="8507" y="11576"/>
                    <a:pt x="8495" y="11571"/>
                  </a:cubicBezTo>
                  <a:cubicBezTo>
                    <a:pt x="8484" y="11566"/>
                    <a:pt x="8473" y="11561"/>
                    <a:pt x="8463" y="11557"/>
                  </a:cubicBezTo>
                  <a:cubicBezTo>
                    <a:pt x="8453" y="11553"/>
                    <a:pt x="8444" y="11549"/>
                    <a:pt x="8437" y="11546"/>
                  </a:cubicBezTo>
                  <a:cubicBezTo>
                    <a:pt x="8430" y="11543"/>
                    <a:pt x="8425" y="11541"/>
                    <a:pt x="8422" y="11540"/>
                  </a:cubicBezTo>
                  <a:cubicBezTo>
                    <a:pt x="8426" y="11540"/>
                    <a:pt x="8431" y="11541"/>
                    <a:pt x="8439" y="11541"/>
                  </a:cubicBezTo>
                  <a:cubicBezTo>
                    <a:pt x="8446" y="11541"/>
                    <a:pt x="8455" y="11541"/>
                    <a:pt x="8465" y="11541"/>
                  </a:cubicBezTo>
                  <a:cubicBezTo>
                    <a:pt x="8475" y="11541"/>
                    <a:pt x="8486" y="11542"/>
                    <a:pt x="8498" y="11542"/>
                  </a:cubicBezTo>
                  <a:cubicBezTo>
                    <a:pt x="8511" y="11542"/>
                    <a:pt x="8523" y="11542"/>
                    <a:pt x="8537" y="11541"/>
                  </a:cubicBezTo>
                  <a:lnTo>
                    <a:pt x="8838" y="11534"/>
                  </a:lnTo>
                  <a:lnTo>
                    <a:pt x="8862" y="11485"/>
                  </a:lnTo>
                  <a:close/>
                  <a:moveTo>
                    <a:pt x="8886" y="11064"/>
                  </a:moveTo>
                  <a:cubicBezTo>
                    <a:pt x="8872" y="11062"/>
                    <a:pt x="8858" y="11063"/>
                    <a:pt x="8845" y="11067"/>
                  </a:cubicBezTo>
                  <a:cubicBezTo>
                    <a:pt x="8832" y="11070"/>
                    <a:pt x="8820" y="11076"/>
                    <a:pt x="8809" y="11083"/>
                  </a:cubicBezTo>
                  <a:cubicBezTo>
                    <a:pt x="8798" y="11090"/>
                    <a:pt x="8785" y="11101"/>
                    <a:pt x="8771" y="11116"/>
                  </a:cubicBezTo>
                  <a:lnTo>
                    <a:pt x="8735" y="11154"/>
                  </a:lnTo>
                  <a:cubicBezTo>
                    <a:pt x="8716" y="11174"/>
                    <a:pt x="8699" y="11186"/>
                    <a:pt x="8685" y="11192"/>
                  </a:cubicBezTo>
                  <a:cubicBezTo>
                    <a:pt x="8670" y="11197"/>
                    <a:pt x="8655" y="11196"/>
                    <a:pt x="8639" y="11188"/>
                  </a:cubicBezTo>
                  <a:cubicBezTo>
                    <a:pt x="8619" y="11178"/>
                    <a:pt x="8607" y="11163"/>
                    <a:pt x="8602" y="11144"/>
                  </a:cubicBezTo>
                  <a:cubicBezTo>
                    <a:pt x="8597" y="11125"/>
                    <a:pt x="8601" y="11103"/>
                    <a:pt x="8613" y="11078"/>
                  </a:cubicBezTo>
                  <a:cubicBezTo>
                    <a:pt x="8617" y="11070"/>
                    <a:pt x="8622" y="11062"/>
                    <a:pt x="8627" y="11055"/>
                  </a:cubicBezTo>
                  <a:cubicBezTo>
                    <a:pt x="8631" y="11048"/>
                    <a:pt x="8637" y="11042"/>
                    <a:pt x="8643" y="11036"/>
                  </a:cubicBezTo>
                  <a:cubicBezTo>
                    <a:pt x="8650" y="11030"/>
                    <a:pt x="8657" y="11024"/>
                    <a:pt x="8665" y="11018"/>
                  </a:cubicBezTo>
                  <a:cubicBezTo>
                    <a:pt x="8673" y="11012"/>
                    <a:pt x="8682" y="11006"/>
                    <a:pt x="8693" y="10999"/>
                  </a:cubicBezTo>
                  <a:lnTo>
                    <a:pt x="8670" y="10962"/>
                  </a:lnTo>
                  <a:cubicBezTo>
                    <a:pt x="8626" y="10987"/>
                    <a:pt x="8594" y="11020"/>
                    <a:pt x="8574" y="11062"/>
                  </a:cubicBezTo>
                  <a:cubicBezTo>
                    <a:pt x="8565" y="11081"/>
                    <a:pt x="8559" y="11099"/>
                    <a:pt x="8557" y="11117"/>
                  </a:cubicBezTo>
                  <a:cubicBezTo>
                    <a:pt x="8555" y="11136"/>
                    <a:pt x="8556" y="11153"/>
                    <a:pt x="8560" y="11169"/>
                  </a:cubicBezTo>
                  <a:cubicBezTo>
                    <a:pt x="8565" y="11185"/>
                    <a:pt x="8572" y="11199"/>
                    <a:pt x="8583" y="11212"/>
                  </a:cubicBezTo>
                  <a:cubicBezTo>
                    <a:pt x="8594" y="11225"/>
                    <a:pt x="8607" y="11235"/>
                    <a:pt x="8624" y="11243"/>
                  </a:cubicBezTo>
                  <a:cubicBezTo>
                    <a:pt x="8649" y="11256"/>
                    <a:pt x="8674" y="11258"/>
                    <a:pt x="8700" y="11250"/>
                  </a:cubicBezTo>
                  <a:cubicBezTo>
                    <a:pt x="8712" y="11247"/>
                    <a:pt x="8722" y="11241"/>
                    <a:pt x="8733" y="11233"/>
                  </a:cubicBezTo>
                  <a:cubicBezTo>
                    <a:pt x="8743" y="11225"/>
                    <a:pt x="8755" y="11213"/>
                    <a:pt x="8769" y="11198"/>
                  </a:cubicBezTo>
                  <a:lnTo>
                    <a:pt x="8800" y="11164"/>
                  </a:lnTo>
                  <a:cubicBezTo>
                    <a:pt x="8837" y="11125"/>
                    <a:pt x="8873" y="11113"/>
                    <a:pt x="8908" y="11130"/>
                  </a:cubicBezTo>
                  <a:cubicBezTo>
                    <a:pt x="8931" y="11142"/>
                    <a:pt x="8945" y="11160"/>
                    <a:pt x="8950" y="11186"/>
                  </a:cubicBezTo>
                  <a:cubicBezTo>
                    <a:pt x="8952" y="11197"/>
                    <a:pt x="8952" y="11208"/>
                    <a:pt x="8950" y="11218"/>
                  </a:cubicBezTo>
                  <a:cubicBezTo>
                    <a:pt x="8948" y="11229"/>
                    <a:pt x="8943" y="11241"/>
                    <a:pt x="8936" y="11256"/>
                  </a:cubicBezTo>
                  <a:cubicBezTo>
                    <a:pt x="8926" y="11276"/>
                    <a:pt x="8915" y="11293"/>
                    <a:pt x="8901" y="11307"/>
                  </a:cubicBezTo>
                  <a:cubicBezTo>
                    <a:pt x="8888" y="11321"/>
                    <a:pt x="8871" y="11334"/>
                    <a:pt x="8851" y="11344"/>
                  </a:cubicBezTo>
                  <a:lnTo>
                    <a:pt x="8877" y="11383"/>
                  </a:lnTo>
                  <a:cubicBezTo>
                    <a:pt x="8899" y="11369"/>
                    <a:pt x="8918" y="11354"/>
                    <a:pt x="8933" y="11336"/>
                  </a:cubicBezTo>
                  <a:cubicBezTo>
                    <a:pt x="8949" y="11319"/>
                    <a:pt x="8963" y="11298"/>
                    <a:pt x="8974" y="11275"/>
                  </a:cubicBezTo>
                  <a:cubicBezTo>
                    <a:pt x="8983" y="11257"/>
                    <a:pt x="8989" y="11240"/>
                    <a:pt x="8992" y="11224"/>
                  </a:cubicBezTo>
                  <a:cubicBezTo>
                    <a:pt x="8995" y="11209"/>
                    <a:pt x="8996" y="11192"/>
                    <a:pt x="8994" y="11175"/>
                  </a:cubicBezTo>
                  <a:cubicBezTo>
                    <a:pt x="8991" y="11152"/>
                    <a:pt x="8984" y="11132"/>
                    <a:pt x="8972" y="11115"/>
                  </a:cubicBezTo>
                  <a:cubicBezTo>
                    <a:pt x="8960" y="11097"/>
                    <a:pt x="8944" y="11084"/>
                    <a:pt x="8926" y="11075"/>
                  </a:cubicBezTo>
                  <a:cubicBezTo>
                    <a:pt x="8914" y="11069"/>
                    <a:pt x="8901" y="11065"/>
                    <a:pt x="8886" y="11064"/>
                  </a:cubicBezTo>
                  <a:close/>
                  <a:moveTo>
                    <a:pt x="6440" y="18132"/>
                  </a:moveTo>
                  <a:lnTo>
                    <a:pt x="6404" y="18137"/>
                  </a:lnTo>
                  <a:cubicBezTo>
                    <a:pt x="6387" y="18139"/>
                    <a:pt x="6370" y="18141"/>
                    <a:pt x="6351" y="18144"/>
                  </a:cubicBezTo>
                  <a:cubicBezTo>
                    <a:pt x="6332" y="18147"/>
                    <a:pt x="6315" y="18149"/>
                    <a:pt x="6298" y="18151"/>
                  </a:cubicBezTo>
                  <a:cubicBezTo>
                    <a:pt x="6282" y="18154"/>
                    <a:pt x="6270" y="18155"/>
                    <a:pt x="6263" y="18157"/>
                  </a:cubicBezTo>
                  <a:cubicBezTo>
                    <a:pt x="6253" y="18159"/>
                    <a:pt x="6242" y="18161"/>
                    <a:pt x="6231" y="18164"/>
                  </a:cubicBezTo>
                  <a:cubicBezTo>
                    <a:pt x="6219" y="18167"/>
                    <a:pt x="6208" y="18171"/>
                    <a:pt x="6200" y="18175"/>
                  </a:cubicBezTo>
                  <a:lnTo>
                    <a:pt x="6203" y="18169"/>
                  </a:lnTo>
                  <a:cubicBezTo>
                    <a:pt x="6210" y="18153"/>
                    <a:pt x="6215" y="18138"/>
                    <a:pt x="6216" y="18123"/>
                  </a:cubicBezTo>
                  <a:cubicBezTo>
                    <a:pt x="6217" y="18107"/>
                    <a:pt x="6215" y="18093"/>
                    <a:pt x="6210" y="18079"/>
                  </a:cubicBezTo>
                  <a:cubicBezTo>
                    <a:pt x="6206" y="18065"/>
                    <a:pt x="6198" y="18053"/>
                    <a:pt x="6187" y="18041"/>
                  </a:cubicBezTo>
                  <a:cubicBezTo>
                    <a:pt x="6176" y="18030"/>
                    <a:pt x="6163" y="18020"/>
                    <a:pt x="6147" y="18012"/>
                  </a:cubicBezTo>
                  <a:cubicBezTo>
                    <a:pt x="6136" y="18007"/>
                    <a:pt x="6126" y="18004"/>
                    <a:pt x="6117" y="18002"/>
                  </a:cubicBezTo>
                  <a:cubicBezTo>
                    <a:pt x="6107" y="18001"/>
                    <a:pt x="6098" y="18000"/>
                    <a:pt x="6089" y="18000"/>
                  </a:cubicBezTo>
                  <a:cubicBezTo>
                    <a:pt x="6080" y="18000"/>
                    <a:pt x="6072" y="18001"/>
                    <a:pt x="6065" y="18003"/>
                  </a:cubicBezTo>
                  <a:cubicBezTo>
                    <a:pt x="6058" y="18005"/>
                    <a:pt x="6051" y="18008"/>
                    <a:pt x="6046" y="18011"/>
                  </a:cubicBezTo>
                  <a:cubicBezTo>
                    <a:pt x="6039" y="18013"/>
                    <a:pt x="6034" y="18017"/>
                    <a:pt x="6028" y="18021"/>
                  </a:cubicBezTo>
                  <a:cubicBezTo>
                    <a:pt x="6022" y="18026"/>
                    <a:pt x="6016" y="18031"/>
                    <a:pt x="6010" y="18038"/>
                  </a:cubicBezTo>
                  <a:cubicBezTo>
                    <a:pt x="6003" y="18045"/>
                    <a:pt x="5997" y="18053"/>
                    <a:pt x="5991" y="18063"/>
                  </a:cubicBezTo>
                  <a:cubicBezTo>
                    <a:pt x="5985" y="18072"/>
                    <a:pt x="5978" y="18084"/>
                    <a:pt x="5972" y="18097"/>
                  </a:cubicBezTo>
                  <a:lnTo>
                    <a:pt x="5927" y="18188"/>
                  </a:lnTo>
                  <a:lnTo>
                    <a:pt x="6061" y="18254"/>
                  </a:lnTo>
                  <a:lnTo>
                    <a:pt x="6176" y="18254"/>
                  </a:lnTo>
                  <a:lnTo>
                    <a:pt x="6164" y="18248"/>
                  </a:lnTo>
                  <a:cubicBezTo>
                    <a:pt x="6169" y="18238"/>
                    <a:pt x="6175" y="18231"/>
                    <a:pt x="6181" y="18227"/>
                  </a:cubicBezTo>
                  <a:cubicBezTo>
                    <a:pt x="6187" y="18222"/>
                    <a:pt x="6197" y="18219"/>
                    <a:pt x="6211" y="18216"/>
                  </a:cubicBezTo>
                  <a:cubicBezTo>
                    <a:pt x="6234" y="18211"/>
                    <a:pt x="6256" y="18207"/>
                    <a:pt x="6277" y="18204"/>
                  </a:cubicBezTo>
                  <a:cubicBezTo>
                    <a:pt x="6297" y="18200"/>
                    <a:pt x="6316" y="18197"/>
                    <a:pt x="6334" y="18195"/>
                  </a:cubicBezTo>
                  <a:cubicBezTo>
                    <a:pt x="6351" y="18193"/>
                    <a:pt x="6366" y="18192"/>
                    <a:pt x="6380" y="18191"/>
                  </a:cubicBezTo>
                  <a:cubicBezTo>
                    <a:pt x="6393" y="18191"/>
                    <a:pt x="6403" y="18191"/>
                    <a:pt x="6411" y="18191"/>
                  </a:cubicBezTo>
                  <a:lnTo>
                    <a:pt x="6440" y="18132"/>
                  </a:lnTo>
                  <a:close/>
                  <a:moveTo>
                    <a:pt x="9002" y="12831"/>
                  </a:moveTo>
                  <a:lnTo>
                    <a:pt x="9002" y="12772"/>
                  </a:lnTo>
                  <a:lnTo>
                    <a:pt x="8835" y="12692"/>
                  </a:lnTo>
                  <a:cubicBezTo>
                    <a:pt x="8824" y="12686"/>
                    <a:pt x="8813" y="12681"/>
                    <a:pt x="8801" y="12676"/>
                  </a:cubicBezTo>
                  <a:cubicBezTo>
                    <a:pt x="8789" y="12671"/>
                    <a:pt x="8778" y="12666"/>
                    <a:pt x="8768" y="12662"/>
                  </a:cubicBezTo>
                  <a:cubicBezTo>
                    <a:pt x="8758" y="12658"/>
                    <a:pt x="8750" y="12654"/>
                    <a:pt x="8742" y="12651"/>
                  </a:cubicBezTo>
                  <a:cubicBezTo>
                    <a:pt x="8735" y="12648"/>
                    <a:pt x="8730" y="12646"/>
                    <a:pt x="8727" y="12645"/>
                  </a:cubicBezTo>
                  <a:cubicBezTo>
                    <a:pt x="8731" y="12645"/>
                    <a:pt x="8737" y="12646"/>
                    <a:pt x="8744" y="12646"/>
                  </a:cubicBezTo>
                  <a:cubicBezTo>
                    <a:pt x="8751" y="12647"/>
                    <a:pt x="8760" y="12647"/>
                    <a:pt x="8770" y="12647"/>
                  </a:cubicBezTo>
                  <a:cubicBezTo>
                    <a:pt x="8780" y="12647"/>
                    <a:pt x="8792" y="12647"/>
                    <a:pt x="8804" y="12647"/>
                  </a:cubicBezTo>
                  <a:cubicBezTo>
                    <a:pt x="8816" y="12647"/>
                    <a:pt x="8829" y="12647"/>
                    <a:pt x="8842" y="12646"/>
                  </a:cubicBezTo>
                  <a:lnTo>
                    <a:pt x="9002" y="12642"/>
                  </a:lnTo>
                  <a:lnTo>
                    <a:pt x="9002" y="12596"/>
                  </a:lnTo>
                  <a:cubicBezTo>
                    <a:pt x="8998" y="12596"/>
                    <a:pt x="8993" y="12596"/>
                    <a:pt x="8989" y="12596"/>
                  </a:cubicBezTo>
                  <a:lnTo>
                    <a:pt x="8675" y="12603"/>
                  </a:lnTo>
                  <a:lnTo>
                    <a:pt x="8649" y="12657"/>
                  </a:lnTo>
                  <a:lnTo>
                    <a:pt x="9002" y="12831"/>
                  </a:lnTo>
                  <a:close/>
                  <a:moveTo>
                    <a:pt x="9002" y="12563"/>
                  </a:moveTo>
                  <a:lnTo>
                    <a:pt x="9002" y="12508"/>
                  </a:lnTo>
                  <a:lnTo>
                    <a:pt x="8776" y="12398"/>
                  </a:lnTo>
                  <a:lnTo>
                    <a:pt x="8754" y="12444"/>
                  </a:lnTo>
                  <a:lnTo>
                    <a:pt x="8967" y="12547"/>
                  </a:lnTo>
                  <a:cubicBezTo>
                    <a:pt x="8979" y="12552"/>
                    <a:pt x="8990" y="12558"/>
                    <a:pt x="9002" y="12563"/>
                  </a:cubicBezTo>
                  <a:close/>
                  <a:moveTo>
                    <a:pt x="9002" y="12356"/>
                  </a:moveTo>
                  <a:lnTo>
                    <a:pt x="9002" y="12291"/>
                  </a:lnTo>
                  <a:cubicBezTo>
                    <a:pt x="8998" y="12294"/>
                    <a:pt x="8994" y="12295"/>
                    <a:pt x="8990" y="12297"/>
                  </a:cubicBezTo>
                  <a:cubicBezTo>
                    <a:pt x="8976" y="12302"/>
                    <a:pt x="8961" y="12301"/>
                    <a:pt x="8945" y="12293"/>
                  </a:cubicBezTo>
                  <a:cubicBezTo>
                    <a:pt x="8925" y="12283"/>
                    <a:pt x="8912" y="12269"/>
                    <a:pt x="8907" y="12249"/>
                  </a:cubicBezTo>
                  <a:cubicBezTo>
                    <a:pt x="8903" y="12230"/>
                    <a:pt x="8906" y="12208"/>
                    <a:pt x="8919" y="12183"/>
                  </a:cubicBezTo>
                  <a:cubicBezTo>
                    <a:pt x="8923" y="12175"/>
                    <a:pt x="8927" y="12167"/>
                    <a:pt x="8932" y="12161"/>
                  </a:cubicBezTo>
                  <a:cubicBezTo>
                    <a:pt x="8937" y="12154"/>
                    <a:pt x="8942" y="12147"/>
                    <a:pt x="8949" y="12141"/>
                  </a:cubicBezTo>
                  <a:cubicBezTo>
                    <a:pt x="8955" y="12135"/>
                    <a:pt x="8962" y="12129"/>
                    <a:pt x="8970" y="12123"/>
                  </a:cubicBezTo>
                  <a:cubicBezTo>
                    <a:pt x="8978" y="12117"/>
                    <a:pt x="8988" y="12111"/>
                    <a:pt x="8999" y="12104"/>
                  </a:cubicBezTo>
                  <a:lnTo>
                    <a:pt x="8975" y="12067"/>
                  </a:lnTo>
                  <a:cubicBezTo>
                    <a:pt x="8932" y="12092"/>
                    <a:pt x="8900" y="12125"/>
                    <a:pt x="8879" y="12167"/>
                  </a:cubicBezTo>
                  <a:cubicBezTo>
                    <a:pt x="8870" y="12186"/>
                    <a:pt x="8864" y="12205"/>
                    <a:pt x="8862" y="12223"/>
                  </a:cubicBezTo>
                  <a:cubicBezTo>
                    <a:pt x="8860" y="12241"/>
                    <a:pt x="8861" y="12258"/>
                    <a:pt x="8866" y="12274"/>
                  </a:cubicBezTo>
                  <a:cubicBezTo>
                    <a:pt x="8870" y="12290"/>
                    <a:pt x="8878" y="12304"/>
                    <a:pt x="8888" y="12317"/>
                  </a:cubicBezTo>
                  <a:cubicBezTo>
                    <a:pt x="8899" y="12330"/>
                    <a:pt x="8913" y="12340"/>
                    <a:pt x="8929" y="12349"/>
                  </a:cubicBezTo>
                  <a:cubicBezTo>
                    <a:pt x="8953" y="12360"/>
                    <a:pt x="8978" y="12363"/>
                    <a:pt x="9002" y="12356"/>
                  </a:cubicBezTo>
                  <a:close/>
                  <a:moveTo>
                    <a:pt x="6154" y="18083"/>
                  </a:moveTo>
                  <a:cubicBezTo>
                    <a:pt x="6162" y="18092"/>
                    <a:pt x="6168" y="18101"/>
                    <a:pt x="6171" y="18110"/>
                  </a:cubicBezTo>
                  <a:cubicBezTo>
                    <a:pt x="6174" y="18121"/>
                    <a:pt x="6174" y="18133"/>
                    <a:pt x="6172" y="18145"/>
                  </a:cubicBezTo>
                  <a:cubicBezTo>
                    <a:pt x="6170" y="18158"/>
                    <a:pt x="6165" y="18173"/>
                    <a:pt x="6156" y="18190"/>
                  </a:cubicBezTo>
                  <a:lnTo>
                    <a:pt x="6135" y="18234"/>
                  </a:lnTo>
                  <a:lnTo>
                    <a:pt x="5989" y="18162"/>
                  </a:lnTo>
                  <a:lnTo>
                    <a:pt x="6012" y="18115"/>
                  </a:lnTo>
                  <a:cubicBezTo>
                    <a:pt x="6017" y="18105"/>
                    <a:pt x="6022" y="18096"/>
                    <a:pt x="6027" y="18089"/>
                  </a:cubicBezTo>
                  <a:cubicBezTo>
                    <a:pt x="6033" y="18081"/>
                    <a:pt x="6038" y="18075"/>
                    <a:pt x="6044" y="18070"/>
                  </a:cubicBezTo>
                  <a:cubicBezTo>
                    <a:pt x="6054" y="18061"/>
                    <a:pt x="6066" y="18056"/>
                    <a:pt x="6081" y="18054"/>
                  </a:cubicBezTo>
                  <a:cubicBezTo>
                    <a:pt x="6095" y="18053"/>
                    <a:pt x="6109" y="18055"/>
                    <a:pt x="6122" y="18061"/>
                  </a:cubicBezTo>
                  <a:cubicBezTo>
                    <a:pt x="6135" y="18067"/>
                    <a:pt x="6146" y="18075"/>
                    <a:pt x="6154" y="18083"/>
                  </a:cubicBezTo>
                  <a:close/>
                  <a:moveTo>
                    <a:pt x="6652" y="17921"/>
                  </a:moveTo>
                  <a:lnTo>
                    <a:pt x="6103" y="17650"/>
                  </a:lnTo>
                  <a:lnTo>
                    <a:pt x="6084" y="17688"/>
                  </a:lnTo>
                  <a:lnTo>
                    <a:pt x="6634" y="17958"/>
                  </a:lnTo>
                  <a:lnTo>
                    <a:pt x="6652" y="17921"/>
                  </a:lnTo>
                  <a:close/>
                  <a:moveTo>
                    <a:pt x="6427" y="17173"/>
                  </a:moveTo>
                  <a:lnTo>
                    <a:pt x="6404" y="17219"/>
                  </a:lnTo>
                  <a:lnTo>
                    <a:pt x="6676" y="17353"/>
                  </a:lnTo>
                  <a:cubicBezTo>
                    <a:pt x="6690" y="17360"/>
                    <a:pt x="6701" y="17366"/>
                    <a:pt x="6709" y="17372"/>
                  </a:cubicBezTo>
                  <a:cubicBezTo>
                    <a:pt x="6717" y="17379"/>
                    <a:pt x="6724" y="17387"/>
                    <a:pt x="6730" y="17398"/>
                  </a:cubicBezTo>
                  <a:cubicBezTo>
                    <a:pt x="6735" y="17408"/>
                    <a:pt x="6737" y="17420"/>
                    <a:pt x="6735" y="17434"/>
                  </a:cubicBezTo>
                  <a:cubicBezTo>
                    <a:pt x="6733" y="17447"/>
                    <a:pt x="6729" y="17463"/>
                    <a:pt x="6721" y="17479"/>
                  </a:cubicBezTo>
                  <a:cubicBezTo>
                    <a:pt x="6715" y="17491"/>
                    <a:pt x="6708" y="17501"/>
                    <a:pt x="6702" y="17509"/>
                  </a:cubicBezTo>
                  <a:cubicBezTo>
                    <a:pt x="6695" y="17516"/>
                    <a:pt x="6688" y="17522"/>
                    <a:pt x="6682" y="17526"/>
                  </a:cubicBezTo>
                  <a:cubicBezTo>
                    <a:pt x="6675" y="17530"/>
                    <a:pt x="6668" y="17533"/>
                    <a:pt x="6662" y="17535"/>
                  </a:cubicBezTo>
                  <a:cubicBezTo>
                    <a:pt x="6656" y="17536"/>
                    <a:pt x="6650" y="17537"/>
                    <a:pt x="6645" y="17536"/>
                  </a:cubicBezTo>
                  <a:cubicBezTo>
                    <a:pt x="6637" y="17536"/>
                    <a:pt x="6628" y="17534"/>
                    <a:pt x="6617" y="17529"/>
                  </a:cubicBezTo>
                  <a:cubicBezTo>
                    <a:pt x="6606" y="17525"/>
                    <a:pt x="6595" y="17520"/>
                    <a:pt x="6585" y="17516"/>
                  </a:cubicBezTo>
                  <a:lnTo>
                    <a:pt x="6322" y="17386"/>
                  </a:lnTo>
                  <a:lnTo>
                    <a:pt x="6299" y="17432"/>
                  </a:lnTo>
                  <a:lnTo>
                    <a:pt x="6579" y="17570"/>
                  </a:lnTo>
                  <a:cubicBezTo>
                    <a:pt x="6588" y="17574"/>
                    <a:pt x="6598" y="17579"/>
                    <a:pt x="6610" y="17583"/>
                  </a:cubicBezTo>
                  <a:cubicBezTo>
                    <a:pt x="6622" y="17587"/>
                    <a:pt x="6634" y="17589"/>
                    <a:pt x="6646" y="17589"/>
                  </a:cubicBezTo>
                  <a:cubicBezTo>
                    <a:pt x="6671" y="17588"/>
                    <a:pt x="6692" y="17580"/>
                    <a:pt x="6710" y="17567"/>
                  </a:cubicBezTo>
                  <a:cubicBezTo>
                    <a:pt x="6728" y="17553"/>
                    <a:pt x="6744" y="17531"/>
                    <a:pt x="6759" y="17501"/>
                  </a:cubicBezTo>
                  <a:cubicBezTo>
                    <a:pt x="6771" y="17477"/>
                    <a:pt x="6779" y="17456"/>
                    <a:pt x="6782" y="17437"/>
                  </a:cubicBezTo>
                  <a:cubicBezTo>
                    <a:pt x="6785" y="17418"/>
                    <a:pt x="6784" y="17401"/>
                    <a:pt x="6780" y="17383"/>
                  </a:cubicBezTo>
                  <a:cubicBezTo>
                    <a:pt x="6776" y="17367"/>
                    <a:pt x="6768" y="17353"/>
                    <a:pt x="6757" y="17343"/>
                  </a:cubicBezTo>
                  <a:cubicBezTo>
                    <a:pt x="6746" y="17332"/>
                    <a:pt x="6728" y="17321"/>
                    <a:pt x="6705" y="17310"/>
                  </a:cubicBezTo>
                  <a:lnTo>
                    <a:pt x="6427" y="17173"/>
                  </a:lnTo>
                  <a:close/>
                  <a:moveTo>
                    <a:pt x="7001" y="16993"/>
                  </a:moveTo>
                  <a:lnTo>
                    <a:pt x="6610" y="16800"/>
                  </a:lnTo>
                  <a:lnTo>
                    <a:pt x="6587" y="16846"/>
                  </a:lnTo>
                  <a:lnTo>
                    <a:pt x="6801" y="16949"/>
                  </a:lnTo>
                  <a:cubicBezTo>
                    <a:pt x="6815" y="16956"/>
                    <a:pt x="6829" y="16963"/>
                    <a:pt x="6843" y="16969"/>
                  </a:cubicBezTo>
                  <a:cubicBezTo>
                    <a:pt x="6858" y="16976"/>
                    <a:pt x="6871" y="16981"/>
                    <a:pt x="6882" y="16986"/>
                  </a:cubicBezTo>
                  <a:cubicBezTo>
                    <a:pt x="6893" y="16991"/>
                    <a:pt x="6903" y="16995"/>
                    <a:pt x="6910" y="16998"/>
                  </a:cubicBezTo>
                  <a:cubicBezTo>
                    <a:pt x="6918" y="17001"/>
                    <a:pt x="6922" y="17003"/>
                    <a:pt x="6922" y="17003"/>
                  </a:cubicBezTo>
                  <a:cubicBezTo>
                    <a:pt x="6921" y="17003"/>
                    <a:pt x="6917" y="17002"/>
                    <a:pt x="6911" y="17002"/>
                  </a:cubicBezTo>
                  <a:cubicBezTo>
                    <a:pt x="6905" y="17001"/>
                    <a:pt x="6897" y="17001"/>
                    <a:pt x="6888" y="17000"/>
                  </a:cubicBezTo>
                  <a:cubicBezTo>
                    <a:pt x="6879" y="17000"/>
                    <a:pt x="6868" y="16999"/>
                    <a:pt x="6857" y="16999"/>
                  </a:cubicBezTo>
                  <a:cubicBezTo>
                    <a:pt x="6845" y="16998"/>
                    <a:pt x="6834" y="16998"/>
                    <a:pt x="6822" y="16999"/>
                  </a:cubicBezTo>
                  <a:lnTo>
                    <a:pt x="6509" y="17006"/>
                  </a:lnTo>
                  <a:lnTo>
                    <a:pt x="6482" y="17060"/>
                  </a:lnTo>
                  <a:lnTo>
                    <a:pt x="6873" y="17252"/>
                  </a:lnTo>
                  <a:lnTo>
                    <a:pt x="6897" y="17204"/>
                  </a:lnTo>
                  <a:lnTo>
                    <a:pt x="6669" y="17095"/>
                  </a:lnTo>
                  <a:cubicBezTo>
                    <a:pt x="6658" y="17089"/>
                    <a:pt x="6646" y="17084"/>
                    <a:pt x="6634" y="17079"/>
                  </a:cubicBezTo>
                  <a:cubicBezTo>
                    <a:pt x="6623" y="17074"/>
                    <a:pt x="6612" y="17069"/>
                    <a:pt x="6602" y="17065"/>
                  </a:cubicBezTo>
                  <a:cubicBezTo>
                    <a:pt x="6592" y="17061"/>
                    <a:pt x="6583" y="17057"/>
                    <a:pt x="6576" y="17054"/>
                  </a:cubicBezTo>
                  <a:cubicBezTo>
                    <a:pt x="6569" y="17051"/>
                    <a:pt x="6564" y="17049"/>
                    <a:pt x="6560" y="17048"/>
                  </a:cubicBezTo>
                  <a:cubicBezTo>
                    <a:pt x="6564" y="17048"/>
                    <a:pt x="6570" y="17049"/>
                    <a:pt x="6578" y="17049"/>
                  </a:cubicBezTo>
                  <a:cubicBezTo>
                    <a:pt x="6585" y="17049"/>
                    <a:pt x="6594" y="17050"/>
                    <a:pt x="6604" y="17050"/>
                  </a:cubicBezTo>
                  <a:cubicBezTo>
                    <a:pt x="6614" y="17050"/>
                    <a:pt x="6625" y="17050"/>
                    <a:pt x="6637" y="17050"/>
                  </a:cubicBezTo>
                  <a:cubicBezTo>
                    <a:pt x="6650" y="17050"/>
                    <a:pt x="6662" y="17050"/>
                    <a:pt x="6676" y="17049"/>
                  </a:cubicBezTo>
                  <a:lnTo>
                    <a:pt x="6977" y="17042"/>
                  </a:lnTo>
                  <a:lnTo>
                    <a:pt x="7001" y="16993"/>
                  </a:lnTo>
                  <a:close/>
                  <a:moveTo>
                    <a:pt x="7080" y="16833"/>
                  </a:moveTo>
                  <a:lnTo>
                    <a:pt x="6689" y="16640"/>
                  </a:lnTo>
                  <a:lnTo>
                    <a:pt x="6666" y="16686"/>
                  </a:lnTo>
                  <a:lnTo>
                    <a:pt x="7057" y="16878"/>
                  </a:lnTo>
                  <a:lnTo>
                    <a:pt x="7080" y="16833"/>
                  </a:lnTo>
                  <a:close/>
                  <a:moveTo>
                    <a:pt x="6879" y="16253"/>
                  </a:moveTo>
                  <a:lnTo>
                    <a:pt x="6856" y="16301"/>
                  </a:lnTo>
                  <a:lnTo>
                    <a:pt x="7072" y="16511"/>
                  </a:lnTo>
                  <a:cubicBezTo>
                    <a:pt x="7090" y="16529"/>
                    <a:pt x="7105" y="16543"/>
                    <a:pt x="7117" y="16554"/>
                  </a:cubicBezTo>
                  <a:cubicBezTo>
                    <a:pt x="7129" y="16565"/>
                    <a:pt x="7137" y="16572"/>
                    <a:pt x="7142" y="16575"/>
                  </a:cubicBezTo>
                  <a:cubicBezTo>
                    <a:pt x="7139" y="16575"/>
                    <a:pt x="7134" y="16573"/>
                    <a:pt x="7127" y="16571"/>
                  </a:cubicBezTo>
                  <a:cubicBezTo>
                    <a:pt x="7120" y="16570"/>
                    <a:pt x="7112" y="16568"/>
                    <a:pt x="7103" y="16566"/>
                  </a:cubicBezTo>
                  <a:cubicBezTo>
                    <a:pt x="7094" y="16564"/>
                    <a:pt x="7084" y="16562"/>
                    <a:pt x="7074" y="16560"/>
                  </a:cubicBezTo>
                  <a:cubicBezTo>
                    <a:pt x="7064" y="16559"/>
                    <a:pt x="7053" y="16557"/>
                    <a:pt x="7043" y="16555"/>
                  </a:cubicBezTo>
                  <a:lnTo>
                    <a:pt x="6751" y="16514"/>
                  </a:lnTo>
                  <a:lnTo>
                    <a:pt x="6726" y="16565"/>
                  </a:lnTo>
                  <a:lnTo>
                    <a:pt x="7182" y="16625"/>
                  </a:lnTo>
                  <a:lnTo>
                    <a:pt x="7204" y="16579"/>
                  </a:lnTo>
                  <a:lnTo>
                    <a:pt x="6879" y="16253"/>
                  </a:lnTo>
                  <a:close/>
                  <a:moveTo>
                    <a:pt x="7415" y="16150"/>
                  </a:moveTo>
                  <a:lnTo>
                    <a:pt x="7375" y="16131"/>
                  </a:lnTo>
                  <a:lnTo>
                    <a:pt x="7290" y="16303"/>
                  </a:lnTo>
                  <a:lnTo>
                    <a:pt x="7147" y="16232"/>
                  </a:lnTo>
                  <a:lnTo>
                    <a:pt x="7213" y="16098"/>
                  </a:lnTo>
                  <a:lnTo>
                    <a:pt x="7173" y="16078"/>
                  </a:lnTo>
                  <a:lnTo>
                    <a:pt x="7107" y="16212"/>
                  </a:lnTo>
                  <a:lnTo>
                    <a:pt x="6979" y="16149"/>
                  </a:lnTo>
                  <a:lnTo>
                    <a:pt x="7057" y="15989"/>
                  </a:lnTo>
                  <a:lnTo>
                    <a:pt x="7022" y="15964"/>
                  </a:lnTo>
                  <a:lnTo>
                    <a:pt x="6916" y="16177"/>
                  </a:lnTo>
                  <a:lnTo>
                    <a:pt x="7307" y="16370"/>
                  </a:lnTo>
                  <a:lnTo>
                    <a:pt x="7415" y="16150"/>
                  </a:lnTo>
                  <a:close/>
                  <a:moveTo>
                    <a:pt x="7578" y="15819"/>
                  </a:moveTo>
                  <a:lnTo>
                    <a:pt x="7542" y="15824"/>
                  </a:lnTo>
                  <a:cubicBezTo>
                    <a:pt x="7525" y="15826"/>
                    <a:pt x="7508" y="15829"/>
                    <a:pt x="7489" y="15831"/>
                  </a:cubicBezTo>
                  <a:cubicBezTo>
                    <a:pt x="7470" y="15834"/>
                    <a:pt x="7453" y="15836"/>
                    <a:pt x="7436" y="15839"/>
                  </a:cubicBezTo>
                  <a:cubicBezTo>
                    <a:pt x="7420" y="15841"/>
                    <a:pt x="7408" y="15843"/>
                    <a:pt x="7401" y="15844"/>
                  </a:cubicBezTo>
                  <a:cubicBezTo>
                    <a:pt x="7391" y="15846"/>
                    <a:pt x="7380" y="15848"/>
                    <a:pt x="7369" y="15851"/>
                  </a:cubicBezTo>
                  <a:cubicBezTo>
                    <a:pt x="7357" y="15854"/>
                    <a:pt x="7346" y="15858"/>
                    <a:pt x="7338" y="15862"/>
                  </a:cubicBezTo>
                  <a:lnTo>
                    <a:pt x="7341" y="15856"/>
                  </a:lnTo>
                  <a:cubicBezTo>
                    <a:pt x="7348" y="15841"/>
                    <a:pt x="7353" y="15825"/>
                    <a:pt x="7354" y="15810"/>
                  </a:cubicBezTo>
                  <a:cubicBezTo>
                    <a:pt x="7355" y="15795"/>
                    <a:pt x="7353" y="15780"/>
                    <a:pt x="7348" y="15766"/>
                  </a:cubicBezTo>
                  <a:cubicBezTo>
                    <a:pt x="7344" y="15753"/>
                    <a:pt x="7336" y="15740"/>
                    <a:pt x="7325" y="15729"/>
                  </a:cubicBezTo>
                  <a:cubicBezTo>
                    <a:pt x="7314" y="15717"/>
                    <a:pt x="7301" y="15708"/>
                    <a:pt x="7285" y="15700"/>
                  </a:cubicBezTo>
                  <a:cubicBezTo>
                    <a:pt x="7274" y="15695"/>
                    <a:pt x="7264" y="15691"/>
                    <a:pt x="7255" y="15690"/>
                  </a:cubicBezTo>
                  <a:cubicBezTo>
                    <a:pt x="7245" y="15688"/>
                    <a:pt x="7236" y="15687"/>
                    <a:pt x="7227" y="15687"/>
                  </a:cubicBezTo>
                  <a:cubicBezTo>
                    <a:pt x="7218" y="15688"/>
                    <a:pt x="7210" y="15689"/>
                    <a:pt x="7203" y="15691"/>
                  </a:cubicBezTo>
                  <a:cubicBezTo>
                    <a:pt x="7196" y="15693"/>
                    <a:pt x="7189" y="15695"/>
                    <a:pt x="7184" y="15698"/>
                  </a:cubicBezTo>
                  <a:cubicBezTo>
                    <a:pt x="7178" y="15701"/>
                    <a:pt x="7172" y="15704"/>
                    <a:pt x="7166" y="15709"/>
                  </a:cubicBezTo>
                  <a:cubicBezTo>
                    <a:pt x="7160" y="15713"/>
                    <a:pt x="7154" y="15719"/>
                    <a:pt x="7148" y="15725"/>
                  </a:cubicBezTo>
                  <a:cubicBezTo>
                    <a:pt x="7141" y="15732"/>
                    <a:pt x="7135" y="15740"/>
                    <a:pt x="7129" y="15750"/>
                  </a:cubicBezTo>
                  <a:cubicBezTo>
                    <a:pt x="7123" y="15760"/>
                    <a:pt x="7117" y="15771"/>
                    <a:pt x="7110" y="15784"/>
                  </a:cubicBezTo>
                  <a:lnTo>
                    <a:pt x="7065" y="15875"/>
                  </a:lnTo>
                  <a:lnTo>
                    <a:pt x="7456" y="16068"/>
                  </a:lnTo>
                  <a:lnTo>
                    <a:pt x="7478" y="16022"/>
                  </a:lnTo>
                  <a:lnTo>
                    <a:pt x="7302" y="15935"/>
                  </a:lnTo>
                  <a:cubicBezTo>
                    <a:pt x="7307" y="15926"/>
                    <a:pt x="7313" y="15919"/>
                    <a:pt x="7319" y="15914"/>
                  </a:cubicBezTo>
                  <a:cubicBezTo>
                    <a:pt x="7325" y="15910"/>
                    <a:pt x="7335" y="15906"/>
                    <a:pt x="7349" y="15903"/>
                  </a:cubicBezTo>
                  <a:cubicBezTo>
                    <a:pt x="7372" y="15899"/>
                    <a:pt x="7394" y="15894"/>
                    <a:pt x="7415" y="15891"/>
                  </a:cubicBezTo>
                  <a:cubicBezTo>
                    <a:pt x="7435" y="15888"/>
                    <a:pt x="7454" y="15885"/>
                    <a:pt x="7472" y="15883"/>
                  </a:cubicBezTo>
                  <a:cubicBezTo>
                    <a:pt x="7489" y="15881"/>
                    <a:pt x="7504" y="15879"/>
                    <a:pt x="7518" y="15879"/>
                  </a:cubicBezTo>
                  <a:cubicBezTo>
                    <a:pt x="7531" y="15878"/>
                    <a:pt x="7541" y="15878"/>
                    <a:pt x="7549" y="15878"/>
                  </a:cubicBezTo>
                  <a:lnTo>
                    <a:pt x="7578" y="15819"/>
                  </a:lnTo>
                  <a:close/>
                  <a:moveTo>
                    <a:pt x="7292" y="15770"/>
                  </a:moveTo>
                  <a:cubicBezTo>
                    <a:pt x="7300" y="15779"/>
                    <a:pt x="7306" y="15788"/>
                    <a:pt x="7309" y="15797"/>
                  </a:cubicBezTo>
                  <a:cubicBezTo>
                    <a:pt x="7312" y="15808"/>
                    <a:pt x="7312" y="15820"/>
                    <a:pt x="7310" y="15833"/>
                  </a:cubicBezTo>
                  <a:cubicBezTo>
                    <a:pt x="7308" y="15845"/>
                    <a:pt x="7303" y="15860"/>
                    <a:pt x="7294" y="15878"/>
                  </a:cubicBezTo>
                  <a:lnTo>
                    <a:pt x="7273" y="15921"/>
                  </a:lnTo>
                  <a:lnTo>
                    <a:pt x="7127" y="15849"/>
                  </a:lnTo>
                  <a:lnTo>
                    <a:pt x="7150" y="15802"/>
                  </a:lnTo>
                  <a:cubicBezTo>
                    <a:pt x="7155" y="15792"/>
                    <a:pt x="7160" y="15783"/>
                    <a:pt x="7165" y="15776"/>
                  </a:cubicBezTo>
                  <a:cubicBezTo>
                    <a:pt x="7171" y="15769"/>
                    <a:pt x="7176" y="15763"/>
                    <a:pt x="7182" y="15757"/>
                  </a:cubicBezTo>
                  <a:cubicBezTo>
                    <a:pt x="7192" y="15749"/>
                    <a:pt x="7204" y="15743"/>
                    <a:pt x="7219" y="15742"/>
                  </a:cubicBezTo>
                  <a:cubicBezTo>
                    <a:pt x="7233" y="15740"/>
                    <a:pt x="7247" y="15742"/>
                    <a:pt x="7260" y="15748"/>
                  </a:cubicBezTo>
                  <a:cubicBezTo>
                    <a:pt x="7273" y="15755"/>
                    <a:pt x="7284" y="15762"/>
                    <a:pt x="7292" y="15770"/>
                  </a:cubicBezTo>
                  <a:close/>
                  <a:moveTo>
                    <a:pt x="7589" y="15425"/>
                  </a:moveTo>
                  <a:cubicBezTo>
                    <a:pt x="7575" y="15424"/>
                    <a:pt x="7561" y="15425"/>
                    <a:pt x="7548" y="15428"/>
                  </a:cubicBezTo>
                  <a:cubicBezTo>
                    <a:pt x="7535" y="15432"/>
                    <a:pt x="7523" y="15437"/>
                    <a:pt x="7512" y="15445"/>
                  </a:cubicBezTo>
                  <a:cubicBezTo>
                    <a:pt x="7501" y="15452"/>
                    <a:pt x="7488" y="15463"/>
                    <a:pt x="7474" y="15478"/>
                  </a:cubicBezTo>
                  <a:lnTo>
                    <a:pt x="7438" y="15516"/>
                  </a:lnTo>
                  <a:cubicBezTo>
                    <a:pt x="7419" y="15535"/>
                    <a:pt x="7402" y="15548"/>
                    <a:pt x="7388" y="15553"/>
                  </a:cubicBezTo>
                  <a:cubicBezTo>
                    <a:pt x="7373" y="15559"/>
                    <a:pt x="7358" y="15557"/>
                    <a:pt x="7342" y="15550"/>
                  </a:cubicBezTo>
                  <a:cubicBezTo>
                    <a:pt x="7322" y="15540"/>
                    <a:pt x="7310" y="15525"/>
                    <a:pt x="7305" y="15506"/>
                  </a:cubicBezTo>
                  <a:cubicBezTo>
                    <a:pt x="7300" y="15486"/>
                    <a:pt x="7304" y="15464"/>
                    <a:pt x="7316" y="15440"/>
                  </a:cubicBezTo>
                  <a:cubicBezTo>
                    <a:pt x="7320" y="15431"/>
                    <a:pt x="7325" y="15424"/>
                    <a:pt x="7330" y="15417"/>
                  </a:cubicBezTo>
                  <a:cubicBezTo>
                    <a:pt x="7334" y="15410"/>
                    <a:pt x="7340" y="15404"/>
                    <a:pt x="7346" y="15398"/>
                  </a:cubicBezTo>
                  <a:cubicBezTo>
                    <a:pt x="7353" y="15391"/>
                    <a:pt x="7360" y="15385"/>
                    <a:pt x="7368" y="15380"/>
                  </a:cubicBezTo>
                  <a:cubicBezTo>
                    <a:pt x="7376" y="15374"/>
                    <a:pt x="7385" y="15367"/>
                    <a:pt x="7396" y="15361"/>
                  </a:cubicBezTo>
                  <a:lnTo>
                    <a:pt x="7373" y="15324"/>
                  </a:lnTo>
                  <a:cubicBezTo>
                    <a:pt x="7329" y="15349"/>
                    <a:pt x="7297" y="15382"/>
                    <a:pt x="7277" y="15423"/>
                  </a:cubicBezTo>
                  <a:cubicBezTo>
                    <a:pt x="7268" y="15442"/>
                    <a:pt x="7262" y="15461"/>
                    <a:pt x="7260" y="15479"/>
                  </a:cubicBezTo>
                  <a:cubicBezTo>
                    <a:pt x="7258" y="15497"/>
                    <a:pt x="7259" y="15515"/>
                    <a:pt x="7263" y="15530"/>
                  </a:cubicBezTo>
                  <a:cubicBezTo>
                    <a:pt x="7268" y="15546"/>
                    <a:pt x="7275" y="15561"/>
                    <a:pt x="7286" y="15573"/>
                  </a:cubicBezTo>
                  <a:cubicBezTo>
                    <a:pt x="7297" y="15586"/>
                    <a:pt x="7310" y="15597"/>
                    <a:pt x="7327" y="15605"/>
                  </a:cubicBezTo>
                  <a:cubicBezTo>
                    <a:pt x="7352" y="15617"/>
                    <a:pt x="7377" y="15620"/>
                    <a:pt x="7403" y="15612"/>
                  </a:cubicBezTo>
                  <a:cubicBezTo>
                    <a:pt x="7415" y="15608"/>
                    <a:pt x="7426" y="15602"/>
                    <a:pt x="7436" y="15594"/>
                  </a:cubicBezTo>
                  <a:cubicBezTo>
                    <a:pt x="7446" y="15586"/>
                    <a:pt x="7458" y="15575"/>
                    <a:pt x="7472" y="15559"/>
                  </a:cubicBezTo>
                  <a:lnTo>
                    <a:pt x="7503" y="15526"/>
                  </a:lnTo>
                  <a:cubicBezTo>
                    <a:pt x="7540" y="15486"/>
                    <a:pt x="7576" y="15475"/>
                    <a:pt x="7611" y="15492"/>
                  </a:cubicBezTo>
                  <a:cubicBezTo>
                    <a:pt x="7634" y="15503"/>
                    <a:pt x="7648" y="15522"/>
                    <a:pt x="7653" y="15547"/>
                  </a:cubicBezTo>
                  <a:cubicBezTo>
                    <a:pt x="7655" y="15559"/>
                    <a:pt x="7655" y="15570"/>
                    <a:pt x="7653" y="15580"/>
                  </a:cubicBezTo>
                  <a:cubicBezTo>
                    <a:pt x="7651" y="15590"/>
                    <a:pt x="7647" y="15603"/>
                    <a:pt x="7639" y="15618"/>
                  </a:cubicBezTo>
                  <a:cubicBezTo>
                    <a:pt x="7629" y="15637"/>
                    <a:pt x="7618" y="15655"/>
                    <a:pt x="7604" y="15669"/>
                  </a:cubicBezTo>
                  <a:cubicBezTo>
                    <a:pt x="7591" y="15683"/>
                    <a:pt x="7574" y="15696"/>
                    <a:pt x="7554" y="15706"/>
                  </a:cubicBezTo>
                  <a:lnTo>
                    <a:pt x="7580" y="15744"/>
                  </a:lnTo>
                  <a:cubicBezTo>
                    <a:pt x="7602" y="15731"/>
                    <a:pt x="7621" y="15716"/>
                    <a:pt x="7636" y="15698"/>
                  </a:cubicBezTo>
                  <a:cubicBezTo>
                    <a:pt x="7652" y="15681"/>
                    <a:pt x="7666" y="15660"/>
                    <a:pt x="7677" y="15637"/>
                  </a:cubicBezTo>
                  <a:cubicBezTo>
                    <a:pt x="7686" y="15618"/>
                    <a:pt x="7692" y="15601"/>
                    <a:pt x="7695" y="15586"/>
                  </a:cubicBezTo>
                  <a:cubicBezTo>
                    <a:pt x="7698" y="15570"/>
                    <a:pt x="7699" y="15554"/>
                    <a:pt x="7697" y="15537"/>
                  </a:cubicBezTo>
                  <a:cubicBezTo>
                    <a:pt x="7694" y="15514"/>
                    <a:pt x="7687" y="15494"/>
                    <a:pt x="7675" y="15476"/>
                  </a:cubicBezTo>
                  <a:cubicBezTo>
                    <a:pt x="7663" y="15459"/>
                    <a:pt x="7647" y="15446"/>
                    <a:pt x="7629" y="15437"/>
                  </a:cubicBezTo>
                  <a:cubicBezTo>
                    <a:pt x="7617" y="15431"/>
                    <a:pt x="7604" y="15427"/>
                    <a:pt x="7589" y="15425"/>
                  </a:cubicBezTo>
                  <a:close/>
                  <a:moveTo>
                    <a:pt x="7807" y="15355"/>
                  </a:moveTo>
                  <a:lnTo>
                    <a:pt x="7416" y="15163"/>
                  </a:lnTo>
                  <a:lnTo>
                    <a:pt x="7393" y="15208"/>
                  </a:lnTo>
                  <a:lnTo>
                    <a:pt x="7784" y="15401"/>
                  </a:lnTo>
                  <a:lnTo>
                    <a:pt x="7807" y="15355"/>
                  </a:lnTo>
                  <a:close/>
                  <a:moveTo>
                    <a:pt x="7582" y="14826"/>
                  </a:moveTo>
                  <a:lnTo>
                    <a:pt x="7454" y="15084"/>
                  </a:lnTo>
                  <a:lnTo>
                    <a:pt x="7494" y="15104"/>
                  </a:lnTo>
                  <a:lnTo>
                    <a:pt x="7545" y="14999"/>
                  </a:lnTo>
                  <a:lnTo>
                    <a:pt x="7897" y="15172"/>
                  </a:lnTo>
                  <a:lnTo>
                    <a:pt x="7919" y="15127"/>
                  </a:lnTo>
                  <a:lnTo>
                    <a:pt x="7568" y="14954"/>
                  </a:lnTo>
                  <a:lnTo>
                    <a:pt x="7620" y="14848"/>
                  </a:lnTo>
                  <a:lnTo>
                    <a:pt x="7582" y="14826"/>
                  </a:lnTo>
                  <a:close/>
                  <a:moveTo>
                    <a:pt x="7749" y="14485"/>
                  </a:moveTo>
                  <a:lnTo>
                    <a:pt x="7723" y="14539"/>
                  </a:lnTo>
                  <a:lnTo>
                    <a:pt x="7835" y="14687"/>
                  </a:lnTo>
                  <a:cubicBezTo>
                    <a:pt x="7842" y="14698"/>
                    <a:pt x="7849" y="14707"/>
                    <a:pt x="7856" y="14715"/>
                  </a:cubicBezTo>
                  <a:cubicBezTo>
                    <a:pt x="7863" y="14723"/>
                    <a:pt x="7867" y="14728"/>
                    <a:pt x="7869" y="14730"/>
                  </a:cubicBezTo>
                  <a:cubicBezTo>
                    <a:pt x="7859" y="14730"/>
                    <a:pt x="7850" y="14729"/>
                    <a:pt x="7842" y="14729"/>
                  </a:cubicBezTo>
                  <a:cubicBezTo>
                    <a:pt x="7833" y="14729"/>
                    <a:pt x="7824" y="14728"/>
                    <a:pt x="7815" y="14728"/>
                  </a:cubicBezTo>
                  <a:lnTo>
                    <a:pt x="7629" y="14729"/>
                  </a:lnTo>
                  <a:lnTo>
                    <a:pt x="7601" y="14787"/>
                  </a:lnTo>
                  <a:lnTo>
                    <a:pt x="7899" y="14777"/>
                  </a:lnTo>
                  <a:lnTo>
                    <a:pt x="8054" y="14853"/>
                  </a:lnTo>
                  <a:lnTo>
                    <a:pt x="8078" y="14805"/>
                  </a:lnTo>
                  <a:lnTo>
                    <a:pt x="7925" y="14730"/>
                  </a:lnTo>
                  <a:lnTo>
                    <a:pt x="7749" y="14485"/>
                  </a:lnTo>
                  <a:close/>
                  <a:moveTo>
                    <a:pt x="8109" y="14056"/>
                  </a:moveTo>
                  <a:cubicBezTo>
                    <a:pt x="8082" y="14050"/>
                    <a:pt x="8057" y="14049"/>
                    <a:pt x="8033" y="14052"/>
                  </a:cubicBezTo>
                  <a:cubicBezTo>
                    <a:pt x="8024" y="14053"/>
                    <a:pt x="8014" y="14056"/>
                    <a:pt x="8003" y="14059"/>
                  </a:cubicBezTo>
                  <a:cubicBezTo>
                    <a:pt x="7992" y="14063"/>
                    <a:pt x="7980" y="14068"/>
                    <a:pt x="7969" y="14075"/>
                  </a:cubicBezTo>
                  <a:cubicBezTo>
                    <a:pt x="7958" y="14081"/>
                    <a:pt x="7947" y="14090"/>
                    <a:pt x="7937" y="14102"/>
                  </a:cubicBezTo>
                  <a:cubicBezTo>
                    <a:pt x="7927" y="14113"/>
                    <a:pt x="7917" y="14127"/>
                    <a:pt x="7909" y="14144"/>
                  </a:cubicBezTo>
                  <a:cubicBezTo>
                    <a:pt x="7897" y="14168"/>
                    <a:pt x="7891" y="14192"/>
                    <a:pt x="7891" y="14216"/>
                  </a:cubicBezTo>
                  <a:cubicBezTo>
                    <a:pt x="7890" y="14240"/>
                    <a:pt x="7896" y="14263"/>
                    <a:pt x="7906" y="14284"/>
                  </a:cubicBezTo>
                  <a:cubicBezTo>
                    <a:pt x="7917" y="14306"/>
                    <a:pt x="7933" y="14327"/>
                    <a:pt x="7954" y="14346"/>
                  </a:cubicBezTo>
                  <a:cubicBezTo>
                    <a:pt x="7975" y="14365"/>
                    <a:pt x="8002" y="14383"/>
                    <a:pt x="8033" y="14398"/>
                  </a:cubicBezTo>
                  <a:cubicBezTo>
                    <a:pt x="8100" y="14431"/>
                    <a:pt x="8160" y="14441"/>
                    <a:pt x="8211" y="14428"/>
                  </a:cubicBezTo>
                  <a:cubicBezTo>
                    <a:pt x="8232" y="14422"/>
                    <a:pt x="8252" y="14412"/>
                    <a:pt x="8270" y="14398"/>
                  </a:cubicBezTo>
                  <a:cubicBezTo>
                    <a:pt x="8288" y="14384"/>
                    <a:pt x="8303" y="14365"/>
                    <a:pt x="8315" y="14341"/>
                  </a:cubicBezTo>
                  <a:cubicBezTo>
                    <a:pt x="8325" y="14320"/>
                    <a:pt x="8331" y="14301"/>
                    <a:pt x="8333" y="14283"/>
                  </a:cubicBezTo>
                  <a:cubicBezTo>
                    <a:pt x="8334" y="14264"/>
                    <a:pt x="8332" y="14244"/>
                    <a:pt x="8326" y="14223"/>
                  </a:cubicBezTo>
                  <a:cubicBezTo>
                    <a:pt x="8318" y="14195"/>
                    <a:pt x="8303" y="14170"/>
                    <a:pt x="8282" y="14148"/>
                  </a:cubicBezTo>
                  <a:cubicBezTo>
                    <a:pt x="8262" y="14127"/>
                    <a:pt x="8233" y="14107"/>
                    <a:pt x="8195" y="14088"/>
                  </a:cubicBezTo>
                  <a:cubicBezTo>
                    <a:pt x="8164" y="14073"/>
                    <a:pt x="8135" y="14062"/>
                    <a:pt x="8109" y="14056"/>
                  </a:cubicBezTo>
                  <a:close/>
                  <a:moveTo>
                    <a:pt x="8218" y="14167"/>
                  </a:moveTo>
                  <a:cubicBezTo>
                    <a:pt x="8230" y="14174"/>
                    <a:pt x="8240" y="14181"/>
                    <a:pt x="8248" y="14188"/>
                  </a:cubicBezTo>
                  <a:cubicBezTo>
                    <a:pt x="8256" y="14195"/>
                    <a:pt x="8263" y="14202"/>
                    <a:pt x="8269" y="14209"/>
                  </a:cubicBezTo>
                  <a:cubicBezTo>
                    <a:pt x="8274" y="14216"/>
                    <a:pt x="8279" y="14224"/>
                    <a:pt x="8282" y="14232"/>
                  </a:cubicBezTo>
                  <a:cubicBezTo>
                    <a:pt x="8289" y="14246"/>
                    <a:pt x="8292" y="14260"/>
                    <a:pt x="8292" y="14275"/>
                  </a:cubicBezTo>
                  <a:cubicBezTo>
                    <a:pt x="8292" y="14290"/>
                    <a:pt x="8288" y="14305"/>
                    <a:pt x="8280" y="14321"/>
                  </a:cubicBezTo>
                  <a:cubicBezTo>
                    <a:pt x="8276" y="14329"/>
                    <a:pt x="8271" y="14337"/>
                    <a:pt x="8265" y="14344"/>
                  </a:cubicBezTo>
                  <a:cubicBezTo>
                    <a:pt x="8259" y="14351"/>
                    <a:pt x="8252" y="14358"/>
                    <a:pt x="8245" y="14363"/>
                  </a:cubicBezTo>
                  <a:cubicBezTo>
                    <a:pt x="8237" y="14369"/>
                    <a:pt x="8230" y="14374"/>
                    <a:pt x="8222" y="14377"/>
                  </a:cubicBezTo>
                  <a:cubicBezTo>
                    <a:pt x="8214" y="14381"/>
                    <a:pt x="8205" y="14383"/>
                    <a:pt x="8197" y="14383"/>
                  </a:cubicBezTo>
                  <a:cubicBezTo>
                    <a:pt x="8180" y="14385"/>
                    <a:pt x="8158" y="14381"/>
                    <a:pt x="8132" y="14374"/>
                  </a:cubicBezTo>
                  <a:cubicBezTo>
                    <a:pt x="8106" y="14367"/>
                    <a:pt x="8078" y="14356"/>
                    <a:pt x="8048" y="14342"/>
                  </a:cubicBezTo>
                  <a:cubicBezTo>
                    <a:pt x="8024" y="14330"/>
                    <a:pt x="8004" y="14318"/>
                    <a:pt x="7988" y="14306"/>
                  </a:cubicBezTo>
                  <a:cubicBezTo>
                    <a:pt x="7973" y="14294"/>
                    <a:pt x="7960" y="14282"/>
                    <a:pt x="7951" y="14269"/>
                  </a:cubicBezTo>
                  <a:cubicBezTo>
                    <a:pt x="7940" y="14254"/>
                    <a:pt x="7935" y="14237"/>
                    <a:pt x="7934" y="14218"/>
                  </a:cubicBezTo>
                  <a:cubicBezTo>
                    <a:pt x="7933" y="14199"/>
                    <a:pt x="7937" y="14181"/>
                    <a:pt x="7946" y="14162"/>
                  </a:cubicBezTo>
                  <a:cubicBezTo>
                    <a:pt x="7957" y="14140"/>
                    <a:pt x="7972" y="14124"/>
                    <a:pt x="7990" y="14115"/>
                  </a:cubicBezTo>
                  <a:cubicBezTo>
                    <a:pt x="8007" y="14106"/>
                    <a:pt x="8025" y="14101"/>
                    <a:pt x="8043" y="14102"/>
                  </a:cubicBezTo>
                  <a:cubicBezTo>
                    <a:pt x="8060" y="14102"/>
                    <a:pt x="8079" y="14105"/>
                    <a:pt x="8100" y="14112"/>
                  </a:cubicBezTo>
                  <a:cubicBezTo>
                    <a:pt x="8122" y="14119"/>
                    <a:pt x="8147" y="14130"/>
                    <a:pt x="8176" y="14144"/>
                  </a:cubicBezTo>
                  <a:cubicBezTo>
                    <a:pt x="8192" y="14152"/>
                    <a:pt x="8206" y="14159"/>
                    <a:pt x="8218" y="14167"/>
                  </a:cubicBezTo>
                  <a:close/>
                  <a:moveTo>
                    <a:pt x="8143" y="13685"/>
                  </a:moveTo>
                  <a:lnTo>
                    <a:pt x="8042" y="13891"/>
                  </a:lnTo>
                  <a:lnTo>
                    <a:pt x="8432" y="14083"/>
                  </a:lnTo>
                  <a:lnTo>
                    <a:pt x="8456" y="14036"/>
                  </a:lnTo>
                  <a:lnTo>
                    <a:pt x="8270" y="13945"/>
                  </a:lnTo>
                  <a:lnTo>
                    <a:pt x="8332" y="13819"/>
                  </a:lnTo>
                  <a:lnTo>
                    <a:pt x="8294" y="13800"/>
                  </a:lnTo>
                  <a:lnTo>
                    <a:pt x="8232" y="13926"/>
                  </a:lnTo>
                  <a:lnTo>
                    <a:pt x="8104" y="13863"/>
                  </a:lnTo>
                  <a:lnTo>
                    <a:pt x="8178" y="13712"/>
                  </a:lnTo>
                  <a:lnTo>
                    <a:pt x="8143" y="13685"/>
                  </a:lnTo>
                  <a:close/>
                  <a:moveTo>
                    <a:pt x="8809" y="13319"/>
                  </a:moveTo>
                  <a:lnTo>
                    <a:pt x="8401" y="13160"/>
                  </a:lnTo>
                  <a:lnTo>
                    <a:pt x="8367" y="13229"/>
                  </a:lnTo>
                  <a:lnTo>
                    <a:pt x="8591" y="13430"/>
                  </a:lnTo>
                  <a:cubicBezTo>
                    <a:pt x="8605" y="13442"/>
                    <a:pt x="8617" y="13452"/>
                    <a:pt x="8628" y="13461"/>
                  </a:cubicBezTo>
                  <a:cubicBezTo>
                    <a:pt x="8640" y="13470"/>
                    <a:pt x="8646" y="13474"/>
                    <a:pt x="8647" y="13476"/>
                  </a:cubicBezTo>
                  <a:cubicBezTo>
                    <a:pt x="8645" y="13475"/>
                    <a:pt x="8637" y="13473"/>
                    <a:pt x="8624" y="13469"/>
                  </a:cubicBezTo>
                  <a:cubicBezTo>
                    <a:pt x="8610" y="13465"/>
                    <a:pt x="8593" y="13462"/>
                    <a:pt x="8572" y="13458"/>
                  </a:cubicBezTo>
                  <a:lnTo>
                    <a:pt x="8282" y="13403"/>
                  </a:lnTo>
                  <a:lnTo>
                    <a:pt x="8248" y="13472"/>
                  </a:lnTo>
                  <a:lnTo>
                    <a:pt x="8622" y="13698"/>
                  </a:lnTo>
                  <a:lnTo>
                    <a:pt x="8644" y="13653"/>
                  </a:lnTo>
                  <a:lnTo>
                    <a:pt x="8377" y="13495"/>
                  </a:lnTo>
                  <a:cubicBezTo>
                    <a:pt x="8371" y="13491"/>
                    <a:pt x="8365" y="13488"/>
                    <a:pt x="8357" y="13483"/>
                  </a:cubicBezTo>
                  <a:cubicBezTo>
                    <a:pt x="8350" y="13479"/>
                    <a:pt x="8342" y="13475"/>
                    <a:pt x="8335" y="13470"/>
                  </a:cubicBezTo>
                  <a:cubicBezTo>
                    <a:pt x="8327" y="13466"/>
                    <a:pt x="8321" y="13463"/>
                    <a:pt x="8316" y="13459"/>
                  </a:cubicBezTo>
                  <a:cubicBezTo>
                    <a:pt x="8311" y="13457"/>
                    <a:pt x="8308" y="13455"/>
                    <a:pt x="8306" y="13454"/>
                  </a:cubicBezTo>
                  <a:cubicBezTo>
                    <a:pt x="8311" y="13455"/>
                    <a:pt x="8320" y="13457"/>
                    <a:pt x="8334" y="13460"/>
                  </a:cubicBezTo>
                  <a:cubicBezTo>
                    <a:pt x="8349" y="13463"/>
                    <a:pt x="8367" y="13467"/>
                    <a:pt x="8389" y="13471"/>
                  </a:cubicBezTo>
                  <a:lnTo>
                    <a:pt x="8705" y="13530"/>
                  </a:lnTo>
                  <a:lnTo>
                    <a:pt x="8724" y="13490"/>
                  </a:lnTo>
                  <a:lnTo>
                    <a:pt x="8474" y="13263"/>
                  </a:lnTo>
                  <a:cubicBezTo>
                    <a:pt x="8469" y="13258"/>
                    <a:pt x="8463" y="13254"/>
                    <a:pt x="8457" y="13249"/>
                  </a:cubicBezTo>
                  <a:cubicBezTo>
                    <a:pt x="8451" y="13244"/>
                    <a:pt x="8446" y="13239"/>
                    <a:pt x="8440" y="13234"/>
                  </a:cubicBezTo>
                  <a:cubicBezTo>
                    <a:pt x="8435" y="13230"/>
                    <a:pt x="8431" y="13226"/>
                    <a:pt x="8427" y="13223"/>
                  </a:cubicBezTo>
                  <a:cubicBezTo>
                    <a:pt x="8423" y="13220"/>
                    <a:pt x="8421" y="13218"/>
                    <a:pt x="8420" y="13217"/>
                  </a:cubicBezTo>
                  <a:cubicBezTo>
                    <a:pt x="8421" y="13218"/>
                    <a:pt x="8424" y="13219"/>
                    <a:pt x="8429" y="13221"/>
                  </a:cubicBezTo>
                  <a:cubicBezTo>
                    <a:pt x="8433" y="13223"/>
                    <a:pt x="8439" y="13226"/>
                    <a:pt x="8446" y="13229"/>
                  </a:cubicBezTo>
                  <a:cubicBezTo>
                    <a:pt x="8452" y="13232"/>
                    <a:pt x="8460" y="13235"/>
                    <a:pt x="8467" y="13238"/>
                  </a:cubicBezTo>
                  <a:cubicBezTo>
                    <a:pt x="8475" y="13242"/>
                    <a:pt x="8482" y="13244"/>
                    <a:pt x="8488" y="13247"/>
                  </a:cubicBezTo>
                  <a:lnTo>
                    <a:pt x="8786" y="13365"/>
                  </a:lnTo>
                  <a:lnTo>
                    <a:pt x="8809" y="13319"/>
                  </a:lnTo>
                  <a:close/>
                  <a:moveTo>
                    <a:pt x="8593" y="12770"/>
                  </a:moveTo>
                  <a:lnTo>
                    <a:pt x="8570" y="12816"/>
                  </a:lnTo>
                  <a:lnTo>
                    <a:pt x="8843" y="12950"/>
                  </a:lnTo>
                  <a:cubicBezTo>
                    <a:pt x="8856" y="12957"/>
                    <a:pt x="8867" y="12963"/>
                    <a:pt x="8875" y="12969"/>
                  </a:cubicBezTo>
                  <a:cubicBezTo>
                    <a:pt x="8884" y="12976"/>
                    <a:pt x="8891" y="12984"/>
                    <a:pt x="8896" y="12995"/>
                  </a:cubicBezTo>
                  <a:cubicBezTo>
                    <a:pt x="8901" y="13005"/>
                    <a:pt x="8903" y="13017"/>
                    <a:pt x="8902" y="13031"/>
                  </a:cubicBezTo>
                  <a:cubicBezTo>
                    <a:pt x="8900" y="13045"/>
                    <a:pt x="8895" y="13060"/>
                    <a:pt x="8887" y="13076"/>
                  </a:cubicBezTo>
                  <a:cubicBezTo>
                    <a:pt x="8881" y="13088"/>
                    <a:pt x="8875" y="13098"/>
                    <a:pt x="8868" y="13106"/>
                  </a:cubicBezTo>
                  <a:cubicBezTo>
                    <a:pt x="8862" y="13113"/>
                    <a:pt x="8855" y="13119"/>
                    <a:pt x="8848" y="13123"/>
                  </a:cubicBezTo>
                  <a:cubicBezTo>
                    <a:pt x="8841" y="13128"/>
                    <a:pt x="8835" y="13130"/>
                    <a:pt x="8828" y="13132"/>
                  </a:cubicBezTo>
                  <a:cubicBezTo>
                    <a:pt x="8822" y="13133"/>
                    <a:pt x="8816" y="13134"/>
                    <a:pt x="8811" y="13134"/>
                  </a:cubicBezTo>
                  <a:cubicBezTo>
                    <a:pt x="8804" y="13133"/>
                    <a:pt x="8795" y="13131"/>
                    <a:pt x="8783" y="13127"/>
                  </a:cubicBezTo>
                  <a:cubicBezTo>
                    <a:pt x="8772" y="13122"/>
                    <a:pt x="8761" y="13118"/>
                    <a:pt x="8752" y="13113"/>
                  </a:cubicBezTo>
                  <a:lnTo>
                    <a:pt x="8488" y="12983"/>
                  </a:lnTo>
                  <a:lnTo>
                    <a:pt x="8466" y="13029"/>
                  </a:lnTo>
                  <a:lnTo>
                    <a:pt x="8746" y="13167"/>
                  </a:lnTo>
                  <a:cubicBezTo>
                    <a:pt x="8755" y="13172"/>
                    <a:pt x="8765" y="13176"/>
                    <a:pt x="8777" y="13180"/>
                  </a:cubicBezTo>
                  <a:cubicBezTo>
                    <a:pt x="8788" y="13185"/>
                    <a:pt x="8800" y="13186"/>
                    <a:pt x="8813" y="13186"/>
                  </a:cubicBezTo>
                  <a:cubicBezTo>
                    <a:pt x="8837" y="13185"/>
                    <a:pt x="8858" y="13177"/>
                    <a:pt x="8876" y="13164"/>
                  </a:cubicBezTo>
                  <a:cubicBezTo>
                    <a:pt x="8894" y="13150"/>
                    <a:pt x="8911" y="13128"/>
                    <a:pt x="8926" y="13098"/>
                  </a:cubicBezTo>
                  <a:cubicBezTo>
                    <a:pt x="8938" y="13074"/>
                    <a:pt x="8945" y="13053"/>
                    <a:pt x="8948" y="13034"/>
                  </a:cubicBezTo>
                  <a:cubicBezTo>
                    <a:pt x="8951" y="13016"/>
                    <a:pt x="8950" y="12998"/>
                    <a:pt x="8946" y="12981"/>
                  </a:cubicBezTo>
                  <a:cubicBezTo>
                    <a:pt x="8942" y="12964"/>
                    <a:pt x="8934" y="12950"/>
                    <a:pt x="8923" y="12940"/>
                  </a:cubicBezTo>
                  <a:cubicBezTo>
                    <a:pt x="8912" y="12929"/>
                    <a:pt x="8895" y="12918"/>
                    <a:pt x="8871" y="12907"/>
                  </a:cubicBezTo>
                  <a:lnTo>
                    <a:pt x="8593" y="12770"/>
                  </a:lnTo>
                  <a:close/>
                  <a:moveTo>
                    <a:pt x="8436" y="12901"/>
                  </a:moveTo>
                  <a:cubicBezTo>
                    <a:pt x="8428" y="12904"/>
                    <a:pt x="8421" y="12909"/>
                    <a:pt x="8417" y="12918"/>
                  </a:cubicBezTo>
                  <a:cubicBezTo>
                    <a:pt x="8413" y="12926"/>
                    <a:pt x="8413" y="12934"/>
                    <a:pt x="8416" y="12942"/>
                  </a:cubicBezTo>
                  <a:cubicBezTo>
                    <a:pt x="8419" y="12951"/>
                    <a:pt x="8424" y="12957"/>
                    <a:pt x="8432" y="12961"/>
                  </a:cubicBezTo>
                  <a:cubicBezTo>
                    <a:pt x="8440" y="12965"/>
                    <a:pt x="8449" y="12966"/>
                    <a:pt x="8458" y="12963"/>
                  </a:cubicBezTo>
                  <a:cubicBezTo>
                    <a:pt x="8466" y="12960"/>
                    <a:pt x="8473" y="12955"/>
                    <a:pt x="8477" y="12946"/>
                  </a:cubicBezTo>
                  <a:cubicBezTo>
                    <a:pt x="8481" y="12938"/>
                    <a:pt x="8481" y="12930"/>
                    <a:pt x="8478" y="12921"/>
                  </a:cubicBezTo>
                  <a:cubicBezTo>
                    <a:pt x="8475" y="12913"/>
                    <a:pt x="8469" y="12906"/>
                    <a:pt x="8461" y="12902"/>
                  </a:cubicBezTo>
                  <a:cubicBezTo>
                    <a:pt x="8453" y="12898"/>
                    <a:pt x="8445" y="12898"/>
                    <a:pt x="8436" y="12901"/>
                  </a:cubicBezTo>
                  <a:close/>
                  <a:moveTo>
                    <a:pt x="8494" y="12784"/>
                  </a:moveTo>
                  <a:cubicBezTo>
                    <a:pt x="8485" y="12787"/>
                    <a:pt x="8479" y="12793"/>
                    <a:pt x="8475" y="12801"/>
                  </a:cubicBezTo>
                  <a:cubicBezTo>
                    <a:pt x="8471" y="12809"/>
                    <a:pt x="8470" y="12817"/>
                    <a:pt x="8473" y="12826"/>
                  </a:cubicBezTo>
                  <a:cubicBezTo>
                    <a:pt x="8476" y="12834"/>
                    <a:pt x="8481" y="12840"/>
                    <a:pt x="8489" y="12844"/>
                  </a:cubicBezTo>
                  <a:cubicBezTo>
                    <a:pt x="8498" y="12848"/>
                    <a:pt x="8506" y="12849"/>
                    <a:pt x="8515" y="12846"/>
                  </a:cubicBezTo>
                  <a:cubicBezTo>
                    <a:pt x="8524" y="12843"/>
                    <a:pt x="8530" y="12838"/>
                    <a:pt x="8534" y="12830"/>
                  </a:cubicBezTo>
                  <a:cubicBezTo>
                    <a:pt x="8538" y="12821"/>
                    <a:pt x="8539" y="12813"/>
                    <a:pt x="8536" y="12804"/>
                  </a:cubicBezTo>
                  <a:cubicBezTo>
                    <a:pt x="8532" y="12796"/>
                    <a:pt x="8527" y="12790"/>
                    <a:pt x="8518" y="12786"/>
                  </a:cubicBezTo>
                  <a:cubicBezTo>
                    <a:pt x="8510" y="12782"/>
                    <a:pt x="8502" y="12781"/>
                    <a:pt x="8494" y="12784"/>
                  </a:cubicBezTo>
                  <a:close/>
                  <a:moveTo>
                    <a:pt x="6885" y="17967"/>
                  </a:moveTo>
                  <a:lnTo>
                    <a:pt x="6758" y="18226"/>
                  </a:lnTo>
                  <a:lnTo>
                    <a:pt x="6797" y="18245"/>
                  </a:lnTo>
                  <a:lnTo>
                    <a:pt x="6849" y="18140"/>
                  </a:lnTo>
                  <a:lnTo>
                    <a:pt x="7081" y="18254"/>
                  </a:lnTo>
                  <a:lnTo>
                    <a:pt x="7194" y="18254"/>
                  </a:lnTo>
                  <a:lnTo>
                    <a:pt x="6871" y="18095"/>
                  </a:lnTo>
                  <a:lnTo>
                    <a:pt x="6923" y="17989"/>
                  </a:lnTo>
                  <a:lnTo>
                    <a:pt x="6885" y="17967"/>
                  </a:lnTo>
                  <a:close/>
                  <a:moveTo>
                    <a:pt x="9002" y="14585"/>
                  </a:moveTo>
                  <a:lnTo>
                    <a:pt x="9002" y="14530"/>
                  </a:lnTo>
                  <a:cubicBezTo>
                    <a:pt x="8993" y="14536"/>
                    <a:pt x="8984" y="14542"/>
                    <a:pt x="8973" y="14548"/>
                  </a:cubicBezTo>
                  <a:lnTo>
                    <a:pt x="8999" y="14586"/>
                  </a:lnTo>
                  <a:lnTo>
                    <a:pt x="9002" y="14585"/>
                  </a:lnTo>
                  <a:close/>
                  <a:moveTo>
                    <a:pt x="9002" y="14326"/>
                  </a:moveTo>
                  <a:lnTo>
                    <a:pt x="9002" y="14267"/>
                  </a:lnTo>
                  <a:cubicBezTo>
                    <a:pt x="8990" y="14266"/>
                    <a:pt x="8978" y="14267"/>
                    <a:pt x="8967" y="14270"/>
                  </a:cubicBezTo>
                  <a:cubicBezTo>
                    <a:pt x="8954" y="14274"/>
                    <a:pt x="8942" y="14279"/>
                    <a:pt x="8931" y="14287"/>
                  </a:cubicBezTo>
                  <a:cubicBezTo>
                    <a:pt x="8920" y="14294"/>
                    <a:pt x="8907" y="14305"/>
                    <a:pt x="8894" y="14320"/>
                  </a:cubicBezTo>
                  <a:lnTo>
                    <a:pt x="8857" y="14358"/>
                  </a:lnTo>
                  <a:cubicBezTo>
                    <a:pt x="8838" y="14377"/>
                    <a:pt x="8821" y="14390"/>
                    <a:pt x="8807" y="14395"/>
                  </a:cubicBezTo>
                  <a:cubicBezTo>
                    <a:pt x="8793" y="14401"/>
                    <a:pt x="8777" y="14399"/>
                    <a:pt x="8761" y="14391"/>
                  </a:cubicBezTo>
                  <a:cubicBezTo>
                    <a:pt x="8741" y="14382"/>
                    <a:pt x="8729" y="14367"/>
                    <a:pt x="8724" y="14348"/>
                  </a:cubicBezTo>
                  <a:cubicBezTo>
                    <a:pt x="8720" y="14328"/>
                    <a:pt x="8723" y="14306"/>
                    <a:pt x="8735" y="14282"/>
                  </a:cubicBezTo>
                  <a:cubicBezTo>
                    <a:pt x="8739" y="14273"/>
                    <a:pt x="8744" y="14266"/>
                    <a:pt x="8749" y="14259"/>
                  </a:cubicBezTo>
                  <a:cubicBezTo>
                    <a:pt x="8754" y="14252"/>
                    <a:pt x="8759" y="14246"/>
                    <a:pt x="8765" y="14240"/>
                  </a:cubicBezTo>
                  <a:cubicBezTo>
                    <a:pt x="8772" y="14233"/>
                    <a:pt x="8779" y="14227"/>
                    <a:pt x="8787" y="14221"/>
                  </a:cubicBezTo>
                  <a:cubicBezTo>
                    <a:pt x="8795" y="14216"/>
                    <a:pt x="8804" y="14209"/>
                    <a:pt x="8815" y="14203"/>
                  </a:cubicBezTo>
                  <a:lnTo>
                    <a:pt x="8792" y="14166"/>
                  </a:lnTo>
                  <a:cubicBezTo>
                    <a:pt x="8748" y="14191"/>
                    <a:pt x="8716" y="14224"/>
                    <a:pt x="8696" y="14265"/>
                  </a:cubicBezTo>
                  <a:cubicBezTo>
                    <a:pt x="8687" y="14284"/>
                    <a:pt x="8681" y="14303"/>
                    <a:pt x="8679" y="14321"/>
                  </a:cubicBezTo>
                  <a:cubicBezTo>
                    <a:pt x="8677" y="14339"/>
                    <a:pt x="8678" y="14357"/>
                    <a:pt x="8682" y="14372"/>
                  </a:cubicBezTo>
                  <a:cubicBezTo>
                    <a:pt x="8687" y="14388"/>
                    <a:pt x="8694" y="14403"/>
                    <a:pt x="8705" y="14415"/>
                  </a:cubicBezTo>
                  <a:cubicBezTo>
                    <a:pt x="8716" y="14428"/>
                    <a:pt x="8729" y="14439"/>
                    <a:pt x="8746" y="14447"/>
                  </a:cubicBezTo>
                  <a:cubicBezTo>
                    <a:pt x="8771" y="14459"/>
                    <a:pt x="8796" y="14462"/>
                    <a:pt x="8822" y="14454"/>
                  </a:cubicBezTo>
                  <a:cubicBezTo>
                    <a:pt x="8834" y="14450"/>
                    <a:pt x="8845" y="14444"/>
                    <a:pt x="8855" y="14436"/>
                  </a:cubicBezTo>
                  <a:cubicBezTo>
                    <a:pt x="8865" y="14428"/>
                    <a:pt x="8877" y="14417"/>
                    <a:pt x="8891" y="14401"/>
                  </a:cubicBezTo>
                  <a:lnTo>
                    <a:pt x="8922" y="14368"/>
                  </a:lnTo>
                  <a:cubicBezTo>
                    <a:pt x="8949" y="14339"/>
                    <a:pt x="8976" y="14325"/>
                    <a:pt x="9002" y="14326"/>
                  </a:cubicBezTo>
                  <a:close/>
                  <a:moveTo>
                    <a:pt x="9002" y="14162"/>
                  </a:moveTo>
                  <a:lnTo>
                    <a:pt x="9002" y="14098"/>
                  </a:lnTo>
                  <a:cubicBezTo>
                    <a:pt x="8992" y="14092"/>
                    <a:pt x="8984" y="14087"/>
                    <a:pt x="8976" y="14081"/>
                  </a:cubicBezTo>
                  <a:cubicBezTo>
                    <a:pt x="8961" y="14071"/>
                    <a:pt x="8948" y="14059"/>
                    <a:pt x="8938" y="14047"/>
                  </a:cubicBezTo>
                  <a:cubicBezTo>
                    <a:pt x="8921" y="14027"/>
                    <a:pt x="8910" y="14006"/>
                    <a:pt x="8907" y="13984"/>
                  </a:cubicBezTo>
                  <a:cubicBezTo>
                    <a:pt x="8903" y="13963"/>
                    <a:pt x="8907" y="13940"/>
                    <a:pt x="8918" y="13918"/>
                  </a:cubicBezTo>
                  <a:cubicBezTo>
                    <a:pt x="8925" y="13903"/>
                    <a:pt x="8934" y="13891"/>
                    <a:pt x="8943" y="13881"/>
                  </a:cubicBezTo>
                  <a:cubicBezTo>
                    <a:pt x="8953" y="13872"/>
                    <a:pt x="8965" y="13863"/>
                    <a:pt x="8979" y="13856"/>
                  </a:cubicBezTo>
                  <a:lnTo>
                    <a:pt x="8961" y="13816"/>
                  </a:lnTo>
                  <a:cubicBezTo>
                    <a:pt x="8944" y="13824"/>
                    <a:pt x="8929" y="13835"/>
                    <a:pt x="8915" y="13849"/>
                  </a:cubicBezTo>
                  <a:cubicBezTo>
                    <a:pt x="8902" y="13863"/>
                    <a:pt x="8890" y="13880"/>
                    <a:pt x="8881" y="13899"/>
                  </a:cubicBezTo>
                  <a:cubicBezTo>
                    <a:pt x="8869" y="13922"/>
                    <a:pt x="8863" y="13946"/>
                    <a:pt x="8864" y="13971"/>
                  </a:cubicBezTo>
                  <a:cubicBezTo>
                    <a:pt x="8864" y="13997"/>
                    <a:pt x="8869" y="14021"/>
                    <a:pt x="8880" y="14044"/>
                  </a:cubicBezTo>
                  <a:cubicBezTo>
                    <a:pt x="8891" y="14068"/>
                    <a:pt x="8907" y="14090"/>
                    <a:pt x="8927" y="14110"/>
                  </a:cubicBezTo>
                  <a:cubicBezTo>
                    <a:pt x="8948" y="14130"/>
                    <a:pt x="8973" y="14148"/>
                    <a:pt x="9002" y="14162"/>
                  </a:cubicBezTo>
                  <a:close/>
                  <a:moveTo>
                    <a:pt x="7417" y="17873"/>
                  </a:moveTo>
                  <a:lnTo>
                    <a:pt x="7377" y="17853"/>
                  </a:lnTo>
                  <a:lnTo>
                    <a:pt x="7292" y="18025"/>
                  </a:lnTo>
                  <a:lnTo>
                    <a:pt x="7149" y="17954"/>
                  </a:lnTo>
                  <a:lnTo>
                    <a:pt x="7215" y="17821"/>
                  </a:lnTo>
                  <a:lnTo>
                    <a:pt x="7174" y="17801"/>
                  </a:lnTo>
                  <a:lnTo>
                    <a:pt x="7109" y="17935"/>
                  </a:lnTo>
                  <a:lnTo>
                    <a:pt x="6980" y="17871"/>
                  </a:lnTo>
                  <a:lnTo>
                    <a:pt x="7059" y="17711"/>
                  </a:lnTo>
                  <a:lnTo>
                    <a:pt x="7023" y="17686"/>
                  </a:lnTo>
                  <a:lnTo>
                    <a:pt x="6918" y="17900"/>
                  </a:lnTo>
                  <a:lnTo>
                    <a:pt x="7309" y="18092"/>
                  </a:lnTo>
                  <a:lnTo>
                    <a:pt x="7417" y="17873"/>
                  </a:lnTo>
                  <a:close/>
                  <a:moveTo>
                    <a:pt x="7580" y="17542"/>
                  </a:moveTo>
                  <a:lnTo>
                    <a:pt x="7544" y="17546"/>
                  </a:lnTo>
                  <a:cubicBezTo>
                    <a:pt x="7527" y="17549"/>
                    <a:pt x="7509" y="17551"/>
                    <a:pt x="7491" y="17553"/>
                  </a:cubicBezTo>
                  <a:cubicBezTo>
                    <a:pt x="7472" y="17556"/>
                    <a:pt x="7454" y="17559"/>
                    <a:pt x="7438" y="17561"/>
                  </a:cubicBezTo>
                  <a:cubicBezTo>
                    <a:pt x="7421" y="17563"/>
                    <a:pt x="7410" y="17565"/>
                    <a:pt x="7403" y="17566"/>
                  </a:cubicBezTo>
                  <a:cubicBezTo>
                    <a:pt x="7393" y="17568"/>
                    <a:pt x="7382" y="17570"/>
                    <a:pt x="7370" y="17574"/>
                  </a:cubicBezTo>
                  <a:cubicBezTo>
                    <a:pt x="7358" y="17577"/>
                    <a:pt x="7348" y="17580"/>
                    <a:pt x="7340" y="17584"/>
                  </a:cubicBezTo>
                  <a:lnTo>
                    <a:pt x="7343" y="17578"/>
                  </a:lnTo>
                  <a:cubicBezTo>
                    <a:pt x="7350" y="17563"/>
                    <a:pt x="7355" y="17547"/>
                    <a:pt x="7356" y="17532"/>
                  </a:cubicBezTo>
                  <a:cubicBezTo>
                    <a:pt x="7357" y="17517"/>
                    <a:pt x="7355" y="17502"/>
                    <a:pt x="7350" y="17489"/>
                  </a:cubicBezTo>
                  <a:cubicBezTo>
                    <a:pt x="7345" y="17475"/>
                    <a:pt x="7338" y="17462"/>
                    <a:pt x="7327" y="17451"/>
                  </a:cubicBezTo>
                  <a:cubicBezTo>
                    <a:pt x="7316" y="17439"/>
                    <a:pt x="7302" y="17430"/>
                    <a:pt x="7286" y="17422"/>
                  </a:cubicBezTo>
                  <a:cubicBezTo>
                    <a:pt x="7276" y="17417"/>
                    <a:pt x="7266" y="17413"/>
                    <a:pt x="7256" y="17412"/>
                  </a:cubicBezTo>
                  <a:cubicBezTo>
                    <a:pt x="7247" y="17410"/>
                    <a:pt x="7238" y="17409"/>
                    <a:pt x="7229" y="17409"/>
                  </a:cubicBezTo>
                  <a:cubicBezTo>
                    <a:pt x="7220" y="17410"/>
                    <a:pt x="7212" y="17411"/>
                    <a:pt x="7205" y="17413"/>
                  </a:cubicBezTo>
                  <a:cubicBezTo>
                    <a:pt x="7198" y="17415"/>
                    <a:pt x="7191" y="17417"/>
                    <a:pt x="7185" y="17420"/>
                  </a:cubicBezTo>
                  <a:cubicBezTo>
                    <a:pt x="7179" y="17423"/>
                    <a:pt x="7173" y="17426"/>
                    <a:pt x="7167" y="17431"/>
                  </a:cubicBezTo>
                  <a:cubicBezTo>
                    <a:pt x="7161" y="17435"/>
                    <a:pt x="7155" y="17441"/>
                    <a:pt x="7149" y="17447"/>
                  </a:cubicBezTo>
                  <a:cubicBezTo>
                    <a:pt x="7143" y="17454"/>
                    <a:pt x="7137" y="17462"/>
                    <a:pt x="7131" y="17472"/>
                  </a:cubicBezTo>
                  <a:cubicBezTo>
                    <a:pt x="7125" y="17482"/>
                    <a:pt x="7118" y="17493"/>
                    <a:pt x="7112" y="17506"/>
                  </a:cubicBezTo>
                  <a:lnTo>
                    <a:pt x="7067" y="17598"/>
                  </a:lnTo>
                  <a:lnTo>
                    <a:pt x="7458" y="17790"/>
                  </a:lnTo>
                  <a:lnTo>
                    <a:pt x="7480" y="17744"/>
                  </a:lnTo>
                  <a:lnTo>
                    <a:pt x="7304" y="17657"/>
                  </a:lnTo>
                  <a:cubicBezTo>
                    <a:pt x="7309" y="17648"/>
                    <a:pt x="7315" y="17641"/>
                    <a:pt x="7321" y="17636"/>
                  </a:cubicBezTo>
                  <a:cubicBezTo>
                    <a:pt x="7327" y="17632"/>
                    <a:pt x="7337" y="17628"/>
                    <a:pt x="7351" y="17625"/>
                  </a:cubicBezTo>
                  <a:cubicBezTo>
                    <a:pt x="7374" y="17621"/>
                    <a:pt x="7396" y="17617"/>
                    <a:pt x="7416" y="17613"/>
                  </a:cubicBezTo>
                  <a:cubicBezTo>
                    <a:pt x="7437" y="17610"/>
                    <a:pt x="7456" y="17607"/>
                    <a:pt x="7474" y="17605"/>
                  </a:cubicBezTo>
                  <a:cubicBezTo>
                    <a:pt x="7491" y="17603"/>
                    <a:pt x="7506" y="17601"/>
                    <a:pt x="7519" y="17601"/>
                  </a:cubicBezTo>
                  <a:cubicBezTo>
                    <a:pt x="7533" y="17600"/>
                    <a:pt x="7543" y="17600"/>
                    <a:pt x="7551" y="17600"/>
                  </a:cubicBezTo>
                  <a:lnTo>
                    <a:pt x="7580" y="17542"/>
                  </a:lnTo>
                  <a:close/>
                  <a:moveTo>
                    <a:pt x="7294" y="17493"/>
                  </a:moveTo>
                  <a:cubicBezTo>
                    <a:pt x="7302" y="17501"/>
                    <a:pt x="7308" y="17510"/>
                    <a:pt x="7311" y="17519"/>
                  </a:cubicBezTo>
                  <a:cubicBezTo>
                    <a:pt x="7314" y="17530"/>
                    <a:pt x="7314" y="17542"/>
                    <a:pt x="7312" y="17555"/>
                  </a:cubicBezTo>
                  <a:cubicBezTo>
                    <a:pt x="7310" y="17567"/>
                    <a:pt x="7304" y="17582"/>
                    <a:pt x="7296" y="17600"/>
                  </a:cubicBezTo>
                  <a:lnTo>
                    <a:pt x="7275" y="17643"/>
                  </a:lnTo>
                  <a:lnTo>
                    <a:pt x="7129" y="17571"/>
                  </a:lnTo>
                  <a:lnTo>
                    <a:pt x="7152" y="17525"/>
                  </a:lnTo>
                  <a:cubicBezTo>
                    <a:pt x="7157" y="17514"/>
                    <a:pt x="7162" y="17505"/>
                    <a:pt x="7167" y="17498"/>
                  </a:cubicBezTo>
                  <a:cubicBezTo>
                    <a:pt x="7172" y="17491"/>
                    <a:pt x="7178" y="17485"/>
                    <a:pt x="7184" y="17480"/>
                  </a:cubicBezTo>
                  <a:cubicBezTo>
                    <a:pt x="7194" y="17471"/>
                    <a:pt x="7206" y="17466"/>
                    <a:pt x="7221" y="17464"/>
                  </a:cubicBezTo>
                  <a:cubicBezTo>
                    <a:pt x="7235" y="17462"/>
                    <a:pt x="7249" y="17464"/>
                    <a:pt x="7262" y="17471"/>
                  </a:cubicBezTo>
                  <a:cubicBezTo>
                    <a:pt x="7275" y="17477"/>
                    <a:pt x="7285" y="17484"/>
                    <a:pt x="7294" y="17493"/>
                  </a:cubicBezTo>
                  <a:close/>
                  <a:moveTo>
                    <a:pt x="7792" y="17330"/>
                  </a:moveTo>
                  <a:lnTo>
                    <a:pt x="7243" y="17060"/>
                  </a:lnTo>
                  <a:lnTo>
                    <a:pt x="7224" y="17098"/>
                  </a:lnTo>
                  <a:lnTo>
                    <a:pt x="7773" y="17368"/>
                  </a:lnTo>
                  <a:lnTo>
                    <a:pt x="7792" y="17330"/>
                  </a:lnTo>
                  <a:close/>
                  <a:moveTo>
                    <a:pt x="7637" y="16439"/>
                  </a:moveTo>
                  <a:lnTo>
                    <a:pt x="7614" y="16485"/>
                  </a:lnTo>
                  <a:lnTo>
                    <a:pt x="7817" y="16645"/>
                  </a:lnTo>
                  <a:cubicBezTo>
                    <a:pt x="7830" y="16656"/>
                    <a:pt x="7843" y="16666"/>
                    <a:pt x="7856" y="16675"/>
                  </a:cubicBezTo>
                  <a:cubicBezTo>
                    <a:pt x="7868" y="16685"/>
                    <a:pt x="7880" y="16694"/>
                    <a:pt x="7890" y="16701"/>
                  </a:cubicBezTo>
                  <a:cubicBezTo>
                    <a:pt x="7900" y="16709"/>
                    <a:pt x="7909" y="16715"/>
                    <a:pt x="7915" y="16720"/>
                  </a:cubicBezTo>
                  <a:cubicBezTo>
                    <a:pt x="7920" y="16723"/>
                    <a:pt x="7924" y="16726"/>
                    <a:pt x="7925" y="16727"/>
                  </a:cubicBezTo>
                  <a:cubicBezTo>
                    <a:pt x="7923" y="16727"/>
                    <a:pt x="7920" y="16726"/>
                    <a:pt x="7916" y="16724"/>
                  </a:cubicBezTo>
                  <a:cubicBezTo>
                    <a:pt x="7910" y="16722"/>
                    <a:pt x="7901" y="16720"/>
                    <a:pt x="7891" y="16717"/>
                  </a:cubicBezTo>
                  <a:cubicBezTo>
                    <a:pt x="7881" y="16714"/>
                    <a:pt x="7869" y="16711"/>
                    <a:pt x="7856" y="16707"/>
                  </a:cubicBezTo>
                  <a:cubicBezTo>
                    <a:pt x="7843" y="16704"/>
                    <a:pt x="7828" y="16700"/>
                    <a:pt x="7812" y="16696"/>
                  </a:cubicBezTo>
                  <a:lnTo>
                    <a:pt x="7543" y="16631"/>
                  </a:lnTo>
                  <a:lnTo>
                    <a:pt x="7517" y="16684"/>
                  </a:lnTo>
                  <a:lnTo>
                    <a:pt x="7725" y="16851"/>
                  </a:lnTo>
                  <a:cubicBezTo>
                    <a:pt x="7735" y="16859"/>
                    <a:pt x="7746" y="16867"/>
                    <a:pt x="7758" y="16876"/>
                  </a:cubicBezTo>
                  <a:cubicBezTo>
                    <a:pt x="7769" y="16885"/>
                    <a:pt x="7780" y="16893"/>
                    <a:pt x="7790" y="16901"/>
                  </a:cubicBezTo>
                  <a:cubicBezTo>
                    <a:pt x="7800" y="16908"/>
                    <a:pt x="7808" y="16915"/>
                    <a:pt x="7815" y="16920"/>
                  </a:cubicBezTo>
                  <a:cubicBezTo>
                    <a:pt x="7823" y="16925"/>
                    <a:pt x="7826" y="16928"/>
                    <a:pt x="7827" y="16929"/>
                  </a:cubicBezTo>
                  <a:cubicBezTo>
                    <a:pt x="7825" y="16928"/>
                    <a:pt x="7820" y="16927"/>
                    <a:pt x="7812" y="16924"/>
                  </a:cubicBezTo>
                  <a:cubicBezTo>
                    <a:pt x="7803" y="16921"/>
                    <a:pt x="7793" y="16918"/>
                    <a:pt x="7781" y="16914"/>
                  </a:cubicBezTo>
                  <a:cubicBezTo>
                    <a:pt x="7768" y="16910"/>
                    <a:pt x="7755" y="16907"/>
                    <a:pt x="7740" y="16902"/>
                  </a:cubicBezTo>
                  <a:cubicBezTo>
                    <a:pt x="7726" y="16898"/>
                    <a:pt x="7712" y="16895"/>
                    <a:pt x="7698" y="16891"/>
                  </a:cubicBezTo>
                  <a:lnTo>
                    <a:pt x="7445" y="16828"/>
                  </a:lnTo>
                  <a:lnTo>
                    <a:pt x="7421" y="16879"/>
                  </a:lnTo>
                  <a:lnTo>
                    <a:pt x="7857" y="16979"/>
                  </a:lnTo>
                  <a:lnTo>
                    <a:pt x="7887" y="16918"/>
                  </a:lnTo>
                  <a:lnTo>
                    <a:pt x="7690" y="16762"/>
                  </a:lnTo>
                  <a:cubicBezTo>
                    <a:pt x="7678" y="16753"/>
                    <a:pt x="7667" y="16744"/>
                    <a:pt x="7656" y="16736"/>
                  </a:cubicBezTo>
                  <a:cubicBezTo>
                    <a:pt x="7645" y="16727"/>
                    <a:pt x="7635" y="16719"/>
                    <a:pt x="7625" y="16713"/>
                  </a:cubicBezTo>
                  <a:cubicBezTo>
                    <a:pt x="7616" y="16706"/>
                    <a:pt x="7609" y="16701"/>
                    <a:pt x="7603" y="16697"/>
                  </a:cubicBezTo>
                  <a:cubicBezTo>
                    <a:pt x="7597" y="16693"/>
                    <a:pt x="7594" y="16690"/>
                    <a:pt x="7593" y="16690"/>
                  </a:cubicBezTo>
                  <a:cubicBezTo>
                    <a:pt x="7595" y="16690"/>
                    <a:pt x="7599" y="16692"/>
                    <a:pt x="7606" y="16694"/>
                  </a:cubicBezTo>
                  <a:cubicBezTo>
                    <a:pt x="7612" y="16696"/>
                    <a:pt x="7621" y="16698"/>
                    <a:pt x="7632" y="16701"/>
                  </a:cubicBezTo>
                  <a:cubicBezTo>
                    <a:pt x="7642" y="16704"/>
                    <a:pt x="7654" y="16708"/>
                    <a:pt x="7668" y="16711"/>
                  </a:cubicBezTo>
                  <a:cubicBezTo>
                    <a:pt x="7682" y="16715"/>
                    <a:pt x="7697" y="16719"/>
                    <a:pt x="7713" y="16723"/>
                  </a:cubicBezTo>
                  <a:lnTo>
                    <a:pt x="7954" y="16782"/>
                  </a:lnTo>
                  <a:lnTo>
                    <a:pt x="7984" y="16721"/>
                  </a:lnTo>
                  <a:lnTo>
                    <a:pt x="7637" y="16439"/>
                  </a:lnTo>
                  <a:close/>
                  <a:moveTo>
                    <a:pt x="8175" y="16333"/>
                  </a:moveTo>
                  <a:lnTo>
                    <a:pt x="8134" y="16313"/>
                  </a:lnTo>
                  <a:lnTo>
                    <a:pt x="8049" y="16485"/>
                  </a:lnTo>
                  <a:lnTo>
                    <a:pt x="7906" y="16415"/>
                  </a:lnTo>
                  <a:lnTo>
                    <a:pt x="7972" y="16281"/>
                  </a:lnTo>
                  <a:lnTo>
                    <a:pt x="7932" y="16261"/>
                  </a:lnTo>
                  <a:lnTo>
                    <a:pt x="7866" y="16395"/>
                  </a:lnTo>
                  <a:lnTo>
                    <a:pt x="7738" y="16332"/>
                  </a:lnTo>
                  <a:lnTo>
                    <a:pt x="7817" y="16172"/>
                  </a:lnTo>
                  <a:lnTo>
                    <a:pt x="7781" y="16147"/>
                  </a:lnTo>
                  <a:lnTo>
                    <a:pt x="7676" y="16360"/>
                  </a:lnTo>
                  <a:lnTo>
                    <a:pt x="8067" y="16553"/>
                  </a:lnTo>
                  <a:lnTo>
                    <a:pt x="8175" y="16333"/>
                  </a:lnTo>
                  <a:close/>
                  <a:moveTo>
                    <a:pt x="8191" y="15929"/>
                  </a:moveTo>
                  <a:cubicBezTo>
                    <a:pt x="8176" y="15928"/>
                    <a:pt x="8162" y="15929"/>
                    <a:pt x="8149" y="15932"/>
                  </a:cubicBezTo>
                  <a:cubicBezTo>
                    <a:pt x="8136" y="15935"/>
                    <a:pt x="8124" y="15941"/>
                    <a:pt x="8113" y="15948"/>
                  </a:cubicBezTo>
                  <a:cubicBezTo>
                    <a:pt x="8102" y="15956"/>
                    <a:pt x="8090" y="15967"/>
                    <a:pt x="8076" y="15982"/>
                  </a:cubicBezTo>
                  <a:lnTo>
                    <a:pt x="8039" y="16020"/>
                  </a:lnTo>
                  <a:cubicBezTo>
                    <a:pt x="8020" y="16039"/>
                    <a:pt x="8004" y="16051"/>
                    <a:pt x="7989" y="16057"/>
                  </a:cubicBezTo>
                  <a:cubicBezTo>
                    <a:pt x="7975" y="16062"/>
                    <a:pt x="7960" y="16061"/>
                    <a:pt x="7944" y="16053"/>
                  </a:cubicBezTo>
                  <a:cubicBezTo>
                    <a:pt x="7924" y="16043"/>
                    <a:pt x="7911" y="16029"/>
                    <a:pt x="7906" y="16009"/>
                  </a:cubicBezTo>
                  <a:cubicBezTo>
                    <a:pt x="7902" y="15990"/>
                    <a:pt x="7906" y="15968"/>
                    <a:pt x="7918" y="15943"/>
                  </a:cubicBezTo>
                  <a:cubicBezTo>
                    <a:pt x="7922" y="15935"/>
                    <a:pt x="7926" y="15927"/>
                    <a:pt x="7931" y="15921"/>
                  </a:cubicBezTo>
                  <a:cubicBezTo>
                    <a:pt x="7936" y="15914"/>
                    <a:pt x="7941" y="15907"/>
                    <a:pt x="7948" y="15901"/>
                  </a:cubicBezTo>
                  <a:cubicBezTo>
                    <a:pt x="7954" y="15895"/>
                    <a:pt x="7961" y="15889"/>
                    <a:pt x="7969" y="15883"/>
                  </a:cubicBezTo>
                  <a:cubicBezTo>
                    <a:pt x="7977" y="15877"/>
                    <a:pt x="7987" y="15871"/>
                    <a:pt x="7998" y="15865"/>
                  </a:cubicBezTo>
                  <a:lnTo>
                    <a:pt x="7974" y="15827"/>
                  </a:lnTo>
                  <a:cubicBezTo>
                    <a:pt x="7931" y="15852"/>
                    <a:pt x="7899" y="15886"/>
                    <a:pt x="7878" y="15927"/>
                  </a:cubicBezTo>
                  <a:cubicBezTo>
                    <a:pt x="7869" y="15946"/>
                    <a:pt x="7863" y="15965"/>
                    <a:pt x="7861" y="15983"/>
                  </a:cubicBezTo>
                  <a:cubicBezTo>
                    <a:pt x="7859" y="16001"/>
                    <a:pt x="7860" y="16018"/>
                    <a:pt x="7865" y="16034"/>
                  </a:cubicBezTo>
                  <a:cubicBezTo>
                    <a:pt x="7869" y="16050"/>
                    <a:pt x="7877" y="16064"/>
                    <a:pt x="7887" y="16077"/>
                  </a:cubicBezTo>
                  <a:cubicBezTo>
                    <a:pt x="7898" y="16090"/>
                    <a:pt x="7912" y="16100"/>
                    <a:pt x="7928" y="16109"/>
                  </a:cubicBezTo>
                  <a:cubicBezTo>
                    <a:pt x="7954" y="16121"/>
                    <a:pt x="7979" y="16123"/>
                    <a:pt x="8004" y="16116"/>
                  </a:cubicBezTo>
                  <a:cubicBezTo>
                    <a:pt x="8016" y="16112"/>
                    <a:pt x="8027" y="16106"/>
                    <a:pt x="8037" y="16098"/>
                  </a:cubicBezTo>
                  <a:cubicBezTo>
                    <a:pt x="8047" y="16090"/>
                    <a:pt x="8059" y="16078"/>
                    <a:pt x="8073" y="16063"/>
                  </a:cubicBezTo>
                  <a:lnTo>
                    <a:pt x="8105" y="16030"/>
                  </a:lnTo>
                  <a:cubicBezTo>
                    <a:pt x="8142" y="15990"/>
                    <a:pt x="8177" y="15978"/>
                    <a:pt x="8212" y="15995"/>
                  </a:cubicBezTo>
                  <a:cubicBezTo>
                    <a:pt x="8235" y="16007"/>
                    <a:pt x="8249" y="16025"/>
                    <a:pt x="8254" y="16051"/>
                  </a:cubicBezTo>
                  <a:cubicBezTo>
                    <a:pt x="8256" y="16062"/>
                    <a:pt x="8257" y="16073"/>
                    <a:pt x="8255" y="16084"/>
                  </a:cubicBezTo>
                  <a:cubicBezTo>
                    <a:pt x="8253" y="16094"/>
                    <a:pt x="8248" y="16107"/>
                    <a:pt x="8241" y="16121"/>
                  </a:cubicBezTo>
                  <a:cubicBezTo>
                    <a:pt x="8231" y="16141"/>
                    <a:pt x="8219" y="16158"/>
                    <a:pt x="8206" y="16172"/>
                  </a:cubicBezTo>
                  <a:cubicBezTo>
                    <a:pt x="8192" y="16187"/>
                    <a:pt x="8175" y="16199"/>
                    <a:pt x="8155" y="16210"/>
                  </a:cubicBezTo>
                  <a:lnTo>
                    <a:pt x="8182" y="16248"/>
                  </a:lnTo>
                  <a:cubicBezTo>
                    <a:pt x="8204" y="16235"/>
                    <a:pt x="8222" y="16219"/>
                    <a:pt x="8238" y="16202"/>
                  </a:cubicBezTo>
                  <a:cubicBezTo>
                    <a:pt x="8254" y="16184"/>
                    <a:pt x="8267" y="16164"/>
                    <a:pt x="8279" y="16140"/>
                  </a:cubicBezTo>
                  <a:cubicBezTo>
                    <a:pt x="8288" y="16122"/>
                    <a:pt x="8294" y="16105"/>
                    <a:pt x="8297" y="16090"/>
                  </a:cubicBezTo>
                  <a:cubicBezTo>
                    <a:pt x="8300" y="16074"/>
                    <a:pt x="8300" y="16058"/>
                    <a:pt x="8298" y="16041"/>
                  </a:cubicBezTo>
                  <a:cubicBezTo>
                    <a:pt x="8296" y="16018"/>
                    <a:pt x="8288" y="15998"/>
                    <a:pt x="8276" y="15980"/>
                  </a:cubicBezTo>
                  <a:cubicBezTo>
                    <a:pt x="8264" y="15963"/>
                    <a:pt x="8249" y="15949"/>
                    <a:pt x="8231" y="15940"/>
                  </a:cubicBezTo>
                  <a:cubicBezTo>
                    <a:pt x="8219" y="15934"/>
                    <a:pt x="8205" y="15931"/>
                    <a:pt x="8191" y="15929"/>
                  </a:cubicBezTo>
                  <a:close/>
                  <a:moveTo>
                    <a:pt x="8108" y="15482"/>
                  </a:moveTo>
                  <a:lnTo>
                    <a:pt x="7981" y="15741"/>
                  </a:lnTo>
                  <a:lnTo>
                    <a:pt x="8020" y="15760"/>
                  </a:lnTo>
                  <a:lnTo>
                    <a:pt x="8071" y="15655"/>
                  </a:lnTo>
                  <a:lnTo>
                    <a:pt x="8423" y="15828"/>
                  </a:lnTo>
                  <a:lnTo>
                    <a:pt x="8445" y="15783"/>
                  </a:lnTo>
                  <a:lnTo>
                    <a:pt x="8094" y="15610"/>
                  </a:lnTo>
                  <a:lnTo>
                    <a:pt x="8146" y="15504"/>
                  </a:lnTo>
                  <a:lnTo>
                    <a:pt x="8108" y="15482"/>
                  </a:lnTo>
                  <a:close/>
                  <a:moveTo>
                    <a:pt x="8242" y="15209"/>
                  </a:moveTo>
                  <a:lnTo>
                    <a:pt x="8141" y="15415"/>
                  </a:lnTo>
                  <a:lnTo>
                    <a:pt x="8532" y="15607"/>
                  </a:lnTo>
                  <a:lnTo>
                    <a:pt x="8555" y="15560"/>
                  </a:lnTo>
                  <a:lnTo>
                    <a:pt x="8369" y="15469"/>
                  </a:lnTo>
                  <a:lnTo>
                    <a:pt x="8431" y="15343"/>
                  </a:lnTo>
                  <a:lnTo>
                    <a:pt x="8393" y="15325"/>
                  </a:lnTo>
                  <a:lnTo>
                    <a:pt x="8331" y="15450"/>
                  </a:lnTo>
                  <a:lnTo>
                    <a:pt x="8203" y="15387"/>
                  </a:lnTo>
                  <a:lnTo>
                    <a:pt x="8277" y="15236"/>
                  </a:lnTo>
                  <a:lnTo>
                    <a:pt x="8242" y="15209"/>
                  </a:lnTo>
                  <a:close/>
                  <a:moveTo>
                    <a:pt x="8789" y="15084"/>
                  </a:moveTo>
                  <a:lnTo>
                    <a:pt x="8335" y="15021"/>
                  </a:lnTo>
                  <a:lnTo>
                    <a:pt x="8305" y="15082"/>
                  </a:lnTo>
                  <a:lnTo>
                    <a:pt x="8631" y="15405"/>
                  </a:lnTo>
                  <a:lnTo>
                    <a:pt x="8655" y="15358"/>
                  </a:lnTo>
                  <a:lnTo>
                    <a:pt x="8553" y="15261"/>
                  </a:lnTo>
                  <a:lnTo>
                    <a:pt x="8625" y="15115"/>
                  </a:lnTo>
                  <a:lnTo>
                    <a:pt x="8763" y="15137"/>
                  </a:lnTo>
                  <a:lnTo>
                    <a:pt x="8789" y="15084"/>
                  </a:lnTo>
                  <a:close/>
                  <a:moveTo>
                    <a:pt x="8581" y="15108"/>
                  </a:moveTo>
                  <a:lnTo>
                    <a:pt x="8521" y="15230"/>
                  </a:lnTo>
                  <a:lnTo>
                    <a:pt x="8360" y="15074"/>
                  </a:lnTo>
                  <a:lnTo>
                    <a:pt x="8581" y="15108"/>
                  </a:lnTo>
                  <a:close/>
                  <a:moveTo>
                    <a:pt x="8227" y="15052"/>
                  </a:moveTo>
                  <a:cubicBezTo>
                    <a:pt x="8218" y="15055"/>
                    <a:pt x="8212" y="15061"/>
                    <a:pt x="8208" y="15069"/>
                  </a:cubicBezTo>
                  <a:cubicBezTo>
                    <a:pt x="8204" y="15077"/>
                    <a:pt x="8203" y="15085"/>
                    <a:pt x="8206" y="15094"/>
                  </a:cubicBezTo>
                  <a:cubicBezTo>
                    <a:pt x="8209" y="15102"/>
                    <a:pt x="8215" y="15108"/>
                    <a:pt x="8223" y="15112"/>
                  </a:cubicBezTo>
                  <a:cubicBezTo>
                    <a:pt x="8231" y="15117"/>
                    <a:pt x="8239" y="15117"/>
                    <a:pt x="8248" y="15114"/>
                  </a:cubicBezTo>
                  <a:cubicBezTo>
                    <a:pt x="8257" y="15112"/>
                    <a:pt x="8263" y="15106"/>
                    <a:pt x="8267" y="15098"/>
                  </a:cubicBezTo>
                  <a:cubicBezTo>
                    <a:pt x="8271" y="15089"/>
                    <a:pt x="8272" y="15081"/>
                    <a:pt x="8269" y="15073"/>
                  </a:cubicBezTo>
                  <a:cubicBezTo>
                    <a:pt x="8266" y="15064"/>
                    <a:pt x="8260" y="15058"/>
                    <a:pt x="8251" y="15054"/>
                  </a:cubicBezTo>
                  <a:cubicBezTo>
                    <a:pt x="8244" y="15050"/>
                    <a:pt x="8235" y="15049"/>
                    <a:pt x="8227" y="15052"/>
                  </a:cubicBezTo>
                  <a:close/>
                  <a:moveTo>
                    <a:pt x="8285" y="14935"/>
                  </a:moveTo>
                  <a:cubicBezTo>
                    <a:pt x="8276" y="14938"/>
                    <a:pt x="8270" y="14943"/>
                    <a:pt x="8266" y="14952"/>
                  </a:cubicBezTo>
                  <a:cubicBezTo>
                    <a:pt x="8262" y="14960"/>
                    <a:pt x="8261" y="14968"/>
                    <a:pt x="8264" y="14976"/>
                  </a:cubicBezTo>
                  <a:cubicBezTo>
                    <a:pt x="8267" y="14985"/>
                    <a:pt x="8272" y="14991"/>
                    <a:pt x="8280" y="14995"/>
                  </a:cubicBezTo>
                  <a:cubicBezTo>
                    <a:pt x="8289" y="14999"/>
                    <a:pt x="8297" y="15000"/>
                    <a:pt x="8306" y="14997"/>
                  </a:cubicBezTo>
                  <a:cubicBezTo>
                    <a:pt x="8315" y="14994"/>
                    <a:pt x="8321" y="14989"/>
                    <a:pt x="8325" y="14980"/>
                  </a:cubicBezTo>
                  <a:cubicBezTo>
                    <a:pt x="8329" y="14972"/>
                    <a:pt x="8330" y="14964"/>
                    <a:pt x="8327" y="14955"/>
                  </a:cubicBezTo>
                  <a:cubicBezTo>
                    <a:pt x="8323" y="14947"/>
                    <a:pt x="8318" y="14940"/>
                    <a:pt x="8309" y="14936"/>
                  </a:cubicBezTo>
                  <a:cubicBezTo>
                    <a:pt x="8301" y="14932"/>
                    <a:pt x="8293" y="14932"/>
                    <a:pt x="8285" y="14935"/>
                  </a:cubicBezTo>
                  <a:close/>
                  <a:moveTo>
                    <a:pt x="8885" y="14790"/>
                  </a:moveTo>
                  <a:lnTo>
                    <a:pt x="8809" y="14944"/>
                  </a:lnTo>
                  <a:lnTo>
                    <a:pt x="8458" y="14771"/>
                  </a:lnTo>
                  <a:lnTo>
                    <a:pt x="8435" y="14818"/>
                  </a:lnTo>
                  <a:lnTo>
                    <a:pt x="8826" y="15010"/>
                  </a:lnTo>
                  <a:lnTo>
                    <a:pt x="8922" y="14815"/>
                  </a:lnTo>
                  <a:lnTo>
                    <a:pt x="8885" y="14790"/>
                  </a:lnTo>
                  <a:close/>
                  <a:moveTo>
                    <a:pt x="8984" y="14688"/>
                  </a:moveTo>
                  <a:lnTo>
                    <a:pt x="8593" y="14496"/>
                  </a:lnTo>
                  <a:lnTo>
                    <a:pt x="8571" y="14541"/>
                  </a:lnTo>
                  <a:lnTo>
                    <a:pt x="8962" y="14734"/>
                  </a:lnTo>
                  <a:lnTo>
                    <a:pt x="8984" y="14688"/>
                  </a:lnTo>
                  <a:close/>
                  <a:moveTo>
                    <a:pt x="8151" y="18107"/>
                  </a:moveTo>
                  <a:lnTo>
                    <a:pt x="7760" y="17915"/>
                  </a:lnTo>
                  <a:lnTo>
                    <a:pt x="7737" y="17961"/>
                  </a:lnTo>
                  <a:lnTo>
                    <a:pt x="7901" y="18042"/>
                  </a:lnTo>
                  <a:lnTo>
                    <a:pt x="7820" y="18207"/>
                  </a:lnTo>
                  <a:lnTo>
                    <a:pt x="7656" y="18126"/>
                  </a:lnTo>
                  <a:lnTo>
                    <a:pt x="7634" y="18172"/>
                  </a:lnTo>
                  <a:lnTo>
                    <a:pt x="7801" y="18254"/>
                  </a:lnTo>
                  <a:lnTo>
                    <a:pt x="7916" y="18254"/>
                  </a:lnTo>
                  <a:lnTo>
                    <a:pt x="7858" y="18225"/>
                  </a:lnTo>
                  <a:lnTo>
                    <a:pt x="7939" y="18061"/>
                  </a:lnTo>
                  <a:lnTo>
                    <a:pt x="8128" y="18154"/>
                  </a:lnTo>
                  <a:lnTo>
                    <a:pt x="8151" y="18107"/>
                  </a:lnTo>
                  <a:close/>
                  <a:moveTo>
                    <a:pt x="9002" y="16378"/>
                  </a:moveTo>
                  <a:lnTo>
                    <a:pt x="9002" y="16376"/>
                  </a:lnTo>
                  <a:lnTo>
                    <a:pt x="8612" y="16184"/>
                  </a:lnTo>
                  <a:lnTo>
                    <a:pt x="8589" y="16230"/>
                  </a:lnTo>
                  <a:lnTo>
                    <a:pt x="8752" y="16311"/>
                  </a:lnTo>
                  <a:lnTo>
                    <a:pt x="8671" y="16476"/>
                  </a:lnTo>
                  <a:lnTo>
                    <a:pt x="8508" y="16395"/>
                  </a:lnTo>
                  <a:lnTo>
                    <a:pt x="8486" y="16441"/>
                  </a:lnTo>
                  <a:lnTo>
                    <a:pt x="8876" y="16633"/>
                  </a:lnTo>
                  <a:lnTo>
                    <a:pt x="8899" y="16587"/>
                  </a:lnTo>
                  <a:lnTo>
                    <a:pt x="8710" y="16494"/>
                  </a:lnTo>
                  <a:lnTo>
                    <a:pt x="8791" y="16330"/>
                  </a:lnTo>
                  <a:lnTo>
                    <a:pt x="8980" y="16423"/>
                  </a:lnTo>
                  <a:lnTo>
                    <a:pt x="9002" y="16378"/>
                  </a:lnTo>
                  <a:close/>
                  <a:moveTo>
                    <a:pt x="9002" y="16233"/>
                  </a:moveTo>
                  <a:lnTo>
                    <a:pt x="9002" y="16175"/>
                  </a:lnTo>
                  <a:lnTo>
                    <a:pt x="8899" y="16124"/>
                  </a:lnTo>
                  <a:lnTo>
                    <a:pt x="8965" y="15990"/>
                  </a:lnTo>
                  <a:lnTo>
                    <a:pt x="8924" y="15970"/>
                  </a:lnTo>
                  <a:lnTo>
                    <a:pt x="8858" y="16104"/>
                  </a:lnTo>
                  <a:lnTo>
                    <a:pt x="8730" y="16041"/>
                  </a:lnTo>
                  <a:lnTo>
                    <a:pt x="8809" y="15881"/>
                  </a:lnTo>
                  <a:lnTo>
                    <a:pt x="8773" y="15856"/>
                  </a:lnTo>
                  <a:lnTo>
                    <a:pt x="8668" y="16069"/>
                  </a:lnTo>
                  <a:lnTo>
                    <a:pt x="9002" y="16233"/>
                  </a:lnTo>
                  <a:close/>
                  <a:moveTo>
                    <a:pt x="9002" y="15858"/>
                  </a:moveTo>
                  <a:lnTo>
                    <a:pt x="9002" y="15800"/>
                  </a:lnTo>
                  <a:lnTo>
                    <a:pt x="8840" y="15721"/>
                  </a:lnTo>
                  <a:lnTo>
                    <a:pt x="8817" y="15767"/>
                  </a:lnTo>
                  <a:lnTo>
                    <a:pt x="9002" y="15858"/>
                  </a:lnTo>
                  <a:close/>
                  <a:moveTo>
                    <a:pt x="8315" y="17773"/>
                  </a:moveTo>
                  <a:lnTo>
                    <a:pt x="8275" y="17753"/>
                  </a:lnTo>
                  <a:lnTo>
                    <a:pt x="8190" y="17925"/>
                  </a:lnTo>
                  <a:lnTo>
                    <a:pt x="8047" y="17855"/>
                  </a:lnTo>
                  <a:lnTo>
                    <a:pt x="8113" y="17721"/>
                  </a:lnTo>
                  <a:lnTo>
                    <a:pt x="8073" y="17701"/>
                  </a:lnTo>
                  <a:lnTo>
                    <a:pt x="8007" y="17835"/>
                  </a:lnTo>
                  <a:lnTo>
                    <a:pt x="7879" y="17772"/>
                  </a:lnTo>
                  <a:lnTo>
                    <a:pt x="7957" y="17612"/>
                  </a:lnTo>
                  <a:lnTo>
                    <a:pt x="7922" y="17587"/>
                  </a:lnTo>
                  <a:lnTo>
                    <a:pt x="7817" y="17800"/>
                  </a:lnTo>
                  <a:lnTo>
                    <a:pt x="8207" y="17993"/>
                  </a:lnTo>
                  <a:lnTo>
                    <a:pt x="8315" y="17773"/>
                  </a:lnTo>
                  <a:close/>
                  <a:moveTo>
                    <a:pt x="8232" y="16956"/>
                  </a:moveTo>
                  <a:lnTo>
                    <a:pt x="8209" y="17003"/>
                  </a:lnTo>
                  <a:lnTo>
                    <a:pt x="8412" y="17163"/>
                  </a:lnTo>
                  <a:cubicBezTo>
                    <a:pt x="8425" y="17173"/>
                    <a:pt x="8438" y="17183"/>
                    <a:pt x="8450" y="17192"/>
                  </a:cubicBezTo>
                  <a:cubicBezTo>
                    <a:pt x="8463" y="17202"/>
                    <a:pt x="8474" y="17211"/>
                    <a:pt x="8485" y="17218"/>
                  </a:cubicBezTo>
                  <a:cubicBezTo>
                    <a:pt x="8495" y="17226"/>
                    <a:pt x="8503" y="17232"/>
                    <a:pt x="8510" y="17237"/>
                  </a:cubicBezTo>
                  <a:cubicBezTo>
                    <a:pt x="8515" y="17241"/>
                    <a:pt x="8518" y="17243"/>
                    <a:pt x="8520" y="17244"/>
                  </a:cubicBezTo>
                  <a:cubicBezTo>
                    <a:pt x="8518" y="17244"/>
                    <a:pt x="8515" y="17243"/>
                    <a:pt x="8510" y="17241"/>
                  </a:cubicBezTo>
                  <a:cubicBezTo>
                    <a:pt x="8504" y="17239"/>
                    <a:pt x="8496" y="17237"/>
                    <a:pt x="8486" y="17234"/>
                  </a:cubicBezTo>
                  <a:cubicBezTo>
                    <a:pt x="8476" y="17231"/>
                    <a:pt x="8464" y="17228"/>
                    <a:pt x="8451" y="17225"/>
                  </a:cubicBezTo>
                  <a:cubicBezTo>
                    <a:pt x="8437" y="17221"/>
                    <a:pt x="8423" y="17217"/>
                    <a:pt x="8407" y="17213"/>
                  </a:cubicBezTo>
                  <a:lnTo>
                    <a:pt x="8138" y="17148"/>
                  </a:lnTo>
                  <a:lnTo>
                    <a:pt x="8111" y="17201"/>
                  </a:lnTo>
                  <a:lnTo>
                    <a:pt x="8320" y="17368"/>
                  </a:lnTo>
                  <a:cubicBezTo>
                    <a:pt x="8330" y="17376"/>
                    <a:pt x="8341" y="17384"/>
                    <a:pt x="8352" y="17393"/>
                  </a:cubicBezTo>
                  <a:cubicBezTo>
                    <a:pt x="8364" y="17402"/>
                    <a:pt x="8375" y="17410"/>
                    <a:pt x="8385" y="17418"/>
                  </a:cubicBezTo>
                  <a:cubicBezTo>
                    <a:pt x="8395" y="17425"/>
                    <a:pt x="8403" y="17432"/>
                    <a:pt x="8410" y="17437"/>
                  </a:cubicBezTo>
                  <a:cubicBezTo>
                    <a:pt x="8417" y="17442"/>
                    <a:pt x="8421" y="17445"/>
                    <a:pt x="8422" y="17446"/>
                  </a:cubicBezTo>
                  <a:cubicBezTo>
                    <a:pt x="8420" y="17445"/>
                    <a:pt x="8415" y="17444"/>
                    <a:pt x="8407" y="17441"/>
                  </a:cubicBezTo>
                  <a:cubicBezTo>
                    <a:pt x="8398" y="17438"/>
                    <a:pt x="8388" y="17435"/>
                    <a:pt x="8375" y="17431"/>
                  </a:cubicBezTo>
                  <a:cubicBezTo>
                    <a:pt x="8363" y="17427"/>
                    <a:pt x="8350" y="17424"/>
                    <a:pt x="8335" y="17420"/>
                  </a:cubicBezTo>
                  <a:cubicBezTo>
                    <a:pt x="8321" y="17415"/>
                    <a:pt x="8307" y="17412"/>
                    <a:pt x="8293" y="17408"/>
                  </a:cubicBezTo>
                  <a:lnTo>
                    <a:pt x="8040" y="17346"/>
                  </a:lnTo>
                  <a:lnTo>
                    <a:pt x="8016" y="17396"/>
                  </a:lnTo>
                  <a:lnTo>
                    <a:pt x="8452" y="17496"/>
                  </a:lnTo>
                  <a:lnTo>
                    <a:pt x="8482" y="17435"/>
                  </a:lnTo>
                  <a:lnTo>
                    <a:pt x="8285" y="17279"/>
                  </a:lnTo>
                  <a:cubicBezTo>
                    <a:pt x="8273" y="17270"/>
                    <a:pt x="8262" y="17261"/>
                    <a:pt x="8250" y="17253"/>
                  </a:cubicBezTo>
                  <a:cubicBezTo>
                    <a:pt x="8239" y="17244"/>
                    <a:pt x="8229" y="17237"/>
                    <a:pt x="8220" y="17230"/>
                  </a:cubicBezTo>
                  <a:cubicBezTo>
                    <a:pt x="8211" y="17223"/>
                    <a:pt x="8204" y="17218"/>
                    <a:pt x="8198" y="17214"/>
                  </a:cubicBezTo>
                  <a:cubicBezTo>
                    <a:pt x="8192" y="17210"/>
                    <a:pt x="8189" y="17208"/>
                    <a:pt x="8188" y="17207"/>
                  </a:cubicBezTo>
                  <a:cubicBezTo>
                    <a:pt x="8189" y="17207"/>
                    <a:pt x="8194" y="17209"/>
                    <a:pt x="8200" y="17211"/>
                  </a:cubicBezTo>
                  <a:cubicBezTo>
                    <a:pt x="8207" y="17213"/>
                    <a:pt x="8216" y="17215"/>
                    <a:pt x="8226" y="17218"/>
                  </a:cubicBezTo>
                  <a:cubicBezTo>
                    <a:pt x="8237" y="17221"/>
                    <a:pt x="8249" y="17225"/>
                    <a:pt x="8263" y="17228"/>
                  </a:cubicBezTo>
                  <a:cubicBezTo>
                    <a:pt x="8277" y="17232"/>
                    <a:pt x="8292" y="17236"/>
                    <a:pt x="8308" y="17240"/>
                  </a:cubicBezTo>
                  <a:lnTo>
                    <a:pt x="8549" y="17299"/>
                  </a:lnTo>
                  <a:lnTo>
                    <a:pt x="8579" y="17238"/>
                  </a:lnTo>
                  <a:lnTo>
                    <a:pt x="8232" y="16956"/>
                  </a:lnTo>
                  <a:close/>
                  <a:moveTo>
                    <a:pt x="8684" y="17024"/>
                  </a:moveTo>
                  <a:lnTo>
                    <a:pt x="8293" y="16832"/>
                  </a:lnTo>
                  <a:lnTo>
                    <a:pt x="8271" y="16877"/>
                  </a:lnTo>
                  <a:lnTo>
                    <a:pt x="8661" y="17070"/>
                  </a:lnTo>
                  <a:lnTo>
                    <a:pt x="8684" y="17024"/>
                  </a:lnTo>
                  <a:close/>
                  <a:moveTo>
                    <a:pt x="8800" y="16689"/>
                  </a:moveTo>
                  <a:lnTo>
                    <a:pt x="8724" y="16843"/>
                  </a:lnTo>
                  <a:lnTo>
                    <a:pt x="8372" y="16670"/>
                  </a:lnTo>
                  <a:lnTo>
                    <a:pt x="8349" y="16717"/>
                  </a:lnTo>
                  <a:lnTo>
                    <a:pt x="8740" y="16909"/>
                  </a:lnTo>
                  <a:lnTo>
                    <a:pt x="8836" y="16715"/>
                  </a:lnTo>
                  <a:lnTo>
                    <a:pt x="8800" y="16689"/>
                  </a:lnTo>
                  <a:close/>
                  <a:moveTo>
                    <a:pt x="9002" y="17661"/>
                  </a:moveTo>
                  <a:lnTo>
                    <a:pt x="9002" y="17587"/>
                  </a:lnTo>
                  <a:cubicBezTo>
                    <a:pt x="8992" y="17594"/>
                    <a:pt x="8982" y="17604"/>
                    <a:pt x="8970" y="17617"/>
                  </a:cubicBezTo>
                  <a:lnTo>
                    <a:pt x="8933" y="17655"/>
                  </a:lnTo>
                  <a:cubicBezTo>
                    <a:pt x="8914" y="17674"/>
                    <a:pt x="8898" y="17687"/>
                    <a:pt x="8883" y="17692"/>
                  </a:cubicBezTo>
                  <a:cubicBezTo>
                    <a:pt x="8869" y="17698"/>
                    <a:pt x="8853" y="17696"/>
                    <a:pt x="8838" y="17689"/>
                  </a:cubicBezTo>
                  <a:cubicBezTo>
                    <a:pt x="8817" y="17679"/>
                    <a:pt x="8805" y="17664"/>
                    <a:pt x="8800" y="17645"/>
                  </a:cubicBezTo>
                  <a:cubicBezTo>
                    <a:pt x="8796" y="17625"/>
                    <a:pt x="8799" y="17603"/>
                    <a:pt x="8812" y="17579"/>
                  </a:cubicBezTo>
                  <a:cubicBezTo>
                    <a:pt x="8816" y="17570"/>
                    <a:pt x="8820" y="17563"/>
                    <a:pt x="8825" y="17556"/>
                  </a:cubicBezTo>
                  <a:cubicBezTo>
                    <a:pt x="8830" y="17549"/>
                    <a:pt x="8835" y="17543"/>
                    <a:pt x="8842" y="17537"/>
                  </a:cubicBezTo>
                  <a:cubicBezTo>
                    <a:pt x="8848" y="17530"/>
                    <a:pt x="8855" y="17524"/>
                    <a:pt x="8863" y="17519"/>
                  </a:cubicBezTo>
                  <a:cubicBezTo>
                    <a:pt x="8871" y="17513"/>
                    <a:pt x="8881" y="17506"/>
                    <a:pt x="8891" y="17500"/>
                  </a:cubicBezTo>
                  <a:lnTo>
                    <a:pt x="8868" y="17463"/>
                  </a:lnTo>
                  <a:cubicBezTo>
                    <a:pt x="8824" y="17488"/>
                    <a:pt x="8793" y="17521"/>
                    <a:pt x="8772" y="17562"/>
                  </a:cubicBezTo>
                  <a:cubicBezTo>
                    <a:pt x="8763" y="17581"/>
                    <a:pt x="8757" y="17600"/>
                    <a:pt x="8755" y="17618"/>
                  </a:cubicBezTo>
                  <a:cubicBezTo>
                    <a:pt x="8753" y="17637"/>
                    <a:pt x="8754" y="17654"/>
                    <a:pt x="8758" y="17669"/>
                  </a:cubicBezTo>
                  <a:cubicBezTo>
                    <a:pt x="8763" y="17685"/>
                    <a:pt x="8770" y="17700"/>
                    <a:pt x="8781" y="17712"/>
                  </a:cubicBezTo>
                  <a:cubicBezTo>
                    <a:pt x="8792" y="17725"/>
                    <a:pt x="8806" y="17736"/>
                    <a:pt x="8822" y="17744"/>
                  </a:cubicBezTo>
                  <a:cubicBezTo>
                    <a:pt x="8847" y="17756"/>
                    <a:pt x="8873" y="17759"/>
                    <a:pt x="8898" y="17751"/>
                  </a:cubicBezTo>
                  <a:cubicBezTo>
                    <a:pt x="8910" y="17747"/>
                    <a:pt x="8921" y="17741"/>
                    <a:pt x="8931" y="17733"/>
                  </a:cubicBezTo>
                  <a:cubicBezTo>
                    <a:pt x="8941" y="17725"/>
                    <a:pt x="8953" y="17714"/>
                    <a:pt x="8967" y="17699"/>
                  </a:cubicBezTo>
                  <a:lnTo>
                    <a:pt x="8998" y="17665"/>
                  </a:lnTo>
                  <a:lnTo>
                    <a:pt x="9002" y="17661"/>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759"/>
            </a:p>
          </p:txBody>
        </p:sp>
      </p:grpSp>
    </p:spTree>
    <p:extLst>
      <p:ext uri="{BB962C8B-B14F-4D97-AF65-F5344CB8AC3E}">
        <p14:creationId xmlns:p14="http://schemas.microsoft.com/office/powerpoint/2010/main" val="2621928140"/>
      </p:ext>
    </p:extLst>
  </p:cSld>
  <p:clrMapOvr>
    <a:masterClrMapping/>
  </p:clrMapOvr>
  <p:extLst>
    <p:ext uri="{DCECCB84-F9BA-43D5-87BE-67443E8EF086}">
      <p15:sldGuideLst xmlns:p15="http://schemas.microsoft.com/office/powerpoint/2012/main">
        <p15:guide id="1" orient="horz" pos="1220" userDrawn="1">
          <p15:clr>
            <a:srgbClr val="FBAE40"/>
          </p15:clr>
        </p15:guide>
        <p15:guide id="2" orient="horz" pos="2024" userDrawn="1">
          <p15:clr>
            <a:srgbClr val="FBAE40"/>
          </p15:clr>
        </p15:guide>
        <p15:guide id="3" pos="539" userDrawn="1">
          <p15:clr>
            <a:srgbClr val="FBAE40"/>
          </p15:clr>
        </p15:guide>
        <p15:guide id="4" pos="1768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pic>
        <p:nvPicPr>
          <p:cNvPr id="56" name="Hintergrundbild"/>
          <p:cNvPicPr>
            <a:picLocks noChangeAspect="1"/>
          </p:cNvPicPr>
          <p:nvPr userDrawn="1"/>
        </p:nvPicPr>
        <p:blipFill>
          <a:blip r:embed="rId2"/>
          <a:stretch>
            <a:fillRect/>
          </a:stretch>
        </p:blipFill>
        <p:spPr>
          <a:xfrm>
            <a:off x="0" y="7987"/>
            <a:ext cx="12192000" cy="5654051"/>
          </a:xfrm>
          <a:prstGeom prst="rect">
            <a:avLst/>
          </a:prstGeom>
        </p:spPr>
      </p:pic>
      <p:sp>
        <p:nvSpPr>
          <p:cNvPr id="2" name="Titel 1"/>
          <p:cNvSpPr>
            <a:spLocks noGrp="1"/>
          </p:cNvSpPr>
          <p:nvPr>
            <p:ph type="ctrTitle" hasCustomPrompt="1"/>
          </p:nvPr>
        </p:nvSpPr>
        <p:spPr>
          <a:xfrm>
            <a:off x="359990" y="1943102"/>
            <a:ext cx="2778623" cy="168636"/>
          </a:xfrm>
          <a:solidFill>
            <a:schemeClr val="bg2"/>
          </a:solidFill>
        </p:spPr>
        <p:txBody>
          <a:bodyPr wrap="none" lIns="90000" tIns="0" rIns="90000" anchor="t" anchorCtr="0">
            <a:spAutoFit/>
          </a:bodyPr>
          <a:lstStyle>
            <a:lvl1pPr marL="0" indent="0" algn="l">
              <a:lnSpc>
                <a:spcPct val="100000"/>
              </a:lnSpc>
              <a:spcBef>
                <a:spcPts val="0"/>
              </a:spcBef>
              <a:buFont typeface="Arial" panose="020B0604020202020204" pitchFamily="34" charset="0"/>
              <a:buNone/>
              <a:defRPr sz="1096" b="1" i="0">
                <a:solidFill>
                  <a:schemeClr val="bg1"/>
                </a:solidFill>
                <a:latin typeface="+mn-lt"/>
              </a:defRPr>
            </a:lvl1pPr>
          </a:lstStyle>
          <a:p>
            <a:r>
              <a:rPr lang="de-DE" dirty="0"/>
              <a:t>Titel der Präsentation erste Zeile</a:t>
            </a:r>
          </a:p>
        </p:txBody>
      </p:sp>
      <p:sp>
        <p:nvSpPr>
          <p:cNvPr id="3" name="Untertitel 2"/>
          <p:cNvSpPr>
            <a:spLocks noGrp="1"/>
          </p:cNvSpPr>
          <p:nvPr>
            <p:ph type="subTitle" idx="1" hasCustomPrompt="1"/>
          </p:nvPr>
        </p:nvSpPr>
        <p:spPr>
          <a:xfrm>
            <a:off x="358404" y="3590925"/>
            <a:ext cx="2337565" cy="1800000"/>
          </a:xfrm>
        </p:spPr>
        <p:txBody>
          <a:bodyPr/>
          <a:lstStyle>
            <a:lvl1pPr marL="0" indent="0" algn="l">
              <a:lnSpc>
                <a:spcPct val="113000"/>
              </a:lnSpc>
              <a:spcBef>
                <a:spcPts val="0"/>
              </a:spcBef>
              <a:buFont typeface="Arial" panose="020B0604020202020204" pitchFamily="34" charset="0"/>
              <a:buNone/>
              <a:defRPr sz="590" b="0">
                <a:solidFill>
                  <a:schemeClr val="bg1"/>
                </a:solidFill>
              </a:defRPr>
            </a:lvl1pPr>
            <a:lvl2pPr marL="0" indent="0" algn="l">
              <a:lnSpc>
                <a:spcPct val="113000"/>
              </a:lnSpc>
              <a:spcBef>
                <a:spcPts val="0"/>
              </a:spcBef>
              <a:buFont typeface="Arial" panose="020B0604020202020204" pitchFamily="34" charset="0"/>
              <a:buNone/>
              <a:defRPr sz="590" b="0">
                <a:solidFill>
                  <a:schemeClr val="bg1"/>
                </a:solidFill>
              </a:defRPr>
            </a:lvl2pPr>
            <a:lvl3pPr marL="0" indent="0" algn="l">
              <a:lnSpc>
                <a:spcPct val="113000"/>
              </a:lnSpc>
              <a:spcBef>
                <a:spcPts val="0"/>
              </a:spcBef>
              <a:buFont typeface="Arial" panose="020B0604020202020204" pitchFamily="34" charset="0"/>
              <a:buNone/>
              <a:defRPr sz="590" b="0">
                <a:solidFill>
                  <a:schemeClr val="bg1"/>
                </a:solidFill>
              </a:defRPr>
            </a:lvl3pPr>
            <a:lvl4pPr marL="0" indent="0" algn="l">
              <a:lnSpc>
                <a:spcPct val="113000"/>
              </a:lnSpc>
              <a:spcBef>
                <a:spcPts val="0"/>
              </a:spcBef>
              <a:buFont typeface="Arial" panose="020B0604020202020204" pitchFamily="34" charset="0"/>
              <a:buNone/>
              <a:defRPr sz="590" b="0">
                <a:solidFill>
                  <a:schemeClr val="bg1"/>
                </a:solidFill>
              </a:defRPr>
            </a:lvl4pPr>
            <a:lvl5pPr marL="0" indent="0" algn="l">
              <a:lnSpc>
                <a:spcPct val="113000"/>
              </a:lnSpc>
              <a:spcBef>
                <a:spcPts val="0"/>
              </a:spcBef>
              <a:buFont typeface="Arial" panose="020B0604020202020204" pitchFamily="34" charset="0"/>
              <a:buNone/>
              <a:defRPr sz="590" b="0">
                <a:solidFill>
                  <a:schemeClr val="bg1"/>
                </a:solidFill>
              </a:defRPr>
            </a:lvl5pPr>
            <a:lvl6pPr marL="0" indent="0" algn="l">
              <a:lnSpc>
                <a:spcPct val="113000"/>
              </a:lnSpc>
              <a:spcBef>
                <a:spcPts val="0"/>
              </a:spcBef>
              <a:buFont typeface="Arial" panose="020B0604020202020204" pitchFamily="34" charset="0"/>
              <a:buNone/>
              <a:defRPr sz="590" b="0">
                <a:solidFill>
                  <a:schemeClr val="bg1"/>
                </a:solidFill>
              </a:defRPr>
            </a:lvl6pPr>
            <a:lvl7pPr marL="0" indent="0" algn="l">
              <a:lnSpc>
                <a:spcPct val="113000"/>
              </a:lnSpc>
              <a:spcBef>
                <a:spcPts val="0"/>
              </a:spcBef>
              <a:buFont typeface="Arial" panose="020B0604020202020204" pitchFamily="34" charset="0"/>
              <a:buNone/>
              <a:defRPr sz="590" b="0">
                <a:solidFill>
                  <a:schemeClr val="bg1"/>
                </a:solidFill>
              </a:defRPr>
            </a:lvl7pPr>
            <a:lvl8pPr marL="0" indent="0" algn="l">
              <a:lnSpc>
                <a:spcPct val="113000"/>
              </a:lnSpc>
              <a:spcBef>
                <a:spcPts val="0"/>
              </a:spcBef>
              <a:buFont typeface="Arial" panose="020B0604020202020204" pitchFamily="34" charset="0"/>
              <a:buNone/>
              <a:defRPr sz="590" b="0">
                <a:solidFill>
                  <a:schemeClr val="bg1"/>
                </a:solidFill>
              </a:defRPr>
            </a:lvl8pPr>
            <a:lvl9pPr marL="0" indent="0" algn="l">
              <a:lnSpc>
                <a:spcPct val="113000"/>
              </a:lnSpc>
              <a:spcBef>
                <a:spcPts val="0"/>
              </a:spcBef>
              <a:buFont typeface="Arial" panose="020B0604020202020204" pitchFamily="34" charset="0"/>
              <a:buNone/>
              <a:defRPr sz="590" b="0">
                <a:solidFill>
                  <a:schemeClr val="bg1"/>
                </a:solidFill>
              </a:defRPr>
            </a:lvl9pPr>
          </a:lstStyle>
          <a:p>
            <a:pPr lvl="0"/>
            <a:r>
              <a:rPr lang="de-DE" dirty="0"/>
              <a:t>Untertitel bzw. Kurzbeschreibung der Präsentation</a:t>
            </a:r>
          </a:p>
          <a:p>
            <a:pPr lvl="0"/>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59"/>
          </a:p>
        </p:txBody>
      </p:sp>
      <p:sp>
        <p:nvSpPr>
          <p:cNvPr id="26" name="Vertikaler Textplatzhalter 2"/>
          <p:cNvSpPr>
            <a:spLocks noGrp="1"/>
          </p:cNvSpPr>
          <p:nvPr>
            <p:ph type="body" orient="vert" idx="17" hasCustomPrompt="1"/>
          </p:nvPr>
        </p:nvSpPr>
        <p:spPr>
          <a:xfrm>
            <a:off x="359993" y="2410590"/>
            <a:ext cx="1823233" cy="168636"/>
          </a:xfrm>
          <a:solidFill>
            <a:schemeClr val="bg2"/>
          </a:solidFill>
        </p:spPr>
        <p:txBody>
          <a:bodyPr vert="horz" wrap="none" lIns="90000" rIns="90000" anchor="t" anchorCtr="0">
            <a:spAutoFit/>
          </a:bodyPr>
          <a:lstStyle>
            <a:lvl1pPr marL="0" indent="0">
              <a:lnSpc>
                <a:spcPct val="100000"/>
              </a:lnSpc>
              <a:spcBef>
                <a:spcPts val="0"/>
              </a:spcBef>
              <a:defRPr sz="1096" b="1" i="0">
                <a:solidFill>
                  <a:schemeClr val="bg1"/>
                </a:solidFill>
                <a:latin typeface="+mn-lt"/>
              </a:defRPr>
            </a:lvl1pPr>
            <a:lvl2pPr marL="0" indent="0">
              <a:lnSpc>
                <a:spcPct val="90000"/>
              </a:lnSpc>
              <a:spcBef>
                <a:spcPts val="0"/>
              </a:spcBef>
              <a:defRPr sz="1349" b="1" i="0">
                <a:solidFill>
                  <a:schemeClr val="bg1"/>
                </a:solidFill>
                <a:latin typeface="+mn-lt"/>
              </a:defRPr>
            </a:lvl2pPr>
            <a:lvl3pPr marL="0" indent="0">
              <a:lnSpc>
                <a:spcPct val="90000"/>
              </a:lnSpc>
              <a:spcBef>
                <a:spcPts val="0"/>
              </a:spcBef>
              <a:defRPr sz="1349" b="1" i="0">
                <a:solidFill>
                  <a:schemeClr val="bg1"/>
                </a:solidFill>
                <a:latin typeface="+mn-lt"/>
              </a:defRPr>
            </a:lvl3pPr>
            <a:lvl4pPr marL="0" indent="0">
              <a:lnSpc>
                <a:spcPct val="90000"/>
              </a:lnSpc>
              <a:spcBef>
                <a:spcPts val="0"/>
              </a:spcBef>
              <a:defRPr sz="1349" b="1" i="0">
                <a:solidFill>
                  <a:schemeClr val="bg1"/>
                </a:solidFill>
                <a:latin typeface="+mn-lt"/>
              </a:defRPr>
            </a:lvl4pPr>
            <a:lvl5pPr marL="0" indent="0">
              <a:lnSpc>
                <a:spcPct val="90000"/>
              </a:lnSpc>
              <a:spcBef>
                <a:spcPts val="0"/>
              </a:spcBef>
              <a:defRPr sz="1349" b="1" i="0">
                <a:solidFill>
                  <a:schemeClr val="bg1"/>
                </a:solidFill>
                <a:latin typeface="+mn-lt"/>
              </a:defRPr>
            </a:lvl5pPr>
            <a:lvl6pPr marL="0" indent="0">
              <a:lnSpc>
                <a:spcPct val="90000"/>
              </a:lnSpc>
              <a:spcBef>
                <a:spcPts val="0"/>
              </a:spcBef>
              <a:defRPr sz="1349" b="1" i="0">
                <a:solidFill>
                  <a:schemeClr val="bg1"/>
                </a:solidFill>
                <a:latin typeface="+mn-lt"/>
              </a:defRPr>
            </a:lvl6pPr>
            <a:lvl7pPr marL="0" indent="0">
              <a:lnSpc>
                <a:spcPct val="90000"/>
              </a:lnSpc>
              <a:spcBef>
                <a:spcPts val="0"/>
              </a:spcBef>
              <a:defRPr sz="1349" b="1" i="0">
                <a:solidFill>
                  <a:schemeClr val="bg1"/>
                </a:solidFill>
                <a:latin typeface="+mn-lt"/>
              </a:defRPr>
            </a:lvl7pPr>
            <a:lvl8pPr marL="0" indent="0">
              <a:lnSpc>
                <a:spcPct val="90000"/>
              </a:lnSpc>
              <a:spcBef>
                <a:spcPts val="0"/>
              </a:spcBef>
              <a:defRPr sz="1349" b="1" i="0">
                <a:solidFill>
                  <a:schemeClr val="bg1"/>
                </a:solidFill>
                <a:latin typeface="+mn-lt"/>
              </a:defRPr>
            </a:lvl8pPr>
            <a:lvl9pPr marL="0" indent="0">
              <a:lnSpc>
                <a:spcPct val="90000"/>
              </a:lnSpc>
              <a:spcBef>
                <a:spcPts val="0"/>
              </a:spcBef>
              <a:defRPr sz="1349" b="1" i="0">
                <a:solidFill>
                  <a:schemeClr val="bg1"/>
                </a:solidFill>
                <a:latin typeface="+mn-lt"/>
              </a:defRPr>
            </a:lvl9pPr>
          </a:lstStyle>
          <a:p>
            <a:pPr lvl="0"/>
            <a:r>
              <a:rPr lang="de-DE" dirty="0"/>
              <a:t>Zwei Zeilen einfügen</a:t>
            </a:r>
          </a:p>
        </p:txBody>
      </p:sp>
      <p:grpSp>
        <p:nvGrpSpPr>
          <p:cNvPr id="27" name="Regieanweisungen"/>
          <p:cNvGrpSpPr/>
          <p:nvPr userDrawn="1"/>
        </p:nvGrpSpPr>
        <p:grpSpPr>
          <a:xfrm>
            <a:off x="-2050600" y="-468000"/>
            <a:ext cx="14709415" cy="7776000"/>
            <a:chOff x="-2052737" y="-468000"/>
            <a:chExt cx="14724737" cy="7776000"/>
          </a:xfrm>
        </p:grpSpPr>
        <p:sp>
          <p:nvSpPr>
            <p:cNvPr id="28"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580664" rtl="0" eaLnBrk="1" fontAlgn="auto" latinLnBrk="0" hangingPunct="1">
                <a:lnSpc>
                  <a:spcPct val="100000"/>
                </a:lnSpc>
                <a:spcBef>
                  <a:spcPts val="0"/>
                </a:spcBef>
                <a:spcAft>
                  <a:spcPts val="0"/>
                </a:spcAft>
                <a:buClrTx/>
                <a:buSzTx/>
                <a:buFontTx/>
                <a:buNone/>
                <a:tabLst/>
                <a:defRPr/>
              </a:pPr>
              <a:r>
                <a:rPr kumimoji="0" lang="de-DE" sz="38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38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29"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Folie in Ursprungsform </a:t>
              </a:r>
            </a:p>
            <a:p>
              <a:pPr indent="0" algn="r">
                <a:lnSpc>
                  <a:spcPct val="120000"/>
                </a:lnSpc>
                <a:spcBef>
                  <a:spcPts val="0"/>
                </a:spcBef>
                <a:spcAft>
                  <a:spcPts val="0"/>
                </a:spcAft>
              </a:pPr>
              <a:r>
                <a:rPr lang="de-DE" sz="380" b="0" baseline="0" dirty="0">
                  <a:solidFill>
                    <a:schemeClr val="tx1"/>
                  </a:solidFill>
                  <a:latin typeface="+mn-lt"/>
                </a:rPr>
                <a:t>bringen über Menu:</a:t>
              </a:r>
            </a:p>
            <a:p>
              <a:pPr indent="0" algn="r">
                <a:lnSpc>
                  <a:spcPct val="120000"/>
                </a:lnSpc>
                <a:spcBef>
                  <a:spcPts val="0"/>
                </a:spcBef>
                <a:spcAft>
                  <a:spcPts val="0"/>
                </a:spcAft>
              </a:pPr>
              <a:r>
                <a:rPr lang="de-DE" sz="380" b="1" baseline="0" dirty="0">
                  <a:solidFill>
                    <a:schemeClr val="tx1"/>
                  </a:solidFill>
                  <a:latin typeface="+mn-lt"/>
                </a:rPr>
                <a:t>Start &gt; Folien &gt; Zurücksetzen</a:t>
              </a:r>
            </a:p>
          </p:txBody>
        </p:sp>
        <p:sp>
          <p:nvSpPr>
            <p:cNvPr id="46"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Wechsel des Folienlayouts </a:t>
              </a:r>
              <a:br>
                <a:rPr lang="de-DE" sz="380" b="0" baseline="0" dirty="0">
                  <a:solidFill>
                    <a:schemeClr val="tx1"/>
                  </a:solidFill>
                  <a:latin typeface="+mn-lt"/>
                </a:rPr>
              </a:br>
              <a:r>
                <a:rPr lang="de-DE" sz="380" b="0" baseline="0" dirty="0">
                  <a:solidFill>
                    <a:schemeClr val="tx1"/>
                  </a:solidFill>
                  <a:latin typeface="+mn-lt"/>
                </a:rPr>
                <a:t>im Menü über:</a:t>
              </a:r>
            </a:p>
            <a:p>
              <a:pPr marL="0" marR="0" lvl="0" indent="0" algn="r" defTabSz="509042" rtl="0" eaLnBrk="1" fontAlgn="auto" latinLnBrk="0" hangingPunct="1">
                <a:lnSpc>
                  <a:spcPct val="120000"/>
                </a:lnSpc>
                <a:spcBef>
                  <a:spcPts val="0"/>
                </a:spcBef>
                <a:spcAft>
                  <a:spcPts val="0"/>
                </a:spcAft>
                <a:buClrTx/>
                <a:buSzTx/>
                <a:buFontTx/>
                <a:buNone/>
                <a:tabLst/>
                <a:defRPr/>
              </a:pPr>
              <a:r>
                <a:rPr lang="de-DE" sz="380" b="1" baseline="0" dirty="0">
                  <a:solidFill>
                    <a:schemeClr val="tx1"/>
                  </a:solidFill>
                  <a:latin typeface="+mn-lt"/>
                </a:rPr>
                <a:t>Start &gt; Folien &gt; Layout</a:t>
              </a:r>
            </a:p>
          </p:txBody>
        </p:sp>
        <p:cxnSp>
          <p:nvCxnSpPr>
            <p:cNvPr id="4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Datumsplatzhalter 3"/>
          <p:cNvSpPr>
            <a:spLocks noGrp="1"/>
          </p:cNvSpPr>
          <p:nvPr>
            <p:ph type="dt" sz="half" idx="14"/>
          </p:nvPr>
        </p:nvSpPr>
        <p:spPr>
          <a:xfrm>
            <a:off x="3596256" y="-720000"/>
            <a:ext cx="8235421" cy="360000"/>
          </a:xfrm>
        </p:spPr>
        <p:txBody>
          <a:bodyPr/>
          <a:lstStyle/>
          <a:p>
            <a:endParaRPr lang="de-DE" dirty="0"/>
          </a:p>
        </p:txBody>
      </p:sp>
      <p:sp>
        <p:nvSpPr>
          <p:cNvPr id="54"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5"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590" dirty="0"/>
          </a:p>
        </p:txBody>
      </p:sp>
      <p:sp>
        <p:nvSpPr>
          <p:cNvPr id="57" name="Logo"/>
          <p:cNvSpPr>
            <a:spLocks noChangeAspect="1" noEditPoints="1"/>
          </p:cNvSpPr>
          <p:nvPr userDrawn="1"/>
        </p:nvSpPr>
        <p:spPr bwMode="auto">
          <a:xfrm>
            <a:off x="359629"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38537" tIns="19268" rIns="38537" bIns="19268" numCol="1" anchor="t" anchorCtr="0" compatLnSpc="1">
            <a:prstTxWarp prst="textNoShape">
              <a:avLst/>
            </a:prstTxWarp>
          </a:bodyPr>
          <a:lstStyle/>
          <a:p>
            <a:endParaRPr lang="de-DE" sz="1013" dirty="0"/>
          </a:p>
        </p:txBody>
      </p:sp>
      <p:sp>
        <p:nvSpPr>
          <p:cNvPr id="61"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38537" tIns="19268" rIns="38537" bIns="19268" numCol="1" anchor="t" anchorCtr="0" compatLnSpc="1">
            <a:prstTxWarp prst="textNoShape">
              <a:avLst/>
            </a:prstTxWarp>
          </a:bodyPr>
          <a:lstStyle/>
          <a:p>
            <a:endParaRPr lang="de-DE" sz="1013"/>
          </a:p>
        </p:txBody>
      </p:sp>
      <p:sp>
        <p:nvSpPr>
          <p:cNvPr id="62"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506" b="0"/>
            </a:lvl1pPr>
            <a:lvl2pPr marL="0" indent="0" algn="r">
              <a:lnSpc>
                <a:spcPct val="110000"/>
              </a:lnSpc>
              <a:spcBef>
                <a:spcPts val="0"/>
              </a:spcBef>
              <a:buNone/>
              <a:defRPr sz="506" b="0"/>
            </a:lvl2pPr>
            <a:lvl3pPr marL="0" indent="0" algn="r">
              <a:lnSpc>
                <a:spcPct val="110000"/>
              </a:lnSpc>
              <a:spcBef>
                <a:spcPts val="0"/>
              </a:spcBef>
              <a:buNone/>
              <a:defRPr sz="506" b="0"/>
            </a:lvl3pPr>
            <a:lvl4pPr marL="0" indent="0" algn="r">
              <a:lnSpc>
                <a:spcPct val="110000"/>
              </a:lnSpc>
              <a:spcBef>
                <a:spcPts val="0"/>
              </a:spcBef>
              <a:buNone/>
              <a:defRPr sz="506" b="0"/>
            </a:lvl4pPr>
            <a:lvl5pPr marL="0" indent="0" algn="r">
              <a:lnSpc>
                <a:spcPct val="110000"/>
              </a:lnSpc>
              <a:spcBef>
                <a:spcPts val="0"/>
              </a:spcBef>
              <a:buNone/>
              <a:defRPr sz="506" b="0"/>
            </a:lvl5pPr>
            <a:lvl6pPr marL="0" indent="0" algn="r">
              <a:lnSpc>
                <a:spcPct val="110000"/>
              </a:lnSpc>
              <a:spcBef>
                <a:spcPts val="0"/>
              </a:spcBef>
              <a:buNone/>
              <a:defRPr sz="506" b="0"/>
            </a:lvl6pPr>
            <a:lvl7pPr marL="0" indent="0" algn="r">
              <a:lnSpc>
                <a:spcPct val="110000"/>
              </a:lnSpc>
              <a:spcBef>
                <a:spcPts val="0"/>
              </a:spcBef>
              <a:buNone/>
              <a:defRPr sz="506" b="0"/>
            </a:lvl7pPr>
            <a:lvl8pPr marL="0" indent="0" algn="r">
              <a:lnSpc>
                <a:spcPct val="110000"/>
              </a:lnSpc>
              <a:spcBef>
                <a:spcPts val="0"/>
              </a:spcBef>
              <a:buNone/>
              <a:defRPr sz="506" b="0"/>
            </a:lvl8pPr>
            <a:lvl9pPr marL="0" indent="0" algn="r">
              <a:lnSpc>
                <a:spcPct val="110000"/>
              </a:lnSpc>
              <a:spcBef>
                <a:spcPts val="0"/>
              </a:spcBef>
              <a:buNone/>
              <a:defRPr sz="506"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2412150525"/>
      </p:ext>
    </p:extLst>
  </p:cSld>
  <p:clrMapOvr>
    <a:masterClrMapping/>
  </p:clrMapOvr>
  <p:extLst>
    <p:ext uri="{DCECCB84-F9BA-43D5-87BE-67443E8EF086}">
      <p15:sldGuideLst xmlns:p15="http://schemas.microsoft.com/office/powerpoint/2012/main">
        <p15:guide id="1" orient="horz" pos="1224" userDrawn="1">
          <p15:clr>
            <a:srgbClr val="FBAE40"/>
          </p15:clr>
        </p15:guide>
        <p15:guide id="2" orient="horz" pos="2262" userDrawn="1">
          <p15:clr>
            <a:srgbClr val="FBAE40"/>
          </p15:clr>
        </p15:guide>
        <p15:guide id="3" pos="539" userDrawn="1">
          <p15:clr>
            <a:srgbClr val="FBAE40"/>
          </p15:clr>
        </p15:guide>
        <p15:guide id="4" pos="17685" userDrawn="1">
          <p15:clr>
            <a:srgbClr val="FBAE40"/>
          </p15:clr>
        </p15:guide>
        <p15:guide id="5" orient="horz" pos="151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59629" y="1438275"/>
            <a:ext cx="11472049" cy="577054"/>
          </a:xfrm>
        </p:spPr>
        <p:txBody>
          <a:bodyPr/>
          <a:lstStyle/>
          <a:p>
            <a:r>
              <a:rPr lang="de-DE" dirty="0"/>
              <a:t>Headline einfügen</a:t>
            </a:r>
          </a:p>
        </p:txBody>
      </p:sp>
      <p:sp>
        <p:nvSpPr>
          <p:cNvPr id="6" name="Vertikaler Textplatzhalter 2"/>
          <p:cNvSpPr>
            <a:spLocks noGrp="1"/>
          </p:cNvSpPr>
          <p:nvPr>
            <p:ph type="body" orient="vert" idx="1" hasCustomPrompt="1"/>
          </p:nvPr>
        </p:nvSpPr>
        <p:spPr>
          <a:xfrm>
            <a:off x="359627" y="2286006"/>
            <a:ext cx="11472388" cy="345757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Datumsplatzhalter 2"/>
          <p:cNvSpPr>
            <a:spLocks noGrp="1"/>
          </p:cNvSpPr>
          <p:nvPr>
            <p:ph type="dt" sz="half" idx="10"/>
          </p:nvPr>
        </p:nvSpPr>
        <p:spPr/>
        <p:txBody>
          <a:bodyPr/>
          <a:lstStyle/>
          <a:p>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a:t>
            </a:fld>
            <a:r>
              <a:rPr lang="de-DE"/>
              <a:t> </a:t>
            </a:r>
            <a:endParaRPr lang="de-DE" sz="590" dirty="0"/>
          </a:p>
        </p:txBody>
      </p:sp>
    </p:spTree>
    <p:extLst>
      <p:ext uri="{BB962C8B-B14F-4D97-AF65-F5344CB8AC3E}">
        <p14:creationId xmlns:p14="http://schemas.microsoft.com/office/powerpoint/2010/main" val="2622902641"/>
      </p:ext>
    </p:extLst>
  </p:cSld>
  <p:clrMapOvr>
    <a:masterClrMapping/>
  </p:clrMapOvr>
  <p:extLst>
    <p:ext uri="{DCECCB84-F9BA-43D5-87BE-67443E8EF086}">
      <p15:sldGuideLst xmlns:p15="http://schemas.microsoft.com/office/powerpoint/2012/main">
        <p15:guide id="1" orient="horz" pos="3618" userDrawn="1">
          <p15:clr>
            <a:srgbClr val="FBAE40"/>
          </p15:clr>
        </p15:guide>
        <p15:guide id="2" orient="horz" pos="906" userDrawn="1">
          <p15:clr>
            <a:srgbClr val="FBAE40"/>
          </p15:clr>
        </p15:guide>
        <p15:guide id="3" orient="horz" pos="1440" userDrawn="1">
          <p15:clr>
            <a:srgbClr val="FBAE40"/>
          </p15:clr>
        </p15:guide>
        <p15:guide id="4" pos="539" userDrawn="1">
          <p15:clr>
            <a:srgbClr val="FBAE40"/>
          </p15:clr>
        </p15:guide>
        <p15:guide id="5" pos="1768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Text mit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59627" y="1438275"/>
            <a:ext cx="5494740" cy="992686"/>
          </a:xfrm>
        </p:spPr>
        <p:txBody>
          <a:bodyPr/>
          <a:lstStyle>
            <a:lvl1pPr>
              <a:defRPr/>
            </a:lvl1pPr>
          </a:lstStyle>
          <a:p>
            <a:r>
              <a:rPr lang="de-DE" dirty="0"/>
              <a:t>Headline einfügen</a:t>
            </a:r>
            <a:br>
              <a:rPr lang="de-DE" dirty="0"/>
            </a:br>
            <a:r>
              <a:rPr lang="de-DE" dirty="0"/>
              <a:t>über zwei Zeilen</a:t>
            </a:r>
          </a:p>
        </p:txBody>
      </p:sp>
      <p:sp>
        <p:nvSpPr>
          <p:cNvPr id="6" name="Vertikaler Textplatzhalter 2"/>
          <p:cNvSpPr>
            <a:spLocks noGrp="1"/>
          </p:cNvSpPr>
          <p:nvPr>
            <p:ph type="body" orient="vert" idx="1" hasCustomPrompt="1"/>
          </p:nvPr>
        </p:nvSpPr>
        <p:spPr>
          <a:xfrm>
            <a:off x="359989" y="2698758"/>
            <a:ext cx="5494379" cy="304323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p:txBody>
      </p:sp>
      <p:sp>
        <p:nvSpPr>
          <p:cNvPr id="4" name="Bildplatzhalter 3"/>
          <p:cNvSpPr>
            <a:spLocks noGrp="1"/>
          </p:cNvSpPr>
          <p:nvPr>
            <p:ph type="pic" sz="quarter" idx="13" hasCustomPrompt="1"/>
          </p:nvPr>
        </p:nvSpPr>
        <p:spPr>
          <a:xfrm>
            <a:off x="7516173" y="1512000"/>
            <a:ext cx="4315843" cy="3204000"/>
          </a:xfrm>
          <a:solidFill>
            <a:schemeClr val="tx1">
              <a:lumMod val="20000"/>
              <a:lumOff val="80000"/>
            </a:schemeClr>
          </a:solidFill>
        </p:spPr>
        <p:txBody>
          <a:bodyPr anchor="ctr" anchorCtr="0"/>
          <a:lstStyle>
            <a:lvl1pPr algn="ctr">
              <a:spcBef>
                <a:spcPts val="0"/>
              </a:spcBef>
              <a:defRPr sz="506"/>
            </a:lvl1pPr>
          </a:lstStyle>
          <a:p>
            <a:r>
              <a:rPr lang="de-DE" dirty="0"/>
              <a:t>Platzhalter für ein Bild (Format: 4:3)</a:t>
            </a:r>
            <a:br>
              <a:rPr lang="de-DE" dirty="0"/>
            </a:br>
            <a:br>
              <a:rPr lang="de-DE" dirty="0"/>
            </a:br>
            <a:br>
              <a:rPr lang="de-DE" dirty="0"/>
            </a:br>
            <a:endParaRPr lang="de-DE" dirty="0"/>
          </a:p>
        </p:txBody>
      </p:sp>
      <p:sp>
        <p:nvSpPr>
          <p:cNvPr id="13" name="Vertikaler Textplatzhalter 2"/>
          <p:cNvSpPr>
            <a:spLocks noGrp="1"/>
          </p:cNvSpPr>
          <p:nvPr>
            <p:ph type="body" orient="vert" idx="14" hasCustomPrompt="1"/>
          </p:nvPr>
        </p:nvSpPr>
        <p:spPr>
          <a:xfrm>
            <a:off x="7516173" y="4860000"/>
            <a:ext cx="4315843" cy="881988"/>
          </a:xfrm>
        </p:spPr>
        <p:txBody>
          <a:bodyPr vert="horz"/>
          <a:lstStyle>
            <a:lvl1pPr marL="0" indent="0">
              <a:lnSpc>
                <a:spcPct val="112000"/>
              </a:lnSpc>
              <a:spcBef>
                <a:spcPts val="0"/>
              </a:spcBef>
              <a:buFont typeface="Arial" panose="020B0604020202020204" pitchFamily="34" charset="0"/>
              <a:buNone/>
              <a:defRPr sz="506" b="0" i="0">
                <a:latin typeface="+mn-lt"/>
              </a:defRPr>
            </a:lvl1pPr>
            <a:lvl2pPr marL="0" indent="0">
              <a:lnSpc>
                <a:spcPct val="112000"/>
              </a:lnSpc>
              <a:spcBef>
                <a:spcPts val="0"/>
              </a:spcBef>
              <a:buNone/>
              <a:defRPr sz="506" b="0" i="0">
                <a:latin typeface="+mn-lt"/>
              </a:defRPr>
            </a:lvl2pPr>
            <a:lvl3pPr marL="0" indent="0">
              <a:lnSpc>
                <a:spcPct val="112000"/>
              </a:lnSpc>
              <a:spcBef>
                <a:spcPts val="0"/>
              </a:spcBef>
              <a:buNone/>
              <a:defRPr sz="506" b="0" i="0">
                <a:latin typeface="+mn-lt"/>
              </a:defRPr>
            </a:lvl3pPr>
            <a:lvl4pPr marL="0" indent="0">
              <a:lnSpc>
                <a:spcPct val="112000"/>
              </a:lnSpc>
              <a:spcBef>
                <a:spcPts val="0"/>
              </a:spcBef>
              <a:buNone/>
              <a:defRPr sz="506" b="0" i="0">
                <a:latin typeface="+mn-lt"/>
              </a:defRPr>
            </a:lvl4pPr>
            <a:lvl5pPr marL="0" indent="0">
              <a:lnSpc>
                <a:spcPct val="112000"/>
              </a:lnSpc>
              <a:spcBef>
                <a:spcPts val="0"/>
              </a:spcBef>
              <a:buNone/>
              <a:defRPr sz="506" b="0" i="0">
                <a:latin typeface="+mn-lt"/>
              </a:defRPr>
            </a:lvl5pPr>
            <a:lvl6pPr marL="0" indent="0">
              <a:lnSpc>
                <a:spcPct val="112000"/>
              </a:lnSpc>
              <a:spcBef>
                <a:spcPts val="0"/>
              </a:spcBef>
              <a:buNone/>
              <a:defRPr sz="506" b="0" i="0">
                <a:latin typeface="+mn-lt"/>
              </a:defRPr>
            </a:lvl6pPr>
            <a:lvl7pPr marL="0" indent="0">
              <a:lnSpc>
                <a:spcPct val="112000"/>
              </a:lnSpc>
              <a:spcBef>
                <a:spcPts val="0"/>
              </a:spcBef>
              <a:buNone/>
              <a:defRPr sz="506" b="0" i="0">
                <a:latin typeface="+mn-lt"/>
              </a:defRPr>
            </a:lvl7pPr>
            <a:lvl8pPr marL="0" indent="0">
              <a:lnSpc>
                <a:spcPct val="112000"/>
              </a:lnSpc>
              <a:spcBef>
                <a:spcPts val="0"/>
              </a:spcBef>
              <a:buNone/>
              <a:defRPr sz="506" b="0" i="0">
                <a:latin typeface="+mn-lt"/>
              </a:defRPr>
            </a:lvl8pPr>
            <a:lvl9pPr marL="0" indent="0">
              <a:lnSpc>
                <a:spcPct val="112000"/>
              </a:lnSpc>
              <a:spcBef>
                <a:spcPts val="0"/>
              </a:spcBef>
              <a:buNone/>
              <a:defRPr sz="506" b="0" i="0">
                <a:latin typeface="+mn-lt"/>
              </a:defRPr>
            </a:lvl9pPr>
          </a:lstStyle>
          <a:p>
            <a:pPr lvl="0"/>
            <a:r>
              <a:rPr lang="de-DE" dirty="0"/>
              <a:t>Bildunterschrift</a:t>
            </a:r>
          </a:p>
        </p:txBody>
      </p:sp>
      <p:sp>
        <p:nvSpPr>
          <p:cNvPr id="3" name="Datumsplatzhalter 2"/>
          <p:cNvSpPr>
            <a:spLocks noGrp="1"/>
          </p:cNvSpPr>
          <p:nvPr>
            <p:ph type="dt" sz="half" idx="15"/>
          </p:nvPr>
        </p:nvSpPr>
        <p:spPr/>
        <p:txBody>
          <a:bodyPr/>
          <a:lstStyle/>
          <a:p>
            <a:endParaRPr lang="de-DE" dirty="0"/>
          </a:p>
        </p:txBody>
      </p:sp>
      <p:sp>
        <p:nvSpPr>
          <p:cNvPr id="5" name="Fußzeilenplatzhalter 4"/>
          <p:cNvSpPr>
            <a:spLocks noGrp="1"/>
          </p:cNvSpPr>
          <p:nvPr>
            <p:ph type="ftr" sz="quarter" idx="16"/>
          </p:nvPr>
        </p:nvSpPr>
        <p:spPr/>
        <p:txBody>
          <a:bodyPr/>
          <a:lstStyle/>
          <a:p>
            <a:r>
              <a:rPr lang="de-DE"/>
              <a:t>Prof. Dr. Sebastian Schlesinger</a:t>
            </a:r>
            <a:endParaRPr lang="de-DE" dirty="0"/>
          </a:p>
        </p:txBody>
      </p:sp>
      <p:sp>
        <p:nvSpPr>
          <p:cNvPr id="7" name="Foliennummernplatzhalter 6"/>
          <p:cNvSpPr>
            <a:spLocks noGrp="1"/>
          </p:cNvSpPr>
          <p:nvPr>
            <p:ph type="sldNum" sz="quarter" idx="17"/>
          </p:nvPr>
        </p:nvSpPr>
        <p:spPr/>
        <p:txBody>
          <a:bodyPr/>
          <a:lstStyle/>
          <a:p>
            <a:fld id="{6C8FC03C-C266-4645-ABC5-645062898383}" type="slidenum">
              <a:rPr lang="de-DE" smtClean="0"/>
              <a:pPr/>
              <a:t>‹#›</a:t>
            </a:fld>
            <a:r>
              <a:rPr lang="de-DE"/>
              <a:t> </a:t>
            </a:r>
            <a:endParaRPr lang="de-DE" sz="590" dirty="0"/>
          </a:p>
        </p:txBody>
      </p:sp>
    </p:spTree>
    <p:extLst>
      <p:ext uri="{BB962C8B-B14F-4D97-AF65-F5344CB8AC3E}">
        <p14:creationId xmlns:p14="http://schemas.microsoft.com/office/powerpoint/2010/main" val="2681546953"/>
      </p:ext>
    </p:extLst>
  </p:cSld>
  <p:clrMapOvr>
    <a:masterClrMapping/>
  </p:clrMapOvr>
  <p:extLst>
    <p:ext uri="{DCECCB84-F9BA-43D5-87BE-67443E8EF086}">
      <p15:sldGuideLst xmlns:p15="http://schemas.microsoft.com/office/powerpoint/2012/main">
        <p15:guide id="1" orient="horz" pos="3617" userDrawn="1">
          <p15:clr>
            <a:srgbClr val="FBAE40"/>
          </p15:clr>
        </p15:guide>
        <p15:guide id="2" orient="horz" pos="906" userDrawn="1">
          <p15:clr>
            <a:srgbClr val="FBAE40"/>
          </p15:clr>
        </p15:guide>
        <p15:guide id="3" orient="horz" pos="1700" userDrawn="1">
          <p15:clr>
            <a:srgbClr val="FBAE40"/>
          </p15:clr>
        </p15:guide>
        <p15:guide id="4" pos="539" userDrawn="1">
          <p15:clr>
            <a:srgbClr val="FBAE40"/>
          </p15:clr>
        </p15:guide>
        <p15:guide id="5" pos="1768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6" name="Datumsplatzhalter 5"/>
          <p:cNvSpPr>
            <a:spLocks noGrp="1"/>
          </p:cNvSpPr>
          <p:nvPr>
            <p:ph type="dt" sz="half" idx="10"/>
          </p:nvPr>
        </p:nvSpPr>
        <p:spPr/>
        <p:txBody>
          <a:bodyPr/>
          <a:lstStyle/>
          <a:p>
            <a:endParaRPr lang="de-DE" dirty="0"/>
          </a:p>
        </p:txBody>
      </p:sp>
      <p:sp>
        <p:nvSpPr>
          <p:cNvPr id="7" name="Fußzeilenplatzhalter 6"/>
          <p:cNvSpPr>
            <a:spLocks noGrp="1"/>
          </p:cNvSpPr>
          <p:nvPr>
            <p:ph type="ftr" sz="quarter" idx="11"/>
          </p:nvPr>
        </p:nvSpPr>
        <p:spPr/>
        <p:txBody>
          <a:bodyPr/>
          <a:lstStyle/>
          <a:p>
            <a:r>
              <a:rPr lang="de-DE"/>
              <a:t>Prof. Dr. Sebastian Schlesinger</a:t>
            </a:r>
            <a:endParaRPr lang="de-DE" dirty="0"/>
          </a:p>
        </p:txBody>
      </p:sp>
      <p:sp>
        <p:nvSpPr>
          <p:cNvPr id="8" name="Foliennummernplatzhalter 7"/>
          <p:cNvSpPr>
            <a:spLocks noGrp="1"/>
          </p:cNvSpPr>
          <p:nvPr>
            <p:ph type="sldNum" sz="quarter" idx="12"/>
          </p:nvPr>
        </p:nvSpPr>
        <p:spPr/>
        <p:txBody>
          <a:bodyPr/>
          <a:lstStyle/>
          <a:p>
            <a:fld id="{6C8FC03C-C266-4645-ABC5-645062898383}" type="slidenum">
              <a:rPr lang="de-DE" smtClean="0"/>
              <a:pPr/>
              <a:t>‹#›</a:t>
            </a:fld>
            <a:r>
              <a:rPr lang="de-DE"/>
              <a:t> </a:t>
            </a:r>
            <a:endParaRPr lang="de-DE" sz="590" dirty="0"/>
          </a:p>
        </p:txBody>
      </p:sp>
    </p:spTree>
    <p:extLst>
      <p:ext uri="{BB962C8B-B14F-4D97-AF65-F5344CB8AC3E}">
        <p14:creationId xmlns:p14="http://schemas.microsoft.com/office/powerpoint/2010/main" val="184090676"/>
      </p:ext>
    </p:extLst>
  </p:cSld>
  <p:clrMapOvr>
    <a:masterClrMapping/>
  </p:clrMapOvr>
  <p:extLst>
    <p:ext uri="{DCECCB84-F9BA-43D5-87BE-67443E8EF086}">
      <p15:sldGuideLst xmlns:p15="http://schemas.microsoft.com/office/powerpoint/2012/main">
        <p15:guide id="1" pos="539" userDrawn="1">
          <p15:clr>
            <a:srgbClr val="FBAE40"/>
          </p15:clr>
        </p15:guide>
        <p15:guide id="2" pos="17685" userDrawn="1">
          <p15:clr>
            <a:srgbClr val="FBAE40"/>
          </p15:clr>
        </p15:guide>
        <p15:guide id="3" orient="horz" pos="3617" userDrawn="1">
          <p15:clr>
            <a:srgbClr val="FBAE40"/>
          </p15:clr>
        </p15:guide>
        <p15:guide id="4" orient="horz" pos="906" userDrawn="1">
          <p15:clr>
            <a:srgbClr val="FBAE40"/>
          </p15:clr>
        </p15:guide>
        <p15:guide id="5" orient="horz" pos="14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pSp>
        <p:nvGrpSpPr>
          <p:cNvPr id="7" name="Regieanweisungen"/>
          <p:cNvGrpSpPr/>
          <p:nvPr userDrawn="1"/>
        </p:nvGrpSpPr>
        <p:grpSpPr>
          <a:xfrm>
            <a:off x="-2050601" y="-468000"/>
            <a:ext cx="15824937" cy="7776001"/>
            <a:chOff x="-2052737" y="-468000"/>
            <a:chExt cx="15841421" cy="7776001"/>
          </a:xfrm>
        </p:grpSpPr>
        <p:sp>
          <p:nvSpPr>
            <p:cNvPr id="35"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580664" rtl="0" eaLnBrk="1" fontAlgn="auto" latinLnBrk="0" hangingPunct="1">
                <a:lnSpc>
                  <a:spcPct val="100000"/>
                </a:lnSpc>
                <a:spcBef>
                  <a:spcPts val="0"/>
                </a:spcBef>
                <a:spcAft>
                  <a:spcPts val="0"/>
                </a:spcAft>
                <a:buClrTx/>
                <a:buSzTx/>
                <a:buFontTx/>
                <a:buNone/>
                <a:tabLst/>
                <a:defRPr/>
              </a:pPr>
              <a:r>
                <a:rPr kumimoji="0" lang="de-DE" sz="38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38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sp>
          <p:nvSpPr>
            <p:cNvPr id="36" name="Fußzeile"/>
            <p:cNvSpPr txBox="1"/>
            <p:nvPr userDrawn="1"/>
          </p:nvSpPr>
          <p:spPr>
            <a:xfrm rot="10800000" flipH="1" flipV="1">
              <a:off x="395999" y="6948001"/>
              <a:ext cx="6883201" cy="36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580664" rtl="0" eaLnBrk="1" fontAlgn="auto" latinLnBrk="0" hangingPunct="1">
                <a:lnSpc>
                  <a:spcPct val="100000"/>
                </a:lnSpc>
                <a:spcBef>
                  <a:spcPts val="0"/>
                </a:spcBef>
                <a:spcAft>
                  <a:spcPts val="0"/>
                </a:spcAft>
                <a:buClrTx/>
                <a:buSzTx/>
                <a:buFontTx/>
                <a:buNone/>
                <a:tabLst/>
                <a:defRPr/>
              </a:pPr>
              <a:r>
                <a:rPr lang="de-DE" sz="380" b="0" baseline="0" dirty="0">
                  <a:solidFill>
                    <a:schemeClr val="tx1"/>
                  </a:solidFill>
                  <a:latin typeface="+mn-lt"/>
                </a:rPr>
                <a:t>Fußzeile anpassen: </a:t>
              </a:r>
              <a:r>
                <a:rPr lang="de-DE" sz="380" b="1" baseline="0" dirty="0">
                  <a:solidFill>
                    <a:schemeClr val="tx1"/>
                  </a:solidFill>
                  <a:latin typeface="+mn-lt"/>
                </a:rPr>
                <a:t>Einfügen &gt; Text &gt; Kopf- und Fußzeile</a:t>
              </a:r>
            </a:p>
          </p:txBody>
        </p:sp>
        <p:cxnSp>
          <p:nvCxnSpPr>
            <p:cNvPr id="41"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 Listenebene erhöhen"/>
            <p:cNvSpPr txBox="1"/>
            <p:nvPr userDrawn="1"/>
          </p:nvSpPr>
          <p:spPr>
            <a:xfrm>
              <a:off x="-1656000" y="3204000"/>
              <a:ext cx="864680" cy="252000"/>
            </a:xfrm>
            <a:prstGeom prst="rect">
              <a:avLst/>
            </a:prstGeom>
            <a:noFill/>
          </p:spPr>
          <p:txBody>
            <a:bodyPr wrap="square" lIns="0" tIns="0" rIns="0" bIns="0" rtlCol="0" anchor="ctr" anchorCtr="0">
              <a:noAutofit/>
            </a:bodyPr>
            <a:lstStyle/>
            <a:p>
              <a:pPr marL="0" marR="0" lvl="0" indent="0" algn="r" defTabSz="509042" rtl="0" eaLnBrk="1" fontAlgn="auto" latinLnBrk="0" hangingPunct="1">
                <a:lnSpc>
                  <a:spcPct val="120000"/>
                </a:lnSpc>
                <a:spcBef>
                  <a:spcPts val="0"/>
                </a:spcBef>
                <a:spcAft>
                  <a:spcPts val="0"/>
                </a:spcAft>
                <a:buClrTx/>
                <a:buSzTx/>
                <a:buFontTx/>
                <a:buNone/>
                <a:tabLst/>
                <a:defRPr/>
              </a:pPr>
              <a:r>
                <a:rPr lang="de-DE" sz="337" b="1" baseline="0" dirty="0">
                  <a:solidFill>
                    <a:schemeClr val="tx1"/>
                  </a:solidFill>
                  <a:latin typeface="+mn-lt"/>
                </a:rPr>
                <a:t>Listenebene</a:t>
              </a:r>
            </a:p>
            <a:p>
              <a:pPr marL="0" marR="0" lvl="0" indent="0" algn="r" defTabSz="509042" rtl="0" eaLnBrk="1" fontAlgn="auto" latinLnBrk="0" hangingPunct="1">
                <a:lnSpc>
                  <a:spcPct val="120000"/>
                </a:lnSpc>
                <a:spcBef>
                  <a:spcPts val="0"/>
                </a:spcBef>
                <a:spcAft>
                  <a:spcPts val="0"/>
                </a:spcAft>
                <a:buClrTx/>
                <a:buSzTx/>
                <a:buFontTx/>
                <a:buNone/>
                <a:tabLst/>
                <a:defRPr/>
              </a:pPr>
              <a:r>
                <a:rPr lang="de-DE" sz="337" b="1" baseline="0" dirty="0">
                  <a:solidFill>
                    <a:schemeClr val="tx1"/>
                  </a:solidFill>
                  <a:latin typeface="+mn-lt"/>
                </a:rPr>
                <a:t>erhöhen</a:t>
              </a:r>
            </a:p>
          </p:txBody>
        </p:sp>
        <p:sp>
          <p:nvSpPr>
            <p:cNvPr id="60" name="Text // Listenebene verringern"/>
            <p:cNvSpPr txBox="1"/>
            <p:nvPr userDrawn="1"/>
          </p:nvSpPr>
          <p:spPr>
            <a:xfrm>
              <a:off x="-1656000" y="3600000"/>
              <a:ext cx="864680" cy="252000"/>
            </a:xfrm>
            <a:prstGeom prst="rect">
              <a:avLst/>
            </a:prstGeom>
            <a:noFill/>
          </p:spPr>
          <p:txBody>
            <a:bodyPr wrap="square" lIns="0" tIns="0" rIns="0" bIns="0" rtlCol="0" anchor="ctr" anchorCtr="0">
              <a:noAutofit/>
            </a:bodyPr>
            <a:lstStyle/>
            <a:p>
              <a:pPr marL="0" marR="0" lvl="0" indent="0" algn="r" defTabSz="509042" rtl="0" eaLnBrk="1" fontAlgn="auto" latinLnBrk="0" hangingPunct="1">
                <a:lnSpc>
                  <a:spcPct val="120000"/>
                </a:lnSpc>
                <a:spcBef>
                  <a:spcPts val="0"/>
                </a:spcBef>
                <a:spcAft>
                  <a:spcPts val="0"/>
                </a:spcAft>
                <a:buClrTx/>
                <a:buSzTx/>
                <a:buFontTx/>
                <a:buNone/>
                <a:tabLst/>
                <a:defRPr/>
              </a:pPr>
              <a:r>
                <a:rPr lang="de-DE" sz="337" b="1" baseline="0" dirty="0">
                  <a:solidFill>
                    <a:schemeClr val="tx1"/>
                  </a:solidFill>
                  <a:latin typeface="+mn-lt"/>
                </a:rPr>
                <a:t>Listenebene</a:t>
              </a:r>
            </a:p>
            <a:p>
              <a:pPr marL="0" marR="0" lvl="0" indent="0" algn="r" defTabSz="509042" rtl="0" eaLnBrk="1" fontAlgn="auto" latinLnBrk="0" hangingPunct="1">
                <a:lnSpc>
                  <a:spcPct val="120000"/>
                </a:lnSpc>
                <a:spcBef>
                  <a:spcPts val="0"/>
                </a:spcBef>
                <a:spcAft>
                  <a:spcPts val="0"/>
                </a:spcAft>
                <a:buClrTx/>
                <a:buSzTx/>
                <a:buFontTx/>
                <a:buNone/>
                <a:tabLst/>
                <a:defRPr/>
              </a:pPr>
              <a:r>
                <a:rPr lang="de-DE" sz="337" b="1" baseline="0" dirty="0">
                  <a:solidFill>
                    <a:schemeClr val="tx1"/>
                  </a:solidFill>
                  <a:latin typeface="+mn-lt"/>
                </a:rPr>
                <a:t>verringern</a:t>
              </a:r>
            </a:p>
          </p:txBody>
        </p:sp>
        <p:sp>
          <p:nvSpPr>
            <p:cNvPr id="61" name="Listenebenen"/>
            <p:cNvSpPr txBox="1"/>
            <p:nvPr userDrawn="1"/>
          </p:nvSpPr>
          <p:spPr>
            <a:xfrm rot="10800000" flipH="1" flipV="1">
              <a:off x="-2052736" y="2376000"/>
              <a:ext cx="1944736" cy="72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509042" rtl="0" eaLnBrk="1" fontAlgn="auto" latinLnBrk="0" hangingPunct="1">
                <a:lnSpc>
                  <a:spcPct val="120000"/>
                </a:lnSpc>
                <a:spcBef>
                  <a:spcPts val="0"/>
                </a:spcBef>
                <a:spcAft>
                  <a:spcPts val="0"/>
                </a:spcAft>
                <a:buClrTx/>
                <a:buSzTx/>
                <a:buFontTx/>
                <a:buNone/>
                <a:tabLst/>
                <a:defRPr/>
              </a:pPr>
              <a:r>
                <a:rPr lang="de-DE" sz="380" b="0" baseline="0" dirty="0">
                  <a:solidFill>
                    <a:schemeClr val="tx1"/>
                  </a:solidFill>
                  <a:latin typeface="+mn-lt"/>
                </a:rPr>
                <a:t>Wechsel der Textebene</a:t>
              </a:r>
            </a:p>
            <a:p>
              <a:pPr marL="0" marR="0" lvl="0" indent="0" algn="r" defTabSz="509042" rtl="0" eaLnBrk="1" fontAlgn="auto" latinLnBrk="0" hangingPunct="1">
                <a:lnSpc>
                  <a:spcPct val="120000"/>
                </a:lnSpc>
                <a:spcBef>
                  <a:spcPts val="0"/>
                </a:spcBef>
                <a:spcAft>
                  <a:spcPts val="0"/>
                </a:spcAft>
                <a:buClrTx/>
                <a:buSzTx/>
                <a:buFontTx/>
                <a:buNone/>
                <a:tabLst/>
                <a:defRPr/>
              </a:pPr>
              <a:r>
                <a:rPr lang="de-DE" sz="380" b="0" baseline="0" dirty="0">
                  <a:solidFill>
                    <a:schemeClr val="tx1"/>
                  </a:solidFill>
                  <a:latin typeface="+mn-lt"/>
                </a:rPr>
                <a:t>im Menü über: </a:t>
              </a:r>
              <a:br>
                <a:rPr lang="de-DE" sz="380" b="0" baseline="0" dirty="0">
                  <a:solidFill>
                    <a:schemeClr val="tx1"/>
                  </a:solidFill>
                  <a:latin typeface="+mn-lt"/>
                </a:rPr>
              </a:br>
              <a:r>
                <a:rPr lang="de-DE" sz="380" b="1" baseline="0" dirty="0">
                  <a:solidFill>
                    <a:schemeClr val="tx1"/>
                  </a:solidFill>
                  <a:latin typeface="+mn-lt"/>
                </a:rPr>
                <a:t>Start &gt; Absatz &gt; Listenebene erhöhen/verringern</a:t>
              </a:r>
            </a:p>
          </p:txBody>
        </p:sp>
        <p:pic>
          <p:nvPicPr>
            <p:cNvPr id="62" name="Bild // Listenebene verringern"/>
            <p:cNvPicPr>
              <a:picLocks noChangeAspect="1"/>
            </p:cNvPicPr>
            <p:nvPr userDrawn="1"/>
          </p:nvPicPr>
          <p:blipFill>
            <a:blip r:embed="rId17"/>
            <a:stretch>
              <a:fillRect/>
            </a:stretch>
          </p:blipFill>
          <p:spPr>
            <a:xfrm>
              <a:off x="-684000" y="3600000"/>
              <a:ext cx="544320" cy="252000"/>
            </a:xfrm>
            <a:prstGeom prst="rect">
              <a:avLst/>
            </a:prstGeom>
          </p:spPr>
        </p:pic>
        <p:pic>
          <p:nvPicPr>
            <p:cNvPr id="63" name="Bild // Listenebene erhöhen"/>
            <p:cNvPicPr>
              <a:picLocks noChangeAspect="1"/>
            </p:cNvPicPr>
            <p:nvPr userDrawn="1"/>
          </p:nvPicPr>
          <p:blipFill>
            <a:blip r:embed="rId18"/>
            <a:stretch>
              <a:fillRect/>
            </a:stretch>
          </p:blipFill>
          <p:spPr>
            <a:xfrm>
              <a:off x="-684000" y="3204000"/>
              <a:ext cx="544320" cy="252000"/>
            </a:xfrm>
            <a:prstGeom prst="rect">
              <a:avLst/>
            </a:prstGeom>
          </p:spPr>
        </p:pic>
        <p:sp>
          <p:nvSpPr>
            <p:cNvPr id="64"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Folie in Ursprungsform </a:t>
              </a:r>
            </a:p>
            <a:p>
              <a:pPr indent="0" algn="r">
                <a:lnSpc>
                  <a:spcPct val="120000"/>
                </a:lnSpc>
                <a:spcBef>
                  <a:spcPts val="0"/>
                </a:spcBef>
                <a:spcAft>
                  <a:spcPts val="0"/>
                </a:spcAft>
              </a:pPr>
              <a:r>
                <a:rPr lang="de-DE" sz="380" b="0" baseline="0" dirty="0">
                  <a:solidFill>
                    <a:schemeClr val="tx1"/>
                  </a:solidFill>
                  <a:latin typeface="+mn-lt"/>
                </a:rPr>
                <a:t>bringen über Menu:</a:t>
              </a:r>
            </a:p>
            <a:p>
              <a:pPr indent="0" algn="r">
                <a:lnSpc>
                  <a:spcPct val="120000"/>
                </a:lnSpc>
                <a:spcBef>
                  <a:spcPts val="0"/>
                </a:spcBef>
                <a:spcAft>
                  <a:spcPts val="0"/>
                </a:spcAft>
              </a:pPr>
              <a:r>
                <a:rPr lang="de-DE" sz="380" b="1" baseline="0" dirty="0">
                  <a:solidFill>
                    <a:schemeClr val="tx1"/>
                  </a:solidFill>
                  <a:latin typeface="+mn-lt"/>
                </a:rPr>
                <a:t>Start &gt; Folien &gt; Zurücksetzen</a:t>
              </a:r>
            </a:p>
          </p:txBody>
        </p:sp>
        <p:sp>
          <p:nvSpPr>
            <p:cNvPr id="65"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380" b="0" baseline="0" dirty="0">
                  <a:solidFill>
                    <a:schemeClr val="tx1"/>
                  </a:solidFill>
                  <a:latin typeface="+mn-lt"/>
                </a:rPr>
                <a:t>Wechsel des Folienlayouts </a:t>
              </a:r>
              <a:br>
                <a:rPr lang="de-DE" sz="380" b="0" baseline="0" dirty="0">
                  <a:solidFill>
                    <a:schemeClr val="tx1"/>
                  </a:solidFill>
                  <a:latin typeface="+mn-lt"/>
                </a:rPr>
              </a:br>
              <a:r>
                <a:rPr lang="de-DE" sz="380" b="0" baseline="0" dirty="0">
                  <a:solidFill>
                    <a:schemeClr val="tx1"/>
                  </a:solidFill>
                  <a:latin typeface="+mn-lt"/>
                </a:rPr>
                <a:t>im Menü über:</a:t>
              </a:r>
            </a:p>
            <a:p>
              <a:pPr marL="0" marR="0" lvl="0" indent="0" algn="r" defTabSz="509042" rtl="0" eaLnBrk="1" fontAlgn="auto" latinLnBrk="0" hangingPunct="1">
                <a:lnSpc>
                  <a:spcPct val="120000"/>
                </a:lnSpc>
                <a:spcBef>
                  <a:spcPts val="0"/>
                </a:spcBef>
                <a:spcAft>
                  <a:spcPts val="0"/>
                </a:spcAft>
                <a:buClrTx/>
                <a:buSzTx/>
                <a:buFontTx/>
                <a:buNone/>
                <a:tabLst/>
                <a:defRPr/>
              </a:pPr>
              <a:r>
                <a:rPr lang="de-DE" sz="380" b="1" baseline="0" dirty="0">
                  <a:solidFill>
                    <a:schemeClr val="tx1"/>
                  </a:solidFill>
                  <a:latin typeface="+mn-lt"/>
                </a:rPr>
                <a:t>Start &gt; Folien &gt; Layout</a:t>
              </a:r>
            </a:p>
          </p:txBody>
        </p:sp>
        <p:sp>
          <p:nvSpPr>
            <p:cNvPr id="66" name="Fußzeile"/>
            <p:cNvSpPr txBox="1"/>
            <p:nvPr userDrawn="1"/>
          </p:nvSpPr>
          <p:spPr>
            <a:xfrm rot="10800000" flipH="1" flipV="1">
              <a:off x="12312000" y="388800"/>
              <a:ext cx="1476684" cy="10512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580664" rtl="0" eaLnBrk="1" fontAlgn="auto" latinLnBrk="0" hangingPunct="1">
                <a:lnSpc>
                  <a:spcPct val="120000"/>
                </a:lnSpc>
                <a:spcBef>
                  <a:spcPts val="0"/>
                </a:spcBef>
                <a:spcAft>
                  <a:spcPts val="0"/>
                </a:spcAft>
                <a:buClrTx/>
                <a:buSzTx/>
                <a:buFontTx/>
                <a:buNone/>
                <a:tabLst/>
                <a:defRPr/>
              </a:pPr>
              <a:r>
                <a:rPr lang="de-DE" sz="380" b="1" baseline="0" dirty="0">
                  <a:solidFill>
                    <a:schemeClr val="bg2"/>
                  </a:solidFill>
                  <a:latin typeface="+mn-lt"/>
                </a:rPr>
                <a:t>Datumsfeld dient </a:t>
              </a:r>
            </a:p>
            <a:p>
              <a:pPr marL="0" marR="0" lvl="0" indent="0" algn="l" defTabSz="580664" rtl="0" eaLnBrk="1" fontAlgn="auto" latinLnBrk="0" hangingPunct="1">
                <a:lnSpc>
                  <a:spcPct val="120000"/>
                </a:lnSpc>
                <a:spcBef>
                  <a:spcPts val="0"/>
                </a:spcBef>
                <a:spcAft>
                  <a:spcPts val="0"/>
                </a:spcAft>
                <a:buClrTx/>
                <a:buSzTx/>
                <a:buFontTx/>
                <a:buNone/>
                <a:tabLst/>
                <a:defRPr/>
              </a:pPr>
              <a:r>
                <a:rPr lang="de-DE" sz="380" b="1" baseline="0" dirty="0">
                  <a:solidFill>
                    <a:schemeClr val="bg2"/>
                  </a:solidFill>
                  <a:latin typeface="+mn-lt"/>
                </a:rPr>
                <a:t>als Kopfzeile!</a:t>
              </a:r>
            </a:p>
            <a:p>
              <a:pPr marL="0" marR="0" lvl="0" indent="0" algn="l" defTabSz="580664" rtl="0" eaLnBrk="1" fontAlgn="auto" latinLnBrk="0" hangingPunct="1">
                <a:lnSpc>
                  <a:spcPct val="120000"/>
                </a:lnSpc>
                <a:spcBef>
                  <a:spcPts val="0"/>
                </a:spcBef>
                <a:spcAft>
                  <a:spcPts val="0"/>
                </a:spcAft>
                <a:buClrTx/>
                <a:buSzTx/>
                <a:buFontTx/>
                <a:buNone/>
                <a:tabLst/>
                <a:defRPr/>
              </a:pPr>
              <a:r>
                <a:rPr lang="de-DE" sz="380" b="0" baseline="0" dirty="0">
                  <a:solidFill>
                    <a:schemeClr val="tx1"/>
                  </a:solidFill>
                  <a:latin typeface="+mn-lt"/>
                </a:rPr>
                <a:t>Kopfzeile anpassen: </a:t>
              </a:r>
            </a:p>
            <a:p>
              <a:pPr marL="0" marR="0" lvl="0" indent="0" algn="l" defTabSz="580664" rtl="0" eaLnBrk="1" fontAlgn="auto" latinLnBrk="0" hangingPunct="1">
                <a:lnSpc>
                  <a:spcPct val="120000"/>
                </a:lnSpc>
                <a:spcBef>
                  <a:spcPts val="0"/>
                </a:spcBef>
                <a:spcAft>
                  <a:spcPts val="0"/>
                </a:spcAft>
                <a:buClrTx/>
                <a:buSzTx/>
                <a:buFontTx/>
                <a:buNone/>
                <a:tabLst/>
                <a:defRPr/>
              </a:pPr>
              <a:r>
                <a:rPr lang="de-DE" sz="380" b="1" baseline="0" dirty="0">
                  <a:solidFill>
                    <a:schemeClr val="tx1"/>
                  </a:solidFill>
                  <a:latin typeface="+mn-lt"/>
                </a:rPr>
                <a:t>Einfügen &gt; Text </a:t>
              </a:r>
            </a:p>
            <a:p>
              <a:pPr marL="0" marR="0" lvl="0" indent="0" algn="l" defTabSz="580664" rtl="0" eaLnBrk="1" fontAlgn="auto" latinLnBrk="0" hangingPunct="1">
                <a:lnSpc>
                  <a:spcPct val="120000"/>
                </a:lnSpc>
                <a:spcBef>
                  <a:spcPts val="0"/>
                </a:spcBef>
                <a:spcAft>
                  <a:spcPts val="0"/>
                </a:spcAft>
                <a:buClrTx/>
                <a:buSzTx/>
                <a:buFontTx/>
                <a:buNone/>
                <a:tabLst/>
                <a:defRPr/>
              </a:pPr>
              <a:r>
                <a:rPr lang="de-DE" sz="380" b="1" baseline="0" dirty="0">
                  <a:solidFill>
                    <a:schemeClr val="tx1"/>
                  </a:solidFill>
                  <a:latin typeface="+mn-lt"/>
                </a:rPr>
                <a:t>&gt; Kopf- und Fußzeile</a:t>
              </a:r>
            </a:p>
          </p:txBody>
        </p:sp>
        <p:cxnSp>
          <p:nvCxnSpPr>
            <p:cNvPr id="6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elplatzhalter 1"/>
          <p:cNvSpPr>
            <a:spLocks noGrp="1"/>
          </p:cNvSpPr>
          <p:nvPr userDrawn="1">
            <p:ph type="title"/>
          </p:nvPr>
        </p:nvSpPr>
        <p:spPr>
          <a:xfrm>
            <a:off x="359629" y="1440002"/>
            <a:ext cx="11472049" cy="575329"/>
          </a:xfrm>
          <a:prstGeom prst="rect">
            <a:avLst/>
          </a:prstGeom>
        </p:spPr>
        <p:txBody>
          <a:bodyPr vert="horz" lIns="0" tIns="0" rIns="0" bIns="0" rtlCol="0" anchor="t" anchorCtr="0">
            <a:noAutofit/>
          </a:bodyPr>
          <a:lstStyle/>
          <a:p>
            <a:r>
              <a:rPr lang="de-DE" dirty="0"/>
              <a:t>Headline einfügen</a:t>
            </a:r>
          </a:p>
        </p:txBody>
      </p:sp>
      <p:sp>
        <p:nvSpPr>
          <p:cNvPr id="3" name="Textplatzhalter 2"/>
          <p:cNvSpPr>
            <a:spLocks noGrp="1"/>
          </p:cNvSpPr>
          <p:nvPr userDrawn="1">
            <p:ph type="body" idx="1"/>
          </p:nvPr>
        </p:nvSpPr>
        <p:spPr>
          <a:xfrm>
            <a:off x="359629" y="2284414"/>
            <a:ext cx="11472049" cy="3456000"/>
          </a:xfrm>
          <a:prstGeom prst="rect">
            <a:avLst/>
          </a:prstGeom>
        </p:spPr>
        <p:txBody>
          <a:bodyPr vert="horz" lIns="0" tIns="0" rIns="0" bIns="0" rtlCol="0" anchor="t" anchorCtr="0">
            <a:noAutofit/>
          </a:body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userDrawn="1">
            <p:ph type="dt" sz="half" idx="2"/>
          </p:nvPr>
        </p:nvSpPr>
        <p:spPr>
          <a:xfrm>
            <a:off x="3596256" y="388800"/>
            <a:ext cx="8235421"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506" b="1" i="0" baseline="0">
                <a:solidFill>
                  <a:schemeClr val="bg2"/>
                </a:solidFill>
                <a:latin typeface="+mn-lt"/>
              </a:defRPr>
            </a:lvl1pPr>
            <a:lvl2pPr marL="0" indent="0" algn="r">
              <a:lnSpc>
                <a:spcPct val="100000"/>
              </a:lnSpc>
              <a:spcBef>
                <a:spcPts val="0"/>
              </a:spcBef>
              <a:defRPr sz="506" b="1" i="0" baseline="0">
                <a:latin typeface="+mn-lt"/>
              </a:defRPr>
            </a:lvl2pPr>
            <a:lvl3pPr marL="0" indent="0" algn="r">
              <a:lnSpc>
                <a:spcPct val="100000"/>
              </a:lnSpc>
              <a:spcBef>
                <a:spcPts val="0"/>
              </a:spcBef>
              <a:defRPr sz="506" b="1" i="0" baseline="0">
                <a:latin typeface="+mn-lt"/>
              </a:defRPr>
            </a:lvl3pPr>
            <a:lvl4pPr marL="0" indent="0" algn="r">
              <a:lnSpc>
                <a:spcPct val="100000"/>
              </a:lnSpc>
              <a:spcBef>
                <a:spcPts val="0"/>
              </a:spcBef>
              <a:defRPr sz="506" b="1" i="0" baseline="0">
                <a:latin typeface="+mn-lt"/>
              </a:defRPr>
            </a:lvl4pPr>
            <a:lvl5pPr marL="0" indent="0" algn="r">
              <a:lnSpc>
                <a:spcPct val="100000"/>
              </a:lnSpc>
              <a:spcBef>
                <a:spcPts val="0"/>
              </a:spcBef>
              <a:defRPr sz="506" b="1" i="0" baseline="0">
                <a:latin typeface="+mn-lt"/>
              </a:defRPr>
            </a:lvl5pPr>
            <a:lvl6pPr marL="0" indent="0" algn="r">
              <a:lnSpc>
                <a:spcPct val="100000"/>
              </a:lnSpc>
              <a:spcBef>
                <a:spcPts val="0"/>
              </a:spcBef>
              <a:defRPr sz="506" b="1" i="0" baseline="0">
                <a:latin typeface="+mn-lt"/>
              </a:defRPr>
            </a:lvl6pPr>
            <a:lvl7pPr marL="0" indent="0" algn="r">
              <a:lnSpc>
                <a:spcPct val="100000"/>
              </a:lnSpc>
              <a:spcBef>
                <a:spcPts val="0"/>
              </a:spcBef>
              <a:defRPr sz="506" b="1" i="0" baseline="0">
                <a:latin typeface="+mn-lt"/>
              </a:defRPr>
            </a:lvl7pPr>
            <a:lvl8pPr marL="0" indent="0" algn="r">
              <a:lnSpc>
                <a:spcPct val="100000"/>
              </a:lnSpc>
              <a:spcBef>
                <a:spcPts val="0"/>
              </a:spcBef>
              <a:defRPr sz="506" b="1" i="0" baseline="0">
                <a:latin typeface="+mn-lt"/>
              </a:defRPr>
            </a:lvl8pPr>
            <a:lvl9pPr marL="0" indent="0" algn="r">
              <a:lnSpc>
                <a:spcPct val="100000"/>
              </a:lnSpc>
              <a:spcBef>
                <a:spcPts val="0"/>
              </a:spcBef>
              <a:defRPr sz="506" b="1" i="0" baseline="0">
                <a:latin typeface="+mn-lt"/>
              </a:defRPr>
            </a:lvl9pPr>
          </a:lstStyle>
          <a:p>
            <a:endParaRPr lang="de-DE" dirty="0"/>
          </a:p>
        </p:txBody>
      </p:sp>
      <p:sp>
        <p:nvSpPr>
          <p:cNvPr id="5" name="Fußzeilenplatzhalter 4"/>
          <p:cNvSpPr>
            <a:spLocks noGrp="1"/>
          </p:cNvSpPr>
          <p:nvPr userDrawn="1">
            <p:ph type="ftr" sz="quarter" idx="3"/>
          </p:nvPr>
        </p:nvSpPr>
        <p:spPr>
          <a:xfrm>
            <a:off x="359625" y="6172447"/>
            <a:ext cx="8415235" cy="360000"/>
          </a:xfrm>
          <a:prstGeom prst="rect">
            <a:avLst/>
          </a:prstGeom>
        </p:spPr>
        <p:txBody>
          <a:bodyPr vert="horz" lIns="0" tIns="0" rIns="0" bIns="0" rtlCol="0" anchor="b" anchorCtr="0">
            <a:noAutofit/>
          </a:bodyPr>
          <a:lstStyle>
            <a:lvl1pPr marL="0" indent="0" algn="l">
              <a:lnSpc>
                <a:spcPct val="100000"/>
              </a:lnSpc>
              <a:spcBef>
                <a:spcPts val="0"/>
              </a:spcBef>
              <a:buFont typeface="Arial" panose="020B0604020202020204" pitchFamily="34" charset="0"/>
              <a:buNone/>
              <a:defRPr sz="506" b="0" i="0" baseline="0">
                <a:solidFill>
                  <a:schemeClr val="tx1"/>
                </a:solidFill>
                <a:latin typeface="+mn-lt"/>
              </a:defRPr>
            </a:lvl1pPr>
            <a:lvl2pPr marL="0" indent="0" algn="l">
              <a:lnSpc>
                <a:spcPct val="100000"/>
              </a:lnSpc>
              <a:spcBef>
                <a:spcPts val="0"/>
              </a:spcBef>
              <a:defRPr sz="506" b="0" i="0" baseline="0">
                <a:latin typeface="+mn-lt"/>
              </a:defRPr>
            </a:lvl2pPr>
            <a:lvl3pPr marL="0" indent="0" algn="l">
              <a:lnSpc>
                <a:spcPct val="100000"/>
              </a:lnSpc>
              <a:spcBef>
                <a:spcPts val="0"/>
              </a:spcBef>
              <a:defRPr sz="506" b="0" i="0" baseline="0">
                <a:latin typeface="+mn-lt"/>
              </a:defRPr>
            </a:lvl3pPr>
            <a:lvl4pPr marL="0" indent="0" algn="l">
              <a:lnSpc>
                <a:spcPct val="100000"/>
              </a:lnSpc>
              <a:spcBef>
                <a:spcPts val="0"/>
              </a:spcBef>
              <a:defRPr sz="506" b="0" i="0" baseline="0">
                <a:latin typeface="+mn-lt"/>
              </a:defRPr>
            </a:lvl4pPr>
            <a:lvl5pPr marL="0" indent="0" algn="l">
              <a:lnSpc>
                <a:spcPct val="100000"/>
              </a:lnSpc>
              <a:spcBef>
                <a:spcPts val="0"/>
              </a:spcBef>
              <a:defRPr sz="506" b="0" i="0" baseline="0">
                <a:latin typeface="+mn-lt"/>
              </a:defRPr>
            </a:lvl5pPr>
            <a:lvl6pPr marL="0" indent="0" algn="l">
              <a:lnSpc>
                <a:spcPct val="100000"/>
              </a:lnSpc>
              <a:spcBef>
                <a:spcPts val="0"/>
              </a:spcBef>
              <a:defRPr sz="506" b="0" i="0" baseline="0">
                <a:latin typeface="+mn-lt"/>
              </a:defRPr>
            </a:lvl6pPr>
            <a:lvl7pPr marL="0" indent="0" algn="l">
              <a:lnSpc>
                <a:spcPct val="100000"/>
              </a:lnSpc>
              <a:spcBef>
                <a:spcPts val="0"/>
              </a:spcBef>
              <a:defRPr sz="506" b="0" i="0" baseline="0">
                <a:latin typeface="+mn-lt"/>
              </a:defRPr>
            </a:lvl7pPr>
            <a:lvl8pPr marL="0" indent="0" algn="l">
              <a:lnSpc>
                <a:spcPct val="100000"/>
              </a:lnSpc>
              <a:spcBef>
                <a:spcPts val="0"/>
              </a:spcBef>
              <a:defRPr sz="506" b="0" i="0" baseline="0">
                <a:latin typeface="+mn-lt"/>
              </a:defRPr>
            </a:lvl8pPr>
            <a:lvl9pPr marL="0" indent="0" algn="l">
              <a:lnSpc>
                <a:spcPct val="100000"/>
              </a:lnSpc>
              <a:spcBef>
                <a:spcPts val="0"/>
              </a:spcBef>
              <a:defRPr sz="506" b="0" i="0" baseline="0">
                <a:latin typeface="+mn-lt"/>
              </a:defRPr>
            </a:lvl9pPr>
          </a:lstStyle>
          <a:p>
            <a:r>
              <a:rPr lang="de-DE"/>
              <a:t>Prof. Dr. Sebastian Schlesinger</a:t>
            </a:r>
            <a:endParaRPr lang="de-DE" dirty="0"/>
          </a:p>
        </p:txBody>
      </p:sp>
      <p:sp>
        <p:nvSpPr>
          <p:cNvPr id="6" name="Foliennummernplatzhalter 5"/>
          <p:cNvSpPr>
            <a:spLocks noGrp="1"/>
          </p:cNvSpPr>
          <p:nvPr userDrawn="1">
            <p:ph type="sldNum" sz="quarter" idx="4"/>
          </p:nvPr>
        </p:nvSpPr>
        <p:spPr>
          <a:xfrm>
            <a:off x="11004537" y="6172448"/>
            <a:ext cx="827139"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618" b="1" i="0" baseline="0">
                <a:solidFill>
                  <a:schemeClr val="bg2"/>
                </a:solidFill>
                <a:latin typeface="+mj-lt"/>
              </a:defRPr>
            </a:lvl1pPr>
            <a:lvl2pPr marL="0" indent="0" algn="r">
              <a:lnSpc>
                <a:spcPct val="100000"/>
              </a:lnSpc>
              <a:spcBef>
                <a:spcPts val="0"/>
              </a:spcBef>
              <a:defRPr sz="787" b="1" i="0" baseline="0">
                <a:latin typeface="+mj-lt"/>
              </a:defRPr>
            </a:lvl2pPr>
            <a:lvl3pPr marL="0" indent="0" algn="r">
              <a:lnSpc>
                <a:spcPct val="100000"/>
              </a:lnSpc>
              <a:spcBef>
                <a:spcPts val="0"/>
              </a:spcBef>
              <a:defRPr sz="787" b="1" i="0" baseline="0">
                <a:latin typeface="+mj-lt"/>
              </a:defRPr>
            </a:lvl3pPr>
            <a:lvl4pPr marL="0" indent="0" algn="r">
              <a:lnSpc>
                <a:spcPct val="100000"/>
              </a:lnSpc>
              <a:spcBef>
                <a:spcPts val="0"/>
              </a:spcBef>
              <a:defRPr sz="787" b="1" i="0" baseline="0">
                <a:latin typeface="+mj-lt"/>
              </a:defRPr>
            </a:lvl4pPr>
            <a:lvl5pPr marL="0" indent="0" algn="r">
              <a:lnSpc>
                <a:spcPct val="100000"/>
              </a:lnSpc>
              <a:spcBef>
                <a:spcPts val="0"/>
              </a:spcBef>
              <a:defRPr sz="787" b="1" i="0" baseline="0">
                <a:latin typeface="+mj-lt"/>
              </a:defRPr>
            </a:lvl5pPr>
            <a:lvl6pPr marL="0" indent="0" algn="r">
              <a:lnSpc>
                <a:spcPct val="100000"/>
              </a:lnSpc>
              <a:spcBef>
                <a:spcPts val="0"/>
              </a:spcBef>
              <a:defRPr sz="787" b="1" i="0" baseline="0">
                <a:latin typeface="+mj-lt"/>
              </a:defRPr>
            </a:lvl6pPr>
            <a:lvl7pPr marL="0" indent="0" algn="r">
              <a:lnSpc>
                <a:spcPct val="100000"/>
              </a:lnSpc>
              <a:spcBef>
                <a:spcPts val="0"/>
              </a:spcBef>
              <a:defRPr sz="787" b="1" i="0" baseline="0">
                <a:latin typeface="+mj-lt"/>
              </a:defRPr>
            </a:lvl7pPr>
            <a:lvl8pPr marL="0" indent="0" algn="r">
              <a:lnSpc>
                <a:spcPct val="100000"/>
              </a:lnSpc>
              <a:spcBef>
                <a:spcPts val="0"/>
              </a:spcBef>
              <a:defRPr sz="787" b="1" i="0" baseline="0">
                <a:latin typeface="+mj-lt"/>
              </a:defRPr>
            </a:lvl8pPr>
            <a:lvl9pPr marL="0" indent="0" algn="r">
              <a:lnSpc>
                <a:spcPct val="100000"/>
              </a:lnSpc>
              <a:spcBef>
                <a:spcPts val="0"/>
              </a:spcBef>
              <a:defRPr sz="787" b="1" i="0" baseline="0">
                <a:latin typeface="+mj-lt"/>
              </a:defRPr>
            </a:lvl9pPr>
          </a:lstStyle>
          <a:p>
            <a:fld id="{6C8FC03C-C266-4645-ABC5-645062898383}" type="slidenum">
              <a:rPr lang="de-DE" smtClean="0"/>
              <a:pPr/>
              <a:t>‹#›</a:t>
            </a:fld>
            <a:r>
              <a:rPr lang="de-DE" dirty="0"/>
              <a:t> </a:t>
            </a:r>
            <a:endParaRPr lang="de-DE" sz="590" dirty="0"/>
          </a:p>
        </p:txBody>
      </p:sp>
      <p:sp>
        <p:nvSpPr>
          <p:cNvPr id="34" name="Linie"/>
          <p:cNvSpPr/>
          <p:nvPr userDrawn="1"/>
        </p:nvSpPr>
        <p:spPr>
          <a:xfrm>
            <a:off x="0" y="6030720"/>
            <a:ext cx="12192000" cy="169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59"/>
          </a:p>
        </p:txBody>
      </p:sp>
    </p:spTree>
    <p:extLst>
      <p:ext uri="{BB962C8B-B14F-4D97-AF65-F5344CB8AC3E}">
        <p14:creationId xmlns:p14="http://schemas.microsoft.com/office/powerpoint/2010/main" val="105765264"/>
      </p:ext>
    </p:extLst>
  </p:cSld>
  <p:clrMap bg1="lt1" tx1="dk1" bg2="lt2" tx2="dk2" accent1="accent1" accent2="accent2" accent3="accent3" accent4="accent4" accent5="accent5" accent6="accent6" hlink="hlink" folHlink="folHlink"/>
  <p:sldLayoutIdLst>
    <p:sldLayoutId id="2147483726" r:id="rId1"/>
    <p:sldLayoutId id="2147483732" r:id="rId2"/>
    <p:sldLayoutId id="2147483727" r:id="rId3"/>
    <p:sldLayoutId id="2147483728" r:id="rId4"/>
    <p:sldLayoutId id="2147483729" r:id="rId5"/>
    <p:sldLayoutId id="2147483730" r:id="rId6"/>
    <p:sldLayoutId id="2147483731"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Lst>
  <p:hf hdr="0" dt="0"/>
  <p:txStyles>
    <p:titleStyle>
      <a:lvl1pPr marL="0" indent="0" algn="l" defTabSz="385341" rtl="0" eaLnBrk="1" latinLnBrk="0" hangingPunct="1">
        <a:lnSpc>
          <a:spcPct val="100000"/>
        </a:lnSpc>
        <a:spcBef>
          <a:spcPts val="0"/>
        </a:spcBef>
        <a:buFont typeface="Arial" panose="020B0604020202020204" pitchFamily="34" charset="0"/>
        <a:buNone/>
        <a:defRPr sz="1096" b="1" i="0" kern="1200" baseline="0">
          <a:solidFill>
            <a:schemeClr val="bg2"/>
          </a:solidFill>
          <a:latin typeface="+mn-lt"/>
          <a:ea typeface="+mj-ea"/>
          <a:cs typeface="+mj-cs"/>
        </a:defRPr>
      </a:lvl1pPr>
    </p:titleStyle>
    <p:bodyStyle>
      <a:lvl1pPr marL="0" indent="0" algn="l" defTabSz="385341" rtl="0" eaLnBrk="1" latinLnBrk="0" hangingPunct="1">
        <a:lnSpc>
          <a:spcPct val="108000"/>
        </a:lnSpc>
        <a:spcBef>
          <a:spcPts val="295"/>
        </a:spcBef>
        <a:spcAft>
          <a:spcPts val="0"/>
        </a:spcAft>
        <a:buFont typeface="Arial" panose="020B0604020202020204" pitchFamily="34" charset="0"/>
        <a:buNone/>
        <a:defRPr lang="de-DE" sz="717" b="0" i="0" u="none" strike="noStrike" kern="1200" baseline="0" smtClean="0">
          <a:solidFill>
            <a:schemeClr val="tx1"/>
          </a:solidFill>
          <a:latin typeface="+mn-lt"/>
          <a:ea typeface="+mn-ea"/>
          <a:cs typeface="+mn-cs"/>
        </a:defRPr>
      </a:lvl1pPr>
      <a:lvl2pPr marL="13654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2pPr>
      <a:lvl3pPr marL="212399"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3pPr>
      <a:lvl4pPr marL="288255"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4pPr>
      <a:lvl5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5pPr>
      <a:lvl6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6pPr>
      <a:lvl7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7pPr>
      <a:lvl8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8pPr>
      <a:lvl9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9pPr>
    </p:bodyStyle>
    <p:otherStyle>
      <a:defPPr>
        <a:defRPr lang="de-DE"/>
      </a:defPPr>
      <a:lvl1pPr marL="0" algn="l" defTabSz="385341" rtl="0" eaLnBrk="1" latinLnBrk="0" hangingPunct="1">
        <a:defRPr sz="759" kern="1200">
          <a:solidFill>
            <a:schemeClr val="tx1"/>
          </a:solidFill>
          <a:latin typeface="+mn-lt"/>
          <a:ea typeface="+mn-ea"/>
          <a:cs typeface="+mn-cs"/>
        </a:defRPr>
      </a:lvl1pPr>
      <a:lvl2pPr marL="192671" algn="l" defTabSz="385341" rtl="0" eaLnBrk="1" latinLnBrk="0" hangingPunct="1">
        <a:defRPr sz="759" kern="1200">
          <a:solidFill>
            <a:schemeClr val="tx1"/>
          </a:solidFill>
          <a:latin typeface="+mn-lt"/>
          <a:ea typeface="+mn-ea"/>
          <a:cs typeface="+mn-cs"/>
        </a:defRPr>
      </a:lvl2pPr>
      <a:lvl3pPr marL="385341" algn="l" defTabSz="385341" rtl="0" eaLnBrk="1" latinLnBrk="0" hangingPunct="1">
        <a:defRPr sz="759" kern="1200">
          <a:solidFill>
            <a:schemeClr val="tx1"/>
          </a:solidFill>
          <a:latin typeface="+mn-lt"/>
          <a:ea typeface="+mn-ea"/>
          <a:cs typeface="+mn-cs"/>
        </a:defRPr>
      </a:lvl3pPr>
      <a:lvl4pPr marL="578012" algn="l" defTabSz="385341" rtl="0" eaLnBrk="1" latinLnBrk="0" hangingPunct="1">
        <a:defRPr sz="759" kern="1200">
          <a:solidFill>
            <a:schemeClr val="tx1"/>
          </a:solidFill>
          <a:latin typeface="+mn-lt"/>
          <a:ea typeface="+mn-ea"/>
          <a:cs typeface="+mn-cs"/>
        </a:defRPr>
      </a:lvl4pPr>
      <a:lvl5pPr marL="770683" algn="l" defTabSz="385341" rtl="0" eaLnBrk="1" latinLnBrk="0" hangingPunct="1">
        <a:defRPr sz="759" kern="1200">
          <a:solidFill>
            <a:schemeClr val="tx1"/>
          </a:solidFill>
          <a:latin typeface="+mn-lt"/>
          <a:ea typeface="+mn-ea"/>
          <a:cs typeface="+mn-cs"/>
        </a:defRPr>
      </a:lvl5pPr>
      <a:lvl6pPr marL="963353" algn="l" defTabSz="385341" rtl="0" eaLnBrk="1" latinLnBrk="0" hangingPunct="1">
        <a:defRPr sz="759" kern="1200">
          <a:solidFill>
            <a:schemeClr val="tx1"/>
          </a:solidFill>
          <a:latin typeface="+mn-lt"/>
          <a:ea typeface="+mn-ea"/>
          <a:cs typeface="+mn-cs"/>
        </a:defRPr>
      </a:lvl6pPr>
      <a:lvl7pPr marL="1156025" algn="l" defTabSz="385341" rtl="0" eaLnBrk="1" latinLnBrk="0" hangingPunct="1">
        <a:defRPr sz="759" kern="1200">
          <a:solidFill>
            <a:schemeClr val="tx1"/>
          </a:solidFill>
          <a:latin typeface="+mn-lt"/>
          <a:ea typeface="+mn-ea"/>
          <a:cs typeface="+mn-cs"/>
        </a:defRPr>
      </a:lvl7pPr>
      <a:lvl8pPr marL="1348695" algn="l" defTabSz="385341" rtl="0" eaLnBrk="1" latinLnBrk="0" hangingPunct="1">
        <a:defRPr sz="759" kern="1200">
          <a:solidFill>
            <a:schemeClr val="tx1"/>
          </a:solidFill>
          <a:latin typeface="+mn-lt"/>
          <a:ea typeface="+mn-ea"/>
          <a:cs typeface="+mn-cs"/>
        </a:defRPr>
      </a:lvl8pPr>
      <a:lvl9pPr marL="1541366" algn="l" defTabSz="385341" rtl="0" eaLnBrk="1" latinLnBrk="0" hangingPunct="1">
        <a:defRPr sz="75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4.png"/><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0.png"/><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image" Target="../media/image58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610.png"/></Relationships>
</file>

<file path=ppt/slides/_rels/slide49.xml.rels><?xml version="1.0" encoding="UTF-8" standalone="yes"?>
<Relationships xmlns="http://schemas.openxmlformats.org/package/2006/relationships"><Relationship Id="rId7" Type="http://schemas.openxmlformats.org/officeDocument/2006/relationships/image" Target="../media/image62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6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7"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610.png"/></Relationships>
</file>

<file path=ppt/slides/_rels/slide51.xml.rels><?xml version="1.0" encoding="UTF-8" standalone="yes"?>
<Relationships xmlns="http://schemas.openxmlformats.org/package/2006/relationships"><Relationship Id="rId7"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610.png"/></Relationships>
</file>

<file path=ppt/slides/_rels/slide52.xml.rels><?xml version="1.0" encoding="UTF-8" standalone="yes"?>
<Relationships xmlns="http://schemas.openxmlformats.org/package/2006/relationships"><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8" Type="http://schemas.openxmlformats.org/officeDocument/2006/relationships/image" Target="../media/image670.png"/><Relationship Id="rId7"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67.pn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69.png"/><Relationship Id="rId7"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67.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7"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7"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7"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7"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7"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oleObject" Target="../embeddings/oleObject1.bin"/><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00.png"/></Relationships>
</file>

<file path=ppt/slides/_rels/slide7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7.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Text Box 22"/>
          <p:cNvSpPr txBox="1">
            <a:spLocks noChangeArrowheads="1"/>
          </p:cNvSpPr>
          <p:nvPr/>
        </p:nvSpPr>
        <p:spPr bwMode="auto">
          <a:xfrm>
            <a:off x="9317471" y="5949280"/>
            <a:ext cx="268318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de-DE" sz="1200" b="1" dirty="0">
                <a:latin typeface="Calibri" pitchFamily="34" charset="0"/>
              </a:rPr>
              <a:t>Dieser Foliensatz basiert auf den Folien zu „Rechnerorganisation“ von Prof. Dr. Ben </a:t>
            </a:r>
            <a:r>
              <a:rPr lang="de-DE" sz="1200" b="1" dirty="0" err="1">
                <a:latin typeface="Calibri" pitchFamily="34" charset="0"/>
              </a:rPr>
              <a:t>Juurlink</a:t>
            </a:r>
            <a:r>
              <a:rPr lang="de-DE" sz="1200" b="1" dirty="0">
                <a:latin typeface="Calibri" pitchFamily="34" charset="0"/>
              </a:rPr>
              <a:t> (TU Berlin) und Prof. Dr. Paula Herber (WWU M</a:t>
            </a:r>
            <a:r>
              <a:rPr lang="en-GB" sz="1200" b="1" dirty="0">
                <a:latin typeface="Calibri" pitchFamily="34" charset="0"/>
              </a:rPr>
              <a:t>ü</a:t>
            </a:r>
            <a:r>
              <a:rPr lang="en-US" sz="1200" b="1" dirty="0" err="1">
                <a:latin typeface="Calibri" pitchFamily="34" charset="0"/>
              </a:rPr>
              <a:t>nster</a:t>
            </a:r>
            <a:r>
              <a:rPr lang="en-US" sz="1200" b="1" dirty="0">
                <a:latin typeface="Calibri" pitchFamily="34" charset="0"/>
              </a:rPr>
              <a:t>)</a:t>
            </a:r>
            <a:endParaRPr lang="de-DE" sz="1200" b="1" dirty="0">
              <a:latin typeface="Calibri" pitchFamily="34" charset="0"/>
            </a:endParaRPr>
          </a:p>
        </p:txBody>
      </p:sp>
      <p:sp>
        <p:nvSpPr>
          <p:cNvPr id="2" name="Titel 1"/>
          <p:cNvSpPr>
            <a:spLocks noGrp="1"/>
          </p:cNvSpPr>
          <p:nvPr>
            <p:ph type="ctrTitle"/>
          </p:nvPr>
        </p:nvSpPr>
        <p:spPr>
          <a:xfrm>
            <a:off x="359626" y="1936750"/>
            <a:ext cx="8832717" cy="1277938"/>
          </a:xfrm>
        </p:spPr>
        <p:txBody>
          <a:bodyPr/>
          <a:lstStyle/>
          <a:p>
            <a:r>
              <a:rPr lang="de-DE" sz="2000"/>
              <a:t>IT Infrastrukturen – </a:t>
            </a:r>
            <a:r>
              <a:rPr lang="de-DE" sz="2000" dirty="0"/>
              <a:t>Rechnerstrukturen </a:t>
            </a:r>
            <a:br>
              <a:rPr lang="de-DE" sz="2000" dirty="0"/>
            </a:br>
            <a:br>
              <a:rPr lang="de-DE" sz="2000" dirty="0"/>
            </a:br>
            <a:r>
              <a:rPr lang="de-DE" sz="2400" dirty="0"/>
              <a:t>Thema 2: Entwurf digitaler Schaltungen</a:t>
            </a:r>
            <a:endParaRPr lang="de-DE" sz="3200" dirty="0"/>
          </a:p>
        </p:txBody>
      </p:sp>
      <p:sp>
        <p:nvSpPr>
          <p:cNvPr id="3" name="Untertitel 2"/>
          <p:cNvSpPr>
            <a:spLocks noGrp="1"/>
          </p:cNvSpPr>
          <p:nvPr>
            <p:ph type="subTitle" idx="1"/>
          </p:nvPr>
        </p:nvSpPr>
        <p:spPr>
          <a:xfrm>
            <a:off x="361283" y="4221176"/>
            <a:ext cx="6401332" cy="792000"/>
          </a:xfrm>
        </p:spPr>
        <p:txBody>
          <a:bodyPr/>
          <a:lstStyle/>
          <a:p>
            <a:r>
              <a:rPr lang="de-DE" sz="1800" b="1" dirty="0"/>
              <a:t>Prof. Dr.-Ing. Sebastian Schlesinger</a:t>
            </a:r>
          </a:p>
          <a:p>
            <a:r>
              <a:rPr lang="de-DE" sz="1800" b="1" dirty="0"/>
              <a:t>Professur f</a:t>
            </a:r>
            <a:r>
              <a:rPr lang="en-GB" sz="1800" b="1" dirty="0"/>
              <a:t>ü</a:t>
            </a:r>
            <a:r>
              <a:rPr lang="en-US" sz="1800" b="1" dirty="0"/>
              <a:t>r </a:t>
            </a:r>
            <a:r>
              <a:rPr lang="en-US" sz="1800" b="1" dirty="0" err="1"/>
              <a:t>Wirtschaftsinformatik</a:t>
            </a:r>
            <a:endParaRPr lang="en-US" sz="1800" b="1" dirty="0"/>
          </a:p>
          <a:p>
            <a:r>
              <a:rPr lang="en-US" sz="1800" b="1" dirty="0"/>
              <a:t>(</a:t>
            </a:r>
            <a:r>
              <a:rPr lang="en-US" sz="1800" b="1" dirty="0" err="1"/>
              <a:t>Infrastruktur</a:t>
            </a:r>
            <a:r>
              <a:rPr lang="en-US" sz="1800" b="1" dirty="0"/>
              <a:t> </a:t>
            </a:r>
            <a:r>
              <a:rPr lang="en-US" sz="1800" b="1"/>
              <a:t>&amp; Security)</a:t>
            </a:r>
            <a:endParaRPr lang="de-DE" sz="1800" b="1" dirty="0"/>
          </a:p>
        </p:txBody>
      </p:sp>
      <p:sp>
        <p:nvSpPr>
          <p:cNvPr id="10" name="Vertikaler Textplatzhalter 9"/>
          <p:cNvSpPr>
            <a:spLocks noGrp="1"/>
          </p:cNvSpPr>
          <p:nvPr>
            <p:ph type="body" orient="vert" idx="13"/>
          </p:nvPr>
        </p:nvSpPr>
        <p:spPr/>
        <p:txBody>
          <a:bodyPr/>
          <a:lstStyle/>
          <a:p>
            <a:r>
              <a:rPr lang="de-DE" dirty="0"/>
              <a:t>     </a:t>
            </a:r>
          </a:p>
        </p:txBody>
      </p:sp>
    </p:spTree>
    <p:extLst>
      <p:ext uri="{BB962C8B-B14F-4D97-AF65-F5344CB8AC3E}">
        <p14:creationId xmlns:p14="http://schemas.microsoft.com/office/powerpoint/2010/main" val="1730711385"/>
      </p:ext>
    </p:extLst>
  </p:cSld>
  <p:clrMapOvr>
    <a:masterClrMapping/>
  </p:clrMapOvr>
  <p:transition>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p:txBody>
          <a:bodyPr/>
          <a:lstStyle/>
          <a:p>
            <a:pPr marL="0" indent="0">
              <a:buNone/>
            </a:pPr>
            <a:r>
              <a:rPr lang="de-DE" dirty="0"/>
              <a:t> </a:t>
            </a:r>
          </a:p>
        </p:txBody>
      </p:sp>
      <p:graphicFrame>
        <p:nvGraphicFramePr>
          <p:cNvPr id="14" name="Group 42"/>
          <p:cNvGraphicFramePr>
            <a:graphicFrameLocks noGrp="1"/>
          </p:cNvGraphicFramePr>
          <p:nvPr>
            <p:extLst>
              <p:ext uri="{D42A27DB-BD31-4B8C-83A1-F6EECF244321}">
                <p14:modId xmlns:p14="http://schemas.microsoft.com/office/powerpoint/2010/main" val="1755594184"/>
              </p:ext>
            </p:extLst>
          </p:nvPr>
        </p:nvGraphicFramePr>
        <p:xfrm>
          <a:off x="2327225" y="1268760"/>
          <a:ext cx="7369175" cy="4546874"/>
        </p:xfrm>
        <a:graphic>
          <a:graphicData uri="http://schemas.openxmlformats.org/drawingml/2006/table">
            <a:tbl>
              <a:tblPr/>
              <a:tblGrid>
                <a:gridCol w="1843087">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1843088">
                  <a:extLst>
                    <a:ext uri="{9D8B030D-6E8A-4147-A177-3AD203B41FA5}">
                      <a16:colId xmlns:a16="http://schemas.microsoft.com/office/drawing/2014/main" val="20002"/>
                    </a:ext>
                  </a:extLst>
                </a:gridCol>
                <a:gridCol w="1841500">
                  <a:extLst>
                    <a:ext uri="{9D8B030D-6E8A-4147-A177-3AD203B41FA5}">
                      <a16:colId xmlns:a16="http://schemas.microsoft.com/office/drawing/2014/main" val="20003"/>
                    </a:ext>
                  </a:extLst>
                </a:gridCol>
              </a:tblGrid>
              <a:tr h="863873">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XOR</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NAND</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NOR</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2271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MIL/ANSI</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8725">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IEC</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271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DIN</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Titel 1"/>
          <p:cNvSpPr>
            <a:spLocks noGrp="1"/>
          </p:cNvSpPr>
          <p:nvPr>
            <p:ph type="title"/>
          </p:nvPr>
        </p:nvSpPr>
        <p:spPr/>
        <p:txBody>
          <a:bodyPr>
            <a:normAutofit/>
          </a:bodyPr>
          <a:lstStyle/>
          <a:p>
            <a:r>
              <a:rPr kumimoji="1" lang="de-DE" kern="0" dirty="0">
                <a:latin typeface="Calibri" pitchFamily="34" charset="0"/>
              </a:rPr>
              <a:t>Alternative Darstellungen</a:t>
            </a:r>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89232854-91B1-4844-8D8C-145B4EC61A45}" type="slidenum">
              <a:rPr lang="de-DE" smtClean="0"/>
              <a:t>10</a:t>
            </a:fld>
            <a:endParaRPr lang="de-DE"/>
          </a:p>
        </p:txBody>
      </p:sp>
      <p:pic>
        <p:nvPicPr>
          <p:cNvPr id="15" name="Picture 41" descr="128px-XOR_ANSI_svg"/>
          <p:cNvPicPr>
            <a:picLocks noChangeAspect="1" noChangeArrowheads="1"/>
          </p:cNvPicPr>
          <p:nvPr/>
        </p:nvPicPr>
        <p:blipFill>
          <a:blip r:embed="rId3" cstate="print"/>
          <a:srcRect/>
          <a:stretch>
            <a:fillRect/>
          </a:stretch>
        </p:blipFill>
        <p:spPr bwMode="auto">
          <a:xfrm>
            <a:off x="4343189" y="2345681"/>
            <a:ext cx="1512888" cy="757237"/>
          </a:xfrm>
          <a:prstGeom prst="rect">
            <a:avLst/>
          </a:prstGeom>
          <a:noFill/>
          <a:ln w="9525">
            <a:noFill/>
            <a:miter lim="800000"/>
            <a:headEnd/>
            <a:tailEnd/>
          </a:ln>
        </p:spPr>
      </p:pic>
      <p:pic>
        <p:nvPicPr>
          <p:cNvPr id="16" name="Picture 40" descr="120px-NAND_ANSI_Labelled_svg"/>
          <p:cNvPicPr>
            <a:picLocks noChangeAspect="1" noChangeArrowheads="1"/>
          </p:cNvPicPr>
          <p:nvPr/>
        </p:nvPicPr>
        <p:blipFill>
          <a:blip r:embed="rId4" cstate="print"/>
          <a:srcRect/>
          <a:stretch>
            <a:fillRect/>
          </a:stretch>
        </p:blipFill>
        <p:spPr bwMode="auto">
          <a:xfrm>
            <a:off x="6056831" y="2390081"/>
            <a:ext cx="1800225" cy="750887"/>
          </a:xfrm>
          <a:prstGeom prst="rect">
            <a:avLst/>
          </a:prstGeom>
          <a:noFill/>
          <a:ln w="9525">
            <a:noFill/>
            <a:miter lim="800000"/>
            <a:headEnd/>
            <a:tailEnd/>
          </a:ln>
        </p:spPr>
      </p:pic>
      <p:pic>
        <p:nvPicPr>
          <p:cNvPr id="17" name="Picture 119" descr="120px-NOR_ANSI_Labelled_svg"/>
          <p:cNvPicPr>
            <a:picLocks noChangeAspect="1" noChangeArrowheads="1"/>
          </p:cNvPicPr>
          <p:nvPr/>
        </p:nvPicPr>
        <p:blipFill>
          <a:blip r:embed="rId5" cstate="print"/>
          <a:srcRect/>
          <a:stretch>
            <a:fillRect/>
          </a:stretch>
        </p:blipFill>
        <p:spPr bwMode="auto">
          <a:xfrm>
            <a:off x="7930080" y="2420242"/>
            <a:ext cx="1727200" cy="719138"/>
          </a:xfrm>
          <a:prstGeom prst="rect">
            <a:avLst/>
          </a:prstGeom>
          <a:noFill/>
          <a:ln w="9525">
            <a:noFill/>
            <a:miter lim="800000"/>
            <a:headEnd/>
            <a:tailEnd/>
          </a:ln>
        </p:spPr>
      </p:pic>
      <p:pic>
        <p:nvPicPr>
          <p:cNvPr id="183298" name="Picture 2" descr="Datei:IEC NAND label.svg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1939" y="3594039"/>
            <a:ext cx="1690008" cy="745320"/>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Datei:IEC NOR label.svg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58266" y="3645024"/>
            <a:ext cx="1666126" cy="734484"/>
          </a:xfrm>
          <a:prstGeom prst="rect">
            <a:avLst/>
          </a:prstGeom>
          <a:noFill/>
          <a:extLst>
            <a:ext uri="{909E8E84-426E-40DD-AFC4-6F175D3DCCD1}">
              <a14:hiddenFill xmlns:a14="http://schemas.microsoft.com/office/drawing/2010/main">
                <a:solidFill>
                  <a:srgbClr val="FFFFFF"/>
                </a:solidFill>
              </a14:hiddenFill>
            </a:ext>
          </a:extLst>
        </p:spPr>
      </p:pic>
      <p:pic>
        <p:nvPicPr>
          <p:cNvPr id="183302" name="Picture 6" descr="Datei:IEC XOR label.svg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3963" y="3618212"/>
            <a:ext cx="1616013" cy="712662"/>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File:XOR DIN.svg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51534" y="4712468"/>
            <a:ext cx="1239665" cy="991732"/>
          </a:xfrm>
          <a:prstGeom prst="rect">
            <a:avLst/>
          </a:prstGeom>
          <a:noFill/>
          <a:extLst>
            <a:ext uri="{909E8E84-426E-40DD-AFC4-6F175D3DCCD1}">
              <a14:hiddenFill xmlns:a14="http://schemas.microsoft.com/office/drawing/2010/main">
                <a:solidFill>
                  <a:srgbClr val="FFFFFF"/>
                </a:solidFill>
              </a14:hiddenFill>
            </a:ext>
          </a:extLst>
        </p:spPr>
      </p:pic>
      <p:pic>
        <p:nvPicPr>
          <p:cNvPr id="183306" name="Picture 10" descr="File:NAND DIN.svg - Wikimedia Comm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99521" y="4764379"/>
            <a:ext cx="1064631" cy="851705"/>
          </a:xfrm>
          <a:prstGeom prst="rect">
            <a:avLst/>
          </a:prstGeom>
          <a:noFill/>
          <a:extLst>
            <a:ext uri="{909E8E84-426E-40DD-AFC4-6F175D3DCCD1}">
              <a14:hiddenFill xmlns:a14="http://schemas.microsoft.com/office/drawing/2010/main">
                <a:solidFill>
                  <a:srgbClr val="FFFFFF"/>
                </a:solidFill>
              </a14:hiddenFill>
            </a:ext>
          </a:extLst>
        </p:spPr>
      </p:pic>
      <p:pic>
        <p:nvPicPr>
          <p:cNvPr id="183308" name="Picture 12" descr="File:NOR DIN.svg - Wikimedia Common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56240" y="4761102"/>
            <a:ext cx="1072268" cy="85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1427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a:t>Größere Gatter</a:t>
            </a:r>
          </a:p>
        </p:txBody>
      </p:sp>
      <p:sp>
        <p:nvSpPr>
          <p:cNvPr id="6" name="Text Placeholder 5"/>
          <p:cNvSpPr>
            <a:spLocks noGrp="1"/>
          </p:cNvSpPr>
          <p:nvPr>
            <p:ph idx="1"/>
          </p:nvPr>
        </p:nvSpPr>
        <p:spPr/>
        <p:txBody>
          <a:bodyPr/>
          <a:lstStyle/>
          <a:p>
            <a:r>
              <a:rPr lang="de-DE" dirty="0"/>
              <a:t>Gatter können mehr als 2 Eingänge haben</a:t>
            </a:r>
          </a:p>
          <a:p>
            <a:r>
              <a:rPr lang="de-DE" dirty="0"/>
              <a:t>n-Input UND-Gatter hat als Ausgang 1, </a:t>
            </a:r>
            <a:br>
              <a:rPr lang="de-DE" dirty="0"/>
            </a:br>
            <a:r>
              <a:rPr lang="de-DE" dirty="0"/>
              <a:t>nur wenn </a:t>
            </a:r>
            <a:r>
              <a:rPr lang="de-DE" dirty="0">
                <a:solidFill>
                  <a:srgbClr val="432BF5"/>
                </a:solidFill>
              </a:rPr>
              <a:t>alle</a:t>
            </a:r>
            <a:r>
              <a:rPr lang="de-DE" dirty="0"/>
              <a:t> Eingänge den Wert 1 haben</a:t>
            </a:r>
          </a:p>
          <a:p>
            <a:r>
              <a:rPr lang="de-DE" dirty="0"/>
              <a:t>n-Input ODER-Gatter hat als Ausgang 0, </a:t>
            </a:r>
            <a:br>
              <a:rPr lang="de-DE" dirty="0"/>
            </a:br>
            <a:r>
              <a:rPr lang="de-DE" dirty="0"/>
              <a:t>nur wenn </a:t>
            </a:r>
            <a:r>
              <a:rPr lang="de-DE" dirty="0">
                <a:solidFill>
                  <a:srgbClr val="432BF5"/>
                </a:solidFill>
              </a:rPr>
              <a:t>alle</a:t>
            </a:r>
            <a:r>
              <a:rPr lang="de-DE" dirty="0"/>
              <a:t> Eingänge den Wert 0 haben</a:t>
            </a:r>
          </a:p>
          <a:p>
            <a:r>
              <a:rPr lang="de-DE" dirty="0"/>
              <a:t>Beispiel 3-Input UND-Gatter:</a:t>
            </a:r>
          </a:p>
        </p:txBody>
      </p:sp>
      <p:sp>
        <p:nvSpPr>
          <p:cNvPr id="2" name="Footer Placeholder 1"/>
          <p:cNvSpPr>
            <a:spLocks noGrp="1"/>
          </p:cNvSpPr>
          <p:nvPr>
            <p:ph type="ftr" sz="quarter" idx="11"/>
          </p:nvPr>
        </p:nvSpPr>
        <p:spPr/>
        <p:txBody>
          <a:bodyPr/>
          <a:lstStyle/>
          <a:p>
            <a:r>
              <a:rPr lang="de-DE"/>
              <a:t>Prof. Dr. Sebastian Schlesinger</a:t>
            </a:r>
            <a:endParaRPr lang="de-DE" dirty="0"/>
          </a:p>
        </p:txBody>
      </p:sp>
      <p:sp>
        <p:nvSpPr>
          <p:cNvPr id="5" name="Slide Number Placeholder 4"/>
          <p:cNvSpPr>
            <a:spLocks noGrp="1"/>
          </p:cNvSpPr>
          <p:nvPr>
            <p:ph type="sldNum" sz="quarter" idx="12"/>
          </p:nvPr>
        </p:nvSpPr>
        <p:spPr/>
        <p:txBody>
          <a:bodyPr/>
          <a:lstStyle/>
          <a:p>
            <a:fld id="{89232854-91B1-4844-8D8C-145B4EC61A45}" type="slidenum">
              <a:rPr lang="de-DE" smtClean="0"/>
              <a:t>11</a:t>
            </a:fld>
            <a:endParaRPr lang="de-DE"/>
          </a:p>
        </p:txBody>
      </p:sp>
      <p:grpSp>
        <p:nvGrpSpPr>
          <p:cNvPr id="11" name="Gruppieren 10"/>
          <p:cNvGrpSpPr/>
          <p:nvPr/>
        </p:nvGrpSpPr>
        <p:grpSpPr>
          <a:xfrm>
            <a:off x="2378967" y="4244186"/>
            <a:ext cx="3501009" cy="1345054"/>
            <a:chOff x="1396081" y="3861049"/>
            <a:chExt cx="2545445" cy="967709"/>
          </a:xfrm>
        </p:grpSpPr>
        <p:sp>
          <p:nvSpPr>
            <p:cNvPr id="7" name="Freeform 11"/>
            <p:cNvSpPr>
              <a:spLocks noChangeArrowheads="1"/>
            </p:cNvSpPr>
            <p:nvPr/>
          </p:nvSpPr>
          <p:spPr bwMode="auto">
            <a:xfrm>
              <a:off x="2063553" y="3861049"/>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19050" cmpd="sng">
              <a:solidFill>
                <a:srgbClr val="000000"/>
              </a:solidFill>
              <a:miter lim="800000"/>
              <a:headEnd/>
              <a:tailEnd/>
            </a:ln>
          </p:spPr>
          <p:txBody>
            <a:bodyPr wrap="none" anchor="ctr"/>
            <a:lstStyle/>
            <a:p>
              <a:endParaRPr lang="en-US"/>
            </a:p>
          </p:txBody>
        </p:sp>
        <p:sp>
          <p:nvSpPr>
            <p:cNvPr id="8" name="Freeform 12"/>
            <p:cNvSpPr>
              <a:spLocks noChangeArrowheads="1"/>
            </p:cNvSpPr>
            <p:nvPr/>
          </p:nvSpPr>
          <p:spPr bwMode="auto">
            <a:xfrm>
              <a:off x="2063552" y="3862637"/>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9" name="Freeform 13"/>
            <p:cNvSpPr>
              <a:spLocks noChangeArrowheads="1"/>
            </p:cNvSpPr>
            <p:nvPr/>
          </p:nvSpPr>
          <p:spPr bwMode="auto">
            <a:xfrm>
              <a:off x="1704778" y="4040437"/>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10" name="Freeform 15"/>
            <p:cNvSpPr>
              <a:spLocks noChangeArrowheads="1"/>
            </p:cNvSpPr>
            <p:nvPr/>
          </p:nvSpPr>
          <p:spPr bwMode="auto">
            <a:xfrm>
              <a:off x="3215357" y="4221412"/>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13" name="Freeform 13"/>
            <p:cNvSpPr>
              <a:spLocks noChangeArrowheads="1"/>
            </p:cNvSpPr>
            <p:nvPr/>
          </p:nvSpPr>
          <p:spPr bwMode="auto">
            <a:xfrm>
              <a:off x="1703513" y="4435526"/>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14" name="Freeform 13"/>
            <p:cNvSpPr>
              <a:spLocks noChangeArrowheads="1"/>
            </p:cNvSpPr>
            <p:nvPr/>
          </p:nvSpPr>
          <p:spPr bwMode="auto">
            <a:xfrm>
              <a:off x="1703513" y="4221089"/>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15" name="TextBox 14"/>
            <p:cNvSpPr txBox="1"/>
            <p:nvPr/>
          </p:nvSpPr>
          <p:spPr>
            <a:xfrm>
              <a:off x="1396081" y="3905428"/>
              <a:ext cx="346570" cy="923330"/>
            </a:xfrm>
            <a:prstGeom prst="rect">
              <a:avLst/>
            </a:prstGeom>
            <a:noFill/>
          </p:spPr>
          <p:txBody>
            <a:bodyPr wrap="none" rtlCol="0">
              <a:spAutoFit/>
            </a:bodyPr>
            <a:lstStyle/>
            <a:p>
              <a:r>
                <a:rPr lang="en-US" dirty="0"/>
                <a:t>A</a:t>
              </a:r>
            </a:p>
            <a:p>
              <a:r>
                <a:rPr lang="en-US" dirty="0"/>
                <a:t>B</a:t>
              </a:r>
            </a:p>
            <a:p>
              <a:r>
                <a:rPr lang="en-US" dirty="0"/>
                <a:t>C</a:t>
              </a:r>
            </a:p>
          </p:txBody>
        </p:sp>
        <p:sp>
          <p:nvSpPr>
            <p:cNvPr id="16" name="TextBox 15"/>
            <p:cNvSpPr txBox="1"/>
            <p:nvPr/>
          </p:nvSpPr>
          <p:spPr>
            <a:xfrm>
              <a:off x="3575720" y="4096779"/>
              <a:ext cx="365806" cy="369332"/>
            </a:xfrm>
            <a:prstGeom prst="rect">
              <a:avLst/>
            </a:prstGeom>
            <a:noFill/>
          </p:spPr>
          <p:txBody>
            <a:bodyPr wrap="none" rtlCol="0">
              <a:spAutoFit/>
            </a:bodyPr>
            <a:lstStyle/>
            <a:p>
              <a:r>
                <a:rPr lang="en-US" dirty="0"/>
                <a:t>Q</a:t>
              </a:r>
            </a:p>
          </p:txBody>
        </p:sp>
      </p:grpSp>
      <p:graphicFrame>
        <p:nvGraphicFramePr>
          <p:cNvPr id="17" name="Table 16"/>
          <p:cNvGraphicFramePr>
            <a:graphicFrameLocks noGrp="1"/>
          </p:cNvGraphicFramePr>
          <p:nvPr>
            <p:extLst>
              <p:ext uri="{D42A27DB-BD31-4B8C-83A1-F6EECF244321}">
                <p14:modId xmlns:p14="http://schemas.microsoft.com/office/powerpoint/2010/main" val="1277862552"/>
              </p:ext>
            </p:extLst>
          </p:nvPr>
        </p:nvGraphicFramePr>
        <p:xfrm>
          <a:off x="7248128" y="1330424"/>
          <a:ext cx="4064000" cy="41148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tblGrid>
              <a:tr h="370840">
                <a:tc>
                  <a:txBody>
                    <a:bodyPr/>
                    <a:lstStyle/>
                    <a:p>
                      <a:pPr algn="ctr"/>
                      <a:r>
                        <a:rPr lang="en-US" sz="2400" b="1" dirty="0">
                          <a:solidFill>
                            <a:schemeClr val="bg1"/>
                          </a:solidFill>
                        </a:rPr>
                        <a:t>A</a:t>
                      </a:r>
                    </a:p>
                  </a:txBody>
                  <a:tcPr>
                    <a:solidFill>
                      <a:schemeClr val="accent1"/>
                    </a:solidFill>
                  </a:tcPr>
                </a:tc>
                <a:tc>
                  <a:txBody>
                    <a:bodyPr/>
                    <a:lstStyle/>
                    <a:p>
                      <a:pPr algn="ctr"/>
                      <a:r>
                        <a:rPr lang="en-US" sz="2400" b="1" dirty="0">
                          <a:solidFill>
                            <a:schemeClr val="bg1"/>
                          </a:solidFill>
                        </a:rPr>
                        <a:t>B</a:t>
                      </a:r>
                    </a:p>
                  </a:txBody>
                  <a:tcPr>
                    <a:solidFill>
                      <a:schemeClr val="accent1"/>
                    </a:solidFill>
                  </a:tcPr>
                </a:tc>
                <a:tc>
                  <a:txBody>
                    <a:bodyPr/>
                    <a:lstStyle/>
                    <a:p>
                      <a:pPr algn="ctr"/>
                      <a:r>
                        <a:rPr lang="en-US" sz="2400" b="1" dirty="0">
                          <a:solidFill>
                            <a:schemeClr val="bg1"/>
                          </a:solidFill>
                        </a:rPr>
                        <a:t>C</a:t>
                      </a:r>
                      <a:endParaRPr lang="en-US" sz="2400" b="1" baseline="-25000" dirty="0">
                        <a:solidFill>
                          <a:schemeClr val="bg1"/>
                        </a:solidFill>
                      </a:endParaRPr>
                    </a:p>
                  </a:txBody>
                  <a:tcPr>
                    <a:solidFill>
                      <a:schemeClr val="accent1"/>
                    </a:solidFill>
                  </a:tcPr>
                </a:tc>
                <a:tc>
                  <a:txBody>
                    <a:bodyPr/>
                    <a:lstStyle/>
                    <a:p>
                      <a:pPr algn="ctr"/>
                      <a:r>
                        <a:rPr lang="en-US" sz="2400" b="1" dirty="0">
                          <a:solidFill>
                            <a:schemeClr val="bg1"/>
                          </a:solidFill>
                        </a:rPr>
                        <a:t>Q</a:t>
                      </a:r>
                      <a:endParaRPr lang="en-US" sz="2400" b="1" baseline="-25000" dirty="0">
                        <a:solidFill>
                          <a:schemeClr val="bg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1"/>
                  </a:ext>
                </a:extLst>
              </a:tr>
              <a:tr h="370840">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2"/>
                  </a:ext>
                </a:extLst>
              </a:tr>
              <a:tr h="370840">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3"/>
                  </a:ext>
                </a:extLst>
              </a:tr>
              <a:tr h="370840">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4"/>
                  </a:ext>
                </a:extLst>
              </a:tr>
              <a:tr h="370840">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5"/>
                  </a:ext>
                </a:extLst>
              </a:tr>
              <a:tr h="370840">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6"/>
                  </a:ext>
                </a:extLst>
              </a:tr>
              <a:tr h="370840">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7"/>
                  </a:ext>
                </a:extLst>
              </a:tr>
              <a:tr h="370840">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3129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2"/>
                </a:solidFill>
                <a:ea typeface="굴림" charset="0"/>
                <a:cs typeface="굴림" charset="0"/>
              </a:rPr>
              <a:t>Kombinatorische Logik (Schaltnetze)</a:t>
            </a:r>
          </a:p>
          <a:p>
            <a:pPr marL="530225" lvl="1" indent="-176213">
              <a:lnSpc>
                <a:spcPct val="90000"/>
              </a:lnSpc>
            </a:pPr>
            <a:r>
              <a:rPr lang="de-DE" altLang="ko-KR" dirty="0">
                <a:solidFill>
                  <a:schemeClr val="bg1">
                    <a:lumMod val="75000"/>
                  </a:schemeClr>
                </a:solidFill>
                <a:ea typeface="굴림" charset="0"/>
                <a:cs typeface="굴림" charset="0"/>
              </a:rPr>
              <a:t>Logikgatter</a:t>
            </a:r>
          </a:p>
          <a:p>
            <a:pPr marL="530225" lvl="1" indent="-176213">
              <a:lnSpc>
                <a:spcPct val="90000"/>
              </a:lnSpc>
            </a:pPr>
            <a:r>
              <a:rPr lang="de-DE" altLang="ko-KR" dirty="0">
                <a:ea typeface="굴림" charset="0"/>
                <a:cs typeface="굴림" charset="0"/>
              </a:rPr>
              <a:t>Boolesche Algebra</a:t>
            </a:r>
          </a:p>
          <a:p>
            <a:pPr marL="530225" lvl="1" indent="-176213">
              <a:lnSpc>
                <a:spcPct val="90000"/>
              </a:lnSpc>
            </a:pPr>
            <a:r>
              <a:rPr lang="de-DE" altLang="ko-KR" dirty="0">
                <a:solidFill>
                  <a:schemeClr val="bg1">
                    <a:lumMod val="75000"/>
                  </a:schemeClr>
                </a:solidFill>
                <a:ea typeface="굴림" charset="0"/>
                <a:cs typeface="굴림" charset="0"/>
              </a:rPr>
              <a:t>Logiksynthese (Schaltnetzentwurf)</a:t>
            </a:r>
          </a:p>
          <a:p>
            <a:pPr marL="530225" lvl="1" indent="-176213">
              <a:lnSpc>
                <a:spcPct val="90000"/>
              </a:lnSpc>
            </a:pPr>
            <a:r>
              <a:rPr lang="de-DE" altLang="ko-KR" dirty="0">
                <a:solidFill>
                  <a:schemeClr val="bg1">
                    <a:lumMod val="75000"/>
                  </a:schemeClr>
                </a:solidFill>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Sequentielle Logik (Schaltwerke)</a:t>
            </a:r>
          </a:p>
          <a:p>
            <a:pPr marL="523875" lvl="1" indent="-169863">
              <a:lnSpc>
                <a:spcPct val="90000"/>
              </a:lnSpc>
            </a:pPr>
            <a:r>
              <a:rPr lang="de-DE" altLang="ko-KR" dirty="0">
                <a:solidFill>
                  <a:schemeClr val="bg1">
                    <a:lumMod val="75000"/>
                  </a:schemeClr>
                </a:solidFill>
                <a:ea typeface="굴림" charset="0"/>
                <a:cs typeface="굴림" charset="0"/>
              </a:rPr>
              <a:t>Speicherelemente (Flipflops, </a:t>
            </a:r>
            <a:r>
              <a:rPr lang="de-DE" altLang="ko-KR" dirty="0" err="1">
                <a:solidFill>
                  <a:schemeClr val="bg1">
                    <a:lumMod val="75000"/>
                  </a:schemeClr>
                </a:solidFill>
                <a:ea typeface="굴림" charset="0"/>
                <a:cs typeface="굴림" charset="0"/>
              </a:rPr>
              <a:t>Latches</a:t>
            </a:r>
            <a:r>
              <a:rPr lang="de-DE" altLang="ko-KR" dirty="0">
                <a:solidFill>
                  <a:schemeClr val="bg1">
                    <a:lumMod val="75000"/>
                  </a:schemeClr>
                </a:solidFill>
                <a:ea typeface="굴림" charset="0"/>
                <a:cs typeface="굴림" charset="0"/>
              </a:rPr>
              <a:t>)</a:t>
            </a:r>
          </a:p>
          <a:p>
            <a:pPr marL="523875" lvl="1" indent="-169863">
              <a:lnSpc>
                <a:spcPct val="90000"/>
              </a:lnSpc>
            </a:pPr>
            <a:r>
              <a:rPr lang="de-DE" altLang="ko-KR" dirty="0">
                <a:solidFill>
                  <a:schemeClr val="bg1">
                    <a:lumMod val="75000"/>
                  </a:schemeClr>
                </a:solidFill>
                <a:ea typeface="굴림" charset="0"/>
                <a:cs typeface="굴림" charset="0"/>
              </a:rPr>
              <a:t>Schaltwerksentwurf</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 Wichtige Schaltungen</a:t>
            </a:r>
          </a:p>
          <a:p>
            <a:pPr marL="530225" indent="-176213">
              <a:lnSpc>
                <a:spcPct val="90000"/>
              </a:lnSpc>
            </a:pPr>
            <a:r>
              <a:rPr lang="de-DE" altLang="ko-KR" sz="2200" dirty="0">
                <a:solidFill>
                  <a:schemeClr val="bg1">
                    <a:lumMod val="75000"/>
                  </a:schemeClr>
                </a:solidFill>
                <a:ea typeface="굴림" charset="0"/>
                <a:cs typeface="굴림" charset="0"/>
              </a:rPr>
              <a:t>Multiplexer und Decoder</a:t>
            </a:r>
          </a:p>
          <a:p>
            <a:pPr marL="530225" indent="-176213">
              <a:lnSpc>
                <a:spcPct val="90000"/>
              </a:lnSpc>
            </a:pPr>
            <a:r>
              <a:rPr lang="de-DE" altLang="ko-KR" sz="2200" dirty="0">
                <a:solidFill>
                  <a:schemeClr val="bg1">
                    <a:lumMod val="75000"/>
                  </a:schemeClr>
                </a:solidFill>
                <a:ea typeface="굴림" charset="0"/>
                <a:cs typeface="굴림" charset="0"/>
              </a:rPr>
              <a:t>Registersatz</a:t>
            </a:r>
          </a:p>
          <a:p>
            <a:pPr marL="530225" indent="-176213">
              <a:lnSpc>
                <a:spcPct val="90000"/>
              </a:lnSpc>
            </a:pPr>
            <a:r>
              <a:rPr lang="de-DE" altLang="ko-KR" sz="2200" dirty="0">
                <a:solidFill>
                  <a:schemeClr val="bg1">
                    <a:lumMod val="75000"/>
                  </a:schemeClr>
                </a:solidFill>
                <a:ea typeface="굴림" charset="0"/>
                <a:cs typeface="굴림" charset="0"/>
              </a:rPr>
              <a:t>Arithmetisch-Logische Einheit (ALU)</a:t>
            </a:r>
          </a:p>
          <a:p>
            <a:pPr marL="530225" indent="-176213">
              <a:lnSpc>
                <a:spcPct val="90000"/>
              </a:lnSpc>
            </a:pPr>
            <a:r>
              <a:rPr lang="de-DE" altLang="ko-KR" sz="2200" dirty="0">
                <a:solidFill>
                  <a:schemeClr val="bg1">
                    <a:lumMod val="75000"/>
                  </a:schemeClr>
                </a:solidFill>
                <a:ea typeface="굴림" charset="0"/>
                <a:cs typeface="굴림" charset="0"/>
              </a:rPr>
              <a:t>Ripple-Carry und Carry-Look-</a:t>
            </a:r>
            <a:r>
              <a:rPr lang="de-DE" altLang="ko-KR" sz="2200" dirty="0" err="1">
                <a:solidFill>
                  <a:schemeClr val="bg1">
                    <a:lumMod val="75000"/>
                  </a:schemeClr>
                </a:solidFill>
                <a:ea typeface="굴림" charset="0"/>
                <a:cs typeface="굴림" charset="0"/>
              </a:rPr>
              <a:t>Ahead</a:t>
            </a:r>
            <a:r>
              <a:rPr lang="de-DE" altLang="ko-KR" sz="2200" dirty="0">
                <a:solidFill>
                  <a:schemeClr val="bg1">
                    <a:lumMod val="75000"/>
                  </a:schemeClr>
                </a:solidFill>
                <a:ea typeface="굴림" charset="0"/>
                <a:cs typeface="굴림" charset="0"/>
              </a:rPr>
              <a:t> </a:t>
            </a:r>
            <a:r>
              <a:rPr lang="de-DE" altLang="ko-KR" sz="2200" dirty="0" err="1">
                <a:solidFill>
                  <a:schemeClr val="bg1">
                    <a:lumMod val="75000"/>
                  </a:schemeClr>
                </a:solidFill>
                <a:ea typeface="굴림" charset="0"/>
                <a:cs typeface="굴림" charset="0"/>
              </a:rPr>
              <a:t>Addierer</a:t>
            </a:r>
            <a:endParaRPr lang="de-DE" altLang="ko-KR" sz="2200" dirty="0">
              <a:solidFill>
                <a:schemeClr val="bg1">
                  <a:lumMod val="75000"/>
                </a:schemeClr>
              </a:solidFill>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12</a:t>
            </a:fld>
            <a:endParaRPr lang="en-US"/>
          </a:p>
        </p:txBody>
      </p:sp>
    </p:spTree>
    <p:extLst>
      <p:ext uri="{BB962C8B-B14F-4D97-AF65-F5344CB8AC3E}">
        <p14:creationId xmlns:p14="http://schemas.microsoft.com/office/powerpoint/2010/main" val="25871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Boolesche</a:t>
            </a:r>
            <a:r>
              <a:rPr lang="en-US" dirty="0"/>
              <a:t> Algebra</a:t>
            </a:r>
          </a:p>
        </p:txBody>
      </p:sp>
      <p:sp>
        <p:nvSpPr>
          <p:cNvPr id="3" name="Text Placeholder 2"/>
          <p:cNvSpPr>
            <a:spLocks noGrp="1"/>
          </p:cNvSpPr>
          <p:nvPr>
            <p:ph idx="1"/>
          </p:nvPr>
        </p:nvSpPr>
        <p:spPr/>
        <p:txBody>
          <a:bodyPr/>
          <a:lstStyle/>
          <a:p>
            <a:r>
              <a:rPr lang="en-US" dirty="0"/>
              <a:t>George Boole (1815-1864): Algebra der </a:t>
            </a:r>
            <a:r>
              <a:rPr lang="en-US" dirty="0" err="1"/>
              <a:t>Logik</a:t>
            </a:r>
            <a:r>
              <a:rPr lang="en-US" dirty="0"/>
              <a:t> </a:t>
            </a:r>
            <a:r>
              <a:rPr lang="en-US" dirty="0" err="1"/>
              <a:t>mit</a:t>
            </a:r>
            <a:br>
              <a:rPr lang="en-US" dirty="0"/>
            </a:br>
            <a:r>
              <a:rPr lang="en-US" dirty="0" err="1"/>
              <a:t>zwei</a:t>
            </a:r>
            <a:r>
              <a:rPr lang="en-US" dirty="0"/>
              <a:t> </a:t>
            </a:r>
            <a:r>
              <a:rPr lang="en-US" dirty="0" err="1"/>
              <a:t>Elementen</a:t>
            </a:r>
            <a:r>
              <a:rPr lang="en-US" dirty="0"/>
              <a:t> 0 und 1 </a:t>
            </a:r>
          </a:p>
          <a:p>
            <a:endParaRPr lang="en-US" dirty="0"/>
          </a:p>
        </p:txBody>
      </p:sp>
      <p:sp>
        <p:nvSpPr>
          <p:cNvPr id="8" name="Fußzeilenplatzhalter 7"/>
          <p:cNvSpPr>
            <a:spLocks noGrp="1"/>
          </p:cNvSpPr>
          <p:nvPr>
            <p:ph type="ftr" sz="quarter" idx="11"/>
          </p:nvPr>
        </p:nvSpPr>
        <p:spPr/>
        <p:txBody>
          <a:bodyPr/>
          <a:lstStyle/>
          <a:p>
            <a:r>
              <a:rPr lang="de-DE"/>
              <a:t>Prof. Dr. Sebastian Schlesinger</a:t>
            </a:r>
            <a:endParaRPr lang="de-DE" dirty="0"/>
          </a:p>
        </p:txBody>
      </p:sp>
      <p:sp>
        <p:nvSpPr>
          <p:cNvPr id="9" name="Foliennummernplatzhalter 8"/>
          <p:cNvSpPr>
            <a:spLocks noGrp="1"/>
          </p:cNvSpPr>
          <p:nvPr>
            <p:ph type="sldNum" sz="quarter" idx="12"/>
          </p:nvPr>
        </p:nvSpPr>
        <p:spPr/>
        <p:txBody>
          <a:bodyPr/>
          <a:lstStyle/>
          <a:p>
            <a:fld id="{89232854-91B1-4844-8D8C-145B4EC61A45}" type="slidenum">
              <a:rPr lang="de-DE" smtClean="0"/>
              <a:t>13</a:t>
            </a:fld>
            <a:endParaRPr lang="de-DE"/>
          </a:p>
        </p:txBody>
      </p:sp>
      <p:pic>
        <p:nvPicPr>
          <p:cNvPr id="4" name="Picture 3"/>
          <p:cNvPicPr>
            <a:picLocks noChangeAspect="1"/>
          </p:cNvPicPr>
          <p:nvPr/>
        </p:nvPicPr>
        <p:blipFill>
          <a:blip r:embed="rId3"/>
          <a:stretch>
            <a:fillRect/>
          </a:stretch>
        </p:blipFill>
        <p:spPr>
          <a:xfrm>
            <a:off x="7694488" y="1484784"/>
            <a:ext cx="2794000" cy="3746500"/>
          </a:xfrm>
          <a:prstGeom prst="rect">
            <a:avLst/>
          </a:prstGeom>
        </p:spPr>
      </p:pic>
      <p:sp>
        <p:nvSpPr>
          <p:cNvPr id="5" name="TextBox 4"/>
          <p:cNvSpPr txBox="1"/>
          <p:nvPr/>
        </p:nvSpPr>
        <p:spPr>
          <a:xfrm>
            <a:off x="8126536" y="5229201"/>
            <a:ext cx="1770036" cy="307777"/>
          </a:xfrm>
          <a:prstGeom prst="rect">
            <a:avLst/>
          </a:prstGeom>
          <a:noFill/>
        </p:spPr>
        <p:txBody>
          <a:bodyPr wrap="none" rtlCol="0">
            <a:spAutoFit/>
          </a:bodyPr>
          <a:lstStyle/>
          <a:p>
            <a:r>
              <a:rPr lang="en-US" sz="1400" dirty="0" err="1"/>
              <a:t>Quelle</a:t>
            </a:r>
            <a:r>
              <a:rPr lang="en-US" sz="1400" dirty="0"/>
              <a:t>: Wikipedia</a:t>
            </a:r>
          </a:p>
        </p:txBody>
      </p:sp>
      <p:pic>
        <p:nvPicPr>
          <p:cNvPr id="10" name="Picture 9"/>
          <p:cNvPicPr>
            <a:picLocks noChangeAspect="1"/>
          </p:cNvPicPr>
          <p:nvPr/>
        </p:nvPicPr>
        <p:blipFill>
          <a:blip r:embed="rId4"/>
          <a:stretch>
            <a:fillRect/>
          </a:stretch>
        </p:blipFill>
        <p:spPr>
          <a:xfrm>
            <a:off x="-1104800" y="2371582"/>
            <a:ext cx="8568952" cy="9842395"/>
          </a:xfrm>
          <a:prstGeom prst="rect">
            <a:avLst/>
          </a:prstGeom>
        </p:spPr>
      </p:pic>
    </p:spTree>
    <p:extLst>
      <p:ext uri="{BB962C8B-B14F-4D97-AF65-F5344CB8AC3E}">
        <p14:creationId xmlns:p14="http://schemas.microsoft.com/office/powerpoint/2010/main" val="3825084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altLang="ko-KR" dirty="0">
                <a:ea typeface="굴림" charset="0"/>
                <a:cs typeface="굴림" charset="0"/>
              </a:rPr>
              <a:t>Recap: </a:t>
            </a:r>
            <a:r>
              <a:rPr lang="en-US" altLang="ko-KR" dirty="0" err="1">
                <a:ea typeface="굴림" charset="0"/>
                <a:cs typeface="굴림" charset="0"/>
              </a:rPr>
              <a:t>Boolesche</a:t>
            </a:r>
            <a:r>
              <a:rPr lang="en-US" altLang="ko-KR" dirty="0">
                <a:ea typeface="굴림" charset="0"/>
                <a:cs typeface="굴림" charset="0"/>
              </a:rPr>
              <a:t> </a:t>
            </a:r>
            <a:r>
              <a:rPr lang="de-DE" altLang="ko-KR" dirty="0">
                <a:ea typeface="굴림" charset="0"/>
                <a:cs typeface="굴림" charset="0"/>
              </a:rPr>
              <a:t>Algebra</a:t>
            </a:r>
          </a:p>
        </p:txBody>
      </p:sp>
      <mc:AlternateContent xmlns:mc="http://schemas.openxmlformats.org/markup-compatibility/2006" xmlns:a14="http://schemas.microsoft.com/office/drawing/2010/main">
        <mc:Choice Requires="a14">
          <p:sp>
            <p:nvSpPr>
              <p:cNvPr id="240643" name="Rectangle 3"/>
              <p:cNvSpPr>
                <a:spLocks noGrp="1" noChangeArrowheads="1"/>
              </p:cNvSpPr>
              <p:nvPr>
                <p:ph idx="1"/>
              </p:nvPr>
            </p:nvSpPr>
            <p:spPr/>
            <p:txBody>
              <a:bodyPr/>
              <a:lstStyle/>
              <a:p>
                <a:r>
                  <a:rPr lang="de-DE" altLang="ko-KR" dirty="0">
                    <a:ea typeface="굴림" charset="0"/>
                    <a:cs typeface="굴림" charset="0"/>
                  </a:rPr>
                  <a:t>Zwei Elemente: </a:t>
                </a:r>
                <a14:m>
                  <m:oMath xmlns:m="http://schemas.openxmlformats.org/officeDocument/2006/math">
                    <m:r>
                      <a:rPr lang="de-DE" altLang="ko-KR" b="0" i="1" smtClean="0">
                        <a:latin typeface="Cambria Math" panose="02040503050406030204" pitchFamily="18" charset="0"/>
                        <a:ea typeface="굴림" charset="0"/>
                        <a:cs typeface="굴림" charset="0"/>
                      </a:rPr>
                      <m:t>0</m:t>
                    </m:r>
                  </m:oMath>
                </a14:m>
                <a:r>
                  <a:rPr lang="de-DE" altLang="ko-KR" dirty="0">
                    <a:ea typeface="굴림" charset="0"/>
                    <a:cs typeface="굴림" charset="0"/>
                  </a:rPr>
                  <a:t>, </a:t>
                </a:r>
                <a14:m>
                  <m:oMath xmlns:m="http://schemas.openxmlformats.org/officeDocument/2006/math">
                    <m:r>
                      <a:rPr lang="de-DE" altLang="ko-KR" b="0" i="1" smtClean="0">
                        <a:latin typeface="Cambria Math" panose="02040503050406030204" pitchFamily="18" charset="0"/>
                        <a:ea typeface="굴림" charset="0"/>
                        <a:cs typeface="굴림" charset="0"/>
                      </a:rPr>
                      <m:t>1</m:t>
                    </m:r>
                  </m:oMath>
                </a14:m>
                <a:endParaRPr lang="de-DE" altLang="ko-KR" dirty="0">
                  <a:ea typeface="굴림" charset="0"/>
                  <a:cs typeface="굴림" charset="0"/>
                </a:endParaRPr>
              </a:p>
              <a:p>
                <a:r>
                  <a:rPr lang="de-DE" altLang="ko-KR" dirty="0">
                    <a:ea typeface="굴림" charset="0"/>
                    <a:cs typeface="굴림" charset="0"/>
                  </a:rPr>
                  <a:t>Zwei binäre Verknüpfungen: UND (</a:t>
                </a:r>
                <a14:m>
                  <m:oMath xmlns:m="http://schemas.openxmlformats.org/officeDocument/2006/math">
                    <m:r>
                      <a:rPr lang="de-DE" altLang="ko-KR" b="0" i="1" smtClean="0">
                        <a:latin typeface="Cambria Math" panose="02040503050406030204" pitchFamily="18" charset="0"/>
                        <a:ea typeface="굴림" charset="0"/>
                        <a:cs typeface="굴림" charset="0"/>
                      </a:rPr>
                      <m:t>⋅</m:t>
                    </m:r>
                  </m:oMath>
                </a14:m>
                <a:r>
                  <a:rPr lang="de-DE" altLang="ko-KR" dirty="0">
                    <a:ea typeface="굴림" charset="0"/>
                    <a:cs typeface="굴림" charset="0"/>
                    <a:sym typeface="Symbol" charset="0"/>
                  </a:rPr>
                  <a:t>), ODER (</a:t>
                </a:r>
                <a14:m>
                  <m:oMath xmlns:m="http://schemas.openxmlformats.org/officeDocument/2006/math">
                    <m:r>
                      <a:rPr lang="de-DE" altLang="ko-KR" b="0" i="1" smtClean="0">
                        <a:latin typeface="Cambria Math" panose="02040503050406030204" pitchFamily="18" charset="0"/>
                        <a:ea typeface="굴림" charset="0"/>
                        <a:cs typeface="굴림" charset="0"/>
                        <a:sym typeface="Symbol" charset="0"/>
                      </a:rPr>
                      <m:t>+</m:t>
                    </m:r>
                  </m:oMath>
                </a14:m>
                <a:r>
                  <a:rPr lang="de-DE" altLang="ko-KR" dirty="0">
                    <a:ea typeface="굴림" charset="0"/>
                    <a:cs typeface="굴림" charset="0"/>
                    <a:sym typeface="Symbol" charset="0"/>
                  </a:rPr>
                  <a:t>)</a:t>
                </a:r>
                <a:endParaRPr lang="de-DE" dirty="0">
                  <a:sym typeface="Symbol" charset="0"/>
                </a:endParaRPr>
              </a:p>
              <a:p>
                <a:r>
                  <a:rPr lang="de-DE" altLang="ko-KR" dirty="0">
                    <a:ea typeface="굴림" charset="0"/>
                    <a:cs typeface="굴림" charset="0"/>
                  </a:rPr>
                  <a:t>Eine unäre Verknüpfung: NICHT (</a:t>
                </a:r>
                <a14:m>
                  <m:oMath xmlns:m="http://schemas.openxmlformats.org/officeDocument/2006/math">
                    <m:bar>
                      <m:barPr>
                        <m:pos m:val="top"/>
                        <m:ctrlPr>
                          <a:rPr lang="de-DE" altLang="ko-KR" b="0" i="1" smtClean="0">
                            <a:latin typeface="Cambria Math" panose="02040503050406030204" pitchFamily="18" charset="0"/>
                            <a:ea typeface="굴림" charset="0"/>
                            <a:cs typeface="굴림" charset="0"/>
                          </a:rPr>
                        </m:ctrlPr>
                      </m:barPr>
                      <m:e>
                        <m:r>
                          <a:rPr lang="de-DE" altLang="ko-KR" b="0" i="1" smtClean="0">
                            <a:latin typeface="Cambria Math" panose="02040503050406030204" pitchFamily="18" charset="0"/>
                            <a:ea typeface="굴림" charset="0"/>
                            <a:cs typeface="굴림" charset="0"/>
                          </a:rPr>
                          <m:t>𝑎</m:t>
                        </m:r>
                      </m:e>
                    </m:bar>
                  </m:oMath>
                </a14:m>
                <a:r>
                  <a:rPr lang="de-DE" altLang="ko-KR" dirty="0">
                    <a:ea typeface="굴림" charset="0"/>
                    <a:cs typeface="굴림" charset="0"/>
                  </a:rPr>
                  <a:t>)</a:t>
                </a:r>
              </a:p>
              <a:p>
                <a:r>
                  <a:rPr lang="de-DE" altLang="ko-KR" dirty="0">
                    <a:ea typeface="굴림" charset="0"/>
                    <a:cs typeface="굴림" charset="0"/>
                  </a:rPr>
                  <a:t>Axiome:</a:t>
                </a:r>
              </a:p>
              <a:p>
                <a:pPr lvl="1"/>
                <a:r>
                  <a:rPr lang="de-DE" sz="2400" dirty="0"/>
                  <a:t>Neutrale Elemente: 				</a:t>
                </a:r>
                <a14:m>
                  <m:oMath xmlns:m="http://schemas.openxmlformats.org/officeDocument/2006/math">
                    <m:r>
                      <a:rPr lang="de-DE" sz="2400" b="0" i="1" smtClean="0">
                        <a:latin typeface="Cambria Math" panose="02040503050406030204" pitchFamily="18" charset="0"/>
                      </a:rPr>
                      <m:t>𝑎</m:t>
                    </m:r>
                    <m:r>
                      <a:rPr lang="de-DE" sz="2400" b="0" i="1" smtClean="0">
                        <a:latin typeface="Cambria Math" panose="02040503050406030204" pitchFamily="18" charset="0"/>
                      </a:rPr>
                      <m:t>⋅1=</m:t>
                    </m:r>
                    <m:r>
                      <a:rPr lang="de-DE" sz="2400" b="0" i="1" smtClean="0">
                        <a:latin typeface="Cambria Math" panose="02040503050406030204" pitchFamily="18" charset="0"/>
                      </a:rPr>
                      <m:t>𝑎</m:t>
                    </m:r>
                  </m:oMath>
                </a14:m>
                <a:r>
                  <a:rPr lang="de-DE" sz="2400" dirty="0"/>
                  <a:t>							</a:t>
                </a:r>
                <a14:m>
                  <m:oMath xmlns:m="http://schemas.openxmlformats.org/officeDocument/2006/math">
                    <m:r>
                      <a:rPr lang="de-DE" sz="2400" b="0" i="1" smtClean="0">
                        <a:latin typeface="Cambria Math" panose="02040503050406030204" pitchFamily="18" charset="0"/>
                      </a:rPr>
                      <m:t>𝑎</m:t>
                    </m:r>
                    <m:r>
                      <a:rPr lang="de-DE" sz="2400" b="0" i="1" smtClean="0">
                        <a:latin typeface="Cambria Math" panose="02040503050406030204" pitchFamily="18" charset="0"/>
                      </a:rPr>
                      <m:t>+0=</m:t>
                    </m:r>
                    <m:r>
                      <a:rPr lang="de-DE" sz="2400" b="0" i="1" smtClean="0">
                        <a:latin typeface="Cambria Math" panose="02040503050406030204" pitchFamily="18" charset="0"/>
                      </a:rPr>
                      <m:t>𝑎</m:t>
                    </m:r>
                  </m:oMath>
                </a14:m>
                <a:endParaRPr lang="de-DE" sz="2400" b="0" dirty="0"/>
              </a:p>
              <a:p>
                <a:pPr lvl="1"/>
                <a:r>
                  <a:rPr lang="de-DE" sz="2400" dirty="0"/>
                  <a:t>Komplementäre Elemente: 	</a:t>
                </a:r>
                <a14:m>
                  <m:oMath xmlns:m="http://schemas.openxmlformats.org/officeDocument/2006/math">
                    <m:r>
                      <a:rPr lang="de-DE" sz="2400" b="0" i="1" smtClean="0">
                        <a:latin typeface="Cambria Math" panose="02040503050406030204" pitchFamily="18" charset="0"/>
                      </a:rPr>
                      <m:t>𝑎</m:t>
                    </m:r>
                    <m:r>
                      <a:rPr lang="de-DE" sz="2400" b="0" i="1" smtClean="0">
                        <a:latin typeface="Cambria Math" panose="02040503050406030204" pitchFamily="18" charset="0"/>
                      </a:rPr>
                      <m:t>⋅</m:t>
                    </m:r>
                    <m:bar>
                      <m:barPr>
                        <m:pos m:val="top"/>
                        <m:ctrlPr>
                          <a:rPr lang="de-DE" sz="2400" b="0" i="1" smtClean="0">
                            <a:latin typeface="Cambria Math" panose="02040503050406030204" pitchFamily="18" charset="0"/>
                          </a:rPr>
                        </m:ctrlPr>
                      </m:barPr>
                      <m:e>
                        <m:r>
                          <a:rPr lang="de-DE" sz="2400" b="0" i="1" smtClean="0">
                            <a:latin typeface="Cambria Math" panose="02040503050406030204" pitchFamily="18" charset="0"/>
                          </a:rPr>
                          <m:t>𝑎</m:t>
                        </m:r>
                      </m:e>
                    </m:bar>
                    <m:r>
                      <a:rPr lang="de-DE" sz="2400" b="0" i="1" smtClean="0">
                        <a:latin typeface="Cambria Math" panose="02040503050406030204" pitchFamily="18" charset="0"/>
                      </a:rPr>
                      <m:t>=0</m:t>
                    </m:r>
                  </m:oMath>
                </a14:m>
                <a:r>
                  <a:rPr lang="de-DE" sz="2400" dirty="0"/>
                  <a:t> 						</a:t>
                </a:r>
                <a14:m>
                  <m:oMath xmlns:m="http://schemas.openxmlformats.org/officeDocument/2006/math">
                    <m:r>
                      <a:rPr lang="de-DE" sz="2400" b="0" i="1" smtClean="0">
                        <a:latin typeface="Cambria Math" panose="02040503050406030204" pitchFamily="18" charset="0"/>
                      </a:rPr>
                      <m:t>𝑎</m:t>
                    </m:r>
                    <m:r>
                      <a:rPr lang="de-DE" sz="2400" b="0" i="1" smtClean="0">
                        <a:latin typeface="Cambria Math" panose="02040503050406030204" pitchFamily="18" charset="0"/>
                      </a:rPr>
                      <m:t>+</m:t>
                    </m:r>
                    <m:bar>
                      <m:barPr>
                        <m:pos m:val="top"/>
                        <m:ctrlPr>
                          <a:rPr lang="de-DE" sz="2400" b="0" i="1" smtClean="0">
                            <a:latin typeface="Cambria Math" panose="02040503050406030204" pitchFamily="18" charset="0"/>
                          </a:rPr>
                        </m:ctrlPr>
                      </m:barPr>
                      <m:e>
                        <m:r>
                          <a:rPr lang="de-DE" sz="2400" b="0" i="1" smtClean="0">
                            <a:latin typeface="Cambria Math" panose="02040503050406030204" pitchFamily="18" charset="0"/>
                          </a:rPr>
                          <m:t>𝑎</m:t>
                        </m:r>
                      </m:e>
                    </m:bar>
                    <m:r>
                      <a:rPr lang="de-DE" sz="2400" b="0" i="1" smtClean="0">
                        <a:latin typeface="Cambria Math" panose="02040503050406030204" pitchFamily="18" charset="0"/>
                      </a:rPr>
                      <m:t>=1</m:t>
                    </m:r>
                  </m:oMath>
                </a14:m>
                <a:endParaRPr lang="de-DE" sz="2400" dirty="0"/>
              </a:p>
              <a:p>
                <a:pPr lvl="1"/>
                <a:r>
                  <a:rPr lang="de-DE" sz="2400" dirty="0"/>
                  <a:t>Kommutativgesetze: 			</a:t>
                </a:r>
                <a14:m>
                  <m:oMath xmlns:m="http://schemas.openxmlformats.org/officeDocument/2006/math">
                    <m:r>
                      <a:rPr lang="de-DE" sz="2400" b="0" i="1" smtClean="0">
                        <a:latin typeface="Cambria Math" panose="02040503050406030204" pitchFamily="18" charset="0"/>
                      </a:rPr>
                      <m:t>𝑎</m:t>
                    </m:r>
                    <m:r>
                      <a:rPr lang="de-DE" sz="2400" b="0" i="1" smtClean="0">
                        <a:latin typeface="Cambria Math" panose="02040503050406030204" pitchFamily="18" charset="0"/>
                      </a:rPr>
                      <m:t>⋅</m:t>
                    </m:r>
                    <m:r>
                      <a:rPr lang="de-DE" sz="2400" b="0" i="1" smtClean="0">
                        <a:latin typeface="Cambria Math" panose="02040503050406030204" pitchFamily="18" charset="0"/>
                      </a:rPr>
                      <m:t>𝑏</m:t>
                    </m:r>
                    <m:r>
                      <a:rPr lang="de-DE" sz="2400" b="0" i="1" smtClean="0">
                        <a:latin typeface="Cambria Math" panose="02040503050406030204" pitchFamily="18" charset="0"/>
                      </a:rPr>
                      <m:t>=</m:t>
                    </m:r>
                    <m:r>
                      <a:rPr lang="de-DE" sz="2400" b="0" i="1" smtClean="0">
                        <a:latin typeface="Cambria Math" panose="02040503050406030204" pitchFamily="18" charset="0"/>
                      </a:rPr>
                      <m:t>𝑏</m:t>
                    </m:r>
                    <m:r>
                      <a:rPr lang="de-DE" sz="2400" b="0" i="1" smtClean="0">
                        <a:latin typeface="Cambria Math" panose="02040503050406030204" pitchFamily="18" charset="0"/>
                      </a:rPr>
                      <m:t>⋅</m:t>
                    </m:r>
                    <m:r>
                      <a:rPr lang="de-DE" sz="2400" b="0" i="1" smtClean="0">
                        <a:latin typeface="Cambria Math" panose="02040503050406030204" pitchFamily="18" charset="0"/>
                      </a:rPr>
                      <m:t>𝑎</m:t>
                    </m:r>
                  </m:oMath>
                </a14:m>
                <a:r>
                  <a:rPr lang="de-DE" sz="2400" dirty="0"/>
                  <a:t> 					</a:t>
                </a:r>
                <a14:m>
                  <m:oMath xmlns:m="http://schemas.openxmlformats.org/officeDocument/2006/math">
                    <m:r>
                      <a:rPr lang="de-DE" sz="2400" b="0" i="1" smtClean="0">
                        <a:latin typeface="Cambria Math" panose="02040503050406030204" pitchFamily="18" charset="0"/>
                      </a:rPr>
                      <m:t>𝑎</m:t>
                    </m:r>
                    <m:r>
                      <a:rPr lang="de-DE" sz="2400" b="0" i="1" smtClean="0">
                        <a:latin typeface="Cambria Math" panose="02040503050406030204" pitchFamily="18" charset="0"/>
                      </a:rPr>
                      <m:t>+</m:t>
                    </m:r>
                    <m:r>
                      <a:rPr lang="de-DE" sz="2400" b="0" i="1" smtClean="0">
                        <a:latin typeface="Cambria Math" panose="02040503050406030204" pitchFamily="18" charset="0"/>
                      </a:rPr>
                      <m:t>𝑏</m:t>
                    </m:r>
                    <m:r>
                      <a:rPr lang="de-DE" sz="2400" b="0" i="1" smtClean="0">
                        <a:latin typeface="Cambria Math" panose="02040503050406030204" pitchFamily="18" charset="0"/>
                      </a:rPr>
                      <m:t>=</m:t>
                    </m:r>
                    <m:r>
                      <a:rPr lang="de-DE" sz="2400" b="0" i="1" smtClean="0">
                        <a:latin typeface="Cambria Math" panose="02040503050406030204" pitchFamily="18" charset="0"/>
                      </a:rPr>
                      <m:t>𝑏</m:t>
                    </m:r>
                    <m:r>
                      <a:rPr lang="de-DE" sz="2400" b="0" i="1" smtClean="0">
                        <a:latin typeface="Cambria Math" panose="02040503050406030204" pitchFamily="18" charset="0"/>
                      </a:rPr>
                      <m:t>+</m:t>
                    </m:r>
                    <m:r>
                      <a:rPr lang="de-DE" sz="2400" b="0" i="1" smtClean="0">
                        <a:latin typeface="Cambria Math" panose="02040503050406030204" pitchFamily="18" charset="0"/>
                      </a:rPr>
                      <m:t>𝑎</m:t>
                    </m:r>
                  </m:oMath>
                </a14:m>
                <a:endParaRPr lang="de-DE" sz="2400" dirty="0"/>
              </a:p>
              <a:p>
                <a:pPr lvl="1"/>
                <a:r>
                  <a:rPr lang="de-DE" sz="2400" dirty="0"/>
                  <a:t>Distributivgesetze: 				</a:t>
                </a:r>
                <a14:m>
                  <m:oMath xmlns:m="http://schemas.openxmlformats.org/officeDocument/2006/math">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𝑎</m:t>
                        </m:r>
                        <m:r>
                          <a:rPr lang="de-DE" sz="2400" b="0" i="1" smtClean="0">
                            <a:latin typeface="Cambria Math" panose="02040503050406030204" pitchFamily="18" charset="0"/>
                          </a:rPr>
                          <m:t>+</m:t>
                        </m:r>
                        <m:r>
                          <a:rPr lang="de-DE" sz="2400" b="0" i="1" smtClean="0">
                            <a:latin typeface="Cambria Math" panose="02040503050406030204" pitchFamily="18" charset="0"/>
                          </a:rPr>
                          <m:t>𝑏</m:t>
                        </m:r>
                      </m:e>
                    </m:d>
                    <m:r>
                      <a:rPr lang="de-DE" sz="2400" b="0" i="1" smtClean="0">
                        <a:latin typeface="Cambria Math" panose="02040503050406030204" pitchFamily="18" charset="0"/>
                      </a:rPr>
                      <m:t>⋅</m:t>
                    </m:r>
                    <m:r>
                      <a:rPr lang="de-DE" sz="2400" b="0" i="1" smtClean="0">
                        <a:latin typeface="Cambria Math" panose="02040503050406030204" pitchFamily="18" charset="0"/>
                      </a:rPr>
                      <m:t>𝑐</m:t>
                    </m:r>
                    <m:r>
                      <a:rPr lang="de-DE" sz="2400" b="0" i="1" smtClean="0">
                        <a:latin typeface="Cambria Math" panose="02040503050406030204" pitchFamily="18" charset="0"/>
                      </a:rPr>
                      <m:t>=</m:t>
                    </m:r>
                    <m:r>
                      <a:rPr lang="de-DE" sz="2400" b="0" i="1" smtClean="0">
                        <a:latin typeface="Cambria Math" panose="02040503050406030204" pitchFamily="18" charset="0"/>
                      </a:rPr>
                      <m:t>𝑎</m:t>
                    </m:r>
                    <m:r>
                      <a:rPr lang="de-DE" sz="2400" b="0" i="1" smtClean="0">
                        <a:latin typeface="Cambria Math" panose="02040503050406030204" pitchFamily="18" charset="0"/>
                      </a:rPr>
                      <m:t>⋅</m:t>
                    </m:r>
                    <m:r>
                      <a:rPr lang="de-DE" sz="2400" b="0" i="1" smtClean="0">
                        <a:latin typeface="Cambria Math" panose="02040503050406030204" pitchFamily="18" charset="0"/>
                      </a:rPr>
                      <m:t>𝑐</m:t>
                    </m:r>
                    <m:r>
                      <a:rPr lang="de-DE" sz="2400" b="0" i="1" smtClean="0">
                        <a:latin typeface="Cambria Math" panose="02040503050406030204" pitchFamily="18" charset="0"/>
                      </a:rPr>
                      <m:t>+</m:t>
                    </m:r>
                    <m:r>
                      <a:rPr lang="de-DE" sz="2400" b="0" i="1" smtClean="0">
                        <a:latin typeface="Cambria Math" panose="02040503050406030204" pitchFamily="18" charset="0"/>
                      </a:rPr>
                      <m:t>𝑏</m:t>
                    </m:r>
                    <m:r>
                      <a:rPr lang="de-DE" sz="2400" b="0" i="1" smtClean="0">
                        <a:latin typeface="Cambria Math" panose="02040503050406030204" pitchFamily="18" charset="0"/>
                      </a:rPr>
                      <m:t>⋅</m:t>
                    </m:r>
                    <m:r>
                      <a:rPr lang="de-DE" sz="2400" b="0" i="1" smtClean="0">
                        <a:latin typeface="Cambria Math" panose="02040503050406030204" pitchFamily="18" charset="0"/>
                      </a:rPr>
                      <m:t>𝑐</m:t>
                    </m:r>
                  </m:oMath>
                </a14:m>
                <a:r>
                  <a:rPr lang="de-DE" sz="2400" dirty="0"/>
                  <a:t>,	</a:t>
                </a:r>
                <a14:m>
                  <m:oMath xmlns:m="http://schemas.openxmlformats.org/officeDocument/2006/math">
                    <m:r>
                      <a:rPr lang="de-DE" sz="2400" b="0" i="1" smtClean="0">
                        <a:latin typeface="Cambria Math" panose="02040503050406030204" pitchFamily="18" charset="0"/>
                      </a:rPr>
                      <m:t>𝑎</m:t>
                    </m:r>
                    <m:r>
                      <a:rPr lang="de-DE" sz="2400" b="0" i="1" smtClean="0">
                        <a:latin typeface="Cambria Math" panose="02040503050406030204" pitchFamily="18" charset="0"/>
                      </a:rPr>
                      <m:t>+</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𝑏</m:t>
                        </m:r>
                        <m:r>
                          <a:rPr lang="de-DE" sz="2400" b="0" i="1" smtClean="0">
                            <a:latin typeface="Cambria Math" panose="02040503050406030204" pitchFamily="18" charset="0"/>
                          </a:rPr>
                          <m:t>⋅</m:t>
                        </m:r>
                        <m:r>
                          <a:rPr lang="de-DE" sz="2400" b="0" i="1" smtClean="0">
                            <a:latin typeface="Cambria Math" panose="02040503050406030204" pitchFamily="18" charset="0"/>
                          </a:rPr>
                          <m:t>𝑐</m:t>
                        </m:r>
                      </m:e>
                    </m:d>
                    <m:r>
                      <a:rPr lang="de-DE" sz="2400" b="0" i="1" smtClean="0">
                        <a:latin typeface="Cambria Math" panose="02040503050406030204" pitchFamily="18" charset="0"/>
                      </a:rPr>
                      <m:t>=(</m:t>
                    </m:r>
                    <m:r>
                      <a:rPr lang="de-DE" sz="2400" b="0" i="1" smtClean="0">
                        <a:latin typeface="Cambria Math" panose="02040503050406030204" pitchFamily="18" charset="0"/>
                      </a:rPr>
                      <m:t>𝑎</m:t>
                    </m:r>
                    <m:r>
                      <a:rPr lang="de-DE" sz="2400" b="0" i="1" smtClean="0">
                        <a:latin typeface="Cambria Math" panose="02040503050406030204" pitchFamily="18" charset="0"/>
                      </a:rPr>
                      <m:t>+</m:t>
                    </m:r>
                    <m:r>
                      <a:rPr lang="de-DE" sz="2400" b="0" i="1" smtClean="0">
                        <a:latin typeface="Cambria Math" panose="02040503050406030204" pitchFamily="18" charset="0"/>
                      </a:rPr>
                      <m:t>𝑏</m:t>
                    </m:r>
                    <m:r>
                      <a:rPr lang="de-DE" sz="2400" b="0" i="1" smtClean="0">
                        <a:latin typeface="Cambria Math" panose="02040503050406030204" pitchFamily="18" charset="0"/>
                      </a:rPr>
                      <m:t>)(</m:t>
                    </m:r>
                    <m:r>
                      <a:rPr lang="de-DE" sz="2400" b="0" i="1" smtClean="0">
                        <a:latin typeface="Cambria Math" panose="02040503050406030204" pitchFamily="18" charset="0"/>
                      </a:rPr>
                      <m:t>𝑎</m:t>
                    </m:r>
                    <m:r>
                      <a:rPr lang="de-DE" sz="2400" b="0" i="1" smtClean="0">
                        <a:latin typeface="Cambria Math" panose="02040503050406030204" pitchFamily="18" charset="0"/>
                      </a:rPr>
                      <m:t>+</m:t>
                    </m:r>
                    <m:r>
                      <a:rPr lang="de-DE" sz="2400" b="0" i="1" smtClean="0">
                        <a:latin typeface="Cambria Math" panose="02040503050406030204" pitchFamily="18" charset="0"/>
                      </a:rPr>
                      <m:t>𝑐</m:t>
                    </m:r>
                    <m:r>
                      <a:rPr lang="de-DE" sz="2400" b="0" i="1" smtClean="0">
                        <a:latin typeface="Cambria Math" panose="02040503050406030204" pitchFamily="18" charset="0"/>
                      </a:rPr>
                      <m:t>)</m:t>
                    </m:r>
                  </m:oMath>
                </a14:m>
                <a:endParaRPr lang="de-DE" sz="2400" dirty="0"/>
              </a:p>
              <a:p>
                <a:pPr lvl="1"/>
                <a:endParaRPr lang="de-DE" sz="2400" dirty="0"/>
              </a:p>
              <a:p>
                <a:r>
                  <a:rPr lang="de-DE" dirty="0"/>
                  <a:t>UND hat höhere Priorität als ODER: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oMath>
                </a14:m>
                <a:endParaRPr lang="de-DE" dirty="0"/>
              </a:p>
              <a:p>
                <a:pPr lvl="1"/>
                <a:endParaRPr lang="de-DE" altLang="ko-KR" sz="2200" dirty="0">
                  <a:ea typeface="굴림" charset="0"/>
                  <a:cs typeface="굴림" charset="0"/>
                </a:endParaRPr>
              </a:p>
            </p:txBody>
          </p:sp>
        </mc:Choice>
        <mc:Fallback xmlns="">
          <p:sp>
            <p:nvSpPr>
              <p:cNvPr id="240643" name="Rectangle 3"/>
              <p:cNvSpPr>
                <a:spLocks noGrp="1" noRot="1" noChangeAspect="1" noMove="1" noResize="1" noEditPoints="1" noAdjustHandles="1" noChangeArrowheads="1" noChangeShapeType="1" noTextEdit="1"/>
              </p:cNvSpPr>
              <p:nvPr>
                <p:ph idx="1"/>
              </p:nvPr>
            </p:nvSpPr>
            <p:spPr>
              <a:blipFill>
                <a:blip r:embed="rId3"/>
                <a:stretch>
                  <a:fillRect l="-1488" t="-2195" r="-213"/>
                </a:stretch>
              </a:blipFill>
            </p:spPr>
            <p:txBody>
              <a:bodyPr/>
              <a:lstStyle/>
              <a:p>
                <a:r>
                  <a:rPr lang="de-DE">
                    <a:noFill/>
                  </a:rPr>
                  <a:t> </a:t>
                </a:r>
              </a:p>
            </p:txBody>
          </p:sp>
        </mc:Fallback>
      </mc:AlternateContent>
      <p:sp>
        <p:nvSpPr>
          <p:cNvPr id="3" name="Fußzeilenplatzhalter 2"/>
          <p:cNvSpPr>
            <a:spLocks noGrp="1"/>
          </p:cNvSpPr>
          <p:nvPr>
            <p:ph type="ftr" sz="quarter" idx="11"/>
          </p:nvPr>
        </p:nvSpPr>
        <p:spPr/>
        <p:txBody>
          <a:bodyPr/>
          <a:lstStyle/>
          <a:p>
            <a:r>
              <a:rPr lang="en-US" dirty="0"/>
              <a:t>Prof. Dr. Sebastian Schlesinger</a:t>
            </a:r>
          </a:p>
        </p:txBody>
      </p:sp>
      <p:sp>
        <p:nvSpPr>
          <p:cNvPr id="5" name="Slide Number Placeholder 5"/>
          <p:cNvSpPr>
            <a:spLocks noGrp="1"/>
          </p:cNvSpPr>
          <p:nvPr>
            <p:ph type="sldNum" sz="quarter" idx="12"/>
          </p:nvPr>
        </p:nvSpPr>
        <p:spPr/>
        <p:txBody>
          <a:bodyPr/>
          <a:lstStyle/>
          <a:p>
            <a:fld id="{FBCECE69-AD63-C24B-9D54-0967FF9F21C3}" type="slidenum">
              <a:rPr lang="en-US"/>
              <a:pPr/>
              <a:t>14</a:t>
            </a:fld>
            <a:endParaRPr lang="en-US"/>
          </a:p>
        </p:txBody>
      </p:sp>
    </p:spTree>
    <p:extLst>
      <p:ext uri="{BB962C8B-B14F-4D97-AF65-F5344CB8AC3E}">
        <p14:creationId xmlns:p14="http://schemas.microsoft.com/office/powerpoint/2010/main" val="24278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de-DE" altLang="ko-KR" dirty="0">
                <a:ea typeface="굴림" charset="0"/>
                <a:cs typeface="굴림" charset="0"/>
              </a:rPr>
              <a:t>Boolesche Algebra: Weitere Gesetze</a:t>
            </a:r>
          </a:p>
        </p:txBody>
      </p:sp>
      <mc:AlternateContent xmlns:mc="http://schemas.openxmlformats.org/markup-compatibility/2006" xmlns:a14="http://schemas.microsoft.com/office/drawing/2010/main">
        <mc:Choice Requires="a14">
          <p:sp>
            <p:nvSpPr>
              <p:cNvPr id="241667" name="Rectangle 3"/>
              <p:cNvSpPr>
                <a:spLocks noGrp="1" noChangeArrowheads="1"/>
              </p:cNvSpPr>
              <p:nvPr>
                <p:ph idx="1"/>
              </p:nvPr>
            </p:nvSpPr>
            <p:spPr/>
            <p:txBody>
              <a:bodyPr>
                <a:noAutofit/>
              </a:bodyPr>
              <a:lstStyle/>
              <a:p>
                <a:r>
                  <a:rPr lang="de-DE" altLang="ko-KR" dirty="0">
                    <a:ea typeface="굴림" charset="0"/>
                    <a:cs typeface="굴림" charset="0"/>
                    <a:sym typeface="Symbol" charset="0"/>
                  </a:rPr>
                  <a:t>Idempotenzgesetze</a:t>
                </a:r>
              </a:p>
              <a:p>
                <a:pPr lvl="1"/>
                <a14:m>
                  <m:oMath xmlns:m="http://schemas.openxmlformats.org/officeDocument/2006/math">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𝑎</m:t>
                    </m:r>
                  </m:oMath>
                </a14:m>
                <a:endParaRPr lang="de-DE" altLang="ko-KR" sz="2400" dirty="0">
                  <a:ea typeface="굴림" charset="0"/>
                  <a:cs typeface="굴림" charset="0"/>
                  <a:sym typeface="Symbol" charset="0"/>
                </a:endParaRPr>
              </a:p>
              <a:p>
                <a:r>
                  <a:rPr lang="de-DE" altLang="ko-KR" dirty="0">
                    <a:ea typeface="굴림" charset="0"/>
                    <a:cs typeface="굴림" charset="0"/>
                    <a:sym typeface="Symbol" charset="0"/>
                  </a:rPr>
                  <a:t>Assoziativgesetze</a:t>
                </a:r>
              </a:p>
              <a:p>
                <a:pPr lvl="1"/>
                <a14:m>
                  <m:oMath xmlns:m="http://schemas.openxmlformats.org/officeDocument/2006/math">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d>
                      <m:dPr>
                        <m:ctrlPr>
                          <a:rPr lang="de-DE" altLang="ko-KR" sz="2400" b="0" i="1" smtClean="0">
                            <a:latin typeface="Cambria Math" panose="02040503050406030204" pitchFamily="18" charset="0"/>
                            <a:ea typeface="굴림" charset="0"/>
                            <a:cs typeface="굴림" charset="0"/>
                            <a:sym typeface="Symbol" charset="0"/>
                          </a:rPr>
                        </m:ctrlPr>
                      </m:dPr>
                      <m:e>
                        <m:r>
                          <a:rPr lang="de-DE" altLang="ko-KR" sz="2400" b="0" i="1" smtClean="0">
                            <a:latin typeface="Cambria Math" panose="02040503050406030204" pitchFamily="18" charset="0"/>
                            <a:ea typeface="굴림" charset="0"/>
                            <a:cs typeface="굴림" charset="0"/>
                            <a:sym typeface="Symbol" charset="0"/>
                          </a:rPr>
                          <m:t>𝑏</m:t>
                        </m:r>
                        <m:r>
                          <a:rPr lang="de-DE" altLang="ko-KR" sz="2400" b="0" i="1" smtClean="0">
                            <a:latin typeface="Cambria Math" panose="02040503050406030204" pitchFamily="18" charset="0"/>
                            <a:ea typeface="굴림" charset="0"/>
                            <a:cs typeface="굴림" charset="0"/>
                            <a:sym typeface="Symbol" charset="0"/>
                          </a:rPr>
                          <m:t>⋅</m:t>
                        </m:r>
                        <m:r>
                          <m:rPr>
                            <m:sty m:val="p"/>
                          </m:rPr>
                          <a:rPr lang="de-DE" altLang="ko-KR" sz="2400" b="0" i="1" smtClean="0">
                            <a:latin typeface="Cambria Math" panose="02040503050406030204" pitchFamily="18" charset="0"/>
                            <a:ea typeface="굴림" charset="0"/>
                            <a:cs typeface="굴림" charset="0"/>
                            <a:sym typeface="Symbol" charset="0"/>
                          </a:rPr>
                          <m:t>c</m:t>
                        </m:r>
                      </m:e>
                    </m:d>
                    <m:r>
                      <a:rPr lang="de-DE" altLang="ko-KR" sz="2400" b="0" i="1" smtClean="0">
                        <a:latin typeface="Cambria Math" panose="02040503050406030204" pitchFamily="18" charset="0"/>
                        <a:ea typeface="굴림" charset="0"/>
                        <a:cs typeface="굴림" charset="0"/>
                        <a:sym typeface="Symbol" charset="0"/>
                      </a:rPr>
                      <m:t>=</m:t>
                    </m:r>
                    <m:d>
                      <m:dPr>
                        <m:ctrlPr>
                          <a:rPr lang="de-DE" altLang="ko-KR" sz="2400" b="0" i="1" smtClean="0">
                            <a:latin typeface="Cambria Math" panose="02040503050406030204" pitchFamily="18" charset="0"/>
                            <a:ea typeface="굴림" charset="0"/>
                            <a:cs typeface="굴림" charset="0"/>
                            <a:sym typeface="Symbol" charset="0"/>
                          </a:rPr>
                        </m:ctrlPr>
                      </m:dPr>
                      <m:e>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𝑏</m:t>
                        </m:r>
                        <m:r>
                          <a:rPr lang="de-DE" altLang="ko-KR" sz="2400" b="0" i="1" smtClean="0">
                            <a:latin typeface="Cambria Math" panose="02040503050406030204" pitchFamily="18" charset="0"/>
                            <a:ea typeface="굴림" charset="0"/>
                            <a:cs typeface="굴림" charset="0"/>
                            <a:sym typeface="Symbol" charset="0"/>
                          </a:rPr>
                          <m:t> </m:t>
                        </m:r>
                      </m:e>
                    </m:d>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𝑐</m:t>
                    </m:r>
                  </m:oMath>
                </a14:m>
                <a:endParaRPr lang="de-DE" altLang="ko-KR" sz="2400" dirty="0">
                  <a:ea typeface="굴림" charset="0"/>
                  <a:cs typeface="굴림" charset="0"/>
                  <a:sym typeface="Symbol" charset="0"/>
                </a:endParaRPr>
              </a:p>
              <a:p>
                <a:pPr lvl="1"/>
                <a14:m>
                  <m:oMath xmlns:m="http://schemas.openxmlformats.org/officeDocument/2006/math">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d>
                      <m:dPr>
                        <m:ctrlPr>
                          <a:rPr lang="de-DE" altLang="ko-KR" sz="2400" b="0" i="1" smtClean="0">
                            <a:latin typeface="Cambria Math" panose="02040503050406030204" pitchFamily="18" charset="0"/>
                            <a:ea typeface="굴림" charset="0"/>
                            <a:cs typeface="굴림" charset="0"/>
                            <a:sym typeface="Symbol" charset="0"/>
                          </a:rPr>
                        </m:ctrlPr>
                      </m:dPr>
                      <m:e>
                        <m:r>
                          <a:rPr lang="de-DE" altLang="ko-KR" sz="2400" b="0" i="1" smtClean="0">
                            <a:latin typeface="Cambria Math" panose="02040503050406030204" pitchFamily="18" charset="0"/>
                            <a:ea typeface="굴림" charset="0"/>
                            <a:cs typeface="굴림" charset="0"/>
                            <a:sym typeface="Symbol" charset="0"/>
                          </a:rPr>
                          <m:t>𝑏</m:t>
                        </m:r>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𝑐</m:t>
                        </m:r>
                      </m:e>
                    </m:d>
                    <m:r>
                      <a:rPr lang="de-DE" altLang="ko-KR" sz="2400" b="0" i="1" smtClean="0">
                        <a:latin typeface="Cambria Math" panose="02040503050406030204" pitchFamily="18" charset="0"/>
                        <a:ea typeface="굴림" charset="0"/>
                        <a:cs typeface="굴림" charset="0"/>
                        <a:sym typeface="Symbol" charset="0"/>
                      </a:rPr>
                      <m:t>=</m:t>
                    </m:r>
                    <m:d>
                      <m:dPr>
                        <m:ctrlPr>
                          <a:rPr lang="de-DE" altLang="ko-KR" sz="2400" b="0" i="1" smtClean="0">
                            <a:latin typeface="Cambria Math" panose="02040503050406030204" pitchFamily="18" charset="0"/>
                            <a:ea typeface="굴림" charset="0"/>
                            <a:cs typeface="굴림" charset="0"/>
                            <a:sym typeface="Symbol" charset="0"/>
                          </a:rPr>
                        </m:ctrlPr>
                      </m:dPr>
                      <m:e>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𝑏</m:t>
                        </m:r>
                      </m:e>
                    </m:d>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𝑐</m:t>
                    </m:r>
                    <m:r>
                      <a:rPr lang="de-DE" altLang="ko-KR" sz="2400" b="0" i="1" smtClean="0">
                        <a:latin typeface="Cambria Math" panose="02040503050406030204" pitchFamily="18" charset="0"/>
                        <a:ea typeface="굴림" charset="0"/>
                        <a:cs typeface="굴림" charset="0"/>
                        <a:sym typeface="Symbol" charset="0"/>
                      </a:rPr>
                      <m:t> </m:t>
                    </m:r>
                  </m:oMath>
                </a14:m>
                <a:endParaRPr lang="de-DE" altLang="ko-KR" sz="2400" dirty="0">
                  <a:ea typeface="굴림" charset="0"/>
                  <a:cs typeface="굴림" charset="0"/>
                  <a:sym typeface="Symbol" charset="0"/>
                </a:endParaRPr>
              </a:p>
              <a:p>
                <a:r>
                  <a:rPr lang="de-DE" dirty="0">
                    <a:solidFill>
                      <a:srgbClr val="432BF5"/>
                    </a:solidFill>
                  </a:rPr>
                  <a:t>De </a:t>
                </a:r>
                <a:r>
                  <a:rPr lang="de-DE" dirty="0" err="1">
                    <a:solidFill>
                      <a:srgbClr val="432BF5"/>
                    </a:solidFill>
                  </a:rPr>
                  <a:t>Morgansche</a:t>
                </a:r>
                <a:r>
                  <a:rPr lang="de-DE" dirty="0">
                    <a:solidFill>
                      <a:srgbClr val="432BF5"/>
                    </a:solidFill>
                  </a:rPr>
                  <a:t> Gesetze</a:t>
                </a:r>
              </a:p>
              <a:p>
                <a:pPr lvl="1">
                  <a:lnSpc>
                    <a:spcPct val="90000"/>
                  </a:lnSpc>
                </a:pPr>
                <a14:m>
                  <m:oMath xmlns:m="http://schemas.openxmlformats.org/officeDocument/2006/math">
                    <m:bar>
                      <m:barPr>
                        <m:pos m:val="top"/>
                        <m:ctrlPr>
                          <a:rPr lang="de-DE" altLang="ko-KR" sz="2400" b="0" i="1" smtClean="0">
                            <a:solidFill>
                              <a:srgbClr val="432BF5"/>
                            </a:solidFill>
                            <a:latin typeface="Cambria Math" panose="02040503050406030204" pitchFamily="18" charset="0"/>
                            <a:ea typeface="굴림" charset="0"/>
                            <a:cs typeface="굴림" charset="0"/>
                          </a:rPr>
                        </m:ctrlPr>
                      </m:barPr>
                      <m:e>
                        <m:r>
                          <a:rPr lang="de-DE" altLang="ko-KR" sz="2400" b="0" i="1" smtClean="0">
                            <a:solidFill>
                              <a:srgbClr val="432BF5"/>
                            </a:solidFill>
                            <a:latin typeface="Cambria Math" panose="02040503050406030204" pitchFamily="18" charset="0"/>
                            <a:ea typeface="굴림" charset="0"/>
                            <a:cs typeface="굴림" charset="0"/>
                          </a:rPr>
                          <m:t>𝑎</m:t>
                        </m:r>
                        <m:r>
                          <a:rPr lang="de-DE" altLang="ko-KR" sz="2400" b="0" i="1" smtClean="0">
                            <a:solidFill>
                              <a:srgbClr val="432BF5"/>
                            </a:solidFill>
                            <a:latin typeface="Cambria Math" panose="02040503050406030204" pitchFamily="18" charset="0"/>
                            <a:ea typeface="굴림" charset="0"/>
                            <a:cs typeface="굴림" charset="0"/>
                          </a:rPr>
                          <m:t>+</m:t>
                        </m:r>
                        <m:r>
                          <a:rPr lang="de-DE" altLang="ko-KR" sz="2400" b="0" i="1" smtClean="0">
                            <a:solidFill>
                              <a:srgbClr val="432BF5"/>
                            </a:solidFill>
                            <a:latin typeface="Cambria Math" panose="02040503050406030204" pitchFamily="18" charset="0"/>
                            <a:ea typeface="굴림" charset="0"/>
                            <a:cs typeface="굴림" charset="0"/>
                          </a:rPr>
                          <m:t>𝑏</m:t>
                        </m:r>
                      </m:e>
                    </m:bar>
                    <m:r>
                      <a:rPr lang="de-DE" altLang="ko-KR" sz="2400" b="0" i="1" smtClean="0">
                        <a:solidFill>
                          <a:srgbClr val="432BF5"/>
                        </a:solidFill>
                        <a:latin typeface="Cambria Math" panose="02040503050406030204" pitchFamily="18" charset="0"/>
                        <a:ea typeface="굴림" charset="0"/>
                        <a:cs typeface="굴림" charset="0"/>
                      </a:rPr>
                      <m:t>=</m:t>
                    </m:r>
                    <m:bar>
                      <m:barPr>
                        <m:pos m:val="top"/>
                        <m:ctrlPr>
                          <a:rPr lang="de-DE" altLang="ko-KR" sz="2400" b="0" i="1" smtClean="0">
                            <a:solidFill>
                              <a:srgbClr val="432BF5"/>
                            </a:solidFill>
                            <a:latin typeface="Cambria Math" panose="02040503050406030204" pitchFamily="18" charset="0"/>
                            <a:ea typeface="굴림" charset="0"/>
                            <a:cs typeface="굴림" charset="0"/>
                          </a:rPr>
                        </m:ctrlPr>
                      </m:barPr>
                      <m:e>
                        <m:r>
                          <a:rPr lang="de-DE" altLang="ko-KR" sz="2400" b="0" i="1" smtClean="0">
                            <a:solidFill>
                              <a:srgbClr val="432BF5"/>
                            </a:solidFill>
                            <a:latin typeface="Cambria Math" panose="02040503050406030204" pitchFamily="18" charset="0"/>
                            <a:ea typeface="굴림" charset="0"/>
                            <a:cs typeface="굴림" charset="0"/>
                          </a:rPr>
                          <m:t>𝑎</m:t>
                        </m:r>
                      </m:e>
                    </m:bar>
                    <m:r>
                      <a:rPr lang="de-DE" altLang="ko-KR" sz="2400" b="0" i="1" smtClean="0">
                        <a:solidFill>
                          <a:srgbClr val="432BF5"/>
                        </a:solidFill>
                        <a:latin typeface="Cambria Math" panose="02040503050406030204" pitchFamily="18" charset="0"/>
                        <a:ea typeface="굴림" charset="0"/>
                        <a:cs typeface="굴림" charset="0"/>
                      </a:rPr>
                      <m:t>⋅</m:t>
                    </m:r>
                    <m:bar>
                      <m:barPr>
                        <m:pos m:val="top"/>
                        <m:ctrlPr>
                          <a:rPr lang="de-DE" altLang="ko-KR" sz="2400" b="0" i="1" smtClean="0">
                            <a:solidFill>
                              <a:srgbClr val="432BF5"/>
                            </a:solidFill>
                            <a:latin typeface="Cambria Math" panose="02040503050406030204" pitchFamily="18" charset="0"/>
                            <a:ea typeface="굴림" charset="0"/>
                            <a:cs typeface="굴림" charset="0"/>
                          </a:rPr>
                        </m:ctrlPr>
                      </m:barPr>
                      <m:e>
                        <m:r>
                          <a:rPr lang="de-DE" altLang="ko-KR" sz="2400" b="0" i="1" smtClean="0">
                            <a:solidFill>
                              <a:srgbClr val="432BF5"/>
                            </a:solidFill>
                            <a:latin typeface="Cambria Math" panose="02040503050406030204" pitchFamily="18" charset="0"/>
                            <a:ea typeface="굴림" charset="0"/>
                            <a:cs typeface="굴림" charset="0"/>
                          </a:rPr>
                          <m:t>𝑏</m:t>
                        </m:r>
                      </m:e>
                    </m:bar>
                  </m:oMath>
                </a14:m>
                <a:endParaRPr lang="de-DE" altLang="ko-KR" sz="2400" dirty="0">
                  <a:solidFill>
                    <a:srgbClr val="432BF5"/>
                  </a:solidFill>
                  <a:ea typeface="굴림" charset="0"/>
                  <a:cs typeface="굴림" charset="0"/>
                  <a:sym typeface="Symbol" charset="0"/>
                </a:endParaRPr>
              </a:p>
              <a:p>
                <a:pPr lvl="1">
                  <a:lnSpc>
                    <a:spcPct val="90000"/>
                  </a:lnSpc>
                </a:pPr>
                <a14:m>
                  <m:oMath xmlns:m="http://schemas.openxmlformats.org/officeDocument/2006/math">
                    <m:bar>
                      <m:barPr>
                        <m:pos m:val="top"/>
                        <m:ctrlPr>
                          <a:rPr lang="de-DE" altLang="ko-KR" sz="2400" i="1">
                            <a:solidFill>
                              <a:srgbClr val="432BF5"/>
                            </a:solidFill>
                            <a:latin typeface="Cambria Math" panose="02040503050406030204" pitchFamily="18" charset="0"/>
                            <a:ea typeface="굴림" charset="0"/>
                            <a:cs typeface="굴림" charset="0"/>
                          </a:rPr>
                        </m:ctrlPr>
                      </m:barPr>
                      <m:e>
                        <m:r>
                          <a:rPr lang="de-DE" altLang="ko-KR" sz="2400" i="1">
                            <a:solidFill>
                              <a:srgbClr val="432BF5"/>
                            </a:solidFill>
                            <a:latin typeface="Cambria Math" panose="02040503050406030204" pitchFamily="18" charset="0"/>
                            <a:ea typeface="굴림" charset="0"/>
                            <a:cs typeface="굴림" charset="0"/>
                          </a:rPr>
                          <m:t>𝑎</m:t>
                        </m:r>
                        <m:r>
                          <a:rPr lang="de-DE" altLang="ko-KR" sz="2400" b="0" i="1" smtClean="0">
                            <a:solidFill>
                              <a:srgbClr val="432BF5"/>
                            </a:solidFill>
                            <a:latin typeface="Cambria Math" panose="02040503050406030204" pitchFamily="18" charset="0"/>
                            <a:ea typeface="굴림" charset="0"/>
                            <a:cs typeface="굴림" charset="0"/>
                          </a:rPr>
                          <m:t>⋅</m:t>
                        </m:r>
                        <m:r>
                          <a:rPr lang="de-DE" altLang="ko-KR" sz="2400" i="1">
                            <a:solidFill>
                              <a:srgbClr val="432BF5"/>
                            </a:solidFill>
                            <a:latin typeface="Cambria Math" panose="02040503050406030204" pitchFamily="18" charset="0"/>
                            <a:ea typeface="굴림" charset="0"/>
                            <a:cs typeface="굴림" charset="0"/>
                          </a:rPr>
                          <m:t>𝑏</m:t>
                        </m:r>
                      </m:e>
                    </m:bar>
                    <m:r>
                      <a:rPr lang="de-DE" altLang="ko-KR" sz="2400" i="1">
                        <a:solidFill>
                          <a:srgbClr val="432BF5"/>
                        </a:solidFill>
                        <a:latin typeface="Cambria Math" panose="02040503050406030204" pitchFamily="18" charset="0"/>
                        <a:ea typeface="굴림" charset="0"/>
                        <a:cs typeface="굴림" charset="0"/>
                      </a:rPr>
                      <m:t>=</m:t>
                    </m:r>
                    <m:bar>
                      <m:barPr>
                        <m:pos m:val="top"/>
                        <m:ctrlPr>
                          <a:rPr lang="de-DE" altLang="ko-KR" sz="2400" i="1">
                            <a:solidFill>
                              <a:srgbClr val="432BF5"/>
                            </a:solidFill>
                            <a:latin typeface="Cambria Math" panose="02040503050406030204" pitchFamily="18" charset="0"/>
                            <a:ea typeface="굴림" charset="0"/>
                            <a:cs typeface="굴림" charset="0"/>
                          </a:rPr>
                        </m:ctrlPr>
                      </m:barPr>
                      <m:e>
                        <m:r>
                          <a:rPr lang="de-DE" altLang="ko-KR" sz="2400" i="1">
                            <a:solidFill>
                              <a:srgbClr val="432BF5"/>
                            </a:solidFill>
                            <a:latin typeface="Cambria Math" panose="02040503050406030204" pitchFamily="18" charset="0"/>
                            <a:ea typeface="굴림" charset="0"/>
                            <a:cs typeface="굴림" charset="0"/>
                          </a:rPr>
                          <m:t>𝑎</m:t>
                        </m:r>
                      </m:e>
                    </m:bar>
                    <m:r>
                      <a:rPr lang="de-DE" altLang="ko-KR" sz="2400" b="0" i="1" smtClean="0">
                        <a:solidFill>
                          <a:srgbClr val="432BF5"/>
                        </a:solidFill>
                        <a:latin typeface="Cambria Math" panose="02040503050406030204" pitchFamily="18" charset="0"/>
                        <a:ea typeface="굴림" charset="0"/>
                        <a:cs typeface="굴림" charset="0"/>
                      </a:rPr>
                      <m:t>+</m:t>
                    </m:r>
                    <m:bar>
                      <m:barPr>
                        <m:pos m:val="top"/>
                        <m:ctrlPr>
                          <a:rPr lang="de-DE" altLang="ko-KR" sz="2400" i="1">
                            <a:solidFill>
                              <a:srgbClr val="432BF5"/>
                            </a:solidFill>
                            <a:latin typeface="Cambria Math" panose="02040503050406030204" pitchFamily="18" charset="0"/>
                            <a:ea typeface="굴림" charset="0"/>
                            <a:cs typeface="굴림" charset="0"/>
                          </a:rPr>
                        </m:ctrlPr>
                      </m:barPr>
                      <m:e>
                        <m:r>
                          <a:rPr lang="de-DE" altLang="ko-KR" sz="2400" i="1">
                            <a:solidFill>
                              <a:srgbClr val="432BF5"/>
                            </a:solidFill>
                            <a:latin typeface="Cambria Math" panose="02040503050406030204" pitchFamily="18" charset="0"/>
                            <a:ea typeface="굴림" charset="0"/>
                            <a:cs typeface="굴림" charset="0"/>
                          </a:rPr>
                          <m:t>𝑏</m:t>
                        </m:r>
                      </m:e>
                    </m:bar>
                  </m:oMath>
                </a14:m>
                <a:endParaRPr lang="de-DE" altLang="ko-KR" sz="2400" dirty="0">
                  <a:solidFill>
                    <a:srgbClr val="432BF5"/>
                  </a:solidFill>
                  <a:ea typeface="굴림" charset="0"/>
                  <a:cs typeface="굴림" charset="0"/>
                </a:endParaRPr>
              </a:p>
              <a:p>
                <a:pPr>
                  <a:lnSpc>
                    <a:spcPct val="90000"/>
                  </a:lnSpc>
                </a:pPr>
                <a:r>
                  <a:rPr lang="de-DE" altLang="ko-KR" dirty="0">
                    <a:ea typeface="굴림" charset="0"/>
                    <a:cs typeface="굴림" charset="0"/>
                  </a:rPr>
                  <a:t>Und viele mehr…</a:t>
                </a:r>
              </a:p>
              <a:p>
                <a:pPr lvl="1">
                  <a:lnSpc>
                    <a:spcPct val="90000"/>
                  </a:lnSpc>
                </a:pPr>
                <a14:m>
                  <m:oMath xmlns:m="http://schemas.openxmlformats.org/officeDocument/2006/math">
                    <m:r>
                      <a:rPr lang="de-DE" altLang="ko-KR" sz="2400" b="0" i="1" smtClean="0">
                        <a:latin typeface="Cambria Math" panose="02040503050406030204" pitchFamily="18" charset="0"/>
                        <a:ea typeface="굴림" charset="0"/>
                        <a:cs typeface="굴림" charset="0"/>
                      </a:rPr>
                      <m:t>𝑎</m:t>
                    </m:r>
                    <m:r>
                      <a:rPr lang="de-DE" altLang="ko-KR" sz="2400" b="0" i="1" smtClean="0">
                        <a:latin typeface="Cambria Math" panose="02040503050406030204" pitchFamily="18" charset="0"/>
                        <a:ea typeface="굴림" charset="0"/>
                        <a:cs typeface="굴림" charset="0"/>
                      </a:rPr>
                      <m:t>+</m:t>
                    </m:r>
                    <m:d>
                      <m:dPr>
                        <m:ctrlPr>
                          <a:rPr lang="de-DE" altLang="ko-KR" sz="2400" b="0" i="1" smtClean="0">
                            <a:latin typeface="Cambria Math" panose="02040503050406030204" pitchFamily="18" charset="0"/>
                            <a:ea typeface="굴림" charset="0"/>
                            <a:cs typeface="굴림" charset="0"/>
                          </a:rPr>
                        </m:ctrlPr>
                      </m:dPr>
                      <m:e>
                        <m:r>
                          <a:rPr lang="de-DE" altLang="ko-KR" sz="2400" b="0" i="1" smtClean="0">
                            <a:latin typeface="Cambria Math" panose="02040503050406030204" pitchFamily="18" charset="0"/>
                            <a:ea typeface="굴림" charset="0"/>
                            <a:cs typeface="굴림" charset="0"/>
                          </a:rPr>
                          <m:t>𝑎</m:t>
                        </m:r>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𝑏</m:t>
                        </m:r>
                      </m:e>
                    </m:d>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𝑎</m:t>
                    </m:r>
                    <m:r>
                      <a:rPr lang="de-DE" altLang="ko-KR" sz="2400" b="0" i="1" smtClean="0">
                        <a:latin typeface="Cambria Math" panose="02040503050406030204" pitchFamily="18" charset="0"/>
                        <a:ea typeface="굴림" charset="0"/>
                        <a:cs typeface="굴림" charset="0"/>
                      </a:rPr>
                      <m:t>, </m:t>
                    </m:r>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d>
                      <m:dPr>
                        <m:ctrlPr>
                          <a:rPr lang="de-DE" altLang="ko-KR" sz="2400" b="0" i="1" smtClean="0">
                            <a:latin typeface="Cambria Math" panose="02040503050406030204" pitchFamily="18" charset="0"/>
                            <a:ea typeface="굴림" charset="0"/>
                            <a:cs typeface="굴림" charset="0"/>
                            <a:sym typeface="Symbol" charset="0"/>
                          </a:rPr>
                        </m:ctrlPr>
                      </m:dPr>
                      <m:e>
                        <m:r>
                          <a:rPr lang="de-DE" altLang="ko-KR" sz="2400" b="0" i="1" smtClean="0">
                            <a:latin typeface="Cambria Math" panose="02040503050406030204" pitchFamily="18" charset="0"/>
                            <a:ea typeface="굴림" charset="0"/>
                            <a:cs typeface="굴림" charset="0"/>
                            <a:sym typeface="Symbol" charset="0"/>
                          </a:rPr>
                          <m:t>𝑎</m:t>
                        </m:r>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𝑏</m:t>
                        </m:r>
                      </m:e>
                    </m:d>
                    <m:r>
                      <a:rPr lang="de-DE" altLang="ko-KR" sz="2400" b="0" i="1" smtClean="0">
                        <a:latin typeface="Cambria Math" panose="02040503050406030204" pitchFamily="18" charset="0"/>
                        <a:ea typeface="굴림" charset="0"/>
                        <a:cs typeface="굴림" charset="0"/>
                        <a:sym typeface="Symbol" charset="0"/>
                      </a:rPr>
                      <m:t>=</m:t>
                    </m:r>
                    <m:r>
                      <a:rPr lang="de-DE" altLang="ko-KR" sz="2400" b="0" i="1" smtClean="0">
                        <a:latin typeface="Cambria Math" panose="02040503050406030204" pitchFamily="18" charset="0"/>
                        <a:ea typeface="굴림" charset="0"/>
                        <a:cs typeface="굴림" charset="0"/>
                        <a:sym typeface="Symbol" charset="0"/>
                      </a:rPr>
                      <m:t>𝑎</m:t>
                    </m:r>
                  </m:oMath>
                </a14:m>
                <a:endParaRPr lang="de-DE" altLang="ko-KR" sz="2400" dirty="0">
                  <a:ea typeface="굴림" charset="0"/>
                  <a:cs typeface="굴림" charset="0"/>
                  <a:sym typeface="Symbol" charset="0"/>
                </a:endParaRPr>
              </a:p>
              <a:p>
                <a:pPr lvl="1">
                  <a:lnSpc>
                    <a:spcPct val="90000"/>
                  </a:lnSpc>
                </a:pPr>
                <a:r>
                  <a:rPr lang="de-DE" altLang="ko-KR" sz="2400" dirty="0">
                    <a:ea typeface="굴림" charset="0"/>
                    <a:cs typeface="굴림" charset="0"/>
                    <a:sym typeface="Symbol" charset="0"/>
                  </a:rPr>
                  <a:t>. . .</a:t>
                </a:r>
              </a:p>
            </p:txBody>
          </p:sp>
        </mc:Choice>
        <mc:Fallback xmlns="">
          <p:sp>
            <p:nvSpPr>
              <p:cNvPr id="241667" name="Rectangle 3"/>
              <p:cNvSpPr>
                <a:spLocks noGrp="1" noRot="1" noChangeAspect="1" noMove="1" noResize="1" noEditPoints="1" noAdjustHandles="1" noChangeArrowheads="1" noChangeShapeType="1" noTextEdit="1"/>
              </p:cNvSpPr>
              <p:nvPr>
                <p:ph idx="1"/>
              </p:nvPr>
            </p:nvSpPr>
            <p:spPr>
              <a:blipFill>
                <a:blip r:embed="rId3"/>
                <a:stretch>
                  <a:fillRect l="-1488" t="-2195" b="-5075"/>
                </a:stretch>
              </a:blipFill>
            </p:spPr>
            <p:txBody>
              <a:bodyPr/>
              <a:lstStyle/>
              <a:p>
                <a:r>
                  <a:rPr lang="de-DE">
                    <a:noFill/>
                  </a:rPr>
                  <a:t> </a:t>
                </a:r>
              </a:p>
            </p:txBody>
          </p:sp>
        </mc:Fallback>
      </mc:AlternateContent>
      <p:sp>
        <p:nvSpPr>
          <p:cNvPr id="3" name="Fußzeilenplatzhalter 2"/>
          <p:cNvSpPr>
            <a:spLocks noGrp="1"/>
          </p:cNvSpPr>
          <p:nvPr>
            <p:ph type="ftr" sz="quarter" idx="11"/>
          </p:nvPr>
        </p:nvSpPr>
        <p:spPr/>
        <p:txBody>
          <a:bodyPr/>
          <a:lstStyle/>
          <a:p>
            <a:r>
              <a:rPr lang="en-US" dirty="0"/>
              <a:t>Prof. Dr. Sebastian Schlesinger</a:t>
            </a:r>
          </a:p>
        </p:txBody>
      </p:sp>
      <p:sp>
        <p:nvSpPr>
          <p:cNvPr id="5" name="Slide Number Placeholder 5"/>
          <p:cNvSpPr>
            <a:spLocks noGrp="1"/>
          </p:cNvSpPr>
          <p:nvPr>
            <p:ph type="sldNum" sz="quarter" idx="12"/>
          </p:nvPr>
        </p:nvSpPr>
        <p:spPr/>
        <p:txBody>
          <a:bodyPr/>
          <a:lstStyle/>
          <a:p>
            <a:fld id="{A610FE3E-8ADC-CB4C-AEA6-3CE94EB02393}" type="slidenum">
              <a:rPr lang="en-US"/>
              <a:pPr/>
              <a:t>15</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5879976" y="1412776"/>
              <a:ext cx="5256584" cy="2023491"/>
            </p:xfrm>
            <a:graphic>
              <a:graphicData uri="http://schemas.openxmlformats.org/drawingml/2006/table">
                <a:tbl>
                  <a:tblPr firstRow="1" bandRow="1">
                    <a:tableStyleId>{5C22544A-7EE6-4342-B048-85BDC9FD1C3A}</a:tableStyleId>
                  </a:tblPr>
                  <a:tblGrid>
                    <a:gridCol w="1314146">
                      <a:extLst>
                        <a:ext uri="{9D8B030D-6E8A-4147-A177-3AD203B41FA5}">
                          <a16:colId xmlns:a16="http://schemas.microsoft.com/office/drawing/2014/main" val="20000"/>
                        </a:ext>
                      </a:extLst>
                    </a:gridCol>
                    <a:gridCol w="1314146">
                      <a:extLst>
                        <a:ext uri="{9D8B030D-6E8A-4147-A177-3AD203B41FA5}">
                          <a16:colId xmlns:a16="http://schemas.microsoft.com/office/drawing/2014/main" val="20001"/>
                        </a:ext>
                      </a:extLst>
                    </a:gridCol>
                    <a:gridCol w="1314146">
                      <a:extLst>
                        <a:ext uri="{9D8B030D-6E8A-4147-A177-3AD203B41FA5}">
                          <a16:colId xmlns:a16="http://schemas.microsoft.com/office/drawing/2014/main" val="20002"/>
                        </a:ext>
                      </a:extLst>
                    </a:gridCol>
                    <a:gridCol w="1314146">
                      <a:extLst>
                        <a:ext uri="{9D8B030D-6E8A-4147-A177-3AD203B41FA5}">
                          <a16:colId xmlns:a16="http://schemas.microsoft.com/office/drawing/2014/main" val="20003"/>
                        </a:ext>
                      </a:extLst>
                    </a:gridCol>
                  </a:tblGrid>
                  <a:tr h="139040">
                    <a:tc>
                      <a:txBody>
                        <a:bodyPr/>
                        <a:lstStyle/>
                        <a:p>
                          <a:pPr algn="ctr"/>
                          <a:r>
                            <a:rPr lang="en-US" sz="2000" dirty="0"/>
                            <a:t>a</a:t>
                          </a:r>
                        </a:p>
                      </a:txBody>
                      <a:tcPr/>
                    </a:tc>
                    <a:tc>
                      <a:txBody>
                        <a:bodyPr/>
                        <a:lstStyle/>
                        <a:p>
                          <a:pPr algn="ctr"/>
                          <a:r>
                            <a:rPr lang="en-US" sz="2000" dirty="0"/>
                            <a:t>b</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pos m:val="top"/>
                                    <m:ctrlPr>
                                      <a:rPr lang="de-DE" sz="2000" b="1" i="1" smtClean="0">
                                        <a:latin typeface="Cambria Math" panose="02040503050406030204" pitchFamily="18" charset="0"/>
                                      </a:rPr>
                                    </m:ctrlPr>
                                  </m:barPr>
                                  <m:e>
                                    <m:r>
                                      <a:rPr lang="de-DE" sz="2000" b="1" i="1" smtClean="0">
                                        <a:latin typeface="Cambria Math" panose="02040503050406030204" pitchFamily="18" charset="0"/>
                                      </a:rPr>
                                      <m:t>𝒂</m:t>
                                    </m:r>
                                    <m:r>
                                      <a:rPr lang="de-DE" sz="2000" b="1" i="1" smtClean="0">
                                        <a:latin typeface="Cambria Math" panose="02040503050406030204" pitchFamily="18" charset="0"/>
                                      </a:rPr>
                                      <m:t>+</m:t>
                                    </m:r>
                                    <m:r>
                                      <a:rPr lang="de-DE" sz="2000" b="1" i="1" smtClean="0">
                                        <a:latin typeface="Cambria Math" panose="02040503050406030204" pitchFamily="18" charset="0"/>
                                      </a:rPr>
                                      <m:t>𝒃</m:t>
                                    </m:r>
                                  </m:e>
                                </m:bar>
                                <m:r>
                                  <a:rPr lang="de-DE" sz="2000" b="1" i="1" smtClean="0">
                                    <a:latin typeface="Cambria Math" panose="02040503050406030204" pitchFamily="18" charset="0"/>
                                  </a:rPr>
                                  <m:t> </m:t>
                                </m:r>
                              </m:oMath>
                            </m:oMathPara>
                          </a14:m>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pos m:val="top"/>
                                    <m:ctrlPr>
                                      <a:rPr lang="de-DE" sz="2000" b="1" i="1" smtClean="0">
                                        <a:latin typeface="Cambria Math" panose="02040503050406030204" pitchFamily="18" charset="0"/>
                                      </a:rPr>
                                    </m:ctrlPr>
                                  </m:barPr>
                                  <m:e>
                                    <m:r>
                                      <a:rPr lang="de-DE" sz="2000" b="1" i="1" smtClean="0">
                                        <a:latin typeface="Cambria Math" panose="02040503050406030204" pitchFamily="18" charset="0"/>
                                      </a:rPr>
                                      <m:t>𝒂</m:t>
                                    </m:r>
                                  </m:e>
                                </m:bar>
                                <m:r>
                                  <a:rPr lang="de-DE" sz="2000" b="1" i="1" smtClean="0">
                                    <a:latin typeface="Cambria Math" panose="02040503050406030204" pitchFamily="18" charset="0"/>
                                  </a:rPr>
                                  <m:t>⋅</m:t>
                                </m:r>
                                <m:bar>
                                  <m:barPr>
                                    <m:pos m:val="top"/>
                                    <m:ctrlPr>
                                      <a:rPr lang="de-DE" sz="2000" b="1" i="1" smtClean="0">
                                        <a:latin typeface="Cambria Math" panose="02040503050406030204" pitchFamily="18" charset="0"/>
                                      </a:rPr>
                                    </m:ctrlPr>
                                  </m:barPr>
                                  <m:e>
                                    <m:r>
                                      <a:rPr lang="de-DE" sz="2000" b="1" i="1" smtClean="0">
                                        <a:latin typeface="Cambria Math" panose="02040503050406030204" pitchFamily="18" charset="0"/>
                                      </a:rPr>
                                      <m:t>𝒃</m:t>
                                    </m:r>
                                  </m:e>
                                </m:bar>
                              </m:oMath>
                            </m:oMathPara>
                          </a14:m>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756215053"/>
                  </p:ext>
                </p:extLst>
              </p:nvPr>
            </p:nvGraphicFramePr>
            <p:xfrm>
              <a:off x="5879976" y="1412776"/>
              <a:ext cx="5256584" cy="2023491"/>
            </p:xfrm>
            <a:graphic>
              <a:graphicData uri="http://schemas.openxmlformats.org/drawingml/2006/table">
                <a:tbl>
                  <a:tblPr firstRow="1" bandRow="1">
                    <a:tableStyleId>{5C22544A-7EE6-4342-B048-85BDC9FD1C3A}</a:tableStyleId>
                  </a:tblPr>
                  <a:tblGrid>
                    <a:gridCol w="1314146">
                      <a:extLst>
                        <a:ext uri="{9D8B030D-6E8A-4147-A177-3AD203B41FA5}">
                          <a16:colId xmlns:a16="http://schemas.microsoft.com/office/drawing/2014/main" val="20000"/>
                        </a:ext>
                      </a:extLst>
                    </a:gridCol>
                    <a:gridCol w="1314146">
                      <a:extLst>
                        <a:ext uri="{9D8B030D-6E8A-4147-A177-3AD203B41FA5}">
                          <a16:colId xmlns:a16="http://schemas.microsoft.com/office/drawing/2014/main" val="20001"/>
                        </a:ext>
                      </a:extLst>
                    </a:gridCol>
                    <a:gridCol w="1314146">
                      <a:extLst>
                        <a:ext uri="{9D8B030D-6E8A-4147-A177-3AD203B41FA5}">
                          <a16:colId xmlns:a16="http://schemas.microsoft.com/office/drawing/2014/main" val="20002"/>
                        </a:ext>
                      </a:extLst>
                    </a:gridCol>
                    <a:gridCol w="1314146">
                      <a:extLst>
                        <a:ext uri="{9D8B030D-6E8A-4147-A177-3AD203B41FA5}">
                          <a16:colId xmlns:a16="http://schemas.microsoft.com/office/drawing/2014/main" val="20003"/>
                        </a:ext>
                      </a:extLst>
                    </a:gridCol>
                  </a:tblGrid>
                  <a:tr h="438531">
                    <a:tc>
                      <a:txBody>
                        <a:bodyPr/>
                        <a:lstStyle/>
                        <a:p>
                          <a:pPr algn="ctr"/>
                          <a:r>
                            <a:rPr lang="en-US" sz="2000" dirty="0" smtClean="0"/>
                            <a:t>a</a:t>
                          </a:r>
                          <a:endParaRPr lang="en-US" sz="2000" dirty="0"/>
                        </a:p>
                      </a:txBody>
                      <a:tcPr/>
                    </a:tc>
                    <a:tc>
                      <a:txBody>
                        <a:bodyPr/>
                        <a:lstStyle/>
                        <a:p>
                          <a:pPr algn="ctr"/>
                          <a:r>
                            <a:rPr lang="en-US" sz="2000" dirty="0" smtClean="0"/>
                            <a:t>b</a:t>
                          </a:r>
                          <a:endParaRPr lang="en-US" sz="2000" dirty="0"/>
                        </a:p>
                      </a:txBody>
                      <a:tcPr/>
                    </a:tc>
                    <a:tc>
                      <a:txBody>
                        <a:bodyPr/>
                        <a:lstStyle/>
                        <a:p>
                          <a:endParaRPr lang="de-DE"/>
                        </a:p>
                      </a:txBody>
                      <a:tcPr>
                        <a:blipFill>
                          <a:blip r:embed="rId4"/>
                          <a:stretch>
                            <a:fillRect l="-201395" t="-6944" r="-102791" b="-387500"/>
                          </a:stretch>
                        </a:blipFill>
                      </a:tcPr>
                    </a:tc>
                    <a:tc>
                      <a:txBody>
                        <a:bodyPr/>
                        <a:lstStyle/>
                        <a:p>
                          <a:endParaRPr lang="de-DE"/>
                        </a:p>
                      </a:txBody>
                      <a:tcPr>
                        <a:blipFill>
                          <a:blip r:embed="rId4"/>
                          <a:stretch>
                            <a:fillRect l="-300000" t="-6944" r="-2315" b="-387500"/>
                          </a:stretch>
                        </a:blipFill>
                      </a:tcPr>
                    </a:tc>
                    <a:extLst>
                      <a:ext uri="{0D108BD9-81ED-4DB2-BD59-A6C34878D82A}">
                        <a16:rowId xmlns:a16="http://schemas.microsoft.com/office/drawing/2014/main" val="10000"/>
                      </a:ext>
                    </a:extLst>
                  </a:tr>
                  <a:tr h="396240">
                    <a:tc>
                      <a:txBody>
                        <a:bodyPr/>
                        <a:lstStyle/>
                        <a:p>
                          <a:pPr algn="ctr"/>
                          <a:r>
                            <a:rPr lang="en-US" sz="2000" dirty="0" smtClean="0"/>
                            <a:t>0</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1</a:t>
                          </a:r>
                          <a:endParaRPr lang="en-US" sz="2000" dirty="0"/>
                        </a:p>
                      </a:txBody>
                      <a:tcPr/>
                    </a:tc>
                    <a:tc>
                      <a:txBody>
                        <a:bodyPr/>
                        <a:lstStyle/>
                        <a:p>
                          <a:pPr algn="ctr"/>
                          <a:r>
                            <a:rPr lang="en-US" sz="2000" dirty="0" smtClean="0"/>
                            <a:t>1</a:t>
                          </a:r>
                          <a:endParaRPr lang="en-US" sz="2000" dirty="0"/>
                        </a:p>
                      </a:txBody>
                      <a:tcPr/>
                    </a:tc>
                    <a:extLst>
                      <a:ext uri="{0D108BD9-81ED-4DB2-BD59-A6C34878D82A}">
                        <a16:rowId xmlns:a16="http://schemas.microsoft.com/office/drawing/2014/main" val="10001"/>
                      </a:ext>
                    </a:extLst>
                  </a:tr>
                  <a:tr h="396240">
                    <a:tc>
                      <a:txBody>
                        <a:bodyPr/>
                        <a:lstStyle/>
                        <a:p>
                          <a:pPr algn="ctr"/>
                          <a:r>
                            <a:rPr lang="en-US" sz="2000" dirty="0" smtClean="0"/>
                            <a:t>0</a:t>
                          </a:r>
                          <a:endParaRPr lang="en-US" sz="2000" dirty="0"/>
                        </a:p>
                      </a:txBody>
                      <a:tcPr/>
                    </a:tc>
                    <a:tc>
                      <a:txBody>
                        <a:bodyPr/>
                        <a:lstStyle/>
                        <a:p>
                          <a:pPr algn="ctr"/>
                          <a:r>
                            <a:rPr lang="en-US" sz="2000" dirty="0" smtClean="0"/>
                            <a:t>1</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0</a:t>
                          </a:r>
                          <a:endParaRPr lang="en-US" sz="2000" dirty="0"/>
                        </a:p>
                      </a:txBody>
                      <a:tcPr/>
                    </a:tc>
                    <a:extLst>
                      <a:ext uri="{0D108BD9-81ED-4DB2-BD59-A6C34878D82A}">
                        <a16:rowId xmlns:a16="http://schemas.microsoft.com/office/drawing/2014/main" val="10002"/>
                      </a:ext>
                    </a:extLst>
                  </a:tr>
                  <a:tr h="396240">
                    <a:tc>
                      <a:txBody>
                        <a:bodyPr/>
                        <a:lstStyle/>
                        <a:p>
                          <a:pPr algn="ctr"/>
                          <a:r>
                            <a:rPr lang="en-US" sz="2000" dirty="0" smtClean="0"/>
                            <a:t>1</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0</a:t>
                          </a:r>
                          <a:endParaRPr lang="en-US" sz="2000" dirty="0"/>
                        </a:p>
                      </a:txBody>
                      <a:tcPr/>
                    </a:tc>
                    <a:extLst>
                      <a:ext uri="{0D108BD9-81ED-4DB2-BD59-A6C34878D82A}">
                        <a16:rowId xmlns:a16="http://schemas.microsoft.com/office/drawing/2014/main" val="10003"/>
                      </a:ext>
                    </a:extLst>
                  </a:tr>
                  <a:tr h="396240">
                    <a:tc>
                      <a:txBody>
                        <a:bodyPr/>
                        <a:lstStyle/>
                        <a:p>
                          <a:pPr algn="ctr"/>
                          <a:r>
                            <a:rPr lang="en-US" sz="2000" dirty="0" smtClean="0"/>
                            <a:t>1</a:t>
                          </a:r>
                          <a:endParaRPr lang="en-US" sz="2000" dirty="0"/>
                        </a:p>
                      </a:txBody>
                      <a:tcPr/>
                    </a:tc>
                    <a:tc>
                      <a:txBody>
                        <a:bodyPr/>
                        <a:lstStyle/>
                        <a:p>
                          <a:pPr algn="ctr"/>
                          <a:r>
                            <a:rPr lang="en-US" sz="2000" dirty="0" smtClean="0"/>
                            <a:t>1</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0</a:t>
                          </a:r>
                          <a:endParaRPr lang="en-US" sz="2000"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5879976" y="3717032"/>
              <a:ext cx="5256584" cy="2023491"/>
            </p:xfrm>
            <a:graphic>
              <a:graphicData uri="http://schemas.openxmlformats.org/drawingml/2006/table">
                <a:tbl>
                  <a:tblPr firstRow="1" bandRow="1">
                    <a:tableStyleId>{5C22544A-7EE6-4342-B048-85BDC9FD1C3A}</a:tableStyleId>
                  </a:tblPr>
                  <a:tblGrid>
                    <a:gridCol w="1314146">
                      <a:extLst>
                        <a:ext uri="{9D8B030D-6E8A-4147-A177-3AD203B41FA5}">
                          <a16:colId xmlns:a16="http://schemas.microsoft.com/office/drawing/2014/main" val="20000"/>
                        </a:ext>
                      </a:extLst>
                    </a:gridCol>
                    <a:gridCol w="1314146">
                      <a:extLst>
                        <a:ext uri="{9D8B030D-6E8A-4147-A177-3AD203B41FA5}">
                          <a16:colId xmlns:a16="http://schemas.microsoft.com/office/drawing/2014/main" val="20001"/>
                        </a:ext>
                      </a:extLst>
                    </a:gridCol>
                    <a:gridCol w="1314146">
                      <a:extLst>
                        <a:ext uri="{9D8B030D-6E8A-4147-A177-3AD203B41FA5}">
                          <a16:colId xmlns:a16="http://schemas.microsoft.com/office/drawing/2014/main" val="20002"/>
                        </a:ext>
                      </a:extLst>
                    </a:gridCol>
                    <a:gridCol w="1314146">
                      <a:extLst>
                        <a:ext uri="{9D8B030D-6E8A-4147-A177-3AD203B41FA5}">
                          <a16:colId xmlns:a16="http://schemas.microsoft.com/office/drawing/2014/main" val="20003"/>
                        </a:ext>
                      </a:extLst>
                    </a:gridCol>
                  </a:tblGrid>
                  <a:tr h="139040">
                    <a:tc>
                      <a:txBody>
                        <a:bodyPr/>
                        <a:lstStyle/>
                        <a:p>
                          <a:pPr algn="ctr"/>
                          <a:r>
                            <a:rPr lang="en-US" sz="2000" dirty="0"/>
                            <a:t>a</a:t>
                          </a:r>
                        </a:p>
                      </a:txBody>
                      <a:tcPr/>
                    </a:tc>
                    <a:tc>
                      <a:txBody>
                        <a:bodyPr/>
                        <a:lstStyle/>
                        <a:p>
                          <a:pPr algn="ctr"/>
                          <a:r>
                            <a:rPr lang="en-US" sz="2000" dirty="0"/>
                            <a:t>b</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pos m:val="top"/>
                                    <m:ctrlPr>
                                      <a:rPr lang="de-DE" sz="2000" b="1" i="1" smtClean="0">
                                        <a:latin typeface="Cambria Math" panose="02040503050406030204" pitchFamily="18" charset="0"/>
                                      </a:rPr>
                                    </m:ctrlPr>
                                  </m:barPr>
                                  <m:e>
                                    <m:r>
                                      <a:rPr lang="de-DE" sz="2000" b="1" i="1" smtClean="0">
                                        <a:latin typeface="Cambria Math" panose="02040503050406030204" pitchFamily="18" charset="0"/>
                                      </a:rPr>
                                      <m:t>𝒂</m:t>
                                    </m:r>
                                    <m:r>
                                      <a:rPr lang="de-DE" sz="2000" b="1" i="1" smtClean="0">
                                        <a:latin typeface="Cambria Math" panose="02040503050406030204" pitchFamily="18" charset="0"/>
                                      </a:rPr>
                                      <m:t>⋅</m:t>
                                    </m:r>
                                    <m:r>
                                      <a:rPr lang="de-DE" sz="2000" b="1" i="1" smtClean="0">
                                        <a:latin typeface="Cambria Math" panose="02040503050406030204" pitchFamily="18" charset="0"/>
                                      </a:rPr>
                                      <m:t>𝒃</m:t>
                                    </m:r>
                                  </m:e>
                                </m:bar>
                                <m:r>
                                  <a:rPr lang="de-DE" sz="2000" b="1" i="1" smtClean="0">
                                    <a:latin typeface="Cambria Math" panose="02040503050406030204" pitchFamily="18" charset="0"/>
                                  </a:rPr>
                                  <m:t> </m:t>
                                </m:r>
                              </m:oMath>
                            </m:oMathPara>
                          </a14:m>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pos m:val="top"/>
                                    <m:ctrlPr>
                                      <a:rPr lang="de-DE" sz="2000" b="1" i="1" smtClean="0">
                                        <a:latin typeface="Cambria Math" panose="02040503050406030204" pitchFamily="18" charset="0"/>
                                      </a:rPr>
                                    </m:ctrlPr>
                                  </m:barPr>
                                  <m:e>
                                    <m:r>
                                      <a:rPr lang="de-DE" sz="2000" b="1" i="1" smtClean="0">
                                        <a:latin typeface="Cambria Math" panose="02040503050406030204" pitchFamily="18" charset="0"/>
                                      </a:rPr>
                                      <m:t>𝒂</m:t>
                                    </m:r>
                                  </m:e>
                                </m:bar>
                                <m:r>
                                  <a:rPr lang="de-DE" sz="2000" b="1" i="1" smtClean="0">
                                    <a:latin typeface="Cambria Math" panose="02040503050406030204" pitchFamily="18" charset="0"/>
                                  </a:rPr>
                                  <m:t>+</m:t>
                                </m:r>
                                <m:bar>
                                  <m:barPr>
                                    <m:pos m:val="top"/>
                                    <m:ctrlPr>
                                      <a:rPr lang="de-DE" sz="2000" b="1" i="1" smtClean="0">
                                        <a:latin typeface="Cambria Math" panose="02040503050406030204" pitchFamily="18" charset="0"/>
                                      </a:rPr>
                                    </m:ctrlPr>
                                  </m:barPr>
                                  <m:e>
                                    <m:r>
                                      <a:rPr lang="de-DE" sz="2000" b="1" i="1" smtClean="0">
                                        <a:latin typeface="Cambria Math" panose="02040503050406030204" pitchFamily="18" charset="0"/>
                                      </a:rPr>
                                      <m:t>𝒃</m:t>
                                    </m:r>
                                  </m:e>
                                </m:bar>
                              </m:oMath>
                            </m:oMathPara>
                          </a14:m>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80876911"/>
                  </p:ext>
                </p:extLst>
              </p:nvPr>
            </p:nvGraphicFramePr>
            <p:xfrm>
              <a:off x="5879976" y="3717032"/>
              <a:ext cx="5256584" cy="2023491"/>
            </p:xfrm>
            <a:graphic>
              <a:graphicData uri="http://schemas.openxmlformats.org/drawingml/2006/table">
                <a:tbl>
                  <a:tblPr firstRow="1" bandRow="1">
                    <a:tableStyleId>{5C22544A-7EE6-4342-B048-85BDC9FD1C3A}</a:tableStyleId>
                  </a:tblPr>
                  <a:tblGrid>
                    <a:gridCol w="1314146">
                      <a:extLst>
                        <a:ext uri="{9D8B030D-6E8A-4147-A177-3AD203B41FA5}">
                          <a16:colId xmlns:a16="http://schemas.microsoft.com/office/drawing/2014/main" val="20000"/>
                        </a:ext>
                      </a:extLst>
                    </a:gridCol>
                    <a:gridCol w="1314146">
                      <a:extLst>
                        <a:ext uri="{9D8B030D-6E8A-4147-A177-3AD203B41FA5}">
                          <a16:colId xmlns:a16="http://schemas.microsoft.com/office/drawing/2014/main" val="20001"/>
                        </a:ext>
                      </a:extLst>
                    </a:gridCol>
                    <a:gridCol w="1314146">
                      <a:extLst>
                        <a:ext uri="{9D8B030D-6E8A-4147-A177-3AD203B41FA5}">
                          <a16:colId xmlns:a16="http://schemas.microsoft.com/office/drawing/2014/main" val="20002"/>
                        </a:ext>
                      </a:extLst>
                    </a:gridCol>
                    <a:gridCol w="1314146">
                      <a:extLst>
                        <a:ext uri="{9D8B030D-6E8A-4147-A177-3AD203B41FA5}">
                          <a16:colId xmlns:a16="http://schemas.microsoft.com/office/drawing/2014/main" val="20003"/>
                        </a:ext>
                      </a:extLst>
                    </a:gridCol>
                  </a:tblGrid>
                  <a:tr h="438531">
                    <a:tc>
                      <a:txBody>
                        <a:bodyPr/>
                        <a:lstStyle/>
                        <a:p>
                          <a:pPr algn="ctr"/>
                          <a:r>
                            <a:rPr lang="en-US" sz="2000" dirty="0" smtClean="0"/>
                            <a:t>a</a:t>
                          </a:r>
                          <a:endParaRPr lang="en-US" sz="2000" dirty="0"/>
                        </a:p>
                      </a:txBody>
                      <a:tcPr/>
                    </a:tc>
                    <a:tc>
                      <a:txBody>
                        <a:bodyPr/>
                        <a:lstStyle/>
                        <a:p>
                          <a:pPr algn="ctr"/>
                          <a:r>
                            <a:rPr lang="en-US" sz="2000" dirty="0" smtClean="0"/>
                            <a:t>b</a:t>
                          </a:r>
                          <a:endParaRPr lang="en-US" sz="2000" dirty="0"/>
                        </a:p>
                      </a:txBody>
                      <a:tcPr/>
                    </a:tc>
                    <a:tc>
                      <a:txBody>
                        <a:bodyPr/>
                        <a:lstStyle/>
                        <a:p>
                          <a:endParaRPr lang="de-DE"/>
                        </a:p>
                      </a:txBody>
                      <a:tcPr>
                        <a:blipFill>
                          <a:blip r:embed="rId5"/>
                          <a:stretch>
                            <a:fillRect l="-201395" t="-6944" r="-102791" b="-387500"/>
                          </a:stretch>
                        </a:blipFill>
                      </a:tcPr>
                    </a:tc>
                    <a:tc>
                      <a:txBody>
                        <a:bodyPr/>
                        <a:lstStyle/>
                        <a:p>
                          <a:endParaRPr lang="de-DE"/>
                        </a:p>
                      </a:txBody>
                      <a:tcPr>
                        <a:blipFill>
                          <a:blip r:embed="rId5"/>
                          <a:stretch>
                            <a:fillRect l="-300000" t="-6944" r="-2315" b="-387500"/>
                          </a:stretch>
                        </a:blipFill>
                      </a:tcPr>
                    </a:tc>
                    <a:extLst>
                      <a:ext uri="{0D108BD9-81ED-4DB2-BD59-A6C34878D82A}">
                        <a16:rowId xmlns:a16="http://schemas.microsoft.com/office/drawing/2014/main" val="10000"/>
                      </a:ext>
                    </a:extLst>
                  </a:tr>
                  <a:tr h="396240">
                    <a:tc>
                      <a:txBody>
                        <a:bodyPr/>
                        <a:lstStyle/>
                        <a:p>
                          <a:pPr algn="ctr"/>
                          <a:r>
                            <a:rPr lang="en-US" sz="2000" dirty="0" smtClean="0"/>
                            <a:t>0</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1</a:t>
                          </a:r>
                          <a:endParaRPr lang="en-US" sz="2000" dirty="0"/>
                        </a:p>
                      </a:txBody>
                      <a:tcPr/>
                    </a:tc>
                    <a:tc>
                      <a:txBody>
                        <a:bodyPr/>
                        <a:lstStyle/>
                        <a:p>
                          <a:pPr algn="ctr"/>
                          <a:r>
                            <a:rPr lang="en-US" sz="2000" dirty="0" smtClean="0"/>
                            <a:t>1</a:t>
                          </a:r>
                          <a:endParaRPr lang="en-US" sz="2000" dirty="0"/>
                        </a:p>
                      </a:txBody>
                      <a:tcPr/>
                    </a:tc>
                    <a:extLst>
                      <a:ext uri="{0D108BD9-81ED-4DB2-BD59-A6C34878D82A}">
                        <a16:rowId xmlns:a16="http://schemas.microsoft.com/office/drawing/2014/main" val="10001"/>
                      </a:ext>
                    </a:extLst>
                  </a:tr>
                  <a:tr h="396240">
                    <a:tc>
                      <a:txBody>
                        <a:bodyPr/>
                        <a:lstStyle/>
                        <a:p>
                          <a:pPr algn="ctr"/>
                          <a:r>
                            <a:rPr lang="en-US" sz="2000" dirty="0" smtClean="0"/>
                            <a:t>0</a:t>
                          </a:r>
                          <a:endParaRPr lang="en-US" sz="2000" dirty="0"/>
                        </a:p>
                      </a:txBody>
                      <a:tcPr/>
                    </a:tc>
                    <a:tc>
                      <a:txBody>
                        <a:bodyPr/>
                        <a:lstStyle/>
                        <a:p>
                          <a:pPr algn="ctr"/>
                          <a:r>
                            <a:rPr lang="en-US" sz="2000" dirty="0" smtClean="0"/>
                            <a:t>1</a:t>
                          </a:r>
                          <a:endParaRPr lang="en-US" sz="2000" dirty="0"/>
                        </a:p>
                      </a:txBody>
                      <a:tcPr/>
                    </a:tc>
                    <a:tc>
                      <a:txBody>
                        <a:bodyPr/>
                        <a:lstStyle/>
                        <a:p>
                          <a:pPr algn="ctr"/>
                          <a:r>
                            <a:rPr lang="en-US" sz="2000" dirty="0" smtClean="0"/>
                            <a:t>1</a:t>
                          </a:r>
                          <a:endParaRPr lang="en-US" sz="2000" dirty="0"/>
                        </a:p>
                      </a:txBody>
                      <a:tcPr/>
                    </a:tc>
                    <a:tc>
                      <a:txBody>
                        <a:bodyPr/>
                        <a:lstStyle/>
                        <a:p>
                          <a:pPr algn="ctr"/>
                          <a:r>
                            <a:rPr lang="en-US" sz="2000" dirty="0" smtClean="0"/>
                            <a:t>1</a:t>
                          </a:r>
                          <a:endParaRPr lang="en-US" sz="2000" dirty="0"/>
                        </a:p>
                      </a:txBody>
                      <a:tcPr/>
                    </a:tc>
                    <a:extLst>
                      <a:ext uri="{0D108BD9-81ED-4DB2-BD59-A6C34878D82A}">
                        <a16:rowId xmlns:a16="http://schemas.microsoft.com/office/drawing/2014/main" val="10002"/>
                      </a:ext>
                    </a:extLst>
                  </a:tr>
                  <a:tr h="396240">
                    <a:tc>
                      <a:txBody>
                        <a:bodyPr/>
                        <a:lstStyle/>
                        <a:p>
                          <a:pPr algn="ctr"/>
                          <a:r>
                            <a:rPr lang="en-US" sz="2000" dirty="0" smtClean="0"/>
                            <a:t>1</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1</a:t>
                          </a:r>
                          <a:endParaRPr lang="en-US" sz="2000" dirty="0"/>
                        </a:p>
                      </a:txBody>
                      <a:tcPr/>
                    </a:tc>
                    <a:tc>
                      <a:txBody>
                        <a:bodyPr/>
                        <a:lstStyle/>
                        <a:p>
                          <a:pPr algn="ctr"/>
                          <a:r>
                            <a:rPr lang="en-US" sz="2000" dirty="0" smtClean="0"/>
                            <a:t>1</a:t>
                          </a:r>
                          <a:endParaRPr lang="en-US" sz="2000" dirty="0"/>
                        </a:p>
                      </a:txBody>
                      <a:tcPr/>
                    </a:tc>
                    <a:extLst>
                      <a:ext uri="{0D108BD9-81ED-4DB2-BD59-A6C34878D82A}">
                        <a16:rowId xmlns:a16="http://schemas.microsoft.com/office/drawing/2014/main" val="10003"/>
                      </a:ext>
                    </a:extLst>
                  </a:tr>
                  <a:tr h="396240">
                    <a:tc>
                      <a:txBody>
                        <a:bodyPr/>
                        <a:lstStyle/>
                        <a:p>
                          <a:pPr algn="ctr"/>
                          <a:r>
                            <a:rPr lang="en-US" sz="2000" dirty="0" smtClean="0"/>
                            <a:t>1</a:t>
                          </a:r>
                          <a:endParaRPr lang="en-US" sz="2000" dirty="0"/>
                        </a:p>
                      </a:txBody>
                      <a:tcPr/>
                    </a:tc>
                    <a:tc>
                      <a:txBody>
                        <a:bodyPr/>
                        <a:lstStyle/>
                        <a:p>
                          <a:pPr algn="ctr"/>
                          <a:r>
                            <a:rPr lang="en-US" sz="2000" dirty="0" smtClean="0"/>
                            <a:t>1</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0</a:t>
                          </a:r>
                          <a:endParaRPr lang="en-US" sz="2000" dirty="0"/>
                        </a:p>
                      </a:txBody>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59516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6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166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166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166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166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166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166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166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16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2"/>
                </a:solidFill>
                <a:ea typeface="굴림" charset="0"/>
                <a:cs typeface="굴림" charset="0"/>
              </a:rPr>
              <a:t>Kombinatorische Logik (Schaltnetze)</a:t>
            </a:r>
          </a:p>
          <a:p>
            <a:pPr marL="530225" lvl="1" indent="-176213">
              <a:lnSpc>
                <a:spcPct val="90000"/>
              </a:lnSpc>
            </a:pPr>
            <a:r>
              <a:rPr lang="de-DE" altLang="ko-KR" dirty="0">
                <a:solidFill>
                  <a:schemeClr val="bg1">
                    <a:lumMod val="75000"/>
                  </a:schemeClr>
                </a:solidFill>
                <a:ea typeface="굴림" charset="0"/>
                <a:cs typeface="굴림" charset="0"/>
              </a:rPr>
              <a:t>Logikgatter</a:t>
            </a:r>
          </a:p>
          <a:p>
            <a:pPr marL="530225" lvl="1" indent="-176213">
              <a:lnSpc>
                <a:spcPct val="90000"/>
              </a:lnSpc>
            </a:pPr>
            <a:r>
              <a:rPr lang="de-DE" altLang="ko-KR" dirty="0">
                <a:solidFill>
                  <a:schemeClr val="bg1">
                    <a:lumMod val="75000"/>
                  </a:schemeClr>
                </a:solidFill>
                <a:ea typeface="굴림" charset="0"/>
                <a:cs typeface="굴림" charset="0"/>
              </a:rPr>
              <a:t>Boolesche Algebra</a:t>
            </a:r>
          </a:p>
          <a:p>
            <a:pPr marL="530225" lvl="1" indent="-176213">
              <a:lnSpc>
                <a:spcPct val="90000"/>
              </a:lnSpc>
            </a:pPr>
            <a:r>
              <a:rPr lang="de-DE" altLang="ko-KR" dirty="0">
                <a:ea typeface="굴림" charset="0"/>
                <a:cs typeface="굴림" charset="0"/>
              </a:rPr>
              <a:t>Logiksynthese (Schaltnetzentwurf)</a:t>
            </a:r>
          </a:p>
          <a:p>
            <a:pPr marL="530225" lvl="1" indent="-176213">
              <a:lnSpc>
                <a:spcPct val="90000"/>
              </a:lnSpc>
            </a:pPr>
            <a:r>
              <a:rPr lang="de-DE" altLang="ko-KR" dirty="0">
                <a:solidFill>
                  <a:schemeClr val="bg1">
                    <a:lumMod val="75000"/>
                  </a:schemeClr>
                </a:solidFill>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Sequentielle Logik (Schaltwerke)</a:t>
            </a:r>
          </a:p>
          <a:p>
            <a:pPr marL="523875" lvl="1" indent="-169863">
              <a:lnSpc>
                <a:spcPct val="90000"/>
              </a:lnSpc>
            </a:pPr>
            <a:r>
              <a:rPr lang="de-DE" altLang="ko-KR" dirty="0">
                <a:solidFill>
                  <a:schemeClr val="bg1">
                    <a:lumMod val="75000"/>
                  </a:schemeClr>
                </a:solidFill>
                <a:ea typeface="굴림" charset="0"/>
                <a:cs typeface="굴림" charset="0"/>
              </a:rPr>
              <a:t>Speicherelemente (Flipflops, </a:t>
            </a:r>
            <a:r>
              <a:rPr lang="de-DE" altLang="ko-KR" dirty="0" err="1">
                <a:solidFill>
                  <a:schemeClr val="bg1">
                    <a:lumMod val="75000"/>
                  </a:schemeClr>
                </a:solidFill>
                <a:ea typeface="굴림" charset="0"/>
                <a:cs typeface="굴림" charset="0"/>
              </a:rPr>
              <a:t>Latches</a:t>
            </a:r>
            <a:r>
              <a:rPr lang="de-DE" altLang="ko-KR" dirty="0">
                <a:solidFill>
                  <a:schemeClr val="bg1">
                    <a:lumMod val="75000"/>
                  </a:schemeClr>
                </a:solidFill>
                <a:ea typeface="굴림" charset="0"/>
                <a:cs typeface="굴림" charset="0"/>
              </a:rPr>
              <a:t>)</a:t>
            </a:r>
          </a:p>
          <a:p>
            <a:pPr marL="523875" lvl="1" indent="-169863">
              <a:lnSpc>
                <a:spcPct val="90000"/>
              </a:lnSpc>
            </a:pPr>
            <a:r>
              <a:rPr lang="de-DE" altLang="ko-KR" dirty="0">
                <a:solidFill>
                  <a:schemeClr val="bg1">
                    <a:lumMod val="75000"/>
                  </a:schemeClr>
                </a:solidFill>
                <a:ea typeface="굴림" charset="0"/>
                <a:cs typeface="굴림" charset="0"/>
              </a:rPr>
              <a:t>Schaltwerksentwurf</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 Wichtige Schaltungen</a:t>
            </a:r>
          </a:p>
          <a:p>
            <a:pPr marL="530225" indent="-176213">
              <a:lnSpc>
                <a:spcPct val="90000"/>
              </a:lnSpc>
            </a:pPr>
            <a:r>
              <a:rPr lang="de-DE" altLang="ko-KR" sz="2200" dirty="0">
                <a:solidFill>
                  <a:schemeClr val="bg1">
                    <a:lumMod val="75000"/>
                  </a:schemeClr>
                </a:solidFill>
                <a:ea typeface="굴림" charset="0"/>
                <a:cs typeface="굴림" charset="0"/>
              </a:rPr>
              <a:t>Multiplexer und Decoder</a:t>
            </a:r>
          </a:p>
          <a:p>
            <a:pPr marL="530225" indent="-176213">
              <a:lnSpc>
                <a:spcPct val="90000"/>
              </a:lnSpc>
            </a:pPr>
            <a:r>
              <a:rPr lang="de-DE" altLang="ko-KR" sz="2200" dirty="0">
                <a:solidFill>
                  <a:schemeClr val="bg1">
                    <a:lumMod val="75000"/>
                  </a:schemeClr>
                </a:solidFill>
                <a:ea typeface="굴림" charset="0"/>
                <a:cs typeface="굴림" charset="0"/>
              </a:rPr>
              <a:t>Registersatz</a:t>
            </a:r>
          </a:p>
          <a:p>
            <a:pPr marL="530225" indent="-176213">
              <a:lnSpc>
                <a:spcPct val="90000"/>
              </a:lnSpc>
            </a:pPr>
            <a:r>
              <a:rPr lang="de-DE" altLang="ko-KR" sz="2200" dirty="0">
                <a:solidFill>
                  <a:schemeClr val="bg1">
                    <a:lumMod val="75000"/>
                  </a:schemeClr>
                </a:solidFill>
                <a:ea typeface="굴림" charset="0"/>
                <a:cs typeface="굴림" charset="0"/>
              </a:rPr>
              <a:t>Arithmetisch-Logische Einheit (ALU)</a:t>
            </a:r>
          </a:p>
          <a:p>
            <a:pPr marL="530225" indent="-176213">
              <a:lnSpc>
                <a:spcPct val="90000"/>
              </a:lnSpc>
            </a:pPr>
            <a:r>
              <a:rPr lang="de-DE" altLang="ko-KR" sz="2200" dirty="0">
                <a:solidFill>
                  <a:schemeClr val="bg1">
                    <a:lumMod val="75000"/>
                  </a:schemeClr>
                </a:solidFill>
                <a:ea typeface="굴림" charset="0"/>
                <a:cs typeface="굴림" charset="0"/>
              </a:rPr>
              <a:t>Ripple-Carry und Carry-Look-</a:t>
            </a:r>
            <a:r>
              <a:rPr lang="de-DE" altLang="ko-KR" sz="2200" dirty="0" err="1">
                <a:solidFill>
                  <a:schemeClr val="bg1">
                    <a:lumMod val="75000"/>
                  </a:schemeClr>
                </a:solidFill>
                <a:ea typeface="굴림" charset="0"/>
                <a:cs typeface="굴림" charset="0"/>
              </a:rPr>
              <a:t>Ahead</a:t>
            </a:r>
            <a:r>
              <a:rPr lang="de-DE" altLang="ko-KR" sz="2200" dirty="0">
                <a:solidFill>
                  <a:schemeClr val="bg1">
                    <a:lumMod val="75000"/>
                  </a:schemeClr>
                </a:solidFill>
                <a:ea typeface="굴림" charset="0"/>
                <a:cs typeface="굴림" charset="0"/>
              </a:rPr>
              <a:t> </a:t>
            </a:r>
            <a:r>
              <a:rPr lang="de-DE" altLang="ko-KR" sz="2200" dirty="0" err="1">
                <a:solidFill>
                  <a:schemeClr val="bg1">
                    <a:lumMod val="75000"/>
                  </a:schemeClr>
                </a:solidFill>
                <a:ea typeface="굴림" charset="0"/>
                <a:cs typeface="굴림" charset="0"/>
              </a:rPr>
              <a:t>Addierer</a:t>
            </a:r>
            <a:endParaRPr lang="de-DE" altLang="ko-KR" sz="2200" dirty="0">
              <a:solidFill>
                <a:schemeClr val="bg1">
                  <a:lumMod val="75000"/>
                </a:schemeClr>
              </a:solidFill>
              <a:ea typeface="굴림" charset="0"/>
              <a:cs typeface="굴림" charset="0"/>
            </a:endParaRPr>
          </a:p>
          <a:p>
            <a:pPr>
              <a:lnSpc>
                <a:spcPct val="90000"/>
              </a:lnSpc>
            </a:pPr>
            <a:endParaRPr lang="de-DE" altLang="ko-KR" sz="2200" dirty="0">
              <a:solidFill>
                <a:schemeClr val="bg1">
                  <a:lumMod val="75000"/>
                </a:schemeClr>
              </a:solidFill>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16</a:t>
            </a:fld>
            <a:endParaRPr lang="en-US"/>
          </a:p>
        </p:txBody>
      </p:sp>
    </p:spTree>
    <p:extLst>
      <p:ext uri="{BB962C8B-B14F-4D97-AF65-F5344CB8AC3E}">
        <p14:creationId xmlns:p14="http://schemas.microsoft.com/office/powerpoint/2010/main" val="3307088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normAutofit/>
          </a:bodyPr>
          <a:lstStyle/>
          <a:p>
            <a:r>
              <a:rPr lang="de-DE" altLang="ko-KR" dirty="0">
                <a:ea typeface="굴림" charset="0"/>
                <a:cs typeface="굴림" charset="0"/>
              </a:rPr>
              <a:t>Implementierung Boolescher Funktionen</a:t>
            </a:r>
          </a:p>
        </p:txBody>
      </p:sp>
      <p:sp>
        <p:nvSpPr>
          <p:cNvPr id="5" name="Inhaltsplatzhalter 4"/>
          <p:cNvSpPr>
            <a:spLocks noGrp="1"/>
          </p:cNvSpPr>
          <p:nvPr>
            <p:ph idx="1"/>
          </p:nvPr>
        </p:nvSpPr>
        <p:spPr>
          <a:xfrm>
            <a:off x="359988" y="1276349"/>
            <a:ext cx="11472025" cy="4448177"/>
          </a:xfrm>
        </p:spPr>
        <p:txBody>
          <a:bodyPr/>
          <a:lstStyle/>
          <a:p>
            <a:pPr marL="0" indent="0">
              <a:buNone/>
            </a:pPr>
            <a:r>
              <a:rPr lang="de-DE" dirty="0"/>
              <a:t> </a:t>
            </a:r>
          </a:p>
        </p:txBody>
      </p:sp>
      <p:sp>
        <p:nvSpPr>
          <p:cNvPr id="3" name="Fußzeilenplatzhalter 2"/>
          <p:cNvSpPr>
            <a:spLocks noGrp="1"/>
          </p:cNvSpPr>
          <p:nvPr>
            <p:ph type="ftr" sz="quarter" idx="11"/>
          </p:nvPr>
        </p:nvSpPr>
        <p:spPr/>
        <p:txBody>
          <a:bodyPr/>
          <a:lstStyle/>
          <a:p>
            <a:r>
              <a:rPr lang="en-US"/>
              <a:t>Prof. Dr. Sebastian Schlesinger</a:t>
            </a:r>
          </a:p>
        </p:txBody>
      </p:sp>
      <p:sp>
        <p:nvSpPr>
          <p:cNvPr id="14" name="Slide Number Placeholder 5"/>
          <p:cNvSpPr>
            <a:spLocks noGrp="1"/>
          </p:cNvSpPr>
          <p:nvPr>
            <p:ph type="sldNum" sz="quarter" idx="12"/>
          </p:nvPr>
        </p:nvSpPr>
        <p:spPr/>
        <p:txBody>
          <a:bodyPr/>
          <a:lstStyle/>
          <a:p>
            <a:fld id="{575FE1FA-B0DD-3947-A2E4-600F2D39C9D3}" type="slidenum">
              <a:rPr lang="en-US"/>
              <a:pPr/>
              <a:t>17</a:t>
            </a:fld>
            <a:endParaRPr lang="en-US"/>
          </a:p>
        </p:txBody>
      </p:sp>
      <p:sp>
        <p:nvSpPr>
          <p:cNvPr id="231449" name="Rectangle 25"/>
          <p:cNvSpPr>
            <a:spLocks noChangeArrowheads="1"/>
          </p:cNvSpPr>
          <p:nvPr/>
        </p:nvSpPr>
        <p:spPr bwMode="auto">
          <a:xfrm>
            <a:off x="4656139" y="2276476"/>
            <a:ext cx="2879725" cy="2879725"/>
          </a:xfrm>
          <a:prstGeom prst="rect">
            <a:avLst/>
          </a:prstGeom>
          <a:solidFill>
            <a:srgbClr val="99CC00"/>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1450" name="Line 26"/>
          <p:cNvSpPr>
            <a:spLocks noChangeShapeType="1"/>
          </p:cNvSpPr>
          <p:nvPr/>
        </p:nvSpPr>
        <p:spPr bwMode="auto">
          <a:xfrm>
            <a:off x="3432176" y="2997200"/>
            <a:ext cx="1223963" cy="0"/>
          </a:xfrm>
          <a:prstGeom prst="line">
            <a:avLst/>
          </a:prstGeom>
          <a:noFill/>
          <a:ln w="25400">
            <a:solidFill>
              <a:schemeClr val="tx1"/>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1451" name="Line 27"/>
          <p:cNvSpPr>
            <a:spLocks noChangeShapeType="1"/>
          </p:cNvSpPr>
          <p:nvPr/>
        </p:nvSpPr>
        <p:spPr bwMode="auto">
          <a:xfrm>
            <a:off x="3432176" y="4365625"/>
            <a:ext cx="1223963" cy="0"/>
          </a:xfrm>
          <a:prstGeom prst="line">
            <a:avLst/>
          </a:prstGeom>
          <a:noFill/>
          <a:ln w="25400">
            <a:solidFill>
              <a:schemeClr val="tx1"/>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1452" name="Line 28"/>
          <p:cNvSpPr>
            <a:spLocks noChangeShapeType="1"/>
          </p:cNvSpPr>
          <p:nvPr/>
        </p:nvSpPr>
        <p:spPr bwMode="auto">
          <a:xfrm>
            <a:off x="7535863" y="2997200"/>
            <a:ext cx="1223962" cy="0"/>
          </a:xfrm>
          <a:prstGeom prst="line">
            <a:avLst/>
          </a:prstGeom>
          <a:noFill/>
          <a:ln w="25400">
            <a:solidFill>
              <a:schemeClr val="tx1"/>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1453" name="Line 29"/>
          <p:cNvSpPr>
            <a:spLocks noChangeShapeType="1"/>
          </p:cNvSpPr>
          <p:nvPr/>
        </p:nvSpPr>
        <p:spPr bwMode="auto">
          <a:xfrm>
            <a:off x="7535863" y="4365625"/>
            <a:ext cx="1223962" cy="0"/>
          </a:xfrm>
          <a:prstGeom prst="line">
            <a:avLst/>
          </a:prstGeom>
          <a:noFill/>
          <a:ln w="25400">
            <a:solidFill>
              <a:schemeClr val="tx1"/>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1454" name="Text Box 30"/>
          <p:cNvSpPr txBox="1">
            <a:spLocks noChangeArrowheads="1"/>
          </p:cNvSpPr>
          <p:nvPr/>
        </p:nvSpPr>
        <p:spPr bwMode="auto">
          <a:xfrm>
            <a:off x="2566989" y="3500438"/>
            <a:ext cx="80021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a:latin typeface="Verdana Ref" charset="0"/>
              </a:rPr>
              <a:t>inputs</a:t>
            </a:r>
          </a:p>
        </p:txBody>
      </p:sp>
      <p:sp>
        <p:nvSpPr>
          <p:cNvPr id="231455" name="Text Box 31"/>
          <p:cNvSpPr txBox="1">
            <a:spLocks noChangeArrowheads="1"/>
          </p:cNvSpPr>
          <p:nvPr/>
        </p:nvSpPr>
        <p:spPr bwMode="auto">
          <a:xfrm>
            <a:off x="8688389" y="3500438"/>
            <a:ext cx="94128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a:latin typeface="Verdana Ref" charset="0"/>
              </a:rPr>
              <a:t>outputs</a:t>
            </a:r>
          </a:p>
        </p:txBody>
      </p:sp>
      <p:sp>
        <p:nvSpPr>
          <p:cNvPr id="231456" name="Text Box 32"/>
          <p:cNvSpPr txBox="1">
            <a:spLocks noChangeArrowheads="1"/>
          </p:cNvSpPr>
          <p:nvPr/>
        </p:nvSpPr>
        <p:spPr bwMode="auto">
          <a:xfrm rot="-5400000">
            <a:off x="3790049" y="3385236"/>
            <a:ext cx="6463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3600">
                <a:latin typeface="Verdana Ref" charset="0"/>
              </a:rPr>
              <a:t>…</a:t>
            </a:r>
          </a:p>
        </p:txBody>
      </p:sp>
      <p:sp>
        <p:nvSpPr>
          <p:cNvPr id="231457" name="Text Box 33"/>
          <p:cNvSpPr txBox="1">
            <a:spLocks noChangeArrowheads="1"/>
          </p:cNvSpPr>
          <p:nvPr/>
        </p:nvSpPr>
        <p:spPr bwMode="auto">
          <a:xfrm rot="-5400000">
            <a:off x="7461936" y="3385236"/>
            <a:ext cx="6463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3600">
                <a:latin typeface="Verdana Ref" charset="0"/>
              </a:rPr>
              <a:t>…</a:t>
            </a:r>
          </a:p>
        </p:txBody>
      </p:sp>
      <p:sp>
        <p:nvSpPr>
          <p:cNvPr id="231458" name="Text Box 34"/>
          <p:cNvSpPr txBox="1">
            <a:spLocks noChangeArrowheads="1"/>
          </p:cNvSpPr>
          <p:nvPr/>
        </p:nvSpPr>
        <p:spPr bwMode="auto">
          <a:xfrm>
            <a:off x="5878513" y="3357564"/>
            <a:ext cx="441146"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3600">
                <a:latin typeface="Verdana Ref" charset="0"/>
              </a:rPr>
              <a:t>?</a:t>
            </a:r>
          </a:p>
        </p:txBody>
      </p:sp>
    </p:spTree>
    <p:extLst>
      <p:ext uri="{BB962C8B-B14F-4D97-AF65-F5344CB8AC3E}">
        <p14:creationId xmlns:p14="http://schemas.microsoft.com/office/powerpoint/2010/main" val="142288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de-AT" altLang="ko-KR">
                <a:ea typeface="굴림" charset="0"/>
                <a:cs typeface="굴림" charset="0"/>
              </a:rPr>
              <a:t>Spezifikation einer Funktion</a:t>
            </a:r>
          </a:p>
        </p:txBody>
      </p:sp>
      <mc:AlternateContent xmlns:mc="http://schemas.openxmlformats.org/markup-compatibility/2006" xmlns:a14="http://schemas.microsoft.com/office/drawing/2010/main">
        <mc:Choice Requires="a14">
          <p:sp>
            <p:nvSpPr>
              <p:cNvPr id="232451" name="Rectangle 3"/>
              <p:cNvSpPr>
                <a:spLocks noGrp="1" noChangeArrowheads="1"/>
              </p:cNvSpPr>
              <p:nvPr>
                <p:ph idx="1"/>
              </p:nvPr>
            </p:nvSpPr>
            <p:spPr/>
            <p:txBody>
              <a:bodyPr/>
              <a:lstStyle/>
              <a:p>
                <a14:m>
                  <m:oMath xmlns:m="http://schemas.openxmlformats.org/officeDocument/2006/math">
                    <m:r>
                      <a:rPr lang="de-DE" altLang="ko-KR" b="0" i="1" smtClean="0">
                        <a:latin typeface="Cambria Math" panose="02040503050406030204" pitchFamily="18" charset="0"/>
                        <a:ea typeface="굴림" charset="0"/>
                        <a:cs typeface="굴림" charset="0"/>
                      </a:rPr>
                      <m:t>𝑜𝑢𝑡𝑝𝑢</m:t>
                    </m:r>
                    <m:sSub>
                      <m:sSubPr>
                        <m:ctrlPr>
                          <a:rPr lang="de-DE" altLang="ko-KR" b="0" i="1" smtClean="0">
                            <a:latin typeface="Cambria Math" panose="02040503050406030204" pitchFamily="18" charset="0"/>
                            <a:ea typeface="굴림" charset="0"/>
                            <a:cs typeface="굴림" charset="0"/>
                          </a:rPr>
                        </m:ctrlPr>
                      </m:sSubPr>
                      <m:e>
                        <m:r>
                          <a:rPr lang="de-DE" altLang="ko-KR" b="0" i="1" smtClean="0">
                            <a:latin typeface="Cambria Math" panose="02040503050406030204" pitchFamily="18" charset="0"/>
                            <a:ea typeface="굴림" charset="0"/>
                            <a:cs typeface="굴림" charset="0"/>
                          </a:rPr>
                          <m:t>𝑡</m:t>
                        </m:r>
                      </m:e>
                      <m:sub>
                        <m:r>
                          <a:rPr lang="de-DE" altLang="ko-KR" b="0" i="1" smtClean="0">
                            <a:latin typeface="Cambria Math" panose="02040503050406030204" pitchFamily="18" charset="0"/>
                            <a:ea typeface="굴림" charset="0"/>
                            <a:cs typeface="굴림" charset="0"/>
                          </a:rPr>
                          <m:t>𝐴</m:t>
                        </m:r>
                      </m:sub>
                    </m:sSub>
                    <m:r>
                      <a:rPr lang="de-DE" altLang="ko-KR" b="0" i="1" smtClean="0">
                        <a:latin typeface="Cambria Math" panose="02040503050406030204" pitchFamily="18" charset="0"/>
                        <a:ea typeface="굴림" charset="0"/>
                        <a:cs typeface="굴림" charset="0"/>
                      </a:rPr>
                      <m:t>=</m:t>
                    </m:r>
                    <m:sSub>
                      <m:sSubPr>
                        <m:ctrlPr>
                          <a:rPr lang="de-DE" altLang="ko-KR" b="0" i="1" smtClean="0">
                            <a:latin typeface="Cambria Math" panose="02040503050406030204" pitchFamily="18" charset="0"/>
                            <a:ea typeface="굴림" charset="0"/>
                            <a:cs typeface="굴림" charset="0"/>
                          </a:rPr>
                        </m:ctrlPr>
                      </m:sSubPr>
                      <m:e>
                        <m:r>
                          <a:rPr lang="de-DE" altLang="ko-KR" b="0" i="1" smtClean="0">
                            <a:latin typeface="Cambria Math" panose="02040503050406030204" pitchFamily="18" charset="0"/>
                            <a:ea typeface="굴림" charset="0"/>
                            <a:cs typeface="굴림" charset="0"/>
                          </a:rPr>
                          <m:t>𝐹</m:t>
                        </m:r>
                      </m:e>
                      <m:sub>
                        <m:r>
                          <a:rPr lang="de-DE" altLang="ko-KR" b="0" i="1" smtClean="0">
                            <a:latin typeface="Cambria Math" panose="02040503050406030204" pitchFamily="18" charset="0"/>
                            <a:ea typeface="굴림" charset="0"/>
                            <a:cs typeface="굴림" charset="0"/>
                          </a:rPr>
                          <m:t>𝐴</m:t>
                        </m:r>
                      </m:sub>
                    </m:sSub>
                    <m:r>
                      <a:rPr lang="de-DE" altLang="ko-KR" b="0" i="1" smtClean="0">
                        <a:latin typeface="Cambria Math" panose="02040503050406030204" pitchFamily="18" charset="0"/>
                        <a:ea typeface="굴림" charset="0"/>
                        <a:cs typeface="굴림" charset="0"/>
                      </a:rPr>
                      <m:t>(</m:t>
                    </m:r>
                    <m:r>
                      <a:rPr lang="de-DE" altLang="ko-KR" b="0" i="1" smtClean="0">
                        <a:latin typeface="Cambria Math" panose="02040503050406030204" pitchFamily="18" charset="0"/>
                        <a:ea typeface="굴림" charset="0"/>
                        <a:cs typeface="굴림" charset="0"/>
                      </a:rPr>
                      <m:t>𝑖𝑛𝑝𝑢</m:t>
                    </m:r>
                    <m:sSub>
                      <m:sSubPr>
                        <m:ctrlPr>
                          <a:rPr lang="de-DE" altLang="ko-KR" b="0" i="1" smtClean="0">
                            <a:latin typeface="Cambria Math" panose="02040503050406030204" pitchFamily="18" charset="0"/>
                            <a:ea typeface="굴림" charset="0"/>
                            <a:cs typeface="굴림" charset="0"/>
                          </a:rPr>
                        </m:ctrlPr>
                      </m:sSubPr>
                      <m:e>
                        <m:r>
                          <a:rPr lang="de-DE" altLang="ko-KR" b="0" i="1" smtClean="0">
                            <a:latin typeface="Cambria Math" panose="02040503050406030204" pitchFamily="18" charset="0"/>
                            <a:ea typeface="굴림" charset="0"/>
                            <a:cs typeface="굴림" charset="0"/>
                          </a:rPr>
                          <m:t>𝑡</m:t>
                        </m:r>
                      </m:e>
                      <m:sub>
                        <m:r>
                          <a:rPr lang="de-DE" altLang="ko-KR" b="0" i="1" smtClean="0">
                            <a:latin typeface="Cambria Math" panose="02040503050406030204" pitchFamily="18" charset="0"/>
                            <a:ea typeface="굴림" charset="0"/>
                            <a:cs typeface="굴림" charset="0"/>
                          </a:rPr>
                          <m:t>0</m:t>
                        </m:r>
                      </m:sub>
                    </m:sSub>
                    <m:r>
                      <a:rPr lang="de-DE" altLang="ko-KR" b="0" i="1" smtClean="0">
                        <a:latin typeface="Cambria Math" panose="02040503050406030204" pitchFamily="18" charset="0"/>
                        <a:ea typeface="굴림" charset="0"/>
                        <a:cs typeface="굴림" charset="0"/>
                      </a:rPr>
                      <m:t>,</m:t>
                    </m:r>
                    <m:r>
                      <a:rPr lang="de-DE" altLang="ko-KR" b="0" i="1" smtClean="0">
                        <a:latin typeface="Cambria Math" panose="02040503050406030204" pitchFamily="18" charset="0"/>
                        <a:ea typeface="굴림" charset="0"/>
                        <a:cs typeface="굴림" charset="0"/>
                      </a:rPr>
                      <m:t>𝑖𝑛𝑝𝑢</m:t>
                    </m:r>
                    <m:sSub>
                      <m:sSubPr>
                        <m:ctrlPr>
                          <a:rPr lang="de-DE" altLang="ko-KR" b="0" i="1" smtClean="0">
                            <a:latin typeface="Cambria Math" panose="02040503050406030204" pitchFamily="18" charset="0"/>
                            <a:ea typeface="굴림" charset="0"/>
                            <a:cs typeface="굴림" charset="0"/>
                          </a:rPr>
                        </m:ctrlPr>
                      </m:sSubPr>
                      <m:e>
                        <m:r>
                          <a:rPr lang="de-DE" altLang="ko-KR" b="0" i="1" smtClean="0">
                            <a:latin typeface="Cambria Math" panose="02040503050406030204" pitchFamily="18" charset="0"/>
                            <a:ea typeface="굴림" charset="0"/>
                            <a:cs typeface="굴림" charset="0"/>
                          </a:rPr>
                          <m:t>𝑡</m:t>
                        </m:r>
                      </m:e>
                      <m:sub>
                        <m:r>
                          <a:rPr lang="de-DE" altLang="ko-KR" b="0" i="1" smtClean="0">
                            <a:latin typeface="Cambria Math" panose="02040503050406030204" pitchFamily="18" charset="0"/>
                            <a:ea typeface="굴림" charset="0"/>
                            <a:cs typeface="굴림" charset="0"/>
                          </a:rPr>
                          <m:t>2</m:t>
                        </m:r>
                      </m:sub>
                    </m:sSub>
                    <m:r>
                      <a:rPr lang="de-DE" altLang="ko-KR" b="0" i="1" smtClean="0">
                        <a:latin typeface="Cambria Math" panose="02040503050406030204" pitchFamily="18" charset="0"/>
                        <a:ea typeface="굴림" charset="0"/>
                        <a:cs typeface="굴림" charset="0"/>
                      </a:rPr>
                      <m:t>,…, </m:t>
                    </m:r>
                    <m:r>
                      <a:rPr lang="de-DE" altLang="ko-KR" b="0" i="1" smtClean="0">
                        <a:latin typeface="Cambria Math" panose="02040503050406030204" pitchFamily="18" charset="0"/>
                        <a:ea typeface="굴림" charset="0"/>
                        <a:cs typeface="굴림" charset="0"/>
                      </a:rPr>
                      <m:t>𝑖𝑛𝑝𝑢</m:t>
                    </m:r>
                    <m:sSub>
                      <m:sSubPr>
                        <m:ctrlPr>
                          <a:rPr lang="de-DE" altLang="ko-KR" b="0" i="1" smtClean="0">
                            <a:latin typeface="Cambria Math" panose="02040503050406030204" pitchFamily="18" charset="0"/>
                            <a:ea typeface="굴림" charset="0"/>
                            <a:cs typeface="굴림" charset="0"/>
                          </a:rPr>
                        </m:ctrlPr>
                      </m:sSubPr>
                      <m:e>
                        <m:r>
                          <a:rPr lang="de-DE" altLang="ko-KR" b="0" i="1" smtClean="0">
                            <a:latin typeface="Cambria Math" panose="02040503050406030204" pitchFamily="18" charset="0"/>
                            <a:ea typeface="굴림" charset="0"/>
                            <a:cs typeface="굴림" charset="0"/>
                          </a:rPr>
                          <m:t>𝑡</m:t>
                        </m:r>
                      </m:e>
                      <m:sub>
                        <m:r>
                          <a:rPr lang="de-DE" altLang="ko-KR" b="0" i="1" smtClean="0">
                            <a:latin typeface="Cambria Math" panose="02040503050406030204" pitchFamily="18" charset="0"/>
                            <a:ea typeface="굴림" charset="0"/>
                            <a:cs typeface="굴림" charset="0"/>
                          </a:rPr>
                          <m:t>𝑛</m:t>
                        </m:r>
                        <m:r>
                          <a:rPr lang="de-DE" altLang="ko-KR" b="0" i="1" smtClean="0">
                            <a:latin typeface="Cambria Math" panose="02040503050406030204" pitchFamily="18" charset="0"/>
                            <a:ea typeface="굴림" charset="0"/>
                            <a:cs typeface="굴림" charset="0"/>
                          </a:rPr>
                          <m:t>−1</m:t>
                        </m:r>
                      </m:sub>
                    </m:sSub>
                    <m:r>
                      <a:rPr lang="de-DE" altLang="ko-KR" b="0" i="1" smtClean="0">
                        <a:latin typeface="Cambria Math" panose="02040503050406030204" pitchFamily="18" charset="0"/>
                        <a:ea typeface="굴림" charset="0"/>
                        <a:cs typeface="굴림" charset="0"/>
                      </a:rPr>
                      <m:t>)</m:t>
                    </m:r>
                  </m:oMath>
                </a14:m>
                <a:endParaRPr lang="de-DE" altLang="ko-KR" dirty="0">
                  <a:ea typeface="굴림" charset="0"/>
                  <a:cs typeface="굴림" charset="0"/>
                </a:endParaRPr>
              </a:p>
              <a:p>
                <a14:m>
                  <m:oMath xmlns:m="http://schemas.openxmlformats.org/officeDocument/2006/math">
                    <m:r>
                      <a:rPr lang="de-DE" altLang="ko-KR" i="1">
                        <a:latin typeface="Cambria Math" panose="02040503050406030204" pitchFamily="18" charset="0"/>
                        <a:ea typeface="굴림" charset="0"/>
                        <a:cs typeface="굴림" charset="0"/>
                      </a:rPr>
                      <m:t>𝑜𝑢𝑡𝑝𝑢</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𝑡</m:t>
                        </m:r>
                      </m:e>
                      <m:sub>
                        <m:r>
                          <a:rPr lang="de-DE" altLang="ko-KR" b="0" i="1" smtClean="0">
                            <a:latin typeface="Cambria Math" panose="02040503050406030204" pitchFamily="18" charset="0"/>
                            <a:ea typeface="굴림" charset="0"/>
                            <a:cs typeface="굴림" charset="0"/>
                          </a:rPr>
                          <m:t>𝐵</m:t>
                        </m:r>
                      </m:sub>
                    </m:sSub>
                    <m:r>
                      <a:rPr lang="de-DE" altLang="ko-KR" i="1">
                        <a:latin typeface="Cambria Math" panose="02040503050406030204" pitchFamily="18" charset="0"/>
                        <a:ea typeface="굴림" charset="0"/>
                        <a:cs typeface="굴림" charset="0"/>
                      </a:rPr>
                      <m:t>=</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𝐹</m:t>
                        </m:r>
                      </m:e>
                      <m:sub>
                        <m:r>
                          <a:rPr lang="de-DE" altLang="ko-KR" b="0" i="1" smtClean="0">
                            <a:latin typeface="Cambria Math" panose="02040503050406030204" pitchFamily="18" charset="0"/>
                            <a:ea typeface="굴림" charset="0"/>
                            <a:cs typeface="굴림" charset="0"/>
                          </a:rPr>
                          <m:t>𝐵</m:t>
                        </m:r>
                      </m:sub>
                    </m:sSub>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𝑖𝑛𝑝𝑢</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𝑡</m:t>
                        </m:r>
                      </m:e>
                      <m:sub>
                        <m:r>
                          <a:rPr lang="de-DE" altLang="ko-KR" i="1">
                            <a:latin typeface="Cambria Math" panose="02040503050406030204" pitchFamily="18" charset="0"/>
                            <a:ea typeface="굴림" charset="0"/>
                            <a:cs typeface="굴림" charset="0"/>
                          </a:rPr>
                          <m:t>0</m:t>
                        </m:r>
                      </m:sub>
                    </m:sSub>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𝑖𝑛𝑝𝑢</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𝑡</m:t>
                        </m:r>
                      </m:e>
                      <m:sub>
                        <m:r>
                          <a:rPr lang="de-DE" altLang="ko-KR" i="1">
                            <a:latin typeface="Cambria Math" panose="02040503050406030204" pitchFamily="18" charset="0"/>
                            <a:ea typeface="굴림" charset="0"/>
                            <a:cs typeface="굴림" charset="0"/>
                          </a:rPr>
                          <m:t>2</m:t>
                        </m:r>
                      </m:sub>
                    </m:sSub>
                    <m:r>
                      <a:rPr lang="de-DE" altLang="ko-KR" i="1">
                        <a:latin typeface="Cambria Math" panose="02040503050406030204" pitchFamily="18" charset="0"/>
                        <a:ea typeface="굴림" charset="0"/>
                        <a:cs typeface="굴림" charset="0"/>
                      </a:rPr>
                      <m:t>,…, </m:t>
                    </m:r>
                    <m:r>
                      <a:rPr lang="de-DE" altLang="ko-KR" i="1">
                        <a:latin typeface="Cambria Math" panose="02040503050406030204" pitchFamily="18" charset="0"/>
                        <a:ea typeface="굴림" charset="0"/>
                        <a:cs typeface="굴림" charset="0"/>
                      </a:rPr>
                      <m:t>𝑖𝑛𝑝𝑢</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𝑡</m:t>
                        </m:r>
                      </m:e>
                      <m:sub>
                        <m:r>
                          <a:rPr lang="de-DE" altLang="ko-KR" i="1">
                            <a:latin typeface="Cambria Math" panose="02040503050406030204" pitchFamily="18" charset="0"/>
                            <a:ea typeface="굴림" charset="0"/>
                            <a:cs typeface="굴림" charset="0"/>
                          </a:rPr>
                          <m:t>𝑛</m:t>
                        </m:r>
                        <m:r>
                          <a:rPr lang="de-DE" altLang="ko-KR" i="1">
                            <a:latin typeface="Cambria Math" panose="02040503050406030204" pitchFamily="18" charset="0"/>
                            <a:ea typeface="굴림" charset="0"/>
                            <a:cs typeface="굴림" charset="0"/>
                          </a:rPr>
                          <m:t>−1</m:t>
                        </m:r>
                      </m:sub>
                    </m:sSub>
                    <m:r>
                      <a:rPr lang="de-DE" altLang="ko-KR" i="1">
                        <a:latin typeface="Cambria Math" panose="02040503050406030204" pitchFamily="18" charset="0"/>
                        <a:ea typeface="굴림" charset="0"/>
                        <a:cs typeface="굴림" charset="0"/>
                      </a:rPr>
                      <m:t>)</m:t>
                    </m:r>
                  </m:oMath>
                </a14:m>
                <a:endParaRPr lang="de-DE" altLang="ko-KR" dirty="0">
                  <a:ea typeface="굴림" charset="0"/>
                  <a:cs typeface="굴림" charset="0"/>
                </a:endParaRPr>
              </a:p>
              <a:p>
                <a14:m>
                  <m:oMath xmlns:m="http://schemas.openxmlformats.org/officeDocument/2006/math">
                    <m:r>
                      <a:rPr lang="de-DE" altLang="ko-KR" i="1">
                        <a:latin typeface="Cambria Math" panose="02040503050406030204" pitchFamily="18" charset="0"/>
                        <a:ea typeface="굴림" charset="0"/>
                        <a:cs typeface="굴림" charset="0"/>
                      </a:rPr>
                      <m:t>𝑜𝑢𝑡𝑝𝑢</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𝑡</m:t>
                        </m:r>
                      </m:e>
                      <m:sub>
                        <m:r>
                          <a:rPr lang="de-DE" altLang="ko-KR" b="0" i="1" smtClean="0">
                            <a:latin typeface="Cambria Math" panose="02040503050406030204" pitchFamily="18" charset="0"/>
                            <a:ea typeface="굴림" charset="0"/>
                            <a:cs typeface="굴림" charset="0"/>
                          </a:rPr>
                          <m:t>𝐶</m:t>
                        </m:r>
                      </m:sub>
                    </m:sSub>
                    <m:r>
                      <a:rPr lang="de-DE" altLang="ko-KR" i="1">
                        <a:latin typeface="Cambria Math" panose="02040503050406030204" pitchFamily="18" charset="0"/>
                        <a:ea typeface="굴림" charset="0"/>
                        <a:cs typeface="굴림" charset="0"/>
                      </a:rPr>
                      <m:t>=</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𝐹</m:t>
                        </m:r>
                      </m:e>
                      <m:sub>
                        <m:r>
                          <a:rPr lang="de-DE" altLang="ko-KR" b="0" i="1" smtClean="0">
                            <a:latin typeface="Cambria Math" panose="02040503050406030204" pitchFamily="18" charset="0"/>
                            <a:ea typeface="굴림" charset="0"/>
                            <a:cs typeface="굴림" charset="0"/>
                          </a:rPr>
                          <m:t>𝐶</m:t>
                        </m:r>
                      </m:sub>
                    </m:sSub>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𝑖𝑛𝑝𝑢</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𝑡</m:t>
                        </m:r>
                      </m:e>
                      <m:sub>
                        <m:r>
                          <a:rPr lang="de-DE" altLang="ko-KR" i="1">
                            <a:latin typeface="Cambria Math" panose="02040503050406030204" pitchFamily="18" charset="0"/>
                            <a:ea typeface="굴림" charset="0"/>
                            <a:cs typeface="굴림" charset="0"/>
                          </a:rPr>
                          <m:t>0</m:t>
                        </m:r>
                      </m:sub>
                    </m:sSub>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𝑖𝑛𝑝𝑢</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𝑡</m:t>
                        </m:r>
                      </m:e>
                      <m:sub>
                        <m:r>
                          <a:rPr lang="de-DE" altLang="ko-KR" i="1">
                            <a:latin typeface="Cambria Math" panose="02040503050406030204" pitchFamily="18" charset="0"/>
                            <a:ea typeface="굴림" charset="0"/>
                            <a:cs typeface="굴림" charset="0"/>
                          </a:rPr>
                          <m:t>2</m:t>
                        </m:r>
                      </m:sub>
                    </m:sSub>
                    <m:r>
                      <a:rPr lang="de-DE" altLang="ko-KR" i="1">
                        <a:latin typeface="Cambria Math" panose="02040503050406030204" pitchFamily="18" charset="0"/>
                        <a:ea typeface="굴림" charset="0"/>
                        <a:cs typeface="굴림" charset="0"/>
                      </a:rPr>
                      <m:t>,…, </m:t>
                    </m:r>
                    <m:r>
                      <a:rPr lang="de-DE" altLang="ko-KR" i="1">
                        <a:latin typeface="Cambria Math" panose="02040503050406030204" pitchFamily="18" charset="0"/>
                        <a:ea typeface="굴림" charset="0"/>
                        <a:cs typeface="굴림" charset="0"/>
                      </a:rPr>
                      <m:t>𝑖𝑛𝑝𝑢</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𝑡</m:t>
                        </m:r>
                      </m:e>
                      <m:sub>
                        <m:r>
                          <a:rPr lang="de-DE" altLang="ko-KR" i="1">
                            <a:latin typeface="Cambria Math" panose="02040503050406030204" pitchFamily="18" charset="0"/>
                            <a:ea typeface="굴림" charset="0"/>
                            <a:cs typeface="굴림" charset="0"/>
                          </a:rPr>
                          <m:t>𝑛</m:t>
                        </m:r>
                        <m:r>
                          <a:rPr lang="de-DE" altLang="ko-KR" i="1">
                            <a:latin typeface="Cambria Math" panose="02040503050406030204" pitchFamily="18" charset="0"/>
                            <a:ea typeface="굴림" charset="0"/>
                            <a:cs typeface="굴림" charset="0"/>
                          </a:rPr>
                          <m:t>−1</m:t>
                        </m:r>
                      </m:sub>
                    </m:sSub>
                    <m:r>
                      <a:rPr lang="de-DE" altLang="ko-KR" i="1">
                        <a:latin typeface="Cambria Math" panose="02040503050406030204" pitchFamily="18" charset="0"/>
                        <a:ea typeface="굴림" charset="0"/>
                        <a:cs typeface="굴림" charset="0"/>
                      </a:rPr>
                      <m:t>)</m:t>
                    </m:r>
                  </m:oMath>
                </a14:m>
                <a:endParaRPr lang="de-DE" altLang="ko-KR" dirty="0">
                  <a:ea typeface="굴림" charset="0"/>
                  <a:cs typeface="굴림" charset="0"/>
                </a:endParaRPr>
              </a:p>
              <a:p>
                <a:r>
                  <a:rPr lang="de-DE" altLang="ko-KR" dirty="0">
                    <a:ea typeface="굴림" charset="0"/>
                    <a:cs typeface="굴림" charset="0"/>
                  </a:rPr>
                  <a:t>…</a:t>
                </a:r>
              </a:p>
              <a:p>
                <a:endParaRPr lang="de-DE" altLang="ko-KR" dirty="0">
                  <a:ea typeface="굴림" charset="0"/>
                  <a:cs typeface="굴림" charset="0"/>
                </a:endParaRPr>
              </a:p>
              <a:p>
                <a:r>
                  <a:rPr lang="de-DE" altLang="ko-KR" dirty="0">
                    <a:ea typeface="굴림" charset="0"/>
                    <a:cs typeface="굴림" charset="0"/>
                  </a:rPr>
                  <a:t>Methoden:</a:t>
                </a:r>
              </a:p>
              <a:p>
                <a:pPr lvl="1"/>
                <a:r>
                  <a:rPr lang="de-DE" altLang="ko-KR" sz="2400" dirty="0">
                    <a:ea typeface="굴림" charset="0"/>
                    <a:cs typeface="굴림" charset="0"/>
                  </a:rPr>
                  <a:t>Wahrheitswerttabelle</a:t>
                </a:r>
              </a:p>
              <a:p>
                <a:pPr lvl="1"/>
                <a:r>
                  <a:rPr lang="de-DE" altLang="ko-KR" sz="2400" dirty="0">
                    <a:ea typeface="굴림" charset="0"/>
                    <a:cs typeface="굴림" charset="0"/>
                  </a:rPr>
                  <a:t>Disjunktive Normalform (DNF)</a:t>
                </a:r>
              </a:p>
              <a:p>
                <a:pPr lvl="1"/>
                <a:r>
                  <a:rPr lang="de-DE" altLang="ko-KR" sz="2400" dirty="0">
                    <a:ea typeface="굴림" charset="0"/>
                    <a:cs typeface="굴림" charset="0"/>
                  </a:rPr>
                  <a:t>Konjunktive Normalform (KNF)</a:t>
                </a:r>
              </a:p>
            </p:txBody>
          </p:sp>
        </mc:Choice>
        <mc:Fallback xmlns="">
          <p:sp>
            <p:nvSpPr>
              <p:cNvPr id="232451" name="Rectangle 3"/>
              <p:cNvSpPr>
                <a:spLocks noGrp="1" noRot="1" noChangeAspect="1" noMove="1" noResize="1" noEditPoints="1" noAdjustHandles="1" noChangeArrowheads="1" noChangeShapeType="1" noTextEdit="1"/>
              </p:cNvSpPr>
              <p:nvPr>
                <p:ph idx="1"/>
              </p:nvPr>
            </p:nvSpPr>
            <p:spPr>
              <a:blipFill>
                <a:blip r:embed="rId3"/>
                <a:stretch>
                  <a:fillRect l="-1488" t="-1509"/>
                </a:stretch>
              </a:blipFill>
            </p:spPr>
            <p:txBody>
              <a:bodyPr/>
              <a:lstStyle/>
              <a:p>
                <a:r>
                  <a:rPr lang="de-DE">
                    <a:noFill/>
                  </a:rPr>
                  <a:t> </a:t>
                </a:r>
              </a:p>
            </p:txBody>
          </p:sp>
        </mc:Fallback>
      </mc:AlternateContent>
      <p:sp>
        <p:nvSpPr>
          <p:cNvPr id="3" name="Fußzeilenplatzhalter 2"/>
          <p:cNvSpPr>
            <a:spLocks noGrp="1"/>
          </p:cNvSpPr>
          <p:nvPr>
            <p:ph type="ftr" sz="quarter" idx="11"/>
          </p:nvPr>
        </p:nvSpPr>
        <p:spPr/>
        <p:txBody>
          <a:bodyPr/>
          <a:lstStyle/>
          <a:p>
            <a:r>
              <a:rPr lang="en-US" dirty="0"/>
              <a:t>Prof. Dr. Sebastian Schlesinger</a:t>
            </a:r>
          </a:p>
        </p:txBody>
      </p:sp>
      <p:sp>
        <p:nvSpPr>
          <p:cNvPr id="5" name="Slide Number Placeholder 5"/>
          <p:cNvSpPr>
            <a:spLocks noGrp="1"/>
          </p:cNvSpPr>
          <p:nvPr>
            <p:ph type="sldNum" sz="quarter" idx="12"/>
          </p:nvPr>
        </p:nvSpPr>
        <p:spPr/>
        <p:txBody>
          <a:bodyPr/>
          <a:lstStyle/>
          <a:p>
            <a:fld id="{1483F22E-07A3-3C4E-9B49-E6234EA6D915}" type="slidenum">
              <a:rPr lang="en-US"/>
              <a:pPr/>
              <a:t>18</a:t>
            </a:fld>
            <a:endParaRPr lang="en-US"/>
          </a:p>
        </p:txBody>
      </p:sp>
    </p:spTree>
    <p:extLst>
      <p:ext uri="{BB962C8B-B14F-4D97-AF65-F5344CB8AC3E}">
        <p14:creationId xmlns:p14="http://schemas.microsoft.com/office/powerpoint/2010/main" val="2684716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de-DE" altLang="ko-KR" dirty="0">
                <a:ea typeface="굴림" charset="0"/>
                <a:cs typeface="굴림" charset="0"/>
              </a:rPr>
              <a:t>Beispiel: Wahrheitswerttabelle</a:t>
            </a:r>
          </a:p>
        </p:txBody>
      </p:sp>
      <p:sp>
        <p:nvSpPr>
          <p:cNvPr id="6" name="Inhaltsplatzhalter 5"/>
          <p:cNvSpPr>
            <a:spLocks noGrp="1"/>
          </p:cNvSpPr>
          <p:nvPr>
            <p:ph idx="1"/>
          </p:nvPr>
        </p:nvSpPr>
        <p:spPr>
          <a:xfrm>
            <a:off x="359651" y="1276919"/>
            <a:ext cx="11472025" cy="4448177"/>
          </a:xfrm>
        </p:spPr>
        <p:txBody>
          <a:bodyPr/>
          <a:lstStyle/>
          <a:p>
            <a:pPr marL="0" indent="0">
              <a:buNone/>
            </a:pPr>
            <a:r>
              <a:rPr lang="de-DE" sz="2200" dirty="0">
                <a:solidFill>
                  <a:srgbClr val="000000"/>
                </a:solidFill>
              </a:rPr>
              <a:t>Ein </a:t>
            </a:r>
            <a:r>
              <a:rPr lang="de-DE" sz="2200" dirty="0" err="1">
                <a:solidFill>
                  <a:srgbClr val="000000"/>
                </a:solidFill>
              </a:rPr>
              <a:t>Volladdierer</a:t>
            </a:r>
            <a:r>
              <a:rPr lang="de-DE" sz="2200" dirty="0">
                <a:solidFill>
                  <a:srgbClr val="000000"/>
                </a:solidFill>
              </a:rPr>
              <a:t> addiert drei </a:t>
            </a:r>
            <a:br>
              <a:rPr lang="de-DE" sz="2200" dirty="0">
                <a:solidFill>
                  <a:srgbClr val="000000"/>
                </a:solidFill>
              </a:rPr>
            </a:br>
            <a:r>
              <a:rPr lang="de-DE" sz="2200" dirty="0">
                <a:solidFill>
                  <a:srgbClr val="000000"/>
                </a:solidFill>
              </a:rPr>
              <a:t>einstellige Dualzahlen.</a:t>
            </a:r>
            <a:endParaRPr lang="de-DE" sz="2200" dirty="0"/>
          </a:p>
        </p:txBody>
      </p:sp>
      <p:sp>
        <p:nvSpPr>
          <p:cNvPr id="4" name="Fußzeilenplatzhalter 3"/>
          <p:cNvSpPr>
            <a:spLocks noGrp="1"/>
          </p:cNvSpPr>
          <p:nvPr>
            <p:ph type="ftr" sz="quarter" idx="11"/>
          </p:nvPr>
        </p:nvSpPr>
        <p:spPr/>
        <p:txBody>
          <a:bodyPr/>
          <a:lstStyle/>
          <a:p>
            <a:r>
              <a:rPr lang="en-US"/>
              <a:t>Prof. Dr. Sebastian Schlesinger</a:t>
            </a:r>
          </a:p>
        </p:txBody>
      </p:sp>
      <p:sp>
        <p:nvSpPr>
          <p:cNvPr id="70" name="Slide Number Placeholder 5"/>
          <p:cNvSpPr>
            <a:spLocks noGrp="1"/>
          </p:cNvSpPr>
          <p:nvPr>
            <p:ph type="sldNum" sz="quarter" idx="12"/>
          </p:nvPr>
        </p:nvSpPr>
        <p:spPr/>
        <p:txBody>
          <a:bodyPr/>
          <a:lstStyle/>
          <a:p>
            <a:fld id="{4607690F-2984-D347-8920-92BA4D3AE49C}" type="slidenum">
              <a:rPr lang="en-US"/>
              <a:pPr/>
              <a:t>19</a:t>
            </a:fld>
            <a:endParaRPr lang="en-US"/>
          </a:p>
        </p:txBody>
      </p:sp>
      <p:sp>
        <p:nvSpPr>
          <p:cNvPr id="8" name="Rectangle 7"/>
          <p:cNvSpPr/>
          <p:nvPr/>
        </p:nvSpPr>
        <p:spPr>
          <a:xfrm>
            <a:off x="2369864" y="3131676"/>
            <a:ext cx="864096" cy="864096"/>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a:t>
            </a:r>
          </a:p>
        </p:txBody>
      </p:sp>
      <p:cxnSp>
        <p:nvCxnSpPr>
          <p:cNvPr id="9" name="Straight Arrow Connector 8"/>
          <p:cNvCxnSpPr>
            <a:stCxn id="8" idx="2"/>
          </p:cNvCxnSpPr>
          <p:nvPr/>
        </p:nvCxnSpPr>
        <p:spPr>
          <a:xfrm>
            <a:off x="2801912" y="3995772"/>
            <a:ext cx="0" cy="5760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8" idx="0"/>
          </p:cNvCxnSpPr>
          <p:nvPr/>
        </p:nvCxnSpPr>
        <p:spPr>
          <a:xfrm>
            <a:off x="2801912" y="2555612"/>
            <a:ext cx="0" cy="5760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p:cNvCxnSpPr>
          <p:nvPr/>
        </p:nvCxnSpPr>
        <p:spPr>
          <a:xfrm>
            <a:off x="3233960" y="3563724"/>
            <a:ext cx="72008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649784" y="3347700"/>
            <a:ext cx="72008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9784" y="3779748"/>
            <a:ext cx="72008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585888" y="2114272"/>
            <a:ext cx="444352" cy="369332"/>
          </a:xfrm>
          <a:prstGeom prst="rect">
            <a:avLst/>
          </a:prstGeom>
          <a:noFill/>
        </p:spPr>
        <p:txBody>
          <a:bodyPr wrap="none" rtlCol="0">
            <a:spAutoFit/>
          </a:bodyPr>
          <a:lstStyle/>
          <a:p>
            <a:r>
              <a:rPr lang="en-US" dirty="0" err="1"/>
              <a:t>c</a:t>
            </a:r>
            <a:r>
              <a:rPr lang="en-US" baseline="-25000" dirty="0" err="1"/>
              <a:t>in</a:t>
            </a:r>
            <a:endParaRPr lang="en-US" baseline="-25000" dirty="0"/>
          </a:p>
        </p:txBody>
      </p:sp>
      <p:sp>
        <p:nvSpPr>
          <p:cNvPr id="15" name="TextBox 14"/>
          <p:cNvSpPr txBox="1"/>
          <p:nvPr/>
        </p:nvSpPr>
        <p:spPr>
          <a:xfrm>
            <a:off x="2585889" y="4499828"/>
            <a:ext cx="556563" cy="369332"/>
          </a:xfrm>
          <a:prstGeom prst="rect">
            <a:avLst/>
          </a:prstGeom>
          <a:noFill/>
        </p:spPr>
        <p:txBody>
          <a:bodyPr wrap="none" rtlCol="0">
            <a:spAutoFit/>
          </a:bodyPr>
          <a:lstStyle/>
          <a:p>
            <a:r>
              <a:rPr lang="en-US" dirty="0" err="1"/>
              <a:t>c</a:t>
            </a:r>
            <a:r>
              <a:rPr lang="en-US" baseline="-25000" dirty="0" err="1"/>
              <a:t>out</a:t>
            </a:r>
            <a:endParaRPr lang="en-US" baseline="-25000" dirty="0"/>
          </a:p>
        </p:txBody>
      </p:sp>
      <p:sp>
        <p:nvSpPr>
          <p:cNvPr id="16" name="TextBox 15"/>
          <p:cNvSpPr txBox="1"/>
          <p:nvPr/>
        </p:nvSpPr>
        <p:spPr>
          <a:xfrm>
            <a:off x="1361752" y="3131676"/>
            <a:ext cx="341760" cy="369332"/>
          </a:xfrm>
          <a:prstGeom prst="rect">
            <a:avLst/>
          </a:prstGeom>
          <a:noFill/>
        </p:spPr>
        <p:txBody>
          <a:bodyPr wrap="none" rtlCol="0">
            <a:spAutoFit/>
          </a:bodyPr>
          <a:lstStyle/>
          <a:p>
            <a:r>
              <a:rPr lang="en-US" dirty="0"/>
              <a:t>A</a:t>
            </a:r>
          </a:p>
        </p:txBody>
      </p:sp>
      <p:sp>
        <p:nvSpPr>
          <p:cNvPr id="17" name="TextBox 16"/>
          <p:cNvSpPr txBox="1"/>
          <p:nvPr/>
        </p:nvSpPr>
        <p:spPr>
          <a:xfrm>
            <a:off x="1361752" y="3554432"/>
            <a:ext cx="343364" cy="369332"/>
          </a:xfrm>
          <a:prstGeom prst="rect">
            <a:avLst/>
          </a:prstGeom>
          <a:noFill/>
        </p:spPr>
        <p:txBody>
          <a:bodyPr wrap="none" rtlCol="0">
            <a:spAutoFit/>
          </a:bodyPr>
          <a:lstStyle/>
          <a:p>
            <a:r>
              <a:rPr lang="en-US" dirty="0"/>
              <a:t>B</a:t>
            </a:r>
          </a:p>
        </p:txBody>
      </p:sp>
      <p:sp>
        <p:nvSpPr>
          <p:cNvPr id="18" name="TextBox 17"/>
          <p:cNvSpPr txBox="1"/>
          <p:nvPr/>
        </p:nvSpPr>
        <p:spPr>
          <a:xfrm>
            <a:off x="3954040" y="3419708"/>
            <a:ext cx="341760" cy="369332"/>
          </a:xfrm>
          <a:prstGeom prst="rect">
            <a:avLst/>
          </a:prstGeom>
          <a:noFill/>
        </p:spPr>
        <p:txBody>
          <a:bodyPr wrap="none" rtlCol="0">
            <a:spAutoFit/>
          </a:bodyPr>
          <a:lstStyle/>
          <a:p>
            <a:r>
              <a:rPr lang="en-US" dirty="0"/>
              <a:t>S</a:t>
            </a:r>
          </a:p>
        </p:txBody>
      </p:sp>
      <p:sp>
        <p:nvSpPr>
          <p:cNvPr id="3" name="Textfeld 2"/>
          <p:cNvSpPr txBox="1"/>
          <p:nvPr/>
        </p:nvSpPr>
        <p:spPr>
          <a:xfrm>
            <a:off x="119336" y="5097378"/>
            <a:ext cx="5544616" cy="769441"/>
          </a:xfrm>
          <a:prstGeom prst="rect">
            <a:avLst/>
          </a:prstGeom>
          <a:noFill/>
        </p:spPr>
        <p:txBody>
          <a:bodyPr wrap="square" rtlCol="0">
            <a:spAutoFit/>
          </a:bodyPr>
          <a:lstStyle/>
          <a:p>
            <a:pPr algn="ctr"/>
            <a:r>
              <a:rPr lang="de-DE" sz="2200" b="1" u="sng" dirty="0">
                <a:solidFill>
                  <a:srgbClr val="C00000"/>
                </a:solidFill>
              </a:rPr>
              <a:t>Stellen Sie die Wahrheitswerttabelle auf! </a:t>
            </a:r>
          </a:p>
        </p:txBody>
      </p:sp>
    </p:spTree>
    <p:extLst>
      <p:ext uri="{BB962C8B-B14F-4D97-AF65-F5344CB8AC3E}">
        <p14:creationId xmlns:p14="http://schemas.microsoft.com/office/powerpoint/2010/main" val="79194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Ziele</a:t>
            </a:r>
            <a:endParaRPr lang="de-DE" altLang="ko-KR" sz="2800" dirty="0">
              <a:ea typeface="굴림" charset="0"/>
              <a:cs typeface="굴림" charset="0"/>
            </a:endParaRPr>
          </a:p>
        </p:txBody>
      </p:sp>
      <p:sp>
        <p:nvSpPr>
          <p:cNvPr id="205827" name="Rectangle 3"/>
          <p:cNvSpPr>
            <a:spLocks noGrp="1" noChangeArrowheads="1"/>
          </p:cNvSpPr>
          <p:nvPr>
            <p:ph idx="1"/>
          </p:nvPr>
        </p:nvSpPr>
        <p:spPr>
          <a:xfrm>
            <a:off x="359992" y="1295404"/>
            <a:ext cx="11471684" cy="4448177"/>
          </a:xfrm>
        </p:spPr>
        <p:txBody>
          <a:bodyPr>
            <a:normAutofit/>
          </a:bodyPr>
          <a:lstStyle/>
          <a:p>
            <a:pPr marL="0" indent="0">
              <a:lnSpc>
                <a:spcPct val="100000"/>
              </a:lnSpc>
              <a:buNone/>
            </a:pPr>
            <a:r>
              <a:rPr lang="de-DE" altLang="ko-KR" sz="2400" dirty="0">
                <a:ea typeface="굴림" charset="0"/>
                <a:cs typeface="굴림" charset="0"/>
              </a:rPr>
              <a:t>Nach dieser VL sollten Sie in der Lage sein:</a:t>
            </a:r>
          </a:p>
          <a:p>
            <a:pPr>
              <a:lnSpc>
                <a:spcPct val="100000"/>
              </a:lnSpc>
            </a:pPr>
            <a:r>
              <a:rPr lang="de-DE" altLang="ko-KR">
                <a:ea typeface="굴림" charset="0"/>
                <a:cs typeface="굴림" charset="0"/>
              </a:rPr>
              <a:t>die </a:t>
            </a:r>
            <a:r>
              <a:rPr lang="de-DE" altLang="ko-KR" dirty="0">
                <a:solidFill>
                  <a:srgbClr val="432BF5"/>
                </a:solidFill>
                <a:ea typeface="굴림" charset="0"/>
                <a:cs typeface="굴림" charset="0"/>
              </a:rPr>
              <a:t>Wahrheitswerttabelle einer Booleschen Funktion </a:t>
            </a:r>
            <a:r>
              <a:rPr lang="de-DE" altLang="ko-KR" dirty="0">
                <a:ea typeface="굴림" charset="0"/>
                <a:cs typeface="굴림" charset="0"/>
              </a:rPr>
              <a:t>aufzustellen</a:t>
            </a:r>
          </a:p>
          <a:p>
            <a:pPr>
              <a:lnSpc>
                <a:spcPct val="100000"/>
              </a:lnSpc>
            </a:pPr>
            <a:r>
              <a:rPr lang="de-DE" altLang="ko-KR">
                <a:ea typeface="굴림" charset="0"/>
                <a:cs typeface="굴림" charset="0"/>
              </a:rPr>
              <a:t>die </a:t>
            </a:r>
            <a:r>
              <a:rPr lang="de-DE" altLang="ko-KR" dirty="0">
                <a:solidFill>
                  <a:srgbClr val="432BF5"/>
                </a:solidFill>
                <a:ea typeface="굴림" charset="0"/>
                <a:cs typeface="굴림" charset="0"/>
              </a:rPr>
              <a:t>disjunktive oder konjunktive Normalform</a:t>
            </a:r>
            <a:r>
              <a:rPr lang="de-DE" altLang="ko-KR" dirty="0">
                <a:ea typeface="굴림" charset="0"/>
                <a:cs typeface="굴림" charset="0"/>
              </a:rPr>
              <a:t> aufzustellen</a:t>
            </a:r>
          </a:p>
          <a:p>
            <a:pPr>
              <a:lnSpc>
                <a:spcPct val="100000"/>
              </a:lnSpc>
            </a:pPr>
            <a:r>
              <a:rPr lang="de-DE" altLang="ko-KR" dirty="0">
                <a:ea typeface="굴림" charset="0"/>
                <a:cs typeface="굴림" charset="0"/>
              </a:rPr>
              <a:t>zu zeigen, dass ein </a:t>
            </a:r>
            <a:r>
              <a:rPr lang="de-DE" altLang="ko-KR" dirty="0" err="1">
                <a:solidFill>
                  <a:srgbClr val="432BF5"/>
                </a:solidFill>
                <a:ea typeface="굴림" charset="0"/>
                <a:cs typeface="굴림" charset="0"/>
              </a:rPr>
              <a:t>Operatorensatz</a:t>
            </a:r>
            <a:r>
              <a:rPr lang="de-DE" altLang="ko-KR" dirty="0">
                <a:solidFill>
                  <a:srgbClr val="432BF5"/>
                </a:solidFill>
                <a:ea typeface="굴림" charset="0"/>
                <a:cs typeface="굴림" charset="0"/>
              </a:rPr>
              <a:t> vollständig </a:t>
            </a:r>
            <a:r>
              <a:rPr lang="de-DE" altLang="ko-KR" dirty="0">
                <a:ea typeface="굴림" charset="0"/>
                <a:cs typeface="굴림" charset="0"/>
              </a:rPr>
              <a:t>ist</a:t>
            </a:r>
          </a:p>
          <a:p>
            <a:pPr>
              <a:lnSpc>
                <a:spcPct val="100000"/>
              </a:lnSpc>
            </a:pPr>
            <a:r>
              <a:rPr lang="de-DE" altLang="ko-KR" dirty="0">
                <a:ea typeface="굴림" charset="0"/>
                <a:cs typeface="굴림" charset="0"/>
              </a:rPr>
              <a:t>Boolesche Funktionen mit</a:t>
            </a:r>
            <a:r>
              <a:rPr lang="de-DE" altLang="ko-KR" dirty="0">
                <a:solidFill>
                  <a:srgbClr val="432BF5"/>
                </a:solidFill>
                <a:ea typeface="굴림" charset="0"/>
                <a:cs typeface="굴림" charset="0"/>
              </a:rPr>
              <a:t> KV-Diagrammen </a:t>
            </a:r>
            <a:r>
              <a:rPr lang="de-DE" altLang="ko-KR" dirty="0">
                <a:ea typeface="굴림" charset="0"/>
                <a:cs typeface="굴림" charset="0"/>
              </a:rPr>
              <a:t>darzustellen und zu </a:t>
            </a:r>
            <a:r>
              <a:rPr lang="de-DE" altLang="ko-KR">
                <a:ea typeface="굴림" charset="0"/>
                <a:cs typeface="굴림" charset="0"/>
              </a:rPr>
              <a:t>vereinfachen </a:t>
            </a:r>
          </a:p>
          <a:p>
            <a:pPr>
              <a:lnSpc>
                <a:spcPct val="100000"/>
              </a:lnSpc>
            </a:pPr>
            <a:r>
              <a:rPr lang="de-DE" altLang="ko-KR">
                <a:ea typeface="굴림" charset="0"/>
                <a:cs typeface="굴림" charset="0"/>
              </a:rPr>
              <a:t>ein </a:t>
            </a:r>
            <a:r>
              <a:rPr lang="de-DE" altLang="ko-KR">
                <a:solidFill>
                  <a:srgbClr val="432BF5"/>
                </a:solidFill>
                <a:ea typeface="굴림" charset="0"/>
                <a:cs typeface="굴림" charset="0"/>
              </a:rPr>
              <a:t>Schaltnetz</a:t>
            </a:r>
            <a:r>
              <a:rPr lang="de-DE" altLang="ko-KR">
                <a:ea typeface="굴림" charset="0"/>
                <a:cs typeface="굴림" charset="0"/>
              </a:rPr>
              <a:t> aus </a:t>
            </a:r>
            <a:r>
              <a:rPr lang="de-DE" altLang="ko-KR">
                <a:solidFill>
                  <a:srgbClr val="432BF5"/>
                </a:solidFill>
                <a:ea typeface="굴림" charset="0"/>
                <a:cs typeface="굴림" charset="0"/>
              </a:rPr>
              <a:t>logischen Gattern </a:t>
            </a:r>
            <a:r>
              <a:rPr lang="de-DE" altLang="ko-KR">
                <a:ea typeface="굴림" charset="0"/>
                <a:cs typeface="굴림" charset="0"/>
              </a:rPr>
              <a:t>aufzubauen</a:t>
            </a:r>
            <a:endParaRPr lang="de-DE" altLang="ko-KR" dirty="0">
              <a:ea typeface="굴림" charset="0"/>
              <a:cs typeface="굴림" charset="0"/>
            </a:endParaRPr>
          </a:p>
          <a:p>
            <a:pPr>
              <a:lnSpc>
                <a:spcPct val="100000"/>
              </a:lnSpc>
            </a:pPr>
            <a:r>
              <a:rPr lang="de-DE" altLang="ko-KR" dirty="0">
                <a:ea typeface="굴림" charset="0"/>
                <a:cs typeface="굴림" charset="0"/>
              </a:rPr>
              <a:t>das </a:t>
            </a:r>
            <a:r>
              <a:rPr lang="de-DE" altLang="ko-KR">
                <a:ea typeface="굴림" charset="0"/>
                <a:cs typeface="굴림" charset="0"/>
              </a:rPr>
              <a:t>Verhalten von </a:t>
            </a:r>
            <a:r>
              <a:rPr lang="de-DE" altLang="ko-KR">
                <a:solidFill>
                  <a:srgbClr val="432BF5"/>
                </a:solidFill>
                <a:ea typeface="굴림" charset="0"/>
                <a:cs typeface="굴림" charset="0"/>
              </a:rPr>
              <a:t>Speicherelementen</a:t>
            </a:r>
            <a:r>
              <a:rPr lang="de-DE" altLang="ko-KR">
                <a:ea typeface="굴림" charset="0"/>
                <a:cs typeface="굴림" charset="0"/>
              </a:rPr>
              <a:t> (Latch, Flipflop) </a:t>
            </a:r>
            <a:r>
              <a:rPr lang="de-DE" altLang="ko-KR" dirty="0">
                <a:ea typeface="굴림" charset="0"/>
                <a:cs typeface="굴림" charset="0"/>
              </a:rPr>
              <a:t>zu erklären</a:t>
            </a:r>
          </a:p>
          <a:p>
            <a:pPr>
              <a:lnSpc>
                <a:spcPct val="100000"/>
              </a:lnSpc>
            </a:pPr>
            <a:r>
              <a:rPr lang="de-DE" altLang="ko-KR" dirty="0">
                <a:ea typeface="굴림" charset="0"/>
                <a:cs typeface="굴림" charset="0"/>
              </a:rPr>
              <a:t>ein </a:t>
            </a:r>
            <a:r>
              <a:rPr lang="de-DE" altLang="ko-KR" dirty="0">
                <a:solidFill>
                  <a:srgbClr val="432BF5"/>
                </a:solidFill>
                <a:ea typeface="굴림" charset="0"/>
                <a:cs typeface="굴림" charset="0"/>
              </a:rPr>
              <a:t>Schaltwerk</a:t>
            </a:r>
            <a:r>
              <a:rPr lang="de-DE" altLang="ko-KR" dirty="0">
                <a:ea typeface="굴림" charset="0"/>
                <a:cs typeface="굴림" charset="0"/>
              </a:rPr>
              <a:t> aus logischen Gattern und Speicherelementen zu entwerfen</a:t>
            </a:r>
          </a:p>
          <a:p>
            <a:pPr>
              <a:lnSpc>
                <a:spcPct val="100000"/>
              </a:lnSpc>
            </a:pPr>
            <a:r>
              <a:rPr lang="de-DE" altLang="ko-KR" dirty="0">
                <a:ea typeface="굴림" charset="0"/>
                <a:cs typeface="굴림" charset="0"/>
              </a:rPr>
              <a:t>die Implementierung von </a:t>
            </a:r>
            <a:r>
              <a:rPr lang="de-DE" altLang="ko-KR" dirty="0">
                <a:solidFill>
                  <a:srgbClr val="432BF5"/>
                </a:solidFill>
                <a:ea typeface="굴림" charset="0"/>
                <a:cs typeface="굴림" charset="0"/>
              </a:rPr>
              <a:t>Multiplexer</a:t>
            </a:r>
            <a:r>
              <a:rPr lang="de-DE" altLang="ko-KR" dirty="0">
                <a:ea typeface="굴림" charset="0"/>
                <a:cs typeface="굴림" charset="0"/>
              </a:rPr>
              <a:t>, </a:t>
            </a:r>
            <a:r>
              <a:rPr lang="de-DE" altLang="ko-KR" dirty="0">
                <a:solidFill>
                  <a:srgbClr val="432BF5"/>
                </a:solidFill>
                <a:ea typeface="굴림" charset="0"/>
                <a:cs typeface="굴림" charset="0"/>
              </a:rPr>
              <a:t>Decoder</a:t>
            </a:r>
            <a:r>
              <a:rPr lang="de-DE" altLang="ko-KR" dirty="0">
                <a:ea typeface="굴림" charset="0"/>
                <a:cs typeface="굴림" charset="0"/>
              </a:rPr>
              <a:t> und </a:t>
            </a:r>
            <a:r>
              <a:rPr lang="de-DE" altLang="ko-KR" dirty="0">
                <a:solidFill>
                  <a:srgbClr val="432BF5"/>
                </a:solidFill>
                <a:ea typeface="굴림" charset="0"/>
                <a:cs typeface="굴림" charset="0"/>
              </a:rPr>
              <a:t>Registersätzen</a:t>
            </a:r>
            <a:r>
              <a:rPr lang="de-DE" altLang="ko-KR" dirty="0">
                <a:ea typeface="굴림" charset="0"/>
                <a:cs typeface="굴림" charset="0"/>
              </a:rPr>
              <a:t> zu erklären</a:t>
            </a:r>
          </a:p>
          <a:p>
            <a:pPr>
              <a:lnSpc>
                <a:spcPct val="100000"/>
              </a:lnSpc>
            </a:pPr>
            <a:r>
              <a:rPr lang="de-DE" altLang="ko-KR" dirty="0">
                <a:ea typeface="굴림" charset="0"/>
                <a:cs typeface="굴림" charset="0"/>
              </a:rPr>
              <a:t>eine </a:t>
            </a:r>
            <a:r>
              <a:rPr lang="de-DE" altLang="ko-KR" dirty="0">
                <a:solidFill>
                  <a:srgbClr val="432BF5"/>
                </a:solidFill>
                <a:ea typeface="굴림" charset="0"/>
                <a:cs typeface="굴림" charset="0"/>
              </a:rPr>
              <a:t>arithmetische-logische </a:t>
            </a:r>
            <a:r>
              <a:rPr lang="de-DE" altLang="ko-KR">
                <a:solidFill>
                  <a:srgbClr val="432BF5"/>
                </a:solidFill>
                <a:ea typeface="굴림" charset="0"/>
                <a:cs typeface="굴림" charset="0"/>
              </a:rPr>
              <a:t>Einheit (ALU) </a:t>
            </a:r>
            <a:r>
              <a:rPr lang="de-DE" altLang="ko-KR">
                <a:ea typeface="굴림" charset="0"/>
                <a:cs typeface="굴림" charset="0"/>
              </a:rPr>
              <a:t>zu </a:t>
            </a:r>
            <a:r>
              <a:rPr lang="de-DE" altLang="ko-KR" dirty="0">
                <a:ea typeface="굴림" charset="0"/>
                <a:cs typeface="굴림" charset="0"/>
              </a:rPr>
              <a:t>erklären und zu erweitern</a:t>
            </a:r>
          </a:p>
          <a:p>
            <a:pPr>
              <a:lnSpc>
                <a:spcPct val="100000"/>
              </a:lnSpc>
            </a:pPr>
            <a:r>
              <a:rPr lang="de-DE" altLang="ko-KR" dirty="0">
                <a:ea typeface="굴림" charset="0"/>
                <a:cs typeface="굴림" charset="0"/>
              </a:rPr>
              <a:t>einen </a:t>
            </a:r>
            <a:r>
              <a:rPr lang="de-DE" altLang="ko-KR" dirty="0">
                <a:solidFill>
                  <a:srgbClr val="0000FF"/>
                </a:solidFill>
                <a:ea typeface="굴림" charset="0"/>
                <a:cs typeface="굴림" charset="0"/>
              </a:rPr>
              <a:t>Ripple-Carry-</a:t>
            </a:r>
            <a:r>
              <a:rPr lang="de-DE" altLang="ko-KR" dirty="0">
                <a:ea typeface="굴림" charset="0"/>
                <a:cs typeface="굴림" charset="0"/>
              </a:rPr>
              <a:t> und einen </a:t>
            </a:r>
            <a:r>
              <a:rPr lang="de-DE" altLang="ko-KR" dirty="0">
                <a:solidFill>
                  <a:srgbClr val="432BF5"/>
                </a:solidFill>
                <a:ea typeface="굴림" charset="0"/>
                <a:cs typeface="굴림" charset="0"/>
              </a:rPr>
              <a:t>Carry-Look-</a:t>
            </a:r>
            <a:r>
              <a:rPr lang="de-DE" altLang="ko-KR" dirty="0" err="1">
                <a:solidFill>
                  <a:srgbClr val="432BF5"/>
                </a:solidFill>
                <a:ea typeface="굴림" charset="0"/>
                <a:cs typeface="굴림" charset="0"/>
              </a:rPr>
              <a:t>Ahead</a:t>
            </a:r>
            <a:r>
              <a:rPr lang="de-DE" altLang="ko-KR" dirty="0">
                <a:ea typeface="굴림" charset="0"/>
                <a:cs typeface="굴림" charset="0"/>
              </a:rPr>
              <a:t> </a:t>
            </a:r>
            <a:r>
              <a:rPr lang="de-DE" altLang="ko-KR" dirty="0" err="1">
                <a:solidFill>
                  <a:srgbClr val="432BF5"/>
                </a:solidFill>
                <a:ea typeface="굴림" charset="0"/>
                <a:cs typeface="굴림" charset="0"/>
              </a:rPr>
              <a:t>Addierer</a:t>
            </a:r>
            <a:r>
              <a:rPr lang="de-DE" altLang="ko-KR" dirty="0">
                <a:ea typeface="굴림" charset="0"/>
                <a:cs typeface="굴림" charset="0"/>
              </a:rPr>
              <a:t> zu erklären</a:t>
            </a:r>
          </a:p>
          <a:p>
            <a:pPr>
              <a:lnSpc>
                <a:spcPct val="10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p>
        </p:txBody>
      </p:sp>
      <p:sp>
        <p:nvSpPr>
          <p:cNvPr id="6" name="Slide Number Placeholder 5"/>
          <p:cNvSpPr>
            <a:spLocks noGrp="1"/>
          </p:cNvSpPr>
          <p:nvPr>
            <p:ph type="sldNum" sz="quarter" idx="12"/>
          </p:nvPr>
        </p:nvSpPr>
        <p:spPr/>
        <p:txBody>
          <a:bodyPr/>
          <a:lstStyle/>
          <a:p>
            <a:fld id="{239A3328-16BE-0A4F-9E58-163524574E58}" type="slidenum">
              <a:rPr lang="en-US"/>
              <a:pPr/>
              <a:t>2</a:t>
            </a:fld>
            <a:endParaRPr lang="en-US"/>
          </a:p>
        </p:txBody>
      </p:sp>
    </p:spTree>
    <p:extLst>
      <p:ext uri="{BB962C8B-B14F-4D97-AF65-F5344CB8AC3E}">
        <p14:creationId xmlns:p14="http://schemas.microsoft.com/office/powerpoint/2010/main" val="223261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8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82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82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582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82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582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58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de-DE" altLang="ko-KR" dirty="0">
                <a:ea typeface="굴림" charset="0"/>
                <a:cs typeface="굴림" charset="0"/>
              </a:rPr>
              <a:t>Beispiel: Wahrheitswerttabelle</a:t>
            </a:r>
          </a:p>
        </p:txBody>
      </p:sp>
      <p:sp>
        <p:nvSpPr>
          <p:cNvPr id="6" name="Inhaltsplatzhalter 5"/>
          <p:cNvSpPr>
            <a:spLocks noGrp="1"/>
          </p:cNvSpPr>
          <p:nvPr>
            <p:ph idx="1"/>
          </p:nvPr>
        </p:nvSpPr>
        <p:spPr>
          <a:xfrm>
            <a:off x="359651" y="1276919"/>
            <a:ext cx="11472025" cy="4448177"/>
          </a:xfrm>
        </p:spPr>
        <p:txBody>
          <a:bodyPr/>
          <a:lstStyle/>
          <a:p>
            <a:pPr marL="0" indent="0">
              <a:buNone/>
            </a:pPr>
            <a:r>
              <a:rPr lang="de-DE" sz="2200" dirty="0">
                <a:solidFill>
                  <a:srgbClr val="000000"/>
                </a:solidFill>
              </a:rPr>
              <a:t>Ein </a:t>
            </a:r>
            <a:r>
              <a:rPr lang="de-DE" sz="2200" dirty="0" err="1">
                <a:solidFill>
                  <a:srgbClr val="000000"/>
                </a:solidFill>
              </a:rPr>
              <a:t>Volladdierer</a:t>
            </a:r>
            <a:r>
              <a:rPr lang="de-DE" sz="2200" dirty="0">
                <a:solidFill>
                  <a:srgbClr val="000000"/>
                </a:solidFill>
              </a:rPr>
              <a:t> addiert drei </a:t>
            </a:r>
            <a:br>
              <a:rPr lang="de-DE" sz="2200" dirty="0">
                <a:solidFill>
                  <a:srgbClr val="000000"/>
                </a:solidFill>
              </a:rPr>
            </a:br>
            <a:r>
              <a:rPr lang="de-DE" sz="2200" dirty="0">
                <a:solidFill>
                  <a:srgbClr val="000000"/>
                </a:solidFill>
              </a:rPr>
              <a:t>einstellige Dualzahlen.</a:t>
            </a:r>
            <a:endParaRPr lang="de-DE" sz="2200" dirty="0"/>
          </a:p>
        </p:txBody>
      </p:sp>
      <p:sp>
        <p:nvSpPr>
          <p:cNvPr id="4" name="Fußzeilenplatzhalter 3"/>
          <p:cNvSpPr>
            <a:spLocks noGrp="1"/>
          </p:cNvSpPr>
          <p:nvPr>
            <p:ph type="ftr" sz="quarter" idx="11"/>
          </p:nvPr>
        </p:nvSpPr>
        <p:spPr/>
        <p:txBody>
          <a:bodyPr/>
          <a:lstStyle/>
          <a:p>
            <a:r>
              <a:rPr lang="en-US"/>
              <a:t>Prof. Dr. Sebastian Schlesinger</a:t>
            </a:r>
          </a:p>
        </p:txBody>
      </p:sp>
      <p:sp>
        <p:nvSpPr>
          <p:cNvPr id="70" name="Slide Number Placeholder 5"/>
          <p:cNvSpPr>
            <a:spLocks noGrp="1"/>
          </p:cNvSpPr>
          <p:nvPr>
            <p:ph type="sldNum" sz="quarter" idx="12"/>
          </p:nvPr>
        </p:nvSpPr>
        <p:spPr/>
        <p:txBody>
          <a:bodyPr/>
          <a:lstStyle/>
          <a:p>
            <a:fld id="{4607690F-2984-D347-8920-92BA4D3AE49C}" type="slidenum">
              <a:rPr lang="en-US"/>
              <a:pPr/>
              <a:t>20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47502185"/>
              </p:ext>
            </p:extLst>
          </p:nvPr>
        </p:nvGraphicFramePr>
        <p:xfrm>
          <a:off x="5768528" y="1196752"/>
          <a:ext cx="5080000" cy="4572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tblGrid>
              <a:tr h="370840">
                <a:tc gridSpan="3">
                  <a:txBody>
                    <a:bodyPr/>
                    <a:lstStyle/>
                    <a:p>
                      <a:pPr algn="ctr"/>
                      <a:r>
                        <a:rPr lang="en-US" sz="2400" dirty="0"/>
                        <a:t>Inputs</a:t>
                      </a:r>
                    </a:p>
                  </a:txBody>
                  <a:tcPr/>
                </a:tc>
                <a:tc hMerge="1">
                  <a:txBody>
                    <a:bodyPr/>
                    <a:lstStyle/>
                    <a:p>
                      <a:pPr algn="ctr"/>
                      <a:endParaRPr lang="en-US" dirty="0"/>
                    </a:p>
                  </a:txBody>
                  <a:tcPr/>
                </a:tc>
                <a:tc hMerge="1">
                  <a:txBody>
                    <a:bodyPr/>
                    <a:lstStyle/>
                    <a:p>
                      <a:pPr algn="ctr"/>
                      <a:endParaRPr lang="en-US" dirty="0"/>
                    </a:p>
                  </a:txBody>
                  <a:tcPr/>
                </a:tc>
                <a:tc gridSpan="2">
                  <a:txBody>
                    <a:bodyPr/>
                    <a:lstStyle/>
                    <a:p>
                      <a:pPr algn="ctr"/>
                      <a:r>
                        <a:rPr lang="en-US" sz="2400" dirty="0"/>
                        <a:t>Outputs</a:t>
                      </a:r>
                    </a:p>
                  </a:txBody>
                  <a:tcPr/>
                </a:tc>
                <a:tc hMerge="1">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r>
                        <a:rPr lang="en-US" sz="2400" b="1" dirty="0">
                          <a:solidFill>
                            <a:schemeClr val="bg1"/>
                          </a:solidFill>
                        </a:rPr>
                        <a:t>A</a:t>
                      </a:r>
                    </a:p>
                  </a:txBody>
                  <a:tcPr>
                    <a:solidFill>
                      <a:schemeClr val="accent1"/>
                    </a:solidFill>
                  </a:tcPr>
                </a:tc>
                <a:tc>
                  <a:txBody>
                    <a:bodyPr/>
                    <a:lstStyle/>
                    <a:p>
                      <a:pPr algn="ctr"/>
                      <a:r>
                        <a:rPr lang="en-US" sz="2400" b="1" dirty="0">
                          <a:solidFill>
                            <a:schemeClr val="bg1"/>
                          </a:solidFill>
                        </a:rPr>
                        <a:t>B</a:t>
                      </a:r>
                    </a:p>
                  </a:txBody>
                  <a:tcPr>
                    <a:solidFill>
                      <a:schemeClr val="accent1"/>
                    </a:solidFill>
                  </a:tcPr>
                </a:tc>
                <a:tc>
                  <a:txBody>
                    <a:bodyPr/>
                    <a:lstStyle/>
                    <a:p>
                      <a:pPr algn="ctr"/>
                      <a:r>
                        <a:rPr lang="en-US" sz="2400" b="1" dirty="0" err="1">
                          <a:solidFill>
                            <a:schemeClr val="bg1"/>
                          </a:solidFill>
                        </a:rPr>
                        <a:t>C</a:t>
                      </a:r>
                      <a:r>
                        <a:rPr lang="en-US" sz="2400" b="1" baseline="-25000" dirty="0" err="1">
                          <a:solidFill>
                            <a:schemeClr val="bg1"/>
                          </a:solidFill>
                        </a:rPr>
                        <a:t>in</a:t>
                      </a:r>
                      <a:endParaRPr lang="en-US" sz="2400" b="1" baseline="-25000" dirty="0">
                        <a:solidFill>
                          <a:schemeClr val="bg1"/>
                        </a:solidFill>
                      </a:endParaRPr>
                    </a:p>
                  </a:txBody>
                  <a:tcPr>
                    <a:solidFill>
                      <a:schemeClr val="accent1"/>
                    </a:solidFill>
                  </a:tcPr>
                </a:tc>
                <a:tc>
                  <a:txBody>
                    <a:bodyPr/>
                    <a:lstStyle/>
                    <a:p>
                      <a:pPr algn="ctr"/>
                      <a:r>
                        <a:rPr lang="en-US" sz="2400" b="1" dirty="0" err="1">
                          <a:solidFill>
                            <a:schemeClr val="bg1"/>
                          </a:solidFill>
                        </a:rPr>
                        <a:t>C</a:t>
                      </a:r>
                      <a:r>
                        <a:rPr lang="en-US" sz="2400" b="1" baseline="-25000" dirty="0" err="1">
                          <a:solidFill>
                            <a:schemeClr val="bg1"/>
                          </a:solidFill>
                        </a:rPr>
                        <a:t>out</a:t>
                      </a:r>
                      <a:endParaRPr lang="en-US" sz="2400" b="1" baseline="-25000" dirty="0">
                        <a:solidFill>
                          <a:schemeClr val="bg1"/>
                        </a:solidFill>
                      </a:endParaRPr>
                    </a:p>
                  </a:txBody>
                  <a:tcPr>
                    <a:solidFill>
                      <a:schemeClr val="accent1"/>
                    </a:solidFill>
                  </a:tcPr>
                </a:tc>
                <a:tc>
                  <a:txBody>
                    <a:bodyPr/>
                    <a:lstStyle/>
                    <a:p>
                      <a:pPr algn="ctr"/>
                      <a:r>
                        <a:rPr lang="en-US" sz="2400" b="1" dirty="0">
                          <a:solidFill>
                            <a:schemeClr val="bg1"/>
                          </a:solidFill>
                        </a:rPr>
                        <a:t>S</a:t>
                      </a:r>
                    </a:p>
                  </a:txBody>
                  <a:tcPr>
                    <a:solidFill>
                      <a:schemeClr val="accent1"/>
                    </a:solidFill>
                  </a:tcPr>
                </a:tc>
                <a:extLst>
                  <a:ext uri="{0D108BD9-81ED-4DB2-BD59-A6C34878D82A}">
                    <a16:rowId xmlns:a16="http://schemas.microsoft.com/office/drawing/2014/main" val="10001"/>
                  </a:ext>
                </a:extLst>
              </a:tr>
              <a:tr h="370840">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2"/>
                  </a:ext>
                </a:extLst>
              </a:tr>
              <a:tr h="370840">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3"/>
                  </a:ext>
                </a:extLst>
              </a:tr>
              <a:tr h="370840">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4"/>
                  </a:ext>
                </a:extLst>
              </a:tr>
              <a:tr h="370840">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5"/>
                  </a:ext>
                </a:extLst>
              </a:tr>
              <a:tr h="370840">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6"/>
                  </a:ext>
                </a:extLst>
              </a:tr>
              <a:tr h="370840">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7"/>
                  </a:ext>
                </a:extLst>
              </a:tr>
              <a:tr h="370840">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8"/>
                  </a:ext>
                </a:extLst>
              </a:tr>
              <a:tr h="370840">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9"/>
                  </a:ext>
                </a:extLst>
              </a:tr>
            </a:tbl>
          </a:graphicData>
        </a:graphic>
      </p:graphicFrame>
      <p:sp>
        <p:nvSpPr>
          <p:cNvPr id="8" name="Rectangle 7"/>
          <p:cNvSpPr/>
          <p:nvPr/>
        </p:nvSpPr>
        <p:spPr>
          <a:xfrm>
            <a:off x="2369864" y="3131676"/>
            <a:ext cx="864096" cy="864096"/>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a:t>
            </a:r>
          </a:p>
        </p:txBody>
      </p:sp>
      <p:cxnSp>
        <p:nvCxnSpPr>
          <p:cNvPr id="9" name="Straight Arrow Connector 8"/>
          <p:cNvCxnSpPr>
            <a:stCxn id="8" idx="2"/>
          </p:cNvCxnSpPr>
          <p:nvPr/>
        </p:nvCxnSpPr>
        <p:spPr>
          <a:xfrm>
            <a:off x="2801912" y="3995772"/>
            <a:ext cx="0" cy="5760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8" idx="0"/>
          </p:cNvCxnSpPr>
          <p:nvPr/>
        </p:nvCxnSpPr>
        <p:spPr>
          <a:xfrm>
            <a:off x="2801912" y="2555612"/>
            <a:ext cx="0" cy="57606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p:cNvCxnSpPr>
          <p:nvPr/>
        </p:nvCxnSpPr>
        <p:spPr>
          <a:xfrm>
            <a:off x="3233960" y="3563724"/>
            <a:ext cx="72008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649784" y="3347700"/>
            <a:ext cx="72008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49784" y="3779748"/>
            <a:ext cx="72008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585888" y="2114272"/>
            <a:ext cx="444352" cy="369332"/>
          </a:xfrm>
          <a:prstGeom prst="rect">
            <a:avLst/>
          </a:prstGeom>
          <a:noFill/>
        </p:spPr>
        <p:txBody>
          <a:bodyPr wrap="none" rtlCol="0">
            <a:spAutoFit/>
          </a:bodyPr>
          <a:lstStyle/>
          <a:p>
            <a:r>
              <a:rPr lang="en-US" dirty="0" err="1"/>
              <a:t>c</a:t>
            </a:r>
            <a:r>
              <a:rPr lang="en-US" baseline="-25000" dirty="0" err="1"/>
              <a:t>in</a:t>
            </a:r>
            <a:endParaRPr lang="en-US" baseline="-25000" dirty="0"/>
          </a:p>
        </p:txBody>
      </p:sp>
      <p:sp>
        <p:nvSpPr>
          <p:cNvPr id="15" name="TextBox 14"/>
          <p:cNvSpPr txBox="1"/>
          <p:nvPr/>
        </p:nvSpPr>
        <p:spPr>
          <a:xfrm>
            <a:off x="2585889" y="4499828"/>
            <a:ext cx="556563" cy="369332"/>
          </a:xfrm>
          <a:prstGeom prst="rect">
            <a:avLst/>
          </a:prstGeom>
          <a:noFill/>
        </p:spPr>
        <p:txBody>
          <a:bodyPr wrap="none" rtlCol="0">
            <a:spAutoFit/>
          </a:bodyPr>
          <a:lstStyle/>
          <a:p>
            <a:r>
              <a:rPr lang="en-US" dirty="0" err="1"/>
              <a:t>c</a:t>
            </a:r>
            <a:r>
              <a:rPr lang="en-US" baseline="-25000" dirty="0" err="1"/>
              <a:t>out</a:t>
            </a:r>
            <a:endParaRPr lang="en-US" baseline="-25000" dirty="0"/>
          </a:p>
        </p:txBody>
      </p:sp>
      <p:sp>
        <p:nvSpPr>
          <p:cNvPr id="16" name="TextBox 15"/>
          <p:cNvSpPr txBox="1"/>
          <p:nvPr/>
        </p:nvSpPr>
        <p:spPr>
          <a:xfrm>
            <a:off x="1361752" y="3131676"/>
            <a:ext cx="341760" cy="369332"/>
          </a:xfrm>
          <a:prstGeom prst="rect">
            <a:avLst/>
          </a:prstGeom>
          <a:noFill/>
        </p:spPr>
        <p:txBody>
          <a:bodyPr wrap="none" rtlCol="0">
            <a:spAutoFit/>
          </a:bodyPr>
          <a:lstStyle/>
          <a:p>
            <a:r>
              <a:rPr lang="en-US" dirty="0"/>
              <a:t>A</a:t>
            </a:r>
          </a:p>
        </p:txBody>
      </p:sp>
      <p:sp>
        <p:nvSpPr>
          <p:cNvPr id="17" name="TextBox 16"/>
          <p:cNvSpPr txBox="1"/>
          <p:nvPr/>
        </p:nvSpPr>
        <p:spPr>
          <a:xfrm>
            <a:off x="1361752" y="3554432"/>
            <a:ext cx="343364" cy="369332"/>
          </a:xfrm>
          <a:prstGeom prst="rect">
            <a:avLst/>
          </a:prstGeom>
          <a:noFill/>
        </p:spPr>
        <p:txBody>
          <a:bodyPr wrap="none" rtlCol="0">
            <a:spAutoFit/>
          </a:bodyPr>
          <a:lstStyle/>
          <a:p>
            <a:r>
              <a:rPr lang="en-US" dirty="0"/>
              <a:t>B</a:t>
            </a:r>
          </a:p>
        </p:txBody>
      </p:sp>
      <p:sp>
        <p:nvSpPr>
          <p:cNvPr id="18" name="TextBox 17"/>
          <p:cNvSpPr txBox="1"/>
          <p:nvPr/>
        </p:nvSpPr>
        <p:spPr>
          <a:xfrm>
            <a:off x="3954040" y="3419708"/>
            <a:ext cx="341760" cy="369332"/>
          </a:xfrm>
          <a:prstGeom prst="rect">
            <a:avLst/>
          </a:prstGeom>
          <a:noFill/>
        </p:spPr>
        <p:txBody>
          <a:bodyPr wrap="none" rtlCol="0">
            <a:spAutoFit/>
          </a:bodyPr>
          <a:lstStyle/>
          <a:p>
            <a:r>
              <a:rPr lang="en-US" dirty="0"/>
              <a:t>S</a:t>
            </a:r>
          </a:p>
        </p:txBody>
      </p:sp>
      <p:sp>
        <p:nvSpPr>
          <p:cNvPr id="3" name="Textfeld 2"/>
          <p:cNvSpPr txBox="1"/>
          <p:nvPr/>
        </p:nvSpPr>
        <p:spPr>
          <a:xfrm>
            <a:off x="119336" y="5097378"/>
            <a:ext cx="5544616" cy="769441"/>
          </a:xfrm>
          <a:prstGeom prst="rect">
            <a:avLst/>
          </a:prstGeom>
          <a:noFill/>
        </p:spPr>
        <p:txBody>
          <a:bodyPr wrap="square" rtlCol="0">
            <a:spAutoFit/>
          </a:bodyPr>
          <a:lstStyle/>
          <a:p>
            <a:pPr algn="ctr"/>
            <a:r>
              <a:rPr lang="de-DE" sz="2200" b="1" u="sng" dirty="0">
                <a:solidFill>
                  <a:srgbClr val="C00000"/>
                </a:solidFill>
              </a:rPr>
              <a:t>Stellen Sie die Wahrheitswerttabelle auf! </a:t>
            </a:r>
          </a:p>
        </p:txBody>
      </p:sp>
    </p:spTree>
    <p:extLst>
      <p:ext uri="{BB962C8B-B14F-4D97-AF65-F5344CB8AC3E}">
        <p14:creationId xmlns:p14="http://schemas.microsoft.com/office/powerpoint/2010/main" val="701161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de-AT" altLang="ko-KR" dirty="0">
                <a:ea typeface="굴림" charset="0"/>
                <a:cs typeface="굴림" charset="0"/>
              </a:rPr>
              <a:t>Disjunktive und Konjunktive Normalform</a:t>
            </a:r>
          </a:p>
        </p:txBody>
      </p:sp>
      <mc:AlternateContent xmlns:mc="http://schemas.openxmlformats.org/markup-compatibility/2006" xmlns:a14="http://schemas.microsoft.com/office/drawing/2010/main">
        <mc:Choice Requires="a14">
          <p:sp>
            <p:nvSpPr>
              <p:cNvPr id="232451" name="Rectangle 3"/>
              <p:cNvSpPr>
                <a:spLocks noGrp="1" noChangeArrowheads="1"/>
              </p:cNvSpPr>
              <p:nvPr>
                <p:ph idx="1"/>
              </p:nvPr>
            </p:nvSpPr>
            <p:spPr/>
            <p:txBody>
              <a:bodyPr/>
              <a:lstStyle/>
              <a:p>
                <a:r>
                  <a:rPr lang="de-DE" altLang="ko-KR" sz="2600" dirty="0">
                    <a:solidFill>
                      <a:srgbClr val="432BF5"/>
                    </a:solidFill>
                    <a:ea typeface="굴림" charset="0"/>
                    <a:cs typeface="굴림" charset="0"/>
                  </a:rPr>
                  <a:t>Disjunktive Normalform </a:t>
                </a:r>
                <a:r>
                  <a:rPr lang="de-DE" altLang="ko-KR" sz="2600" dirty="0">
                    <a:ea typeface="굴림" charset="0"/>
                    <a:cs typeface="굴림" charset="0"/>
                  </a:rPr>
                  <a:t>(DNF) </a:t>
                </a:r>
                <a:endParaRPr lang="de-DE" altLang="ko-KR" sz="2600" dirty="0">
                  <a:ea typeface="굴림" charset="0"/>
                  <a:cs typeface="굴림" charset="0"/>
                  <a:sym typeface="Wingdings" panose="05000000000000000000" pitchFamily="2" charset="2"/>
                </a:endParaRPr>
              </a:p>
              <a:p>
                <a:pPr lvl="1"/>
                <a:r>
                  <a:rPr lang="de-DE" altLang="ko-KR" sz="2400" dirty="0">
                    <a:ea typeface="굴림" charset="0"/>
                    <a:cs typeface="굴림" charset="0"/>
                  </a:rPr>
                  <a:t>Disjunktion = ODER-Verknüpfung</a:t>
                </a:r>
              </a:p>
              <a:p>
                <a:pPr lvl="1"/>
                <a:r>
                  <a:rPr lang="de-DE" altLang="ko-KR" sz="2400" dirty="0">
                    <a:solidFill>
                      <a:srgbClr val="432BF5"/>
                    </a:solidFill>
                    <a:ea typeface="굴림" charset="0"/>
                    <a:cs typeface="굴림" charset="0"/>
                  </a:rPr>
                  <a:t>DNF</a:t>
                </a:r>
                <a:r>
                  <a:rPr lang="de-DE" altLang="ko-KR" sz="2400" dirty="0">
                    <a:ea typeface="굴림" charset="0"/>
                    <a:cs typeface="굴림" charset="0"/>
                  </a:rPr>
                  <a:t> </a:t>
                </a:r>
                <a14:m>
                  <m:oMath xmlns:m="http://schemas.openxmlformats.org/officeDocument/2006/math">
                    <m:r>
                      <a:rPr lang="de-DE" altLang="ko-KR" sz="2400" b="0" i="1" smtClean="0">
                        <a:latin typeface="Cambria Math" panose="02040503050406030204" pitchFamily="18" charset="0"/>
                        <a:ea typeface="굴림" charset="0"/>
                        <a:cs typeface="굴림" charset="0"/>
                      </a:rPr>
                      <m:t>≡</m:t>
                    </m:r>
                  </m:oMath>
                </a14:m>
                <a:r>
                  <a:rPr lang="de-DE" altLang="ko-KR" sz="2400" dirty="0">
                    <a:ea typeface="굴림" charset="0"/>
                    <a:cs typeface="굴림" charset="0"/>
                  </a:rPr>
                  <a:t> Disjunktive Verknüpfung von </a:t>
                </a:r>
                <a:r>
                  <a:rPr lang="de-DE" altLang="ko-KR" sz="2400" dirty="0" err="1">
                    <a:ea typeface="굴림" charset="0"/>
                    <a:cs typeface="굴림" charset="0"/>
                  </a:rPr>
                  <a:t>Konjunktionstermen</a:t>
                </a:r>
                <a:r>
                  <a:rPr lang="de-DE" altLang="ko-KR" sz="2400" dirty="0">
                    <a:ea typeface="굴림" charset="0"/>
                    <a:cs typeface="굴림" charset="0"/>
                  </a:rPr>
                  <a:t> (</a:t>
                </a:r>
                <a:r>
                  <a:rPr lang="de-DE" altLang="ko-KR" sz="2400" i="1" dirty="0" err="1">
                    <a:solidFill>
                      <a:srgbClr val="432BF5"/>
                    </a:solidFill>
                    <a:ea typeface="굴림" charset="0"/>
                    <a:cs typeface="굴림" charset="0"/>
                  </a:rPr>
                  <a:t>sum</a:t>
                </a:r>
                <a:r>
                  <a:rPr lang="de-DE" altLang="ko-KR" sz="2400" i="1" dirty="0">
                    <a:solidFill>
                      <a:srgbClr val="432BF5"/>
                    </a:solidFill>
                    <a:ea typeface="굴림" charset="0"/>
                    <a:cs typeface="굴림" charset="0"/>
                  </a:rPr>
                  <a:t> </a:t>
                </a:r>
                <a:r>
                  <a:rPr lang="de-DE" altLang="ko-KR" sz="2400" i="1" dirty="0" err="1">
                    <a:solidFill>
                      <a:srgbClr val="432BF5"/>
                    </a:solidFill>
                    <a:ea typeface="굴림" charset="0"/>
                    <a:cs typeface="굴림" charset="0"/>
                  </a:rPr>
                  <a:t>of</a:t>
                </a:r>
                <a:r>
                  <a:rPr lang="de-DE" altLang="ko-KR" sz="2400" i="1" dirty="0">
                    <a:solidFill>
                      <a:srgbClr val="432BF5"/>
                    </a:solidFill>
                    <a:ea typeface="굴림" charset="0"/>
                    <a:cs typeface="굴림" charset="0"/>
                  </a:rPr>
                  <a:t> </a:t>
                </a:r>
                <a:r>
                  <a:rPr lang="de-DE" altLang="ko-KR" sz="2400" i="1" dirty="0" err="1">
                    <a:solidFill>
                      <a:srgbClr val="432BF5"/>
                    </a:solidFill>
                    <a:ea typeface="굴림" charset="0"/>
                    <a:cs typeface="굴림" charset="0"/>
                  </a:rPr>
                  <a:t>products</a:t>
                </a:r>
                <a:r>
                  <a:rPr lang="de-DE" altLang="ko-KR" sz="2400" dirty="0">
                    <a:ea typeface="굴림" charset="0"/>
                    <a:cs typeface="굴림" charset="0"/>
                  </a:rPr>
                  <a:t>)</a:t>
                </a:r>
              </a:p>
              <a:p>
                <a:pPr lvl="1"/>
                <a:r>
                  <a:rPr lang="de-DE" altLang="ko-KR" sz="2400" dirty="0">
                    <a:ea typeface="굴림" charset="0"/>
                    <a:cs typeface="굴림" charset="0"/>
                  </a:rPr>
                  <a:t>Beispiel: </a:t>
                </a:r>
                <a14:m>
                  <m:oMath xmlns:m="http://schemas.openxmlformats.org/officeDocument/2006/math">
                    <m:r>
                      <a:rPr lang="de-DE" altLang="ko-KR" sz="2400" b="0" i="1" smtClean="0">
                        <a:latin typeface="Cambria Math" panose="02040503050406030204" pitchFamily="18" charset="0"/>
                        <a:ea typeface="굴림" charset="0"/>
                        <a:cs typeface="굴림" charset="0"/>
                      </a:rPr>
                      <m:t>𝐴</m:t>
                    </m:r>
                    <m:r>
                      <a:rPr lang="de-DE" altLang="ko-KR" sz="2400" b="0" i="1" smtClean="0">
                        <a:latin typeface="Cambria Math" panose="02040503050406030204" pitchFamily="18" charset="0"/>
                        <a:ea typeface="굴림" charset="0"/>
                        <a:cs typeface="굴림" charset="0"/>
                      </a:rPr>
                      <m:t>⋅</m:t>
                    </m:r>
                    <m:bar>
                      <m:barPr>
                        <m:pos m:val="top"/>
                        <m:ctrlPr>
                          <a:rPr lang="de-DE" altLang="ko-KR" sz="2400" b="0" i="1" smtClean="0">
                            <a:latin typeface="Cambria Math" panose="02040503050406030204" pitchFamily="18" charset="0"/>
                            <a:ea typeface="굴림" charset="0"/>
                            <a:cs typeface="굴림" charset="0"/>
                          </a:rPr>
                        </m:ctrlPr>
                      </m:barPr>
                      <m:e>
                        <m:r>
                          <a:rPr lang="de-DE" altLang="ko-KR" sz="2400" b="0" i="1" smtClean="0">
                            <a:latin typeface="Cambria Math" panose="02040503050406030204" pitchFamily="18" charset="0"/>
                            <a:ea typeface="굴림" charset="0"/>
                            <a:cs typeface="굴림" charset="0"/>
                          </a:rPr>
                          <m:t>𝐵</m:t>
                        </m:r>
                      </m:e>
                    </m:bar>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𝐵</m:t>
                    </m:r>
                    <m:r>
                      <a:rPr lang="de-DE" altLang="ko-KR" sz="2400" b="0" i="1" smtClean="0">
                        <a:latin typeface="Cambria Math" panose="02040503050406030204" pitchFamily="18" charset="0"/>
                        <a:ea typeface="굴림" charset="0"/>
                        <a:cs typeface="굴림" charset="0"/>
                      </a:rPr>
                      <m:t>⋅</m:t>
                    </m:r>
                    <m:bar>
                      <m:barPr>
                        <m:pos m:val="top"/>
                        <m:ctrlPr>
                          <a:rPr lang="de-DE" altLang="ko-KR" sz="2400" b="0" i="1" smtClean="0">
                            <a:latin typeface="Cambria Math" panose="02040503050406030204" pitchFamily="18" charset="0"/>
                            <a:ea typeface="굴림" charset="0"/>
                            <a:cs typeface="굴림" charset="0"/>
                          </a:rPr>
                        </m:ctrlPr>
                      </m:barPr>
                      <m:e>
                        <m:r>
                          <a:rPr lang="de-DE" altLang="ko-KR" sz="2400" b="0" i="1" smtClean="0">
                            <a:latin typeface="Cambria Math" panose="02040503050406030204" pitchFamily="18" charset="0"/>
                            <a:ea typeface="굴림" charset="0"/>
                            <a:cs typeface="굴림" charset="0"/>
                          </a:rPr>
                          <m:t>𝐶</m:t>
                        </m:r>
                      </m:e>
                    </m:bar>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𝐴</m:t>
                    </m:r>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𝐵</m:t>
                    </m:r>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𝐶</m:t>
                    </m:r>
                    <m:r>
                      <a:rPr lang="de-DE" altLang="ko-KR" sz="2400" b="0" i="1" smtClean="0">
                        <a:latin typeface="Cambria Math" panose="02040503050406030204" pitchFamily="18" charset="0"/>
                        <a:ea typeface="굴림" charset="0"/>
                        <a:cs typeface="굴림" charset="0"/>
                      </a:rPr>
                      <m:t>+</m:t>
                    </m:r>
                    <m:bar>
                      <m:barPr>
                        <m:pos m:val="top"/>
                        <m:ctrlPr>
                          <a:rPr lang="de-DE" altLang="ko-KR" sz="2400" b="0" i="1" smtClean="0">
                            <a:latin typeface="Cambria Math" panose="02040503050406030204" pitchFamily="18" charset="0"/>
                            <a:ea typeface="굴림" charset="0"/>
                            <a:cs typeface="굴림" charset="0"/>
                          </a:rPr>
                        </m:ctrlPr>
                      </m:barPr>
                      <m:e>
                        <m:r>
                          <a:rPr lang="de-DE" altLang="ko-KR" sz="2400" b="0" i="1" smtClean="0">
                            <a:latin typeface="Cambria Math" panose="02040503050406030204" pitchFamily="18" charset="0"/>
                            <a:ea typeface="굴림" charset="0"/>
                            <a:cs typeface="굴림" charset="0"/>
                          </a:rPr>
                          <m:t>𝐴</m:t>
                        </m:r>
                      </m:e>
                    </m:bar>
                  </m:oMath>
                </a14:m>
                <a:endParaRPr lang="de-DE" altLang="ko-KR" sz="2400" dirty="0">
                  <a:ea typeface="굴림" charset="0"/>
                  <a:cs typeface="굴림" charset="0"/>
                </a:endParaRPr>
              </a:p>
              <a:p>
                <a:pPr marL="76200" lvl="1" indent="0">
                  <a:buNone/>
                </a:pPr>
                <a:endParaRPr lang="de-DE" altLang="ko-KR" sz="2400" dirty="0">
                  <a:ea typeface="굴림" charset="0"/>
                  <a:cs typeface="굴림" charset="0"/>
                </a:endParaRPr>
              </a:p>
              <a:p>
                <a:r>
                  <a:rPr lang="de-DE" altLang="ko-KR" sz="2600" dirty="0">
                    <a:solidFill>
                      <a:srgbClr val="432BF5"/>
                    </a:solidFill>
                    <a:ea typeface="굴림" charset="0"/>
                    <a:cs typeface="굴림" charset="0"/>
                  </a:rPr>
                  <a:t>Konjunktive Normalform </a:t>
                </a:r>
              </a:p>
              <a:p>
                <a:pPr lvl="1"/>
                <a:r>
                  <a:rPr lang="de-DE" altLang="ko-KR" sz="2400" dirty="0">
                    <a:ea typeface="굴림" charset="0"/>
                    <a:cs typeface="굴림" charset="0"/>
                  </a:rPr>
                  <a:t>Konjunktion = UND-Verknüpfung</a:t>
                </a:r>
              </a:p>
              <a:p>
                <a:pPr lvl="1"/>
                <a:r>
                  <a:rPr lang="de-DE" altLang="ko-KR" sz="2400" dirty="0">
                    <a:solidFill>
                      <a:srgbClr val="432BF5"/>
                    </a:solidFill>
                    <a:ea typeface="굴림" charset="0"/>
                    <a:cs typeface="굴림" charset="0"/>
                  </a:rPr>
                  <a:t>KNF</a:t>
                </a:r>
                <a:r>
                  <a:rPr lang="de-DE" altLang="ko-KR" sz="2400" dirty="0">
                    <a:ea typeface="굴림" charset="0"/>
                    <a:cs typeface="굴림" charset="0"/>
                  </a:rPr>
                  <a:t> </a:t>
                </a:r>
                <a14:m>
                  <m:oMath xmlns:m="http://schemas.openxmlformats.org/officeDocument/2006/math">
                    <m:r>
                      <a:rPr lang="de-DE" altLang="ko-KR" sz="2400" i="1">
                        <a:latin typeface="Cambria Math" panose="02040503050406030204" pitchFamily="18" charset="0"/>
                        <a:ea typeface="굴림" charset="0"/>
                        <a:cs typeface="굴림" charset="0"/>
                      </a:rPr>
                      <m:t>≡</m:t>
                    </m:r>
                  </m:oMath>
                </a14:m>
                <a:r>
                  <a:rPr lang="de-DE" altLang="ko-KR" sz="2400" dirty="0">
                    <a:ea typeface="굴림" charset="0"/>
                    <a:cs typeface="굴림" charset="0"/>
                  </a:rPr>
                  <a:t> Konjunktive Verknüpfung von Disjunktionstermen (</a:t>
                </a:r>
                <a:r>
                  <a:rPr lang="de-DE" altLang="ko-KR" sz="2400" i="1" dirty="0" err="1">
                    <a:solidFill>
                      <a:srgbClr val="432BF5"/>
                    </a:solidFill>
                    <a:ea typeface="굴림" charset="0"/>
                    <a:cs typeface="굴림" charset="0"/>
                  </a:rPr>
                  <a:t>product</a:t>
                </a:r>
                <a:r>
                  <a:rPr lang="de-DE" altLang="ko-KR" sz="2400" i="1" dirty="0">
                    <a:solidFill>
                      <a:srgbClr val="432BF5"/>
                    </a:solidFill>
                    <a:ea typeface="굴림" charset="0"/>
                    <a:cs typeface="굴림" charset="0"/>
                  </a:rPr>
                  <a:t> </a:t>
                </a:r>
                <a:r>
                  <a:rPr lang="de-DE" altLang="ko-KR" sz="2400" i="1" dirty="0" err="1">
                    <a:solidFill>
                      <a:srgbClr val="432BF5"/>
                    </a:solidFill>
                    <a:ea typeface="굴림" charset="0"/>
                    <a:cs typeface="굴림" charset="0"/>
                  </a:rPr>
                  <a:t>of</a:t>
                </a:r>
                <a:r>
                  <a:rPr lang="de-DE" altLang="ko-KR" sz="2400" i="1" dirty="0">
                    <a:solidFill>
                      <a:srgbClr val="432BF5"/>
                    </a:solidFill>
                    <a:ea typeface="굴림" charset="0"/>
                    <a:cs typeface="굴림" charset="0"/>
                  </a:rPr>
                  <a:t> sums</a:t>
                </a:r>
                <a:r>
                  <a:rPr lang="de-DE" altLang="ko-KR" sz="2400" dirty="0">
                    <a:ea typeface="굴림" charset="0"/>
                    <a:cs typeface="굴림" charset="0"/>
                  </a:rPr>
                  <a:t>)</a:t>
                </a:r>
              </a:p>
              <a:p>
                <a:pPr lvl="1"/>
                <a:r>
                  <a:rPr lang="de-DE" altLang="ko-KR" sz="2400" dirty="0">
                    <a:ea typeface="굴림" charset="0"/>
                    <a:cs typeface="굴림" charset="0"/>
                  </a:rPr>
                  <a:t>Beispiel: </a:t>
                </a:r>
                <a14:m>
                  <m:oMath xmlns:m="http://schemas.openxmlformats.org/officeDocument/2006/math">
                    <m:d>
                      <m:dPr>
                        <m:ctrlPr>
                          <a:rPr lang="de-DE" altLang="ko-KR" sz="2400" b="0" i="1" smtClean="0">
                            <a:latin typeface="Cambria Math" panose="02040503050406030204" pitchFamily="18" charset="0"/>
                            <a:ea typeface="굴림" charset="0"/>
                            <a:cs typeface="굴림" charset="0"/>
                          </a:rPr>
                        </m:ctrlPr>
                      </m:dPr>
                      <m:e>
                        <m:r>
                          <a:rPr lang="de-DE" altLang="ko-KR" sz="2400" i="1">
                            <a:latin typeface="Cambria Math" panose="02040503050406030204" pitchFamily="18" charset="0"/>
                            <a:ea typeface="굴림" charset="0"/>
                            <a:cs typeface="굴림" charset="0"/>
                          </a:rPr>
                          <m:t>𝐴</m:t>
                        </m:r>
                        <m:r>
                          <a:rPr lang="de-DE" altLang="ko-KR" sz="2400" b="0" i="1" smtClean="0">
                            <a:latin typeface="Cambria Math" panose="02040503050406030204" pitchFamily="18" charset="0"/>
                            <a:ea typeface="굴림" charset="0"/>
                            <a:cs typeface="굴림" charset="0"/>
                          </a:rPr>
                          <m:t>+</m:t>
                        </m:r>
                        <m:bar>
                          <m:barPr>
                            <m:pos m:val="top"/>
                            <m:ctrlPr>
                              <a:rPr lang="de-DE" altLang="ko-KR" sz="2400" i="1">
                                <a:latin typeface="Cambria Math" panose="02040503050406030204" pitchFamily="18" charset="0"/>
                                <a:ea typeface="굴림" charset="0"/>
                                <a:cs typeface="굴림" charset="0"/>
                              </a:rPr>
                            </m:ctrlPr>
                          </m:barPr>
                          <m:e>
                            <m:r>
                              <a:rPr lang="de-DE" altLang="ko-KR" sz="2400" i="1">
                                <a:latin typeface="Cambria Math" panose="02040503050406030204" pitchFamily="18" charset="0"/>
                                <a:ea typeface="굴림" charset="0"/>
                                <a:cs typeface="굴림" charset="0"/>
                              </a:rPr>
                              <m:t>𝐵</m:t>
                            </m:r>
                          </m:e>
                        </m:bar>
                        <m:r>
                          <a:rPr lang="de-DE" altLang="ko-KR" sz="2400" i="1">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𝐶</m:t>
                        </m:r>
                      </m:e>
                    </m:d>
                    <m:r>
                      <a:rPr lang="de-DE" altLang="ko-KR" sz="2400" i="1">
                        <a:latin typeface="Cambria Math" panose="02040503050406030204" pitchFamily="18" charset="0"/>
                        <a:ea typeface="굴림" charset="0"/>
                        <a:cs typeface="굴림" charset="0"/>
                      </a:rPr>
                      <m:t>⋅</m:t>
                    </m:r>
                    <m:d>
                      <m:dPr>
                        <m:ctrlPr>
                          <a:rPr lang="de-DE" altLang="ko-KR" sz="2400" b="0" i="1" smtClean="0">
                            <a:latin typeface="Cambria Math" panose="02040503050406030204" pitchFamily="18" charset="0"/>
                            <a:ea typeface="굴림" charset="0"/>
                            <a:cs typeface="굴림" charset="0"/>
                          </a:rPr>
                        </m:ctrlPr>
                      </m:dPr>
                      <m:e>
                        <m:r>
                          <a:rPr lang="de-DE" altLang="ko-KR" sz="2400" b="0" i="1" smtClean="0">
                            <a:latin typeface="Cambria Math" panose="02040503050406030204" pitchFamily="18" charset="0"/>
                            <a:ea typeface="굴림" charset="0"/>
                            <a:cs typeface="굴림" charset="0"/>
                          </a:rPr>
                          <m:t>𝐴</m:t>
                        </m:r>
                        <m:r>
                          <a:rPr lang="de-DE" altLang="ko-KR" sz="2400" b="0" i="1" smtClean="0">
                            <a:latin typeface="Cambria Math" panose="02040503050406030204" pitchFamily="18" charset="0"/>
                            <a:ea typeface="굴림" charset="0"/>
                            <a:cs typeface="굴림" charset="0"/>
                          </a:rPr>
                          <m:t>+ </m:t>
                        </m:r>
                        <m:bar>
                          <m:barPr>
                            <m:pos m:val="top"/>
                            <m:ctrlPr>
                              <a:rPr lang="de-DE" altLang="ko-KR" sz="2400" i="1">
                                <a:latin typeface="Cambria Math" panose="02040503050406030204" pitchFamily="18" charset="0"/>
                                <a:ea typeface="굴림" charset="0"/>
                                <a:cs typeface="굴림" charset="0"/>
                              </a:rPr>
                            </m:ctrlPr>
                          </m:barPr>
                          <m:e>
                            <m:r>
                              <a:rPr lang="de-DE" altLang="ko-KR" sz="2400" i="1">
                                <a:latin typeface="Cambria Math" panose="02040503050406030204" pitchFamily="18" charset="0"/>
                                <a:ea typeface="굴림" charset="0"/>
                                <a:cs typeface="굴림" charset="0"/>
                              </a:rPr>
                              <m:t>𝐶</m:t>
                            </m:r>
                          </m:e>
                        </m:bar>
                      </m:e>
                    </m:d>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𝐵</m:t>
                    </m:r>
                  </m:oMath>
                </a14:m>
                <a:endParaRPr lang="de-DE" altLang="ko-KR" sz="2400" dirty="0">
                  <a:ea typeface="굴림" charset="0"/>
                  <a:cs typeface="굴림" charset="0"/>
                </a:endParaRPr>
              </a:p>
              <a:p>
                <a:pPr lvl="1"/>
                <a:endParaRPr lang="de-DE" altLang="ko-KR" sz="2400" dirty="0">
                  <a:ea typeface="굴림" charset="0"/>
                  <a:cs typeface="굴림" charset="0"/>
                </a:endParaRPr>
              </a:p>
            </p:txBody>
          </p:sp>
        </mc:Choice>
        <mc:Fallback xmlns="">
          <p:sp>
            <p:nvSpPr>
              <p:cNvPr id="232451" name="Rectangle 3"/>
              <p:cNvSpPr>
                <a:spLocks noGrp="1" noRot="1" noChangeAspect="1" noMove="1" noResize="1" noEditPoints="1" noAdjustHandles="1" noChangeArrowheads="1" noChangeShapeType="1" noTextEdit="1"/>
              </p:cNvSpPr>
              <p:nvPr>
                <p:ph idx="1"/>
              </p:nvPr>
            </p:nvSpPr>
            <p:spPr>
              <a:blipFill>
                <a:blip r:embed="rId3"/>
                <a:stretch>
                  <a:fillRect l="-1594" t="-2332"/>
                </a:stretch>
              </a:blipFill>
            </p:spPr>
            <p:txBody>
              <a:bodyPr/>
              <a:lstStyle/>
              <a:p>
                <a:r>
                  <a:rPr lang="de-DE">
                    <a:noFill/>
                  </a:rPr>
                  <a:t> </a:t>
                </a:r>
              </a:p>
            </p:txBody>
          </p:sp>
        </mc:Fallback>
      </mc:AlternateContent>
      <p:sp>
        <p:nvSpPr>
          <p:cNvPr id="3" name="Fußzeilenplatzhalter 2"/>
          <p:cNvSpPr>
            <a:spLocks noGrp="1"/>
          </p:cNvSpPr>
          <p:nvPr>
            <p:ph type="ftr" sz="quarter" idx="11"/>
          </p:nvPr>
        </p:nvSpPr>
        <p:spPr/>
        <p:txBody>
          <a:bodyPr/>
          <a:lstStyle/>
          <a:p>
            <a:r>
              <a:rPr lang="en-US"/>
              <a:t>Prof. Dr. Sebastian Schlesinger</a:t>
            </a:r>
          </a:p>
        </p:txBody>
      </p:sp>
      <p:sp>
        <p:nvSpPr>
          <p:cNvPr id="5" name="Slide Number Placeholder 5"/>
          <p:cNvSpPr>
            <a:spLocks noGrp="1"/>
          </p:cNvSpPr>
          <p:nvPr>
            <p:ph type="sldNum" sz="quarter" idx="12"/>
          </p:nvPr>
        </p:nvSpPr>
        <p:spPr/>
        <p:txBody>
          <a:bodyPr/>
          <a:lstStyle/>
          <a:p>
            <a:fld id="{1483F22E-07A3-3C4E-9B49-E6234EA6D915}" type="slidenum">
              <a:rPr lang="en-US"/>
              <a:pPr/>
              <a:t>21</a:t>
            </a:fld>
            <a:endParaRPr lang="en-US"/>
          </a:p>
        </p:txBody>
      </p:sp>
    </p:spTree>
    <p:extLst>
      <p:ext uri="{BB962C8B-B14F-4D97-AF65-F5344CB8AC3E}">
        <p14:creationId xmlns:p14="http://schemas.microsoft.com/office/powerpoint/2010/main" val="341282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45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45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45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4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5523" name="Rectangle 3"/>
              <p:cNvSpPr>
                <a:spLocks noGrp="1" noChangeArrowheads="1"/>
              </p:cNvSpPr>
              <p:nvPr>
                <p:ph idx="1"/>
              </p:nvPr>
            </p:nvSpPr>
            <p:spPr>
              <a:xfrm>
                <a:off x="359992" y="1295403"/>
                <a:ext cx="11472025" cy="5237043"/>
              </a:xfrm>
            </p:spPr>
            <p:txBody>
              <a:bodyPr>
                <a:normAutofit fontScale="62500" lnSpcReduction="20000"/>
              </a:bodyPr>
              <a:lstStyle/>
              <a:p>
                <a:endParaRPr lang="en-US" altLang="ko-KR" dirty="0">
                  <a:solidFill>
                    <a:schemeClr val="accent3">
                      <a:lumMod val="75000"/>
                    </a:schemeClr>
                  </a:solidFill>
                  <a:ea typeface="굴림" charset="0"/>
                  <a:cs typeface="굴림" charset="0"/>
                </a:endParaRPr>
              </a:p>
              <a:p>
                <a:endParaRPr lang="en-US" altLang="ko-KR" dirty="0">
                  <a:solidFill>
                    <a:schemeClr val="accent3">
                      <a:lumMod val="75000"/>
                    </a:schemeClr>
                  </a:solidFill>
                  <a:ea typeface="굴림" charset="0"/>
                  <a:cs typeface="굴림" charset="0"/>
                </a:endParaRPr>
              </a:p>
              <a:p>
                <a:endParaRPr lang="en-US" altLang="ko-KR" dirty="0">
                  <a:solidFill>
                    <a:schemeClr val="accent3">
                      <a:lumMod val="75000"/>
                    </a:schemeClr>
                  </a:solidFill>
                  <a:ea typeface="굴림" charset="0"/>
                  <a:cs typeface="굴림" charset="0"/>
                </a:endParaRPr>
              </a:p>
              <a:p>
                <a:endParaRPr lang="en-US" altLang="ko-KR" dirty="0">
                  <a:solidFill>
                    <a:schemeClr val="accent3">
                      <a:lumMod val="75000"/>
                    </a:schemeClr>
                  </a:solidFill>
                  <a:ea typeface="굴림" charset="0"/>
                  <a:cs typeface="굴림" charset="0"/>
                </a:endParaRPr>
              </a:p>
              <a:p>
                <a:endParaRPr lang="en-US" altLang="ko-KR" dirty="0">
                  <a:solidFill>
                    <a:schemeClr val="accent3">
                      <a:lumMod val="75000"/>
                    </a:schemeClr>
                  </a:solidFill>
                  <a:ea typeface="굴림" charset="0"/>
                  <a:cs typeface="굴림" charset="0"/>
                </a:endParaRPr>
              </a:p>
              <a:p>
                <a:endParaRPr lang="en-US" altLang="ko-KR" dirty="0">
                  <a:solidFill>
                    <a:schemeClr val="accent3">
                      <a:lumMod val="75000"/>
                    </a:schemeClr>
                  </a:solidFill>
                  <a:ea typeface="굴림" charset="0"/>
                  <a:cs typeface="굴림" charset="0"/>
                </a:endParaRPr>
              </a:p>
              <a:p>
                <a:endParaRPr lang="en-US" altLang="ko-KR" dirty="0">
                  <a:solidFill>
                    <a:schemeClr val="accent3">
                      <a:lumMod val="75000"/>
                    </a:schemeClr>
                  </a:solidFill>
                  <a:ea typeface="굴림" charset="0"/>
                  <a:cs typeface="굴림" charset="0"/>
                </a:endParaRPr>
              </a:p>
              <a:p>
                <a:endParaRPr lang="en-US" altLang="ko-KR" dirty="0">
                  <a:solidFill>
                    <a:schemeClr val="accent3">
                      <a:lumMod val="75000"/>
                    </a:schemeClr>
                  </a:solidFill>
                  <a:ea typeface="굴림" charset="0"/>
                  <a:cs typeface="굴림" charset="0"/>
                </a:endParaRPr>
              </a:p>
              <a:p>
                <a:endParaRPr lang="en-US" altLang="ko-KR" dirty="0">
                  <a:solidFill>
                    <a:schemeClr val="accent3">
                      <a:lumMod val="75000"/>
                    </a:schemeClr>
                  </a:solidFill>
                  <a:ea typeface="굴림" charset="0"/>
                  <a:cs typeface="굴림" charset="0"/>
                </a:endParaRPr>
              </a:p>
              <a:p>
                <a:endParaRPr lang="en-US" altLang="ko-KR" dirty="0">
                  <a:solidFill>
                    <a:schemeClr val="accent3">
                      <a:lumMod val="75000"/>
                    </a:schemeClr>
                  </a:solidFill>
                  <a:ea typeface="굴림" charset="0"/>
                  <a:cs typeface="굴림" charset="0"/>
                </a:endParaRPr>
              </a:p>
              <a:p>
                <a:pPr marL="0" indent="0">
                  <a:buNone/>
                </a:pPr>
                <a:endParaRPr lang="en-US" altLang="ko-KR" dirty="0">
                  <a:solidFill>
                    <a:schemeClr val="accent3">
                      <a:lumMod val="75000"/>
                    </a:schemeClr>
                  </a:solidFill>
                  <a:ea typeface="굴림" charset="0"/>
                  <a:cs typeface="굴림" charset="0"/>
                </a:endParaRPr>
              </a:p>
              <a:p>
                <a:pPr marL="0" indent="0">
                  <a:buNone/>
                </a:pPr>
                <a:endParaRPr lang="en-US" altLang="ko-KR" dirty="0">
                  <a:solidFill>
                    <a:schemeClr val="accent3">
                      <a:lumMod val="75000"/>
                    </a:schemeClr>
                  </a:solidFill>
                  <a:ea typeface="굴림" charset="0"/>
                  <a:cs typeface="굴림" charset="0"/>
                </a:endParaRPr>
              </a:p>
              <a:p>
                <a:pPr marL="0" indent="0">
                  <a:buNone/>
                </a:pPr>
                <a:endParaRPr lang="en-US" altLang="ko-KR" dirty="0">
                  <a:solidFill>
                    <a:schemeClr val="accent3">
                      <a:lumMod val="75000"/>
                    </a:schemeClr>
                  </a:solidFill>
                  <a:ea typeface="굴림" charset="0"/>
                  <a:cs typeface="굴림" charset="0"/>
                </a:endParaRPr>
              </a:p>
              <a:p>
                <a:pPr marL="0" indent="0">
                  <a:buNone/>
                </a:pPr>
                <a:endParaRPr lang="en-US" altLang="ko-KR" dirty="0">
                  <a:solidFill>
                    <a:schemeClr val="accent3">
                      <a:lumMod val="75000"/>
                    </a:schemeClr>
                  </a:solidFill>
                  <a:ea typeface="굴림" charset="0"/>
                  <a:cs typeface="굴림" charset="0"/>
                </a:endParaRPr>
              </a:p>
              <a:p>
                <a:pPr marL="0" indent="0">
                  <a:buNone/>
                </a:pPr>
                <a:endParaRPr lang="en-US" altLang="ko-KR" sz="1400" dirty="0">
                  <a:solidFill>
                    <a:schemeClr val="accent3">
                      <a:lumMod val="75000"/>
                    </a:schemeClr>
                  </a:solidFill>
                  <a:ea typeface="굴림" charset="0"/>
                  <a:cs typeface="굴림" charset="0"/>
                </a:endParaRPr>
              </a:p>
              <a:p>
                <a:pPr marL="0" indent="0">
                  <a:buNone/>
                </a:pPr>
                <a:endParaRPr lang="en-US" altLang="ko-KR" sz="1000" dirty="0">
                  <a:solidFill>
                    <a:srgbClr val="92D050"/>
                  </a:solidFill>
                  <a:ea typeface="굴림" charset="0"/>
                  <a:cs typeface="굴림" charset="0"/>
                </a:endParaRPr>
              </a:p>
              <a:p>
                <a14:m>
                  <m:oMath xmlns:m="http://schemas.openxmlformats.org/officeDocument/2006/math">
                    <m:sSub>
                      <m:sSubPr>
                        <m:ctrlPr>
                          <a:rPr lang="de-DE" altLang="ko-KR" sz="4500" b="0" i="1" smtClean="0">
                            <a:solidFill>
                              <a:srgbClr val="F5750B"/>
                            </a:solidFill>
                            <a:latin typeface="Cambria Math" panose="02040503050406030204" pitchFamily="18" charset="0"/>
                            <a:ea typeface="굴림" charset="0"/>
                            <a:cs typeface="굴림" charset="0"/>
                          </a:rPr>
                        </m:ctrlPr>
                      </m:sSubPr>
                      <m:e>
                        <m:r>
                          <a:rPr lang="de-DE" altLang="ko-KR" sz="4500" b="0" i="1" smtClean="0">
                            <a:solidFill>
                              <a:srgbClr val="F5750B"/>
                            </a:solidFill>
                            <a:latin typeface="Cambria Math" panose="02040503050406030204" pitchFamily="18" charset="0"/>
                            <a:ea typeface="굴림" charset="0"/>
                            <a:cs typeface="굴림" charset="0"/>
                          </a:rPr>
                          <m:t>𝐶</m:t>
                        </m:r>
                      </m:e>
                      <m:sub>
                        <m:r>
                          <a:rPr lang="de-DE" altLang="ko-KR" sz="4500" b="0" i="1" smtClean="0">
                            <a:solidFill>
                              <a:srgbClr val="F5750B"/>
                            </a:solidFill>
                            <a:latin typeface="Cambria Math" panose="02040503050406030204" pitchFamily="18" charset="0"/>
                            <a:ea typeface="굴림" charset="0"/>
                            <a:cs typeface="굴림" charset="0"/>
                          </a:rPr>
                          <m:t>𝑜𝑢𝑡</m:t>
                        </m:r>
                      </m:sub>
                    </m:sSub>
                    <m:r>
                      <a:rPr lang="de-DE" altLang="ko-KR" sz="4500" b="0" i="1" smtClean="0">
                        <a:solidFill>
                          <a:srgbClr val="F5750B"/>
                        </a:solidFill>
                        <a:latin typeface="Cambria Math" panose="02040503050406030204" pitchFamily="18" charset="0"/>
                        <a:ea typeface="굴림" charset="0"/>
                        <a:cs typeface="굴림" charset="0"/>
                      </a:rPr>
                      <m:t>=</m:t>
                    </m:r>
                    <m:d>
                      <m:dPr>
                        <m:ctrlPr>
                          <a:rPr lang="de-DE" altLang="ko-KR" sz="4500" b="0" i="1" smtClean="0">
                            <a:solidFill>
                              <a:srgbClr val="F5750B"/>
                            </a:solidFill>
                            <a:latin typeface="Cambria Math" panose="02040503050406030204" pitchFamily="18" charset="0"/>
                            <a:ea typeface="굴림" charset="0"/>
                            <a:cs typeface="굴림" charset="0"/>
                          </a:rPr>
                        </m:ctrlPr>
                      </m:dPr>
                      <m:e>
                        <m:acc>
                          <m:accPr>
                            <m:chr m:val="̅"/>
                            <m:ctrlPr>
                              <a:rPr lang="de-DE" altLang="ko-KR" sz="4500" b="0" i="1" smtClean="0">
                                <a:solidFill>
                                  <a:srgbClr val="F5750B"/>
                                </a:solidFill>
                                <a:latin typeface="Cambria Math" panose="02040503050406030204" pitchFamily="18" charset="0"/>
                              </a:rPr>
                            </m:ctrlPr>
                          </m:accPr>
                          <m:e>
                            <m:r>
                              <a:rPr lang="de-DE" altLang="ko-KR" sz="4500" b="0" i="1" smtClean="0">
                                <a:solidFill>
                                  <a:srgbClr val="F5750B"/>
                                </a:solidFill>
                                <a:latin typeface="Cambria Math" panose="02040503050406030204" pitchFamily="18" charset="0"/>
                              </a:rPr>
                              <m:t>𝐴</m:t>
                            </m:r>
                          </m:e>
                        </m:acc>
                        <m:r>
                          <a:rPr lang="de-DE" altLang="ko-KR" sz="4500" b="0" i="1" smtClean="0">
                            <a:solidFill>
                              <a:srgbClr val="F5750B"/>
                            </a:solidFill>
                            <a:latin typeface="Cambria Math" panose="02040503050406030204" pitchFamily="18" charset="0"/>
                          </a:rPr>
                          <m:t>⋅</m:t>
                        </m:r>
                        <m:r>
                          <a:rPr lang="de-DE" altLang="ko-KR" sz="4500" b="0" i="1" smtClean="0">
                            <a:solidFill>
                              <a:srgbClr val="F5750B"/>
                            </a:solidFill>
                            <a:latin typeface="Cambria Math" panose="02040503050406030204" pitchFamily="18" charset="0"/>
                            <a:ea typeface="굴림" charset="0"/>
                            <a:cs typeface="굴림" charset="0"/>
                          </a:rPr>
                          <m:t>𝐵</m:t>
                        </m:r>
                        <m:r>
                          <a:rPr lang="de-DE" altLang="ko-KR" sz="4500" i="1">
                            <a:solidFill>
                              <a:srgbClr val="F5750B"/>
                            </a:solidFill>
                            <a:latin typeface="Cambria Math" panose="02040503050406030204" pitchFamily="18" charset="0"/>
                          </a:rPr>
                          <m:t>⋅</m:t>
                        </m:r>
                        <m:sSub>
                          <m:sSubPr>
                            <m:ctrlPr>
                              <a:rPr lang="de-DE" altLang="ko-KR" sz="4500" i="1">
                                <a:solidFill>
                                  <a:srgbClr val="F5750B"/>
                                </a:solidFill>
                                <a:latin typeface="Cambria Math" panose="02040503050406030204" pitchFamily="18" charset="0"/>
                                <a:ea typeface="굴림" charset="0"/>
                                <a:cs typeface="굴림" charset="0"/>
                              </a:rPr>
                            </m:ctrlPr>
                          </m:sSubPr>
                          <m:e>
                            <m:r>
                              <a:rPr lang="de-DE" altLang="ko-KR" sz="4500" i="1">
                                <a:solidFill>
                                  <a:srgbClr val="F5750B"/>
                                </a:solidFill>
                                <a:latin typeface="Cambria Math" panose="02040503050406030204" pitchFamily="18" charset="0"/>
                                <a:ea typeface="굴림" charset="0"/>
                                <a:cs typeface="굴림" charset="0"/>
                              </a:rPr>
                              <m:t>𝐶</m:t>
                            </m:r>
                          </m:e>
                          <m:sub>
                            <m:r>
                              <a:rPr lang="de-DE" altLang="ko-KR" sz="4500" i="1">
                                <a:solidFill>
                                  <a:srgbClr val="F5750B"/>
                                </a:solidFill>
                                <a:latin typeface="Cambria Math" panose="02040503050406030204" pitchFamily="18" charset="0"/>
                                <a:ea typeface="굴림" charset="0"/>
                                <a:cs typeface="굴림" charset="0"/>
                              </a:rPr>
                              <m:t>𝑖𝑛</m:t>
                            </m:r>
                          </m:sub>
                        </m:sSub>
                      </m:e>
                    </m:d>
                    <m:r>
                      <a:rPr lang="de-DE" altLang="ko-KR" sz="4500" b="0" i="1" smtClean="0">
                        <a:solidFill>
                          <a:srgbClr val="F5750B"/>
                        </a:solidFill>
                        <a:latin typeface="Cambria Math" panose="02040503050406030204" pitchFamily="18" charset="0"/>
                        <a:ea typeface="굴림" charset="0"/>
                        <a:cs typeface="굴림" charset="0"/>
                      </a:rPr>
                      <m:t>+</m:t>
                    </m:r>
                    <m:d>
                      <m:dPr>
                        <m:ctrlPr>
                          <a:rPr lang="de-DE" altLang="ko-KR" sz="4500" b="0" i="1" smtClean="0">
                            <a:solidFill>
                              <a:srgbClr val="F5750B"/>
                            </a:solidFill>
                            <a:latin typeface="Cambria Math" panose="02040503050406030204" pitchFamily="18" charset="0"/>
                            <a:ea typeface="굴림" charset="0"/>
                            <a:cs typeface="굴림" charset="0"/>
                          </a:rPr>
                        </m:ctrlPr>
                      </m:dPr>
                      <m:e>
                        <m:r>
                          <a:rPr lang="de-DE" altLang="ko-KR" sz="4500" b="0" i="1" smtClean="0">
                            <a:solidFill>
                              <a:srgbClr val="F5750B"/>
                            </a:solidFill>
                            <a:latin typeface="Cambria Math" panose="02040503050406030204" pitchFamily="18" charset="0"/>
                            <a:ea typeface="굴림" charset="0"/>
                            <a:cs typeface="굴림" charset="0"/>
                          </a:rPr>
                          <m:t>𝐴</m:t>
                        </m:r>
                        <m:r>
                          <a:rPr lang="de-DE" altLang="ko-KR" sz="4500" i="1">
                            <a:solidFill>
                              <a:srgbClr val="F5750B"/>
                            </a:solidFill>
                            <a:latin typeface="Cambria Math" panose="02040503050406030204" pitchFamily="18" charset="0"/>
                          </a:rPr>
                          <m:t>⋅</m:t>
                        </m:r>
                        <m:bar>
                          <m:barPr>
                            <m:pos m:val="top"/>
                            <m:ctrlPr>
                              <a:rPr lang="de-DE" altLang="ko-KR" sz="4500" b="0" i="1" smtClean="0">
                                <a:solidFill>
                                  <a:srgbClr val="F5750B"/>
                                </a:solidFill>
                                <a:latin typeface="Cambria Math" panose="02040503050406030204" pitchFamily="18" charset="0"/>
                              </a:rPr>
                            </m:ctrlPr>
                          </m:barPr>
                          <m:e>
                            <m:r>
                              <a:rPr lang="de-DE" altLang="ko-KR" sz="4500" b="0" i="1" smtClean="0">
                                <a:solidFill>
                                  <a:srgbClr val="F5750B"/>
                                </a:solidFill>
                                <a:latin typeface="Cambria Math" panose="02040503050406030204" pitchFamily="18" charset="0"/>
                              </a:rPr>
                              <m:t>𝐵</m:t>
                            </m:r>
                          </m:e>
                        </m:bar>
                        <m:r>
                          <a:rPr lang="de-DE" altLang="ko-KR" sz="4500" i="1">
                            <a:solidFill>
                              <a:srgbClr val="F5750B"/>
                            </a:solidFill>
                            <a:latin typeface="Cambria Math" panose="02040503050406030204" pitchFamily="18" charset="0"/>
                          </a:rPr>
                          <m:t>⋅</m:t>
                        </m:r>
                        <m:sSub>
                          <m:sSubPr>
                            <m:ctrlPr>
                              <a:rPr lang="de-DE" altLang="ko-KR" sz="4500" i="1">
                                <a:solidFill>
                                  <a:srgbClr val="F5750B"/>
                                </a:solidFill>
                                <a:latin typeface="Cambria Math" panose="02040503050406030204" pitchFamily="18" charset="0"/>
                                <a:ea typeface="굴림" charset="0"/>
                                <a:cs typeface="굴림" charset="0"/>
                              </a:rPr>
                            </m:ctrlPr>
                          </m:sSubPr>
                          <m:e>
                            <m:r>
                              <a:rPr lang="de-DE" altLang="ko-KR" sz="4500" i="1">
                                <a:solidFill>
                                  <a:srgbClr val="F5750B"/>
                                </a:solidFill>
                                <a:latin typeface="Cambria Math" panose="02040503050406030204" pitchFamily="18" charset="0"/>
                                <a:ea typeface="굴림" charset="0"/>
                                <a:cs typeface="굴림" charset="0"/>
                              </a:rPr>
                              <m:t>𝐶</m:t>
                            </m:r>
                          </m:e>
                          <m:sub>
                            <m:r>
                              <a:rPr lang="de-DE" altLang="ko-KR" sz="4500" i="1">
                                <a:solidFill>
                                  <a:srgbClr val="F5750B"/>
                                </a:solidFill>
                                <a:latin typeface="Cambria Math" panose="02040503050406030204" pitchFamily="18" charset="0"/>
                                <a:ea typeface="굴림" charset="0"/>
                                <a:cs typeface="굴림" charset="0"/>
                              </a:rPr>
                              <m:t>𝑖𝑛</m:t>
                            </m:r>
                          </m:sub>
                        </m:sSub>
                      </m:e>
                    </m:d>
                    <m:r>
                      <a:rPr lang="de-DE" altLang="ko-KR" sz="4500" b="0" i="1" smtClean="0">
                        <a:solidFill>
                          <a:srgbClr val="F5750B"/>
                        </a:solidFill>
                        <a:latin typeface="Cambria Math" panose="02040503050406030204" pitchFamily="18" charset="0"/>
                        <a:ea typeface="굴림" charset="0"/>
                        <a:cs typeface="굴림" charset="0"/>
                      </a:rPr>
                      <m:t>+</m:t>
                    </m:r>
                    <m:d>
                      <m:dPr>
                        <m:ctrlPr>
                          <a:rPr lang="de-DE" altLang="ko-KR" sz="4500" b="0" i="1" smtClean="0">
                            <a:solidFill>
                              <a:srgbClr val="F5750B"/>
                            </a:solidFill>
                            <a:latin typeface="Cambria Math" panose="02040503050406030204" pitchFamily="18" charset="0"/>
                            <a:ea typeface="굴림" charset="0"/>
                            <a:cs typeface="굴림" charset="0"/>
                          </a:rPr>
                        </m:ctrlPr>
                      </m:dPr>
                      <m:e>
                        <m:r>
                          <a:rPr lang="de-DE" altLang="ko-KR" sz="4500" i="1">
                            <a:solidFill>
                              <a:srgbClr val="F5750B"/>
                            </a:solidFill>
                            <a:latin typeface="Cambria Math" panose="02040503050406030204" pitchFamily="18" charset="0"/>
                            <a:ea typeface="굴림" charset="0"/>
                            <a:cs typeface="굴림" charset="0"/>
                          </a:rPr>
                          <m:t>𝐴</m:t>
                        </m:r>
                        <m:r>
                          <a:rPr lang="de-DE" altLang="ko-KR" sz="4500" i="1">
                            <a:solidFill>
                              <a:srgbClr val="F5750B"/>
                            </a:solidFill>
                            <a:latin typeface="Cambria Math" panose="02040503050406030204" pitchFamily="18" charset="0"/>
                          </a:rPr>
                          <m:t>⋅</m:t>
                        </m:r>
                        <m:r>
                          <a:rPr lang="de-DE" altLang="ko-KR" sz="4500" i="1">
                            <a:solidFill>
                              <a:srgbClr val="F5750B"/>
                            </a:solidFill>
                            <a:latin typeface="Cambria Math" panose="02040503050406030204" pitchFamily="18" charset="0"/>
                            <a:ea typeface="굴림" charset="0"/>
                            <a:cs typeface="굴림" charset="0"/>
                          </a:rPr>
                          <m:t>𝐵</m:t>
                        </m:r>
                        <m:r>
                          <a:rPr lang="de-DE" altLang="ko-KR" sz="4500" i="1">
                            <a:solidFill>
                              <a:srgbClr val="F5750B"/>
                            </a:solidFill>
                            <a:latin typeface="Cambria Math" panose="02040503050406030204" pitchFamily="18" charset="0"/>
                          </a:rPr>
                          <m:t>⋅</m:t>
                        </m:r>
                        <m:bar>
                          <m:barPr>
                            <m:pos m:val="top"/>
                            <m:ctrlPr>
                              <a:rPr lang="de-DE" altLang="ko-KR" sz="4500" b="0" i="1" smtClean="0">
                                <a:solidFill>
                                  <a:srgbClr val="F5750B"/>
                                </a:solidFill>
                                <a:latin typeface="Cambria Math" panose="02040503050406030204" pitchFamily="18" charset="0"/>
                                <a:ea typeface="굴림" charset="0"/>
                                <a:cs typeface="굴림" charset="0"/>
                              </a:rPr>
                            </m:ctrlPr>
                          </m:barPr>
                          <m:e>
                            <m:sSub>
                              <m:sSubPr>
                                <m:ctrlPr>
                                  <a:rPr lang="de-DE" altLang="ko-KR" sz="4500" i="1">
                                    <a:solidFill>
                                      <a:srgbClr val="F5750B"/>
                                    </a:solidFill>
                                    <a:latin typeface="Cambria Math" panose="02040503050406030204" pitchFamily="18" charset="0"/>
                                    <a:ea typeface="굴림" charset="0"/>
                                    <a:cs typeface="굴림" charset="0"/>
                                  </a:rPr>
                                </m:ctrlPr>
                              </m:sSubPr>
                              <m:e>
                                <m:r>
                                  <a:rPr lang="de-DE" altLang="ko-KR" sz="4500" i="1">
                                    <a:solidFill>
                                      <a:srgbClr val="F5750B"/>
                                    </a:solidFill>
                                    <a:latin typeface="Cambria Math" panose="02040503050406030204" pitchFamily="18" charset="0"/>
                                    <a:ea typeface="굴림" charset="0"/>
                                    <a:cs typeface="굴림" charset="0"/>
                                  </a:rPr>
                                  <m:t>𝐶</m:t>
                                </m:r>
                              </m:e>
                              <m:sub>
                                <m:r>
                                  <a:rPr lang="de-DE" altLang="ko-KR" sz="4500" i="1">
                                    <a:solidFill>
                                      <a:srgbClr val="F5750B"/>
                                    </a:solidFill>
                                    <a:latin typeface="Cambria Math" panose="02040503050406030204" pitchFamily="18" charset="0"/>
                                    <a:ea typeface="굴림" charset="0"/>
                                    <a:cs typeface="굴림" charset="0"/>
                                  </a:rPr>
                                  <m:t>𝑖𝑛</m:t>
                                </m:r>
                              </m:sub>
                            </m:sSub>
                          </m:e>
                        </m:bar>
                      </m:e>
                    </m:d>
                    <m:r>
                      <a:rPr lang="de-DE" altLang="ko-KR" sz="4500" b="0" i="1" smtClean="0">
                        <a:solidFill>
                          <a:srgbClr val="F5750B"/>
                        </a:solidFill>
                        <a:latin typeface="Cambria Math" panose="02040503050406030204" pitchFamily="18" charset="0"/>
                        <a:ea typeface="굴림" charset="0"/>
                        <a:cs typeface="굴림" charset="0"/>
                      </a:rPr>
                      <m:t>+</m:t>
                    </m:r>
                    <m:d>
                      <m:dPr>
                        <m:ctrlPr>
                          <a:rPr lang="de-DE" altLang="ko-KR" sz="4500" b="0" i="1" smtClean="0">
                            <a:solidFill>
                              <a:srgbClr val="F5750B"/>
                            </a:solidFill>
                            <a:latin typeface="Cambria Math" panose="02040503050406030204" pitchFamily="18" charset="0"/>
                            <a:ea typeface="굴림" charset="0"/>
                            <a:cs typeface="굴림" charset="0"/>
                          </a:rPr>
                        </m:ctrlPr>
                      </m:dPr>
                      <m:e>
                        <m:r>
                          <a:rPr lang="de-DE" altLang="ko-KR" sz="4500" b="0" i="1" smtClean="0">
                            <a:solidFill>
                              <a:srgbClr val="F5750B"/>
                            </a:solidFill>
                            <a:latin typeface="Cambria Math" panose="02040503050406030204" pitchFamily="18" charset="0"/>
                            <a:ea typeface="굴림" charset="0"/>
                            <a:cs typeface="굴림" charset="0"/>
                          </a:rPr>
                          <m:t>𝐴</m:t>
                        </m:r>
                        <m:r>
                          <a:rPr lang="de-DE" altLang="ko-KR" sz="4500" i="1">
                            <a:solidFill>
                              <a:srgbClr val="F5750B"/>
                            </a:solidFill>
                            <a:latin typeface="Cambria Math" panose="02040503050406030204" pitchFamily="18" charset="0"/>
                          </a:rPr>
                          <m:t>⋅</m:t>
                        </m:r>
                        <m:r>
                          <a:rPr lang="de-DE" altLang="ko-KR" sz="4500" b="0" i="1" smtClean="0">
                            <a:solidFill>
                              <a:srgbClr val="F5750B"/>
                            </a:solidFill>
                            <a:latin typeface="Cambria Math" panose="02040503050406030204" pitchFamily="18" charset="0"/>
                            <a:ea typeface="굴림" charset="0"/>
                            <a:cs typeface="굴림" charset="0"/>
                          </a:rPr>
                          <m:t>𝐵</m:t>
                        </m:r>
                        <m:r>
                          <a:rPr lang="de-DE" altLang="ko-KR" sz="4500" i="1">
                            <a:solidFill>
                              <a:srgbClr val="F5750B"/>
                            </a:solidFill>
                            <a:latin typeface="Cambria Math" panose="02040503050406030204" pitchFamily="18" charset="0"/>
                          </a:rPr>
                          <m:t>⋅</m:t>
                        </m:r>
                        <m:sSub>
                          <m:sSubPr>
                            <m:ctrlPr>
                              <a:rPr lang="de-DE" altLang="ko-KR" sz="4500" b="0" i="1" smtClean="0">
                                <a:solidFill>
                                  <a:srgbClr val="F5750B"/>
                                </a:solidFill>
                                <a:latin typeface="Cambria Math" panose="02040503050406030204" pitchFamily="18" charset="0"/>
                                <a:ea typeface="굴림" charset="0"/>
                                <a:cs typeface="굴림" charset="0"/>
                              </a:rPr>
                            </m:ctrlPr>
                          </m:sSubPr>
                          <m:e>
                            <m:r>
                              <a:rPr lang="de-DE" altLang="ko-KR" sz="4500" b="0" i="1" smtClean="0">
                                <a:solidFill>
                                  <a:srgbClr val="F5750B"/>
                                </a:solidFill>
                                <a:latin typeface="Cambria Math" panose="02040503050406030204" pitchFamily="18" charset="0"/>
                                <a:ea typeface="굴림" charset="0"/>
                                <a:cs typeface="굴림" charset="0"/>
                              </a:rPr>
                              <m:t>𝐶</m:t>
                            </m:r>
                          </m:e>
                          <m:sub>
                            <m:r>
                              <a:rPr lang="de-DE" altLang="ko-KR" sz="4500" b="0" i="1" smtClean="0">
                                <a:solidFill>
                                  <a:srgbClr val="F5750B"/>
                                </a:solidFill>
                                <a:latin typeface="Cambria Math" panose="02040503050406030204" pitchFamily="18" charset="0"/>
                                <a:ea typeface="굴림" charset="0"/>
                                <a:cs typeface="굴림" charset="0"/>
                              </a:rPr>
                              <m:t>𝑖𝑛</m:t>
                            </m:r>
                          </m:sub>
                        </m:sSub>
                      </m:e>
                    </m:d>
                  </m:oMath>
                </a14:m>
                <a:endParaRPr lang="en-US" altLang="ko-KR" sz="4500" dirty="0">
                  <a:solidFill>
                    <a:srgbClr val="92D050"/>
                  </a:solidFill>
                  <a:ea typeface="굴림" charset="0"/>
                  <a:cs typeface="굴림" charset="0"/>
                </a:endParaRPr>
              </a:p>
              <a:p>
                <a14:m>
                  <m:oMath xmlns:m="http://schemas.openxmlformats.org/officeDocument/2006/math">
                    <m:r>
                      <a:rPr lang="de-DE" altLang="ko-KR" sz="4500" b="0" i="1" smtClean="0">
                        <a:solidFill>
                          <a:srgbClr val="0000FF"/>
                        </a:solidFill>
                        <a:latin typeface="Cambria Math" panose="02040503050406030204" pitchFamily="18" charset="0"/>
                        <a:ea typeface="굴림" charset="0"/>
                        <a:cs typeface="굴림" charset="0"/>
                      </a:rPr>
                      <m:t>𝑆</m:t>
                    </m:r>
                    <m:r>
                      <a:rPr lang="de-DE" altLang="ko-KR" sz="4500" i="1">
                        <a:solidFill>
                          <a:srgbClr val="0000FF"/>
                        </a:solidFill>
                        <a:latin typeface="Cambria Math" panose="02040503050406030204" pitchFamily="18" charset="0"/>
                        <a:ea typeface="굴림" charset="0"/>
                        <a:cs typeface="굴림" charset="0"/>
                      </a:rPr>
                      <m:t>=</m:t>
                    </m:r>
                    <m:d>
                      <m:dPr>
                        <m:ctrlPr>
                          <a:rPr lang="de-DE" altLang="ko-KR" sz="4500" i="1">
                            <a:solidFill>
                              <a:srgbClr val="0000FF"/>
                            </a:solidFill>
                            <a:latin typeface="Cambria Math" panose="02040503050406030204" pitchFamily="18" charset="0"/>
                            <a:ea typeface="굴림" charset="0"/>
                            <a:cs typeface="굴림" charset="0"/>
                          </a:rPr>
                        </m:ctrlPr>
                      </m:dPr>
                      <m:e>
                        <m:acc>
                          <m:accPr>
                            <m:chr m:val="̅"/>
                            <m:ctrlPr>
                              <a:rPr lang="de-DE" altLang="ko-KR" sz="4500" i="1">
                                <a:solidFill>
                                  <a:srgbClr val="0000FF"/>
                                </a:solidFill>
                                <a:latin typeface="Cambria Math" panose="02040503050406030204" pitchFamily="18" charset="0"/>
                              </a:rPr>
                            </m:ctrlPr>
                          </m:accPr>
                          <m:e>
                            <m:r>
                              <a:rPr lang="de-DE" altLang="ko-KR" sz="4500" i="1">
                                <a:solidFill>
                                  <a:srgbClr val="0000FF"/>
                                </a:solidFill>
                                <a:latin typeface="Cambria Math" panose="02040503050406030204" pitchFamily="18" charset="0"/>
                              </a:rPr>
                              <m:t>𝐴</m:t>
                            </m:r>
                          </m:e>
                        </m:acc>
                        <m:r>
                          <a:rPr lang="de-DE" altLang="ko-KR" sz="4500" b="0" i="1" smtClean="0">
                            <a:solidFill>
                              <a:srgbClr val="0000FF"/>
                            </a:solidFill>
                            <a:latin typeface="Cambria Math" panose="02040503050406030204" pitchFamily="18" charset="0"/>
                          </a:rPr>
                          <m:t>⋅</m:t>
                        </m:r>
                        <m:bar>
                          <m:barPr>
                            <m:pos m:val="top"/>
                            <m:ctrlPr>
                              <a:rPr lang="de-DE" altLang="ko-KR" sz="4500" i="1">
                                <a:solidFill>
                                  <a:srgbClr val="0000FF"/>
                                </a:solidFill>
                                <a:latin typeface="Cambria Math" panose="02040503050406030204" pitchFamily="18" charset="0"/>
                              </a:rPr>
                            </m:ctrlPr>
                          </m:barPr>
                          <m:e>
                            <m:r>
                              <a:rPr lang="de-DE" altLang="ko-KR" sz="4500" i="1">
                                <a:solidFill>
                                  <a:srgbClr val="0000FF"/>
                                </a:solidFill>
                                <a:latin typeface="Cambria Math" panose="02040503050406030204" pitchFamily="18" charset="0"/>
                              </a:rPr>
                              <m:t>𝐵</m:t>
                            </m:r>
                          </m:e>
                        </m:bar>
                        <m:r>
                          <a:rPr lang="de-DE" altLang="ko-KR" sz="4500" b="0" i="1" smtClean="0">
                            <a:solidFill>
                              <a:srgbClr val="0000FF"/>
                            </a:solidFill>
                            <a:latin typeface="Cambria Math" panose="02040503050406030204" pitchFamily="18" charset="0"/>
                          </a:rPr>
                          <m:t>⋅</m:t>
                        </m:r>
                        <m:sSub>
                          <m:sSubPr>
                            <m:ctrlPr>
                              <a:rPr lang="de-DE" altLang="ko-KR" sz="4500" i="1">
                                <a:solidFill>
                                  <a:srgbClr val="0000FF"/>
                                </a:solidFill>
                                <a:latin typeface="Cambria Math" panose="02040503050406030204" pitchFamily="18" charset="0"/>
                                <a:ea typeface="굴림" charset="0"/>
                                <a:cs typeface="굴림" charset="0"/>
                              </a:rPr>
                            </m:ctrlPr>
                          </m:sSubPr>
                          <m:e>
                            <m:r>
                              <a:rPr lang="de-DE" altLang="ko-KR" sz="4500" i="1">
                                <a:solidFill>
                                  <a:srgbClr val="0000FF"/>
                                </a:solidFill>
                                <a:latin typeface="Cambria Math" panose="02040503050406030204" pitchFamily="18" charset="0"/>
                                <a:ea typeface="굴림" charset="0"/>
                                <a:cs typeface="굴림" charset="0"/>
                              </a:rPr>
                              <m:t>𝐶</m:t>
                            </m:r>
                          </m:e>
                          <m:sub>
                            <m:r>
                              <a:rPr lang="de-DE" altLang="ko-KR" sz="4500" i="1">
                                <a:solidFill>
                                  <a:srgbClr val="0000FF"/>
                                </a:solidFill>
                                <a:latin typeface="Cambria Math" panose="02040503050406030204" pitchFamily="18" charset="0"/>
                                <a:ea typeface="굴림" charset="0"/>
                                <a:cs typeface="굴림" charset="0"/>
                              </a:rPr>
                              <m:t>𝑖𝑛</m:t>
                            </m:r>
                          </m:sub>
                        </m:sSub>
                      </m:e>
                    </m:d>
                    <m:r>
                      <a:rPr lang="de-DE" altLang="ko-KR" sz="4500" b="0" i="1" smtClean="0">
                        <a:solidFill>
                          <a:srgbClr val="0000FF"/>
                        </a:solidFill>
                        <a:latin typeface="Cambria Math" panose="02040503050406030204" pitchFamily="18" charset="0"/>
                        <a:ea typeface="굴림" charset="0"/>
                        <a:cs typeface="굴림" charset="0"/>
                      </a:rPr>
                      <m:t>+</m:t>
                    </m:r>
                    <m:d>
                      <m:dPr>
                        <m:ctrlPr>
                          <a:rPr lang="de-DE" altLang="ko-KR" sz="4500" i="1">
                            <a:solidFill>
                              <a:srgbClr val="0000FF"/>
                            </a:solidFill>
                            <a:latin typeface="Cambria Math" panose="02040503050406030204" pitchFamily="18" charset="0"/>
                            <a:ea typeface="굴림" charset="0"/>
                            <a:cs typeface="굴림" charset="0"/>
                          </a:rPr>
                        </m:ctrlPr>
                      </m:dPr>
                      <m:e>
                        <m:acc>
                          <m:accPr>
                            <m:chr m:val="̅"/>
                            <m:ctrlPr>
                              <a:rPr lang="de-DE" altLang="ko-KR" sz="4500" i="1">
                                <a:solidFill>
                                  <a:srgbClr val="0000FF"/>
                                </a:solidFill>
                                <a:latin typeface="Cambria Math" panose="02040503050406030204" pitchFamily="18" charset="0"/>
                              </a:rPr>
                            </m:ctrlPr>
                          </m:accPr>
                          <m:e>
                            <m:r>
                              <a:rPr lang="de-DE" altLang="ko-KR" sz="4500" i="1">
                                <a:solidFill>
                                  <a:srgbClr val="0000FF"/>
                                </a:solidFill>
                                <a:latin typeface="Cambria Math" panose="02040503050406030204" pitchFamily="18" charset="0"/>
                              </a:rPr>
                              <m:t>𝐴</m:t>
                            </m:r>
                          </m:e>
                        </m:acc>
                        <m:r>
                          <a:rPr lang="de-DE" altLang="ko-KR" sz="4500" b="0" i="1" smtClean="0">
                            <a:solidFill>
                              <a:srgbClr val="0000FF"/>
                            </a:solidFill>
                            <a:latin typeface="Cambria Math" panose="02040503050406030204" pitchFamily="18" charset="0"/>
                          </a:rPr>
                          <m:t>⋅</m:t>
                        </m:r>
                        <m:r>
                          <a:rPr lang="de-DE" altLang="ko-KR" sz="4500" i="1">
                            <a:solidFill>
                              <a:srgbClr val="0000FF"/>
                            </a:solidFill>
                            <a:latin typeface="Cambria Math" panose="02040503050406030204" pitchFamily="18" charset="0"/>
                            <a:ea typeface="굴림" charset="0"/>
                            <a:cs typeface="굴림" charset="0"/>
                          </a:rPr>
                          <m:t>𝐵</m:t>
                        </m:r>
                        <m:r>
                          <a:rPr lang="de-DE" altLang="ko-KR" sz="4500" b="0" i="1" smtClean="0">
                            <a:solidFill>
                              <a:srgbClr val="0000FF"/>
                            </a:solidFill>
                            <a:latin typeface="Cambria Math" panose="02040503050406030204" pitchFamily="18" charset="0"/>
                            <a:ea typeface="굴림" charset="0"/>
                            <a:cs typeface="굴림" charset="0"/>
                          </a:rPr>
                          <m:t>⋅</m:t>
                        </m:r>
                        <m:bar>
                          <m:barPr>
                            <m:pos m:val="top"/>
                            <m:ctrlPr>
                              <a:rPr lang="de-DE" altLang="ko-KR" sz="4500" i="1">
                                <a:solidFill>
                                  <a:srgbClr val="0000FF"/>
                                </a:solidFill>
                                <a:latin typeface="Cambria Math" panose="02040503050406030204" pitchFamily="18" charset="0"/>
                                <a:ea typeface="굴림" charset="0"/>
                                <a:cs typeface="굴림" charset="0"/>
                              </a:rPr>
                            </m:ctrlPr>
                          </m:barPr>
                          <m:e>
                            <m:sSub>
                              <m:sSubPr>
                                <m:ctrlPr>
                                  <a:rPr lang="de-DE" altLang="ko-KR" sz="4500" i="1">
                                    <a:solidFill>
                                      <a:srgbClr val="0000FF"/>
                                    </a:solidFill>
                                    <a:latin typeface="Cambria Math" panose="02040503050406030204" pitchFamily="18" charset="0"/>
                                    <a:ea typeface="굴림" charset="0"/>
                                    <a:cs typeface="굴림" charset="0"/>
                                  </a:rPr>
                                </m:ctrlPr>
                              </m:sSubPr>
                              <m:e>
                                <m:r>
                                  <a:rPr lang="de-DE" altLang="ko-KR" sz="4500" i="1">
                                    <a:solidFill>
                                      <a:srgbClr val="0000FF"/>
                                    </a:solidFill>
                                    <a:latin typeface="Cambria Math" panose="02040503050406030204" pitchFamily="18" charset="0"/>
                                    <a:ea typeface="굴림" charset="0"/>
                                    <a:cs typeface="굴림" charset="0"/>
                                  </a:rPr>
                                  <m:t>𝐶</m:t>
                                </m:r>
                              </m:e>
                              <m:sub>
                                <m:r>
                                  <a:rPr lang="de-DE" altLang="ko-KR" sz="4500" i="1">
                                    <a:solidFill>
                                      <a:srgbClr val="0000FF"/>
                                    </a:solidFill>
                                    <a:latin typeface="Cambria Math" panose="02040503050406030204" pitchFamily="18" charset="0"/>
                                    <a:ea typeface="굴림" charset="0"/>
                                    <a:cs typeface="굴림" charset="0"/>
                                  </a:rPr>
                                  <m:t>𝑖𝑛</m:t>
                                </m:r>
                              </m:sub>
                            </m:sSub>
                          </m:e>
                        </m:bar>
                      </m:e>
                    </m:d>
                    <m:r>
                      <a:rPr lang="de-DE" altLang="ko-KR" sz="4500" b="0" i="1" smtClean="0">
                        <a:solidFill>
                          <a:srgbClr val="0000FF"/>
                        </a:solidFill>
                        <a:latin typeface="Cambria Math" panose="02040503050406030204" pitchFamily="18" charset="0"/>
                        <a:ea typeface="굴림" charset="0"/>
                        <a:cs typeface="굴림" charset="0"/>
                      </a:rPr>
                      <m:t>+</m:t>
                    </m:r>
                    <m:d>
                      <m:dPr>
                        <m:ctrlPr>
                          <a:rPr lang="de-DE" altLang="ko-KR" sz="4500" i="1">
                            <a:solidFill>
                              <a:srgbClr val="0000FF"/>
                            </a:solidFill>
                            <a:latin typeface="Cambria Math" panose="02040503050406030204" pitchFamily="18" charset="0"/>
                            <a:ea typeface="굴림" charset="0"/>
                            <a:cs typeface="굴림" charset="0"/>
                          </a:rPr>
                        </m:ctrlPr>
                      </m:dPr>
                      <m:e>
                        <m:r>
                          <a:rPr lang="de-DE" altLang="ko-KR" sz="4500" i="1">
                            <a:solidFill>
                              <a:srgbClr val="0000FF"/>
                            </a:solidFill>
                            <a:latin typeface="Cambria Math" panose="02040503050406030204" pitchFamily="18" charset="0"/>
                            <a:ea typeface="굴림" charset="0"/>
                            <a:cs typeface="굴림" charset="0"/>
                          </a:rPr>
                          <m:t>𝐴</m:t>
                        </m:r>
                        <m:r>
                          <a:rPr lang="de-DE" altLang="ko-KR" sz="4500" b="0" i="1" smtClean="0">
                            <a:solidFill>
                              <a:srgbClr val="0000FF"/>
                            </a:solidFill>
                            <a:latin typeface="Cambria Math" panose="02040503050406030204" pitchFamily="18" charset="0"/>
                            <a:ea typeface="굴림" charset="0"/>
                            <a:cs typeface="굴림" charset="0"/>
                          </a:rPr>
                          <m:t>⋅</m:t>
                        </m:r>
                        <m:bar>
                          <m:barPr>
                            <m:pos m:val="top"/>
                            <m:ctrlPr>
                              <a:rPr lang="de-DE" altLang="ko-KR" sz="4500" i="1">
                                <a:solidFill>
                                  <a:srgbClr val="0000FF"/>
                                </a:solidFill>
                                <a:latin typeface="Cambria Math" panose="02040503050406030204" pitchFamily="18" charset="0"/>
                              </a:rPr>
                            </m:ctrlPr>
                          </m:barPr>
                          <m:e>
                            <m:r>
                              <a:rPr lang="de-DE" altLang="ko-KR" sz="4500" i="1">
                                <a:solidFill>
                                  <a:srgbClr val="0000FF"/>
                                </a:solidFill>
                                <a:latin typeface="Cambria Math" panose="02040503050406030204" pitchFamily="18" charset="0"/>
                              </a:rPr>
                              <m:t>𝐵</m:t>
                            </m:r>
                          </m:e>
                        </m:bar>
                        <m:r>
                          <a:rPr lang="de-DE" altLang="ko-KR" sz="4500" b="0" i="1" smtClean="0">
                            <a:solidFill>
                              <a:srgbClr val="0000FF"/>
                            </a:solidFill>
                            <a:latin typeface="Cambria Math" panose="02040503050406030204" pitchFamily="18" charset="0"/>
                          </a:rPr>
                          <m:t>⋅</m:t>
                        </m:r>
                        <m:bar>
                          <m:barPr>
                            <m:pos m:val="top"/>
                            <m:ctrlPr>
                              <a:rPr lang="de-DE" altLang="ko-KR" sz="4500" i="1">
                                <a:solidFill>
                                  <a:srgbClr val="0000FF"/>
                                </a:solidFill>
                                <a:latin typeface="Cambria Math" panose="02040503050406030204" pitchFamily="18" charset="0"/>
                                <a:ea typeface="굴림" charset="0"/>
                                <a:cs typeface="굴림" charset="0"/>
                              </a:rPr>
                            </m:ctrlPr>
                          </m:barPr>
                          <m:e>
                            <m:sSub>
                              <m:sSubPr>
                                <m:ctrlPr>
                                  <a:rPr lang="de-DE" altLang="ko-KR" sz="4500" i="1">
                                    <a:solidFill>
                                      <a:srgbClr val="0000FF"/>
                                    </a:solidFill>
                                    <a:latin typeface="Cambria Math" panose="02040503050406030204" pitchFamily="18" charset="0"/>
                                    <a:ea typeface="굴림" charset="0"/>
                                    <a:cs typeface="굴림" charset="0"/>
                                  </a:rPr>
                                </m:ctrlPr>
                              </m:sSubPr>
                              <m:e>
                                <m:r>
                                  <a:rPr lang="de-DE" altLang="ko-KR" sz="4500" i="1">
                                    <a:solidFill>
                                      <a:srgbClr val="0000FF"/>
                                    </a:solidFill>
                                    <a:latin typeface="Cambria Math" panose="02040503050406030204" pitchFamily="18" charset="0"/>
                                    <a:ea typeface="굴림" charset="0"/>
                                    <a:cs typeface="굴림" charset="0"/>
                                  </a:rPr>
                                  <m:t>𝐶</m:t>
                                </m:r>
                              </m:e>
                              <m:sub>
                                <m:r>
                                  <a:rPr lang="de-DE" altLang="ko-KR" sz="4500" i="1">
                                    <a:solidFill>
                                      <a:srgbClr val="0000FF"/>
                                    </a:solidFill>
                                    <a:latin typeface="Cambria Math" panose="02040503050406030204" pitchFamily="18" charset="0"/>
                                    <a:ea typeface="굴림" charset="0"/>
                                    <a:cs typeface="굴림" charset="0"/>
                                  </a:rPr>
                                  <m:t>𝑖𝑛</m:t>
                                </m:r>
                              </m:sub>
                            </m:sSub>
                          </m:e>
                        </m:bar>
                      </m:e>
                    </m:d>
                    <m:r>
                      <a:rPr lang="de-DE" altLang="ko-KR" sz="4500" b="0" i="1" smtClean="0">
                        <a:solidFill>
                          <a:srgbClr val="0000FF"/>
                        </a:solidFill>
                        <a:latin typeface="Cambria Math" panose="02040503050406030204" pitchFamily="18" charset="0"/>
                        <a:ea typeface="굴림" charset="0"/>
                        <a:cs typeface="굴림" charset="0"/>
                      </a:rPr>
                      <m:t>+</m:t>
                    </m:r>
                    <m:d>
                      <m:dPr>
                        <m:ctrlPr>
                          <a:rPr lang="de-DE" altLang="ko-KR" sz="4500" i="1">
                            <a:solidFill>
                              <a:srgbClr val="0000FF"/>
                            </a:solidFill>
                            <a:latin typeface="Cambria Math" panose="02040503050406030204" pitchFamily="18" charset="0"/>
                            <a:ea typeface="굴림" charset="0"/>
                            <a:cs typeface="굴림" charset="0"/>
                          </a:rPr>
                        </m:ctrlPr>
                      </m:dPr>
                      <m:e>
                        <m:r>
                          <a:rPr lang="de-DE" altLang="ko-KR" sz="4500" i="1">
                            <a:solidFill>
                              <a:srgbClr val="0000FF"/>
                            </a:solidFill>
                            <a:latin typeface="Cambria Math" panose="02040503050406030204" pitchFamily="18" charset="0"/>
                            <a:ea typeface="굴림" charset="0"/>
                            <a:cs typeface="굴림" charset="0"/>
                          </a:rPr>
                          <m:t>𝐴</m:t>
                        </m:r>
                        <m:r>
                          <a:rPr lang="de-DE" altLang="ko-KR" sz="4500" b="0" i="1" smtClean="0">
                            <a:solidFill>
                              <a:srgbClr val="0000FF"/>
                            </a:solidFill>
                            <a:latin typeface="Cambria Math" panose="02040503050406030204" pitchFamily="18" charset="0"/>
                            <a:ea typeface="굴림" charset="0"/>
                            <a:cs typeface="굴림" charset="0"/>
                          </a:rPr>
                          <m:t>⋅</m:t>
                        </m:r>
                        <m:r>
                          <a:rPr lang="de-DE" altLang="ko-KR" sz="4500" i="1">
                            <a:solidFill>
                              <a:srgbClr val="0000FF"/>
                            </a:solidFill>
                            <a:latin typeface="Cambria Math" panose="02040503050406030204" pitchFamily="18" charset="0"/>
                            <a:ea typeface="굴림" charset="0"/>
                            <a:cs typeface="굴림" charset="0"/>
                          </a:rPr>
                          <m:t>𝐵</m:t>
                        </m:r>
                        <m:r>
                          <a:rPr lang="de-DE" altLang="ko-KR" sz="4500" b="0" i="1" smtClean="0">
                            <a:solidFill>
                              <a:srgbClr val="0000FF"/>
                            </a:solidFill>
                            <a:latin typeface="Cambria Math" panose="02040503050406030204" pitchFamily="18" charset="0"/>
                            <a:ea typeface="굴림" charset="0"/>
                            <a:cs typeface="굴림" charset="0"/>
                          </a:rPr>
                          <m:t>⋅</m:t>
                        </m:r>
                        <m:sSub>
                          <m:sSubPr>
                            <m:ctrlPr>
                              <a:rPr lang="de-DE" altLang="ko-KR" sz="4500" b="0" i="1" smtClean="0">
                                <a:solidFill>
                                  <a:srgbClr val="0000FF"/>
                                </a:solidFill>
                                <a:latin typeface="Cambria Math" panose="02040503050406030204" pitchFamily="18" charset="0"/>
                                <a:ea typeface="굴림" charset="0"/>
                                <a:cs typeface="굴림" charset="0"/>
                              </a:rPr>
                            </m:ctrlPr>
                          </m:sSubPr>
                          <m:e>
                            <m:r>
                              <a:rPr lang="de-DE" altLang="ko-KR" sz="4500" b="0" i="1" smtClean="0">
                                <a:solidFill>
                                  <a:srgbClr val="0000FF"/>
                                </a:solidFill>
                                <a:latin typeface="Cambria Math" panose="02040503050406030204" pitchFamily="18" charset="0"/>
                                <a:ea typeface="굴림" charset="0"/>
                                <a:cs typeface="굴림" charset="0"/>
                              </a:rPr>
                              <m:t>𝐶</m:t>
                            </m:r>
                          </m:e>
                          <m:sub>
                            <m:r>
                              <a:rPr lang="de-DE" altLang="ko-KR" sz="4500" b="0" i="1" smtClean="0">
                                <a:solidFill>
                                  <a:srgbClr val="0000FF"/>
                                </a:solidFill>
                                <a:latin typeface="Cambria Math" panose="02040503050406030204" pitchFamily="18" charset="0"/>
                                <a:ea typeface="굴림" charset="0"/>
                                <a:cs typeface="굴림" charset="0"/>
                              </a:rPr>
                              <m:t>𝑖𝑛</m:t>
                            </m:r>
                          </m:sub>
                        </m:sSub>
                      </m:e>
                    </m:d>
                  </m:oMath>
                </a14:m>
                <a:endParaRPr lang="en-US" altLang="ko-KR" sz="3800" baseline="-25000" dirty="0">
                  <a:solidFill>
                    <a:srgbClr val="F5CAC1"/>
                  </a:solidFill>
                  <a:ea typeface="굴림" charset="0"/>
                  <a:cs typeface="굴림" charset="0"/>
                </a:endParaRPr>
              </a:p>
            </p:txBody>
          </p:sp>
        </mc:Choice>
        <mc:Fallback xmlns="">
          <p:sp>
            <p:nvSpPr>
              <p:cNvPr id="235523" name="Rectangle 3"/>
              <p:cNvSpPr>
                <a:spLocks noGrp="1" noRot="1" noChangeAspect="1" noMove="1" noResize="1" noEditPoints="1" noAdjustHandles="1" noChangeArrowheads="1" noChangeShapeType="1" noTextEdit="1"/>
              </p:cNvSpPr>
              <p:nvPr>
                <p:ph idx="1"/>
              </p:nvPr>
            </p:nvSpPr>
            <p:spPr>
              <a:xfrm>
                <a:off x="359992" y="1295403"/>
                <a:ext cx="11472025" cy="5237043"/>
              </a:xfrm>
              <a:blipFill>
                <a:blip r:embed="rId3"/>
                <a:stretch>
                  <a:fillRect/>
                </a:stretch>
              </a:blipFill>
            </p:spPr>
            <p:txBody>
              <a:bodyPr/>
              <a:lstStyle/>
              <a:p>
                <a:r>
                  <a:rPr lang="de-DE">
                    <a:noFill/>
                  </a:rPr>
                  <a:t> </a:t>
                </a:r>
              </a:p>
            </p:txBody>
          </p:sp>
        </mc:Fallback>
      </mc:AlternateContent>
      <p:graphicFrame>
        <p:nvGraphicFramePr>
          <p:cNvPr id="14" name="Table 13"/>
          <p:cNvGraphicFramePr>
            <a:graphicFrameLocks noGrp="1"/>
          </p:cNvGraphicFramePr>
          <p:nvPr>
            <p:extLst>
              <p:ext uri="{D42A27DB-BD31-4B8C-83A1-F6EECF244321}">
                <p14:modId xmlns:p14="http://schemas.microsoft.com/office/powerpoint/2010/main" val="3272337144"/>
              </p:ext>
            </p:extLst>
          </p:nvPr>
        </p:nvGraphicFramePr>
        <p:xfrm>
          <a:off x="551384" y="982688"/>
          <a:ext cx="5080000" cy="39624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tblGrid>
              <a:tr h="370840">
                <a:tc gridSpan="3">
                  <a:txBody>
                    <a:bodyPr/>
                    <a:lstStyle/>
                    <a:p>
                      <a:pPr algn="ctr"/>
                      <a:r>
                        <a:rPr lang="en-US" sz="2000" dirty="0"/>
                        <a:t>Inputs</a:t>
                      </a:r>
                    </a:p>
                  </a:txBody>
                  <a:tcPr/>
                </a:tc>
                <a:tc hMerge="1">
                  <a:txBody>
                    <a:bodyPr/>
                    <a:lstStyle/>
                    <a:p>
                      <a:pPr algn="ctr"/>
                      <a:endParaRPr lang="en-US" dirty="0"/>
                    </a:p>
                  </a:txBody>
                  <a:tcPr/>
                </a:tc>
                <a:tc hMerge="1">
                  <a:txBody>
                    <a:bodyPr/>
                    <a:lstStyle/>
                    <a:p>
                      <a:pPr algn="ctr"/>
                      <a:endParaRPr lang="en-US" dirty="0"/>
                    </a:p>
                  </a:txBody>
                  <a:tcPr/>
                </a:tc>
                <a:tc gridSpan="2">
                  <a:txBody>
                    <a:bodyPr/>
                    <a:lstStyle/>
                    <a:p>
                      <a:pPr algn="ctr"/>
                      <a:r>
                        <a:rPr lang="en-US" sz="2000" dirty="0"/>
                        <a:t>Outputs</a:t>
                      </a:r>
                    </a:p>
                  </a:txBody>
                  <a:tcPr/>
                </a:tc>
                <a:tc hMerge="1">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r>
                        <a:rPr lang="en-US" sz="2000" b="1" dirty="0">
                          <a:solidFill>
                            <a:schemeClr val="bg1"/>
                          </a:solidFill>
                        </a:rPr>
                        <a:t>A</a:t>
                      </a:r>
                    </a:p>
                  </a:txBody>
                  <a:tcPr>
                    <a:solidFill>
                      <a:schemeClr val="accent1"/>
                    </a:solidFill>
                  </a:tcPr>
                </a:tc>
                <a:tc>
                  <a:txBody>
                    <a:bodyPr/>
                    <a:lstStyle/>
                    <a:p>
                      <a:pPr algn="ctr"/>
                      <a:r>
                        <a:rPr lang="en-US" sz="2000" b="1" dirty="0">
                          <a:solidFill>
                            <a:schemeClr val="bg1"/>
                          </a:solidFill>
                        </a:rPr>
                        <a:t>B</a:t>
                      </a: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in</a:t>
                      </a:r>
                      <a:endParaRPr lang="en-US" sz="2000" b="1" baseline="-25000" dirty="0">
                        <a:solidFill>
                          <a:schemeClr val="bg1"/>
                        </a:solidFill>
                      </a:endParaRP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out</a:t>
                      </a:r>
                      <a:endParaRPr lang="en-US" sz="2000" b="1" baseline="-25000" dirty="0">
                        <a:solidFill>
                          <a:schemeClr val="bg1"/>
                        </a:solidFill>
                      </a:endParaRPr>
                    </a:p>
                  </a:txBody>
                  <a:tcPr>
                    <a:solidFill>
                      <a:schemeClr val="accent1"/>
                    </a:solidFill>
                  </a:tcPr>
                </a:tc>
                <a:tc>
                  <a:txBody>
                    <a:bodyPr/>
                    <a:lstStyle/>
                    <a:p>
                      <a:pPr algn="ctr"/>
                      <a:r>
                        <a:rPr lang="en-US" sz="2000" b="1" dirty="0">
                          <a:solidFill>
                            <a:schemeClr val="bg1"/>
                          </a:solidFill>
                        </a:rPr>
                        <a:t>S</a:t>
                      </a:r>
                    </a:p>
                  </a:txBody>
                  <a:tcPr>
                    <a:solidFill>
                      <a:schemeClr val="accent1"/>
                    </a:solidFill>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3"/>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4"/>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5"/>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6"/>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7"/>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8"/>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9"/>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664953913"/>
              </p:ext>
            </p:extLst>
          </p:nvPr>
        </p:nvGraphicFramePr>
        <p:xfrm>
          <a:off x="551384" y="982688"/>
          <a:ext cx="5080000" cy="39624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tblGrid>
              <a:tr h="370840">
                <a:tc gridSpan="3">
                  <a:txBody>
                    <a:bodyPr/>
                    <a:lstStyle/>
                    <a:p>
                      <a:pPr algn="ctr"/>
                      <a:r>
                        <a:rPr lang="en-US" sz="2000" dirty="0"/>
                        <a:t>Inputs</a:t>
                      </a:r>
                    </a:p>
                  </a:txBody>
                  <a:tcPr/>
                </a:tc>
                <a:tc hMerge="1">
                  <a:txBody>
                    <a:bodyPr/>
                    <a:lstStyle/>
                    <a:p>
                      <a:pPr algn="ctr"/>
                      <a:endParaRPr lang="en-US" dirty="0"/>
                    </a:p>
                  </a:txBody>
                  <a:tcPr/>
                </a:tc>
                <a:tc hMerge="1">
                  <a:txBody>
                    <a:bodyPr/>
                    <a:lstStyle/>
                    <a:p>
                      <a:pPr algn="ctr"/>
                      <a:endParaRPr lang="en-US" dirty="0"/>
                    </a:p>
                  </a:txBody>
                  <a:tcPr/>
                </a:tc>
                <a:tc gridSpan="2">
                  <a:txBody>
                    <a:bodyPr/>
                    <a:lstStyle/>
                    <a:p>
                      <a:pPr algn="ctr"/>
                      <a:r>
                        <a:rPr lang="en-US" sz="2000" dirty="0"/>
                        <a:t>Outputs</a:t>
                      </a:r>
                    </a:p>
                  </a:txBody>
                  <a:tcPr/>
                </a:tc>
                <a:tc hMerge="1">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r>
                        <a:rPr lang="en-US" sz="2000" b="1" dirty="0">
                          <a:solidFill>
                            <a:schemeClr val="bg1"/>
                          </a:solidFill>
                        </a:rPr>
                        <a:t>A</a:t>
                      </a:r>
                    </a:p>
                  </a:txBody>
                  <a:tcPr>
                    <a:solidFill>
                      <a:schemeClr val="accent1"/>
                    </a:solidFill>
                  </a:tcPr>
                </a:tc>
                <a:tc>
                  <a:txBody>
                    <a:bodyPr/>
                    <a:lstStyle/>
                    <a:p>
                      <a:pPr algn="ctr"/>
                      <a:r>
                        <a:rPr lang="en-US" sz="2000" b="1" dirty="0">
                          <a:solidFill>
                            <a:schemeClr val="bg1"/>
                          </a:solidFill>
                        </a:rPr>
                        <a:t>B</a:t>
                      </a: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in</a:t>
                      </a:r>
                      <a:endParaRPr lang="en-US" sz="2000" b="1" baseline="-25000" dirty="0">
                        <a:solidFill>
                          <a:schemeClr val="bg1"/>
                        </a:solidFill>
                      </a:endParaRP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out</a:t>
                      </a:r>
                      <a:endParaRPr lang="en-US" sz="2000" b="1" baseline="-25000" dirty="0">
                        <a:solidFill>
                          <a:schemeClr val="bg1"/>
                        </a:solidFill>
                      </a:endParaRPr>
                    </a:p>
                  </a:txBody>
                  <a:tcPr>
                    <a:solidFill>
                      <a:schemeClr val="accent1"/>
                    </a:solidFill>
                  </a:tcPr>
                </a:tc>
                <a:tc>
                  <a:txBody>
                    <a:bodyPr/>
                    <a:lstStyle/>
                    <a:p>
                      <a:pPr algn="ctr"/>
                      <a:r>
                        <a:rPr lang="en-US" sz="2000" b="1" dirty="0">
                          <a:solidFill>
                            <a:schemeClr val="bg1"/>
                          </a:solidFill>
                        </a:rPr>
                        <a:t>S</a:t>
                      </a:r>
                    </a:p>
                  </a:txBody>
                  <a:tcPr>
                    <a:solidFill>
                      <a:schemeClr val="accent1"/>
                    </a:solidFill>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3"/>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4"/>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chemeClr val="bg1"/>
                          </a:solidFill>
                        </a:rPr>
                        <a:t>1</a:t>
                      </a:r>
                    </a:p>
                  </a:txBody>
                  <a:tcPr>
                    <a:solidFill>
                      <a:srgbClr val="F5750B"/>
                    </a:solidFill>
                  </a:tcPr>
                </a:tc>
                <a:tc>
                  <a:txBody>
                    <a:bodyPr/>
                    <a:lstStyle/>
                    <a:p>
                      <a:pPr algn="ctr"/>
                      <a:r>
                        <a:rPr lang="en-US" sz="2000" dirty="0">
                          <a:solidFill>
                            <a:schemeClr val="tx1"/>
                          </a:solidFill>
                        </a:rPr>
                        <a:t>0</a:t>
                      </a:r>
                    </a:p>
                  </a:txBody>
                  <a:tcPr>
                    <a:solidFill>
                      <a:schemeClr val="accent6">
                        <a:lumMod val="40000"/>
                        <a:lumOff val="60000"/>
                      </a:schemeClr>
                    </a:solidFill>
                  </a:tcPr>
                </a:tc>
                <a:extLst>
                  <a:ext uri="{0D108BD9-81ED-4DB2-BD59-A6C34878D82A}">
                    <a16:rowId xmlns:a16="http://schemas.microsoft.com/office/drawing/2014/main" val="10005"/>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6"/>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solidFill>
                            <a:schemeClr val="bg1"/>
                          </a:solidFill>
                        </a:rPr>
                        <a:t>1</a:t>
                      </a:r>
                    </a:p>
                  </a:txBody>
                  <a:tcPr>
                    <a:solidFill>
                      <a:srgbClr val="F5750B"/>
                    </a:solidFill>
                  </a:tcPr>
                </a:tc>
                <a:tc>
                  <a:txBody>
                    <a:bodyPr/>
                    <a:lstStyle/>
                    <a:p>
                      <a:pPr algn="ctr"/>
                      <a:r>
                        <a:rPr lang="en-US" sz="2000" dirty="0"/>
                        <a:t>0</a:t>
                      </a:r>
                    </a:p>
                  </a:txBody>
                  <a:tcPr/>
                </a:tc>
                <a:extLst>
                  <a:ext uri="{0D108BD9-81ED-4DB2-BD59-A6C34878D82A}">
                    <a16:rowId xmlns:a16="http://schemas.microsoft.com/office/drawing/2014/main" val="10007"/>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solidFill>
                            <a:schemeClr val="bg1"/>
                          </a:solidFill>
                        </a:rPr>
                        <a:t>1</a:t>
                      </a:r>
                    </a:p>
                  </a:txBody>
                  <a:tcPr>
                    <a:solidFill>
                      <a:srgbClr val="F5750B"/>
                    </a:solidFill>
                  </a:tcPr>
                </a:tc>
                <a:tc>
                  <a:txBody>
                    <a:bodyPr/>
                    <a:lstStyle/>
                    <a:p>
                      <a:pPr algn="ctr"/>
                      <a:r>
                        <a:rPr lang="en-US" sz="2000" dirty="0"/>
                        <a:t>0</a:t>
                      </a:r>
                    </a:p>
                  </a:txBody>
                  <a:tcPr/>
                </a:tc>
                <a:extLst>
                  <a:ext uri="{0D108BD9-81ED-4DB2-BD59-A6C34878D82A}">
                    <a16:rowId xmlns:a16="http://schemas.microsoft.com/office/drawing/2014/main" val="10008"/>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chemeClr val="bg1"/>
                          </a:solidFill>
                        </a:rPr>
                        <a:t>1</a:t>
                      </a:r>
                    </a:p>
                  </a:txBody>
                  <a:tcPr>
                    <a:solidFill>
                      <a:srgbClr val="F5750B"/>
                    </a:solidFill>
                  </a:tcPr>
                </a:tc>
                <a:tc>
                  <a:txBody>
                    <a:bodyPr/>
                    <a:lstStyle/>
                    <a:p>
                      <a:pPr algn="ctr"/>
                      <a:r>
                        <a:rPr lang="en-US" sz="2000" dirty="0"/>
                        <a:t>1</a:t>
                      </a:r>
                    </a:p>
                  </a:txBody>
                  <a:tcPr/>
                </a:tc>
                <a:extLst>
                  <a:ext uri="{0D108BD9-81ED-4DB2-BD59-A6C34878D82A}">
                    <a16:rowId xmlns:a16="http://schemas.microsoft.com/office/drawing/2014/main" val="10009"/>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116653014"/>
              </p:ext>
            </p:extLst>
          </p:nvPr>
        </p:nvGraphicFramePr>
        <p:xfrm>
          <a:off x="551384" y="982686"/>
          <a:ext cx="5080000" cy="39624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tblGrid>
              <a:tr h="370840">
                <a:tc gridSpan="3">
                  <a:txBody>
                    <a:bodyPr/>
                    <a:lstStyle/>
                    <a:p>
                      <a:pPr algn="ctr"/>
                      <a:r>
                        <a:rPr lang="en-US" sz="2000" dirty="0"/>
                        <a:t>Inputs</a:t>
                      </a:r>
                    </a:p>
                  </a:txBody>
                  <a:tcPr/>
                </a:tc>
                <a:tc hMerge="1">
                  <a:txBody>
                    <a:bodyPr/>
                    <a:lstStyle/>
                    <a:p>
                      <a:pPr algn="ctr"/>
                      <a:endParaRPr lang="en-US" dirty="0"/>
                    </a:p>
                  </a:txBody>
                  <a:tcPr/>
                </a:tc>
                <a:tc hMerge="1">
                  <a:txBody>
                    <a:bodyPr/>
                    <a:lstStyle/>
                    <a:p>
                      <a:pPr algn="ctr"/>
                      <a:endParaRPr lang="en-US" dirty="0"/>
                    </a:p>
                  </a:txBody>
                  <a:tcPr/>
                </a:tc>
                <a:tc gridSpan="2">
                  <a:txBody>
                    <a:bodyPr/>
                    <a:lstStyle/>
                    <a:p>
                      <a:pPr algn="ctr"/>
                      <a:r>
                        <a:rPr lang="en-US" sz="2000" dirty="0"/>
                        <a:t>Outputs</a:t>
                      </a:r>
                    </a:p>
                  </a:txBody>
                  <a:tcPr/>
                </a:tc>
                <a:tc hMerge="1">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r>
                        <a:rPr lang="en-US" sz="2000" b="1" dirty="0">
                          <a:solidFill>
                            <a:schemeClr val="bg1"/>
                          </a:solidFill>
                        </a:rPr>
                        <a:t>A</a:t>
                      </a:r>
                    </a:p>
                  </a:txBody>
                  <a:tcPr>
                    <a:solidFill>
                      <a:schemeClr val="accent1"/>
                    </a:solidFill>
                  </a:tcPr>
                </a:tc>
                <a:tc>
                  <a:txBody>
                    <a:bodyPr/>
                    <a:lstStyle/>
                    <a:p>
                      <a:pPr algn="ctr"/>
                      <a:r>
                        <a:rPr lang="en-US" sz="2000" b="1" dirty="0">
                          <a:solidFill>
                            <a:schemeClr val="bg1"/>
                          </a:solidFill>
                        </a:rPr>
                        <a:t>B</a:t>
                      </a: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in</a:t>
                      </a:r>
                      <a:endParaRPr lang="en-US" sz="2000" b="1" baseline="-25000" dirty="0">
                        <a:solidFill>
                          <a:schemeClr val="bg1"/>
                        </a:solidFill>
                      </a:endParaRP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out</a:t>
                      </a:r>
                      <a:endParaRPr lang="en-US" sz="2000" b="1" baseline="-25000" dirty="0">
                        <a:solidFill>
                          <a:schemeClr val="bg1"/>
                        </a:solidFill>
                      </a:endParaRPr>
                    </a:p>
                  </a:txBody>
                  <a:tcPr>
                    <a:solidFill>
                      <a:schemeClr val="accent1"/>
                    </a:solidFill>
                  </a:tcPr>
                </a:tc>
                <a:tc>
                  <a:txBody>
                    <a:bodyPr/>
                    <a:lstStyle/>
                    <a:p>
                      <a:pPr algn="ctr"/>
                      <a:r>
                        <a:rPr lang="en-US" sz="2000" b="1" dirty="0">
                          <a:solidFill>
                            <a:schemeClr val="bg1"/>
                          </a:solidFill>
                        </a:rPr>
                        <a:t>S</a:t>
                      </a:r>
                    </a:p>
                  </a:txBody>
                  <a:tcPr>
                    <a:solidFill>
                      <a:schemeClr val="accent1"/>
                    </a:solidFill>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solidFill>
                            <a:schemeClr val="bg1"/>
                          </a:solidFill>
                        </a:rPr>
                        <a:t>1</a:t>
                      </a:r>
                    </a:p>
                  </a:txBody>
                  <a:tcPr>
                    <a:solidFill>
                      <a:srgbClr val="0000FF"/>
                    </a:solidFill>
                  </a:tcPr>
                </a:tc>
                <a:extLst>
                  <a:ext uri="{0D108BD9-81ED-4DB2-BD59-A6C34878D82A}">
                    <a16:rowId xmlns:a16="http://schemas.microsoft.com/office/drawing/2014/main" val="10003"/>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solidFill>
                            <a:schemeClr val="bg1"/>
                          </a:solidFill>
                        </a:rPr>
                        <a:t>1</a:t>
                      </a:r>
                    </a:p>
                  </a:txBody>
                  <a:tcPr>
                    <a:solidFill>
                      <a:srgbClr val="0000FF"/>
                    </a:solidFill>
                  </a:tcPr>
                </a:tc>
                <a:extLst>
                  <a:ext uri="{0D108BD9-81ED-4DB2-BD59-A6C34878D82A}">
                    <a16:rowId xmlns:a16="http://schemas.microsoft.com/office/drawing/2014/main" val="10004"/>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chemeClr val="bg1"/>
                          </a:solidFill>
                        </a:rPr>
                        <a:t>1</a:t>
                      </a:r>
                    </a:p>
                  </a:txBody>
                  <a:tcPr>
                    <a:solidFill>
                      <a:srgbClr val="F5750B"/>
                    </a:solidFill>
                  </a:tcPr>
                </a:tc>
                <a:tc>
                  <a:txBody>
                    <a:bodyPr/>
                    <a:lstStyle/>
                    <a:p>
                      <a:pPr algn="ctr"/>
                      <a:r>
                        <a:rPr lang="en-US" sz="2000" dirty="0"/>
                        <a:t>0</a:t>
                      </a:r>
                    </a:p>
                  </a:txBody>
                  <a:tcPr/>
                </a:tc>
                <a:extLst>
                  <a:ext uri="{0D108BD9-81ED-4DB2-BD59-A6C34878D82A}">
                    <a16:rowId xmlns:a16="http://schemas.microsoft.com/office/drawing/2014/main" val="10005"/>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solidFill>
                            <a:schemeClr val="bg1"/>
                          </a:solidFill>
                        </a:rPr>
                        <a:t>1</a:t>
                      </a:r>
                    </a:p>
                  </a:txBody>
                  <a:tcPr>
                    <a:solidFill>
                      <a:srgbClr val="0000FF"/>
                    </a:solidFill>
                  </a:tcPr>
                </a:tc>
                <a:extLst>
                  <a:ext uri="{0D108BD9-81ED-4DB2-BD59-A6C34878D82A}">
                    <a16:rowId xmlns:a16="http://schemas.microsoft.com/office/drawing/2014/main" val="10006"/>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solidFill>
                            <a:schemeClr val="bg1"/>
                          </a:solidFill>
                        </a:rPr>
                        <a:t>1</a:t>
                      </a:r>
                    </a:p>
                  </a:txBody>
                  <a:tcPr>
                    <a:solidFill>
                      <a:srgbClr val="F5750B"/>
                    </a:solidFill>
                  </a:tcPr>
                </a:tc>
                <a:tc>
                  <a:txBody>
                    <a:bodyPr/>
                    <a:lstStyle/>
                    <a:p>
                      <a:pPr algn="ctr"/>
                      <a:r>
                        <a:rPr lang="en-US" sz="2000" dirty="0"/>
                        <a:t>0</a:t>
                      </a:r>
                    </a:p>
                  </a:txBody>
                  <a:tcPr/>
                </a:tc>
                <a:extLst>
                  <a:ext uri="{0D108BD9-81ED-4DB2-BD59-A6C34878D82A}">
                    <a16:rowId xmlns:a16="http://schemas.microsoft.com/office/drawing/2014/main" val="10007"/>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solidFill>
                            <a:schemeClr val="bg1"/>
                          </a:solidFill>
                        </a:rPr>
                        <a:t>1</a:t>
                      </a:r>
                    </a:p>
                  </a:txBody>
                  <a:tcPr>
                    <a:solidFill>
                      <a:srgbClr val="F5750B"/>
                    </a:solidFill>
                  </a:tcPr>
                </a:tc>
                <a:tc>
                  <a:txBody>
                    <a:bodyPr/>
                    <a:lstStyle/>
                    <a:p>
                      <a:pPr algn="ctr"/>
                      <a:r>
                        <a:rPr lang="en-US" sz="2000" dirty="0"/>
                        <a:t>0</a:t>
                      </a:r>
                    </a:p>
                  </a:txBody>
                  <a:tcPr/>
                </a:tc>
                <a:extLst>
                  <a:ext uri="{0D108BD9-81ED-4DB2-BD59-A6C34878D82A}">
                    <a16:rowId xmlns:a16="http://schemas.microsoft.com/office/drawing/2014/main" val="10008"/>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chemeClr val="bg1"/>
                          </a:solidFill>
                        </a:rPr>
                        <a:t>1</a:t>
                      </a:r>
                    </a:p>
                  </a:txBody>
                  <a:tcPr>
                    <a:solidFill>
                      <a:srgbClr val="F5750B"/>
                    </a:solidFill>
                  </a:tcPr>
                </a:tc>
                <a:tc>
                  <a:txBody>
                    <a:bodyPr/>
                    <a:lstStyle/>
                    <a:p>
                      <a:pPr algn="ctr"/>
                      <a:r>
                        <a:rPr lang="en-US" sz="2000" dirty="0">
                          <a:solidFill>
                            <a:schemeClr val="bg1"/>
                          </a:solidFill>
                        </a:rPr>
                        <a:t>1</a:t>
                      </a:r>
                    </a:p>
                  </a:txBody>
                  <a:tcPr>
                    <a:solidFill>
                      <a:srgbClr val="0000FF"/>
                    </a:solidFill>
                  </a:tcPr>
                </a:tc>
                <a:extLst>
                  <a:ext uri="{0D108BD9-81ED-4DB2-BD59-A6C34878D82A}">
                    <a16:rowId xmlns:a16="http://schemas.microsoft.com/office/drawing/2014/main" val="10009"/>
                  </a:ext>
                </a:extLst>
              </a:tr>
            </a:tbl>
          </a:graphicData>
        </a:graphic>
      </p:graphicFrame>
      <p:sp>
        <p:nvSpPr>
          <p:cNvPr id="235522" name="Rectangle 2"/>
          <p:cNvSpPr>
            <a:spLocks noGrp="1" noChangeArrowheads="1"/>
          </p:cNvSpPr>
          <p:nvPr>
            <p:ph type="title"/>
          </p:nvPr>
        </p:nvSpPr>
        <p:spPr/>
        <p:txBody>
          <a:bodyPr>
            <a:normAutofit/>
          </a:bodyPr>
          <a:lstStyle/>
          <a:p>
            <a:r>
              <a:rPr lang="de-DE" altLang="ko-KR" dirty="0">
                <a:ea typeface="굴림" charset="0"/>
                <a:cs typeface="굴림" charset="0"/>
              </a:rPr>
              <a:t>Ableitung der disjunktiven Normalform</a:t>
            </a:r>
          </a:p>
        </p:txBody>
      </p:sp>
      <p:sp>
        <p:nvSpPr>
          <p:cNvPr id="4" name="Fußzeilenplatzhalter 3"/>
          <p:cNvSpPr>
            <a:spLocks noGrp="1"/>
          </p:cNvSpPr>
          <p:nvPr>
            <p:ph type="ftr" sz="quarter" idx="11"/>
          </p:nvPr>
        </p:nvSpPr>
        <p:spPr/>
        <p:txBody>
          <a:bodyPr/>
          <a:lstStyle/>
          <a:p>
            <a:r>
              <a:rPr lang="en-US"/>
              <a:t>Prof. Dr. Sebastian Schlesinger</a:t>
            </a:r>
          </a:p>
        </p:txBody>
      </p:sp>
      <p:sp>
        <p:nvSpPr>
          <p:cNvPr id="78" name="Slide Number Placeholder 5"/>
          <p:cNvSpPr>
            <a:spLocks noGrp="1"/>
          </p:cNvSpPr>
          <p:nvPr>
            <p:ph type="sldNum" sz="quarter" idx="12"/>
          </p:nvPr>
        </p:nvSpPr>
        <p:spPr/>
        <p:txBody>
          <a:bodyPr/>
          <a:lstStyle/>
          <a:p>
            <a:fld id="{2F9C7B13-5F54-DB4E-AB2A-6B0E6773A9D9}" type="slidenum">
              <a:rPr lang="en-US"/>
              <a:pPr/>
              <a:t>22</a:t>
            </a:fld>
            <a:endParaRPr lang="en-US"/>
          </a:p>
        </p:txBody>
      </p:sp>
      <p:sp>
        <p:nvSpPr>
          <p:cNvPr id="3" name="TextBox 2"/>
          <p:cNvSpPr txBox="1"/>
          <p:nvPr/>
        </p:nvSpPr>
        <p:spPr>
          <a:xfrm>
            <a:off x="6096000" y="1111384"/>
            <a:ext cx="5735676" cy="3046988"/>
          </a:xfrm>
          <a:prstGeom prst="rect">
            <a:avLst/>
          </a:prstGeom>
          <a:noFill/>
        </p:spPr>
        <p:txBody>
          <a:bodyPr wrap="square" rtlCol="0">
            <a:spAutoFit/>
          </a:bodyPr>
          <a:lstStyle/>
          <a:p>
            <a:pPr marL="342900" indent="-342900">
              <a:buClr>
                <a:schemeClr val="bg2"/>
              </a:buClr>
              <a:buFont typeface="Wingdings" panose="05000000000000000000" pitchFamily="2" charset="2"/>
              <a:buChar char="§"/>
            </a:pPr>
            <a:r>
              <a:rPr lang="de-DE" sz="2400"/>
              <a:t>Jede</a:t>
            </a:r>
            <a:r>
              <a:rPr lang="de-DE" sz="2400">
                <a:solidFill>
                  <a:srgbClr val="0000FF"/>
                </a:solidFill>
              </a:rPr>
              <a:t> </a:t>
            </a:r>
            <a:r>
              <a:rPr lang="de-DE" sz="2400" dirty="0">
                <a:solidFill>
                  <a:srgbClr val="0000FF"/>
                </a:solidFill>
              </a:rPr>
              <a:t>Zeile </a:t>
            </a:r>
            <a:r>
              <a:rPr lang="de-DE" sz="2400" dirty="0"/>
              <a:t>der </a:t>
            </a:r>
            <a:r>
              <a:rPr lang="de-DE" sz="2400"/>
              <a:t>Tabelle entspricht einer </a:t>
            </a:r>
            <a:r>
              <a:rPr lang="de-DE" sz="2400" dirty="0">
                <a:solidFill>
                  <a:srgbClr val="432BF5"/>
                </a:solidFill>
              </a:rPr>
              <a:t>Konjunktion</a:t>
            </a:r>
            <a:r>
              <a:rPr lang="de-DE" sz="2400" dirty="0"/>
              <a:t>: </a:t>
            </a:r>
          </a:p>
          <a:p>
            <a:pPr marL="800100" lvl="1" indent="-342900">
              <a:buClr>
                <a:schemeClr val="bg2"/>
              </a:buClr>
              <a:buFont typeface="Wingdings" panose="05000000000000000000" pitchFamily="2" charset="2"/>
              <a:buChar char="§"/>
            </a:pPr>
            <a:r>
              <a:rPr lang="de-DE" sz="2400" dirty="0"/>
              <a:t>negierter Eingang bei </a:t>
            </a:r>
            <a:r>
              <a:rPr lang="de-DE" sz="2400" dirty="0">
                <a:solidFill>
                  <a:srgbClr val="432BF5"/>
                </a:solidFill>
              </a:rPr>
              <a:t>0</a:t>
            </a:r>
            <a:r>
              <a:rPr lang="de-DE" sz="2400" dirty="0"/>
              <a:t>, unveränderter Eingang bei </a:t>
            </a:r>
            <a:r>
              <a:rPr lang="de-DE" sz="2400" dirty="0">
                <a:solidFill>
                  <a:srgbClr val="432BF5"/>
                </a:solidFill>
              </a:rPr>
              <a:t>1</a:t>
            </a:r>
            <a:r>
              <a:rPr lang="de-DE" sz="2400" dirty="0"/>
              <a:t> </a:t>
            </a:r>
          </a:p>
          <a:p>
            <a:pPr marL="342900" indent="-342900">
              <a:buClr>
                <a:schemeClr val="bg2"/>
              </a:buClr>
              <a:buFont typeface="Wingdings" panose="05000000000000000000" pitchFamily="2" charset="2"/>
              <a:buChar char="§"/>
            </a:pPr>
            <a:r>
              <a:rPr lang="de-DE" sz="2400">
                <a:solidFill>
                  <a:srgbClr val="0000FF"/>
                </a:solidFill>
              </a:rPr>
              <a:t>Ableitung DNF:</a:t>
            </a:r>
            <a:br>
              <a:rPr lang="de-DE" sz="2400"/>
            </a:br>
            <a:r>
              <a:rPr lang="de-DE" sz="2400"/>
              <a:t>Verknüpfe </a:t>
            </a:r>
            <a:r>
              <a:rPr lang="de-DE" sz="2400" dirty="0"/>
              <a:t>Konjunktionen, bei denen der</a:t>
            </a:r>
            <a:r>
              <a:rPr lang="de-DE" sz="2400" dirty="0">
                <a:solidFill>
                  <a:srgbClr val="0000FF"/>
                </a:solidFill>
              </a:rPr>
              <a:t> Ausgang </a:t>
            </a:r>
            <a:r>
              <a:rPr lang="de-DE" sz="2400" dirty="0">
                <a:solidFill>
                  <a:srgbClr val="432BF5"/>
                </a:solidFill>
              </a:rPr>
              <a:t>1 </a:t>
            </a:r>
            <a:r>
              <a:rPr lang="de-DE" sz="2400" dirty="0"/>
              <a:t>ist</a:t>
            </a:r>
            <a:r>
              <a:rPr lang="de-DE" sz="2400"/>
              <a:t>, mit einer </a:t>
            </a:r>
            <a:r>
              <a:rPr lang="de-DE" sz="2400">
                <a:solidFill>
                  <a:srgbClr val="432BF5"/>
                </a:solidFill>
              </a:rPr>
              <a:t>Disjunktion</a:t>
            </a:r>
            <a:endParaRPr lang="de-DE" sz="2400" dirty="0"/>
          </a:p>
        </p:txBody>
      </p:sp>
    </p:spTree>
    <p:extLst>
      <p:ext uri="{BB962C8B-B14F-4D97-AF65-F5344CB8AC3E}">
        <p14:creationId xmlns:p14="http://schemas.microsoft.com/office/powerpoint/2010/main" val="351411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523">
                                            <p:txEl>
                                              <p:pRg st="16" end="1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52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normAutofit/>
          </a:bodyPr>
          <a:lstStyle/>
          <a:p>
            <a:r>
              <a:rPr lang="de-DE" altLang="ko-KR" dirty="0">
                <a:ea typeface="굴림" charset="0"/>
                <a:cs typeface="굴림" charset="0"/>
              </a:rPr>
              <a:t>Ableitung der konjunktiven Normalform</a:t>
            </a:r>
          </a:p>
        </p:txBody>
      </p:sp>
      <mc:AlternateContent xmlns:mc="http://schemas.openxmlformats.org/markup-compatibility/2006" xmlns:a14="http://schemas.microsoft.com/office/drawing/2010/main">
        <mc:Choice Requires="a14">
          <p:sp>
            <p:nvSpPr>
              <p:cNvPr id="235523" name="Rectangle 3"/>
              <p:cNvSpPr>
                <a:spLocks noGrp="1" noChangeArrowheads="1"/>
              </p:cNvSpPr>
              <p:nvPr>
                <p:ph idx="1"/>
              </p:nvPr>
            </p:nvSpPr>
            <p:spPr/>
            <p:txBody>
              <a:bodyPr>
                <a:noAutofit/>
              </a:bodyPr>
              <a:lstStyle/>
              <a:p>
                <a:pPr lvl="1">
                  <a:lnSpc>
                    <a:spcPct val="90000"/>
                  </a:lnSpc>
                </a:pPr>
                <a:r>
                  <a:rPr lang="en-US" altLang="ko-KR" sz="2400" dirty="0" err="1">
                    <a:solidFill>
                      <a:schemeClr val="tx1"/>
                    </a:solidFill>
                    <a:ea typeface="굴림" charset="0"/>
                    <a:cs typeface="굴림" charset="0"/>
                  </a:rPr>
                  <a:t>jetzt</a:t>
                </a:r>
                <a:r>
                  <a:rPr lang="en-US" altLang="ko-KR" sz="2400" dirty="0">
                    <a:solidFill>
                      <a:schemeClr val="tx1"/>
                    </a:solidFill>
                    <a:ea typeface="굴림" charset="0"/>
                    <a:cs typeface="굴림" charset="0"/>
                  </a:rPr>
                  <a:t> </a:t>
                </a:r>
                <a:r>
                  <a:rPr lang="en-US" altLang="ko-KR" sz="2400" dirty="0" err="1">
                    <a:solidFill>
                      <a:schemeClr val="tx1"/>
                    </a:solidFill>
                    <a:ea typeface="굴림" charset="0"/>
                    <a:cs typeface="굴림" charset="0"/>
                  </a:rPr>
                  <a:t>lesen</a:t>
                </a:r>
                <a:r>
                  <a:rPr lang="en-US" altLang="ko-KR" sz="2400" dirty="0">
                    <a:solidFill>
                      <a:schemeClr val="tx1"/>
                    </a:solidFill>
                    <a:ea typeface="굴림" charset="0"/>
                    <a:cs typeface="굴림" charset="0"/>
                  </a:rPr>
                  <a:t> </a:t>
                </a:r>
                <a:r>
                  <a:rPr lang="en-US" altLang="ko-KR" sz="2400" dirty="0" err="1">
                    <a:solidFill>
                      <a:schemeClr val="tx1"/>
                    </a:solidFill>
                    <a:ea typeface="굴림" charset="0"/>
                    <a:cs typeface="굴림" charset="0"/>
                  </a:rPr>
                  <a:t>wir</a:t>
                </a:r>
                <a:r>
                  <a:rPr lang="en-US" altLang="ko-KR" sz="2400" dirty="0">
                    <a:solidFill>
                      <a:schemeClr val="tx1"/>
                    </a:solidFill>
                    <a:ea typeface="굴림" charset="0"/>
                    <a:cs typeface="굴림" charset="0"/>
                  </a:rPr>
                  <a:t> Terme ab, </a:t>
                </a:r>
                <a:r>
                  <a:rPr lang="en-US" altLang="ko-KR" sz="2400" dirty="0" err="1">
                    <a:solidFill>
                      <a:schemeClr val="tx1"/>
                    </a:solidFill>
                    <a:ea typeface="굴림" charset="0"/>
                    <a:cs typeface="굴림" charset="0"/>
                  </a:rPr>
                  <a:t>bei</a:t>
                </a:r>
                <a:r>
                  <a:rPr lang="en-US" altLang="ko-KR" sz="2400" dirty="0">
                    <a:solidFill>
                      <a:schemeClr val="tx1"/>
                    </a:solidFill>
                    <a:ea typeface="굴림" charset="0"/>
                    <a:cs typeface="굴림" charset="0"/>
                  </a:rPr>
                  <a:t> </a:t>
                </a:r>
                <a:r>
                  <a:rPr lang="en-US" altLang="ko-KR" sz="2400" dirty="0" err="1">
                    <a:solidFill>
                      <a:schemeClr val="tx1"/>
                    </a:solidFill>
                    <a:ea typeface="굴림" charset="0"/>
                    <a:cs typeface="굴림" charset="0"/>
                  </a:rPr>
                  <a:t>denen</a:t>
                </a:r>
                <a:r>
                  <a:rPr lang="en-US" altLang="ko-KR" sz="2400" dirty="0">
                    <a:solidFill>
                      <a:schemeClr val="tx1"/>
                    </a:solidFill>
                    <a:ea typeface="굴림" charset="0"/>
                    <a:cs typeface="굴림" charset="0"/>
                  </a:rPr>
                  <a:t> der </a:t>
                </a:r>
                <a:r>
                  <a:rPr lang="en-US" altLang="ko-KR" sz="2400" dirty="0" err="1">
                    <a:solidFill>
                      <a:srgbClr val="0000FF"/>
                    </a:solidFill>
                    <a:ea typeface="굴림" charset="0"/>
                    <a:cs typeface="굴림" charset="0"/>
                  </a:rPr>
                  <a:t>Ausgang</a:t>
                </a:r>
                <a:r>
                  <a:rPr lang="en-US" altLang="ko-KR" sz="2400" dirty="0">
                    <a:solidFill>
                      <a:srgbClr val="0000FF"/>
                    </a:solidFill>
                    <a:ea typeface="굴림" charset="0"/>
                    <a:cs typeface="굴림" charset="0"/>
                  </a:rPr>
                  <a:t> 0 </a:t>
                </a:r>
                <a:r>
                  <a:rPr lang="en-US" altLang="ko-KR" sz="2400" dirty="0" err="1">
                    <a:solidFill>
                      <a:schemeClr val="tx1"/>
                    </a:solidFill>
                    <a:ea typeface="굴림" charset="0"/>
                    <a:cs typeface="굴림" charset="0"/>
                  </a:rPr>
                  <a:t>wird</a:t>
                </a:r>
                <a:r>
                  <a:rPr lang="en-US" altLang="ko-KR" sz="2400" dirty="0">
                    <a:solidFill>
                      <a:schemeClr val="tx1"/>
                    </a:solidFill>
                    <a:ea typeface="굴림" charset="0"/>
                    <a:cs typeface="굴림" charset="0"/>
                  </a:rPr>
                  <a:t> und </a:t>
                </a:r>
                <a:r>
                  <a:rPr lang="en-US" altLang="ko-KR" sz="2400" dirty="0" err="1">
                    <a:solidFill>
                      <a:schemeClr val="tx1"/>
                    </a:solidFill>
                    <a:ea typeface="굴림" charset="0"/>
                    <a:cs typeface="굴림" charset="0"/>
                  </a:rPr>
                  <a:t>nutzen</a:t>
                </a:r>
                <a:r>
                  <a:rPr lang="en-US" altLang="ko-KR" sz="2400" dirty="0">
                    <a:solidFill>
                      <a:schemeClr val="tx1"/>
                    </a:solidFill>
                    <a:ea typeface="굴림" charset="0"/>
                    <a:cs typeface="굴림" charset="0"/>
                  </a:rPr>
                  <a:t> </a:t>
                </a:r>
                <a:r>
                  <a:rPr lang="en-US" altLang="ko-KR" sz="2400" dirty="0">
                    <a:solidFill>
                      <a:srgbClr val="0000FF"/>
                    </a:solidFill>
                    <a:ea typeface="굴림" charset="0"/>
                    <a:cs typeface="굴림" charset="0"/>
                  </a:rPr>
                  <a:t>De Morgan</a:t>
                </a:r>
              </a:p>
              <a:p>
                <a:pPr lvl="1">
                  <a:lnSpc>
                    <a:spcPct val="90000"/>
                  </a:lnSpc>
                </a:pPr>
                <a:r>
                  <a:rPr lang="en-US" altLang="ko-KR" sz="2400" dirty="0">
                    <a:solidFill>
                      <a:schemeClr val="tx1"/>
                    </a:solidFill>
                    <a:ea typeface="굴림" charset="0"/>
                    <a:cs typeface="굴림" charset="0"/>
                  </a:rPr>
                  <a:t>De Morgan: </a:t>
                </a:r>
                <a14:m>
                  <m:oMath xmlns:m="http://schemas.openxmlformats.org/officeDocument/2006/math">
                    <m:bar>
                      <m:barPr>
                        <m:pos m:val="top"/>
                        <m:ctrlPr>
                          <a:rPr lang="de-DE" altLang="ko-KR" sz="2400" i="1">
                            <a:solidFill>
                              <a:schemeClr val="tx1"/>
                            </a:solidFill>
                            <a:latin typeface="Cambria Math" panose="02040503050406030204" pitchFamily="18" charset="0"/>
                            <a:ea typeface="굴림" charset="0"/>
                            <a:cs typeface="굴림" charset="0"/>
                          </a:rPr>
                        </m:ctrlPr>
                      </m:barPr>
                      <m:e>
                        <m:r>
                          <a:rPr lang="de-DE" altLang="ko-KR" sz="2400" i="1">
                            <a:solidFill>
                              <a:schemeClr val="tx1"/>
                            </a:solidFill>
                            <a:latin typeface="Cambria Math" panose="02040503050406030204" pitchFamily="18" charset="0"/>
                            <a:ea typeface="굴림" charset="0"/>
                            <a:cs typeface="굴림" charset="0"/>
                          </a:rPr>
                          <m:t>𝑎</m:t>
                        </m:r>
                        <m:r>
                          <a:rPr lang="de-DE" altLang="ko-KR" sz="2400" i="1">
                            <a:solidFill>
                              <a:schemeClr val="tx1"/>
                            </a:solidFill>
                            <a:latin typeface="Cambria Math" panose="02040503050406030204" pitchFamily="18" charset="0"/>
                            <a:ea typeface="굴림" charset="0"/>
                            <a:cs typeface="굴림" charset="0"/>
                          </a:rPr>
                          <m:t>+</m:t>
                        </m:r>
                        <m:r>
                          <a:rPr lang="de-DE" altLang="ko-KR" sz="2400" i="1">
                            <a:solidFill>
                              <a:schemeClr val="tx1"/>
                            </a:solidFill>
                            <a:latin typeface="Cambria Math" panose="02040503050406030204" pitchFamily="18" charset="0"/>
                            <a:ea typeface="굴림" charset="0"/>
                            <a:cs typeface="굴림" charset="0"/>
                          </a:rPr>
                          <m:t>𝑏</m:t>
                        </m:r>
                      </m:e>
                    </m:bar>
                    <m:r>
                      <a:rPr lang="de-DE" altLang="ko-KR" sz="2400" i="1">
                        <a:solidFill>
                          <a:schemeClr val="tx1"/>
                        </a:solidFill>
                        <a:latin typeface="Cambria Math" panose="02040503050406030204" pitchFamily="18" charset="0"/>
                        <a:ea typeface="굴림" charset="0"/>
                        <a:cs typeface="굴림" charset="0"/>
                      </a:rPr>
                      <m:t>=</m:t>
                    </m:r>
                    <m:bar>
                      <m:barPr>
                        <m:pos m:val="top"/>
                        <m:ctrlPr>
                          <a:rPr lang="de-DE" altLang="ko-KR" sz="2400" i="1">
                            <a:solidFill>
                              <a:schemeClr val="tx1"/>
                            </a:solidFill>
                            <a:latin typeface="Cambria Math" panose="02040503050406030204" pitchFamily="18" charset="0"/>
                            <a:ea typeface="굴림" charset="0"/>
                            <a:cs typeface="굴림" charset="0"/>
                          </a:rPr>
                        </m:ctrlPr>
                      </m:barPr>
                      <m:e>
                        <m:r>
                          <a:rPr lang="de-DE" altLang="ko-KR" sz="2400" i="1">
                            <a:solidFill>
                              <a:schemeClr val="tx1"/>
                            </a:solidFill>
                            <a:latin typeface="Cambria Math" panose="02040503050406030204" pitchFamily="18" charset="0"/>
                            <a:ea typeface="굴림" charset="0"/>
                            <a:cs typeface="굴림" charset="0"/>
                          </a:rPr>
                          <m:t>𝑎</m:t>
                        </m:r>
                      </m:e>
                    </m:bar>
                    <m:r>
                      <a:rPr lang="de-DE" altLang="ko-KR" sz="2400" i="1">
                        <a:solidFill>
                          <a:schemeClr val="tx1"/>
                        </a:solidFill>
                        <a:latin typeface="Cambria Math" panose="02040503050406030204" pitchFamily="18" charset="0"/>
                        <a:ea typeface="굴림" charset="0"/>
                        <a:cs typeface="굴림" charset="0"/>
                      </a:rPr>
                      <m:t>⋅</m:t>
                    </m:r>
                    <m:bar>
                      <m:barPr>
                        <m:pos m:val="top"/>
                        <m:ctrlPr>
                          <a:rPr lang="de-DE" altLang="ko-KR" sz="2400" i="1">
                            <a:solidFill>
                              <a:schemeClr val="tx1"/>
                            </a:solidFill>
                            <a:latin typeface="Cambria Math" panose="02040503050406030204" pitchFamily="18" charset="0"/>
                            <a:ea typeface="굴림" charset="0"/>
                            <a:cs typeface="굴림" charset="0"/>
                          </a:rPr>
                        </m:ctrlPr>
                      </m:barPr>
                      <m:e>
                        <m:r>
                          <a:rPr lang="de-DE" altLang="ko-KR" sz="2400" i="1">
                            <a:solidFill>
                              <a:schemeClr val="tx1"/>
                            </a:solidFill>
                            <a:latin typeface="Cambria Math" panose="02040503050406030204" pitchFamily="18" charset="0"/>
                            <a:ea typeface="굴림" charset="0"/>
                            <a:cs typeface="굴림" charset="0"/>
                          </a:rPr>
                          <m:t>𝑏</m:t>
                        </m:r>
                      </m:e>
                    </m:bar>
                  </m:oMath>
                </a14:m>
                <a:r>
                  <a:rPr lang="de-DE" altLang="ko-KR" sz="2400" dirty="0">
                    <a:solidFill>
                      <a:schemeClr val="tx1"/>
                    </a:solidFill>
                    <a:ea typeface="굴림" charset="0"/>
                    <a:cs typeface="굴림" charset="0"/>
                  </a:rPr>
                  <a:t>  und  </a:t>
                </a:r>
                <a14:m>
                  <m:oMath xmlns:m="http://schemas.openxmlformats.org/officeDocument/2006/math">
                    <m:bar>
                      <m:barPr>
                        <m:pos m:val="top"/>
                        <m:ctrlPr>
                          <a:rPr lang="de-DE" altLang="ko-KR" sz="2400" i="1">
                            <a:solidFill>
                              <a:schemeClr val="tx1"/>
                            </a:solidFill>
                            <a:latin typeface="Cambria Math" panose="02040503050406030204" pitchFamily="18" charset="0"/>
                            <a:ea typeface="굴림" charset="0"/>
                            <a:cs typeface="굴림" charset="0"/>
                          </a:rPr>
                        </m:ctrlPr>
                      </m:barPr>
                      <m:e>
                        <m:r>
                          <a:rPr lang="de-DE" altLang="ko-KR" sz="2400" i="1">
                            <a:solidFill>
                              <a:schemeClr val="tx1"/>
                            </a:solidFill>
                            <a:latin typeface="Cambria Math" panose="02040503050406030204" pitchFamily="18" charset="0"/>
                            <a:ea typeface="굴림" charset="0"/>
                            <a:cs typeface="굴림" charset="0"/>
                          </a:rPr>
                          <m:t>𝑎</m:t>
                        </m:r>
                        <m:r>
                          <a:rPr lang="de-DE" altLang="ko-KR" sz="2400" i="1">
                            <a:solidFill>
                              <a:schemeClr val="tx1"/>
                            </a:solidFill>
                            <a:latin typeface="Cambria Math" panose="02040503050406030204" pitchFamily="18" charset="0"/>
                            <a:ea typeface="굴림" charset="0"/>
                            <a:cs typeface="굴림" charset="0"/>
                          </a:rPr>
                          <m:t>⋅</m:t>
                        </m:r>
                        <m:r>
                          <a:rPr lang="de-DE" altLang="ko-KR" sz="2400" i="1">
                            <a:solidFill>
                              <a:schemeClr val="tx1"/>
                            </a:solidFill>
                            <a:latin typeface="Cambria Math" panose="02040503050406030204" pitchFamily="18" charset="0"/>
                            <a:ea typeface="굴림" charset="0"/>
                            <a:cs typeface="굴림" charset="0"/>
                          </a:rPr>
                          <m:t>𝑏</m:t>
                        </m:r>
                      </m:e>
                    </m:bar>
                    <m:r>
                      <a:rPr lang="de-DE" altLang="ko-KR" sz="2400" i="1">
                        <a:solidFill>
                          <a:schemeClr val="tx1"/>
                        </a:solidFill>
                        <a:latin typeface="Cambria Math" panose="02040503050406030204" pitchFamily="18" charset="0"/>
                        <a:ea typeface="굴림" charset="0"/>
                        <a:cs typeface="굴림" charset="0"/>
                      </a:rPr>
                      <m:t>=</m:t>
                    </m:r>
                    <m:bar>
                      <m:barPr>
                        <m:pos m:val="top"/>
                        <m:ctrlPr>
                          <a:rPr lang="de-DE" altLang="ko-KR" sz="2400" i="1">
                            <a:solidFill>
                              <a:schemeClr val="tx1"/>
                            </a:solidFill>
                            <a:latin typeface="Cambria Math" panose="02040503050406030204" pitchFamily="18" charset="0"/>
                            <a:ea typeface="굴림" charset="0"/>
                            <a:cs typeface="굴림" charset="0"/>
                          </a:rPr>
                        </m:ctrlPr>
                      </m:barPr>
                      <m:e>
                        <m:r>
                          <a:rPr lang="de-DE" altLang="ko-KR" sz="2400" i="1">
                            <a:solidFill>
                              <a:schemeClr val="tx1"/>
                            </a:solidFill>
                            <a:latin typeface="Cambria Math" panose="02040503050406030204" pitchFamily="18" charset="0"/>
                            <a:ea typeface="굴림" charset="0"/>
                            <a:cs typeface="굴림" charset="0"/>
                          </a:rPr>
                          <m:t>𝑎</m:t>
                        </m:r>
                      </m:e>
                    </m:bar>
                    <m:r>
                      <a:rPr lang="de-DE" altLang="ko-KR" sz="2400" i="1">
                        <a:solidFill>
                          <a:schemeClr val="tx1"/>
                        </a:solidFill>
                        <a:latin typeface="Cambria Math" panose="02040503050406030204" pitchFamily="18" charset="0"/>
                        <a:ea typeface="굴림" charset="0"/>
                        <a:cs typeface="굴림" charset="0"/>
                      </a:rPr>
                      <m:t>+</m:t>
                    </m:r>
                    <m:bar>
                      <m:barPr>
                        <m:pos m:val="top"/>
                        <m:ctrlPr>
                          <a:rPr lang="de-DE" altLang="ko-KR" sz="2400" i="1">
                            <a:solidFill>
                              <a:schemeClr val="tx1"/>
                            </a:solidFill>
                            <a:latin typeface="Cambria Math" panose="02040503050406030204" pitchFamily="18" charset="0"/>
                            <a:ea typeface="굴림" charset="0"/>
                            <a:cs typeface="굴림" charset="0"/>
                          </a:rPr>
                        </m:ctrlPr>
                      </m:barPr>
                      <m:e>
                        <m:r>
                          <a:rPr lang="de-DE" altLang="ko-KR" sz="2400" i="1">
                            <a:solidFill>
                              <a:schemeClr val="tx1"/>
                            </a:solidFill>
                            <a:latin typeface="Cambria Math" panose="02040503050406030204" pitchFamily="18" charset="0"/>
                            <a:ea typeface="굴림" charset="0"/>
                            <a:cs typeface="굴림" charset="0"/>
                          </a:rPr>
                          <m:t>𝑏</m:t>
                        </m:r>
                      </m:e>
                    </m:bar>
                  </m:oMath>
                </a14:m>
                <a:endParaRPr lang="en-US" altLang="ko-KR" sz="2400" dirty="0">
                  <a:solidFill>
                    <a:srgbClr val="0000FF"/>
                  </a:solidFill>
                  <a:ea typeface="굴림" charset="0"/>
                  <a:cs typeface="굴림" charset="0"/>
                </a:endParaRPr>
              </a:p>
              <a:p>
                <a:endParaRPr lang="en-US" altLang="ko-KR" dirty="0">
                  <a:solidFill>
                    <a:srgbClr val="0000FF"/>
                  </a:solidFill>
                  <a:ea typeface="굴림" charset="0"/>
                  <a:cs typeface="굴림" charset="0"/>
                </a:endParaRPr>
              </a:p>
              <a:p>
                <a:endParaRPr lang="en-US" altLang="ko-KR" dirty="0">
                  <a:solidFill>
                    <a:srgbClr val="0000FF"/>
                  </a:solidFill>
                  <a:ea typeface="굴림" charset="0"/>
                  <a:cs typeface="굴림" charset="0"/>
                </a:endParaRPr>
              </a:p>
              <a:p>
                <a:endParaRPr lang="en-US" altLang="ko-KR" dirty="0">
                  <a:solidFill>
                    <a:srgbClr val="0000FF"/>
                  </a:solidFill>
                  <a:ea typeface="굴림" charset="0"/>
                  <a:cs typeface="굴림" charset="0"/>
                </a:endParaRPr>
              </a:p>
              <a:p>
                <a:endParaRPr lang="en-US" altLang="ko-KR" dirty="0">
                  <a:solidFill>
                    <a:srgbClr val="0000FF"/>
                  </a:solidFill>
                  <a:ea typeface="굴림" charset="0"/>
                  <a:cs typeface="굴림" charset="0"/>
                </a:endParaRPr>
              </a:p>
              <a:p>
                <a:pPr marL="0" indent="0">
                  <a:buClr>
                    <a:schemeClr val="bg2"/>
                  </a:buClr>
                  <a:buNone/>
                </a:pPr>
                <a:endParaRPr lang="de-DE" dirty="0"/>
              </a:p>
              <a:p>
                <a:pPr marL="342900" indent="-342900">
                  <a:buClr>
                    <a:schemeClr val="bg2"/>
                  </a:buClr>
                </a:pPr>
                <a:r>
                  <a:rPr lang="de-DE" dirty="0"/>
                  <a:t>Jede Zeile der Tabelle entspricht einer </a:t>
                </a:r>
                <a:r>
                  <a:rPr lang="de-DE" dirty="0">
                    <a:solidFill>
                      <a:srgbClr val="432BF5"/>
                    </a:solidFill>
                  </a:rPr>
                  <a:t>Disjunktion</a:t>
                </a:r>
                <a:r>
                  <a:rPr lang="de-DE" dirty="0"/>
                  <a:t>: </a:t>
                </a:r>
              </a:p>
              <a:p>
                <a:pPr marL="800100" lvl="1" indent="-342900">
                  <a:buClr>
                    <a:schemeClr val="bg2"/>
                  </a:buClr>
                </a:pPr>
                <a:r>
                  <a:rPr lang="de-DE" sz="2400" dirty="0"/>
                  <a:t>negierter Eingang bei </a:t>
                </a:r>
                <a:r>
                  <a:rPr lang="de-DE" sz="2400" dirty="0">
                    <a:solidFill>
                      <a:srgbClr val="432BF5"/>
                    </a:solidFill>
                  </a:rPr>
                  <a:t>1</a:t>
                </a:r>
                <a:r>
                  <a:rPr lang="de-DE" sz="2400" dirty="0"/>
                  <a:t>, unveränderter Eingang bei </a:t>
                </a:r>
                <a:r>
                  <a:rPr lang="de-DE" sz="2400" dirty="0">
                    <a:solidFill>
                      <a:srgbClr val="432BF5"/>
                    </a:solidFill>
                  </a:rPr>
                  <a:t>0 </a:t>
                </a:r>
              </a:p>
              <a:p>
                <a:pPr marL="342900" indent="-342900">
                  <a:buClr>
                    <a:schemeClr val="bg2"/>
                  </a:buClr>
                </a:pPr>
                <a:r>
                  <a:rPr lang="de-DE" dirty="0">
                    <a:solidFill>
                      <a:srgbClr val="0000FF"/>
                    </a:solidFill>
                  </a:rPr>
                  <a:t>Ableitung KNF</a:t>
                </a:r>
                <a:r>
                  <a:rPr lang="de-DE" dirty="0"/>
                  <a:t>: </a:t>
                </a:r>
                <a:br>
                  <a:rPr lang="de-DE" dirty="0"/>
                </a:br>
                <a:r>
                  <a:rPr lang="de-DE" dirty="0"/>
                  <a:t>Verknüpfe Disjunktionen, bei denen der </a:t>
                </a:r>
                <a:r>
                  <a:rPr lang="de-DE" dirty="0">
                    <a:solidFill>
                      <a:srgbClr val="0000FF"/>
                    </a:solidFill>
                  </a:rPr>
                  <a:t>Ausgang</a:t>
                </a:r>
                <a:r>
                  <a:rPr lang="de-DE" dirty="0"/>
                  <a:t> </a:t>
                </a:r>
                <a:r>
                  <a:rPr lang="de-DE" dirty="0">
                    <a:solidFill>
                      <a:srgbClr val="432BF5"/>
                    </a:solidFill>
                  </a:rPr>
                  <a:t>0</a:t>
                </a:r>
                <a:r>
                  <a:rPr lang="de-DE" dirty="0"/>
                  <a:t> ist, mit einer </a:t>
                </a:r>
                <a:r>
                  <a:rPr lang="de-DE" dirty="0">
                    <a:solidFill>
                      <a:srgbClr val="432BF5"/>
                    </a:solidFill>
                  </a:rPr>
                  <a:t>Konjunktion</a:t>
                </a:r>
                <a:endParaRPr lang="de-DE" dirty="0"/>
              </a:p>
              <a:p>
                <a:endParaRPr lang="en-US" altLang="ko-KR" dirty="0">
                  <a:solidFill>
                    <a:srgbClr val="0000FF"/>
                  </a:solidFill>
                  <a:ea typeface="굴림" charset="0"/>
                  <a:cs typeface="굴림" charset="0"/>
                </a:endParaRPr>
              </a:p>
            </p:txBody>
          </p:sp>
        </mc:Choice>
        <mc:Fallback xmlns="">
          <p:sp>
            <p:nvSpPr>
              <p:cNvPr id="235523" name="Rectangle 3"/>
              <p:cNvSpPr>
                <a:spLocks noGrp="1" noRot="1" noChangeAspect="1" noMove="1" noResize="1" noEditPoints="1" noAdjustHandles="1" noChangeArrowheads="1" noChangeShapeType="1" noTextEdit="1"/>
              </p:cNvSpPr>
              <p:nvPr>
                <p:ph idx="1"/>
              </p:nvPr>
            </p:nvSpPr>
            <p:spPr>
              <a:blipFill>
                <a:blip r:embed="rId3"/>
                <a:stretch>
                  <a:fillRect l="-1488" t="-3018" b="-6996"/>
                </a:stretch>
              </a:blipFill>
            </p:spPr>
            <p:txBody>
              <a:bodyPr/>
              <a:lstStyle/>
              <a:p>
                <a:r>
                  <a:rPr lang="de-DE">
                    <a:noFill/>
                  </a:rPr>
                  <a:t> </a:t>
                </a:r>
              </a:p>
            </p:txBody>
          </p:sp>
        </mc:Fallback>
      </mc:AlternateContent>
      <p:sp>
        <p:nvSpPr>
          <p:cNvPr id="4" name="Fußzeilenplatzhalter 3"/>
          <p:cNvSpPr>
            <a:spLocks noGrp="1"/>
          </p:cNvSpPr>
          <p:nvPr>
            <p:ph type="ftr" sz="quarter" idx="11"/>
          </p:nvPr>
        </p:nvSpPr>
        <p:spPr/>
        <p:txBody>
          <a:bodyPr/>
          <a:lstStyle/>
          <a:p>
            <a:r>
              <a:rPr lang="en-US"/>
              <a:t>Prof. Dr. Sebastian Schlesinger</a:t>
            </a:r>
          </a:p>
        </p:txBody>
      </p:sp>
      <p:sp>
        <p:nvSpPr>
          <p:cNvPr id="78" name="Slide Number Placeholder 5"/>
          <p:cNvSpPr>
            <a:spLocks noGrp="1"/>
          </p:cNvSpPr>
          <p:nvPr>
            <p:ph type="sldNum" sz="quarter" idx="12"/>
          </p:nvPr>
        </p:nvSpPr>
        <p:spPr/>
        <p:txBody>
          <a:bodyPr/>
          <a:lstStyle/>
          <a:p>
            <a:fld id="{2F9C7B13-5F54-DB4E-AB2A-6B0E6773A9D9}" type="slidenum">
              <a:rPr lang="en-US"/>
              <a:pPr/>
              <a:t>23</a:t>
            </a:fld>
            <a:endParaRPr lang="en-US"/>
          </a:p>
        </p:txBody>
      </p:sp>
      <mc:AlternateContent xmlns:mc="http://schemas.openxmlformats.org/markup-compatibility/2006" xmlns:a14="http://schemas.microsoft.com/office/drawing/2010/main">
        <mc:Choice Requires="a14">
          <p:sp>
            <p:nvSpPr>
              <p:cNvPr id="3" name="TextBox 2"/>
              <p:cNvSpPr txBox="1"/>
              <p:nvPr/>
            </p:nvSpPr>
            <p:spPr>
              <a:xfrm>
                <a:off x="4620938" y="2677022"/>
                <a:ext cx="3768136" cy="7156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altLang="ko-KR" sz="2800" b="0" i="1" smtClean="0">
                          <a:solidFill>
                            <a:srgbClr val="0000FF"/>
                          </a:solidFill>
                          <a:latin typeface="Cambria Math" panose="02040503050406030204" pitchFamily="18" charset="0"/>
                        </a:rPr>
                        <m:t>𝐹</m:t>
                      </m:r>
                      <m:r>
                        <a:rPr lang="de-DE" altLang="ko-KR" sz="2800" i="1">
                          <a:solidFill>
                            <a:srgbClr val="0000FF"/>
                          </a:solidFill>
                          <a:latin typeface="Cambria Math" panose="02040503050406030204" pitchFamily="18" charset="0"/>
                        </a:rPr>
                        <m:t>= </m:t>
                      </m:r>
                      <m:bar>
                        <m:barPr>
                          <m:pos m:val="top"/>
                          <m:ctrlPr>
                            <a:rPr lang="de-DE" altLang="ko-KR" sz="2800" i="1">
                              <a:solidFill>
                                <a:srgbClr val="0000FF"/>
                              </a:solidFill>
                              <a:latin typeface="Cambria Math" panose="02040503050406030204" pitchFamily="18" charset="0"/>
                            </a:rPr>
                          </m:ctrlPr>
                        </m:barPr>
                        <m:e>
                          <m:d>
                            <m:dPr>
                              <m:ctrlPr>
                                <a:rPr lang="de-DE" altLang="ko-KR" sz="2800" i="1">
                                  <a:solidFill>
                                    <a:srgbClr val="0000FF"/>
                                  </a:solidFill>
                                  <a:latin typeface="Cambria Math" panose="02040503050406030204" pitchFamily="18" charset="0"/>
                                </a:rPr>
                              </m:ctrlPr>
                            </m:dPr>
                            <m:e>
                              <m:bar>
                                <m:barPr>
                                  <m:pos m:val="top"/>
                                  <m:ctrlPr>
                                    <a:rPr lang="de-DE" altLang="ko-KR" sz="2800" i="1">
                                      <a:solidFill>
                                        <a:srgbClr val="0000FF"/>
                                      </a:solidFill>
                                      <a:latin typeface="Cambria Math" panose="02040503050406030204" pitchFamily="18" charset="0"/>
                                    </a:rPr>
                                  </m:ctrlPr>
                                </m:barPr>
                                <m:e>
                                  <m:r>
                                    <a:rPr lang="de-DE" altLang="ko-KR" sz="2800" i="1">
                                      <a:solidFill>
                                        <a:srgbClr val="0000FF"/>
                                      </a:solidFill>
                                      <a:latin typeface="Cambria Math" panose="02040503050406030204" pitchFamily="18" charset="0"/>
                                    </a:rPr>
                                    <m:t>𝐴</m:t>
                                  </m:r>
                                </m:e>
                              </m:bar>
                              <m:r>
                                <a:rPr lang="de-DE" altLang="ko-KR" sz="2800" i="1">
                                  <a:solidFill>
                                    <a:srgbClr val="0000FF"/>
                                  </a:solidFill>
                                  <a:latin typeface="Cambria Math" panose="02040503050406030204" pitchFamily="18" charset="0"/>
                                  <a:ea typeface="Cambria Math" panose="02040503050406030204" pitchFamily="18" charset="0"/>
                                </a:rPr>
                                <m:t>∙</m:t>
                              </m:r>
                              <m:bar>
                                <m:barPr>
                                  <m:pos m:val="top"/>
                                  <m:ctrlPr>
                                    <a:rPr lang="de-DE" altLang="ko-KR" sz="2800" i="1">
                                      <a:solidFill>
                                        <a:srgbClr val="0000FF"/>
                                      </a:solidFill>
                                      <a:latin typeface="Cambria Math" panose="02040503050406030204" pitchFamily="18" charset="0"/>
                                    </a:rPr>
                                  </m:ctrlPr>
                                </m:barPr>
                                <m:e>
                                  <m:r>
                                    <a:rPr lang="de-DE" altLang="ko-KR" sz="2800" i="1">
                                      <a:solidFill>
                                        <a:srgbClr val="0000FF"/>
                                      </a:solidFill>
                                      <a:latin typeface="Cambria Math" panose="02040503050406030204" pitchFamily="18" charset="0"/>
                                    </a:rPr>
                                    <m:t>𝐵</m:t>
                                  </m:r>
                                </m:e>
                              </m:bar>
                            </m:e>
                          </m:d>
                          <m:r>
                            <a:rPr lang="de-DE" altLang="ko-KR" sz="2800" i="1">
                              <a:solidFill>
                                <a:srgbClr val="0000FF"/>
                              </a:solidFill>
                              <a:latin typeface="Cambria Math" panose="02040503050406030204" pitchFamily="18" charset="0"/>
                            </a:rPr>
                            <m:t>+(</m:t>
                          </m:r>
                          <m:r>
                            <a:rPr lang="de-DE" altLang="ko-KR" sz="2800" i="1">
                              <a:solidFill>
                                <a:srgbClr val="0000FF"/>
                              </a:solidFill>
                              <a:latin typeface="Cambria Math" panose="02040503050406030204" pitchFamily="18" charset="0"/>
                            </a:rPr>
                            <m:t>𝐴</m:t>
                          </m:r>
                          <m:r>
                            <a:rPr lang="de-DE" altLang="ko-KR" sz="2800" i="1">
                              <a:solidFill>
                                <a:srgbClr val="0000FF"/>
                              </a:solidFill>
                              <a:latin typeface="Cambria Math" panose="02040503050406030204" pitchFamily="18" charset="0"/>
                              <a:ea typeface="Cambria Math" panose="02040503050406030204" pitchFamily="18" charset="0"/>
                            </a:rPr>
                            <m:t>∙</m:t>
                          </m:r>
                          <m:bar>
                            <m:barPr>
                              <m:pos m:val="top"/>
                              <m:ctrlPr>
                                <a:rPr lang="de-DE" altLang="ko-KR" sz="2800" i="1">
                                  <a:solidFill>
                                    <a:srgbClr val="0000FF"/>
                                  </a:solidFill>
                                  <a:latin typeface="Cambria Math" panose="02040503050406030204" pitchFamily="18" charset="0"/>
                                  <a:ea typeface="Cambria Math" panose="02040503050406030204" pitchFamily="18" charset="0"/>
                                </a:rPr>
                              </m:ctrlPr>
                            </m:barPr>
                            <m:e>
                              <m:r>
                                <a:rPr lang="de-DE" altLang="ko-KR" sz="2800" i="1">
                                  <a:solidFill>
                                    <a:srgbClr val="0000FF"/>
                                  </a:solidFill>
                                  <a:latin typeface="Cambria Math" panose="02040503050406030204" pitchFamily="18" charset="0"/>
                                  <a:ea typeface="Cambria Math" panose="02040503050406030204" pitchFamily="18" charset="0"/>
                                </a:rPr>
                                <m:t>𝐵</m:t>
                              </m:r>
                            </m:e>
                          </m:bar>
                          <m:r>
                            <a:rPr lang="de-DE" altLang="ko-KR" sz="2800" i="1">
                              <a:solidFill>
                                <a:srgbClr val="0000FF"/>
                              </a:solidFill>
                              <a:latin typeface="Cambria Math" panose="02040503050406030204" pitchFamily="18" charset="0"/>
                              <a:ea typeface="Cambria Math" panose="02040503050406030204" pitchFamily="18" charset="0"/>
                            </a:rPr>
                            <m:t>)</m:t>
                          </m:r>
                        </m:e>
                      </m:bar>
                    </m:oMath>
                  </m:oMathPara>
                </a14:m>
                <a:endParaRPr lang="en-US" altLang="ko-KR" sz="2800" dirty="0">
                  <a:solidFill>
                    <a:srgbClr val="0000FF"/>
                  </a:solidFill>
                  <a:latin typeface="Meta Offc Pro" panose="020B0504030101020102"/>
                  <a:ea typeface="굴림" charset="0"/>
                  <a:cs typeface="굴림"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620938" y="2677022"/>
                <a:ext cx="3768136" cy="715645"/>
              </a:xfrm>
              <a:prstGeom prst="rect">
                <a:avLst/>
              </a:prstGeom>
              <a:blipFill>
                <a:blip r:embed="rId4"/>
                <a:stretch>
                  <a:fillRect/>
                </a:stretch>
              </a:blipFill>
            </p:spPr>
            <p:txBody>
              <a:bodyPr/>
              <a:lstStyle/>
              <a:p>
                <a:r>
                  <a:rPr lang="de-DE">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3881558388"/>
              </p:ext>
            </p:extLst>
          </p:nvPr>
        </p:nvGraphicFramePr>
        <p:xfrm>
          <a:off x="479376" y="2210047"/>
          <a:ext cx="3336033" cy="1981200"/>
        </p:xfrm>
        <a:graphic>
          <a:graphicData uri="http://schemas.openxmlformats.org/drawingml/2006/table">
            <a:tbl>
              <a:tblPr firstRow="1" bandRow="1">
                <a:tableStyleId>{5C22544A-7EE6-4342-B048-85BDC9FD1C3A}</a:tableStyleId>
              </a:tblPr>
              <a:tblGrid>
                <a:gridCol w="1112011">
                  <a:extLst>
                    <a:ext uri="{9D8B030D-6E8A-4147-A177-3AD203B41FA5}">
                      <a16:colId xmlns:a16="http://schemas.microsoft.com/office/drawing/2014/main" val="20000"/>
                    </a:ext>
                  </a:extLst>
                </a:gridCol>
                <a:gridCol w="1112011">
                  <a:extLst>
                    <a:ext uri="{9D8B030D-6E8A-4147-A177-3AD203B41FA5}">
                      <a16:colId xmlns:a16="http://schemas.microsoft.com/office/drawing/2014/main" val="20001"/>
                    </a:ext>
                  </a:extLst>
                </a:gridCol>
                <a:gridCol w="1112011">
                  <a:extLst>
                    <a:ext uri="{9D8B030D-6E8A-4147-A177-3AD203B41FA5}">
                      <a16:colId xmlns:a16="http://schemas.microsoft.com/office/drawing/2014/main" val="20002"/>
                    </a:ext>
                  </a:extLst>
                </a:gridCol>
              </a:tblGrid>
              <a:tr h="139040">
                <a:tc>
                  <a:txBody>
                    <a:bodyPr/>
                    <a:lstStyle/>
                    <a:p>
                      <a:pPr algn="ctr"/>
                      <a:r>
                        <a:rPr lang="en-US" sz="2000" dirty="0"/>
                        <a:t>A</a:t>
                      </a:r>
                    </a:p>
                  </a:txBody>
                  <a:tcPr/>
                </a:tc>
                <a:tc>
                  <a:txBody>
                    <a:bodyPr/>
                    <a:lstStyle/>
                    <a:p>
                      <a:pPr algn="ctr"/>
                      <a:r>
                        <a:rPr lang="en-US" sz="2000" dirty="0"/>
                        <a:t>B</a:t>
                      </a:r>
                    </a:p>
                  </a:txBody>
                  <a:tcPr/>
                </a:tc>
                <a:tc>
                  <a:txBody>
                    <a:bodyPr/>
                    <a:lstStyle/>
                    <a:p>
                      <a:pPr algn="ctr"/>
                      <a:r>
                        <a:rPr lang="en-US" sz="2000" dirty="0"/>
                        <a:t>F</a:t>
                      </a:r>
                    </a:p>
                  </a:txBody>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292875085"/>
              </p:ext>
            </p:extLst>
          </p:nvPr>
        </p:nvGraphicFramePr>
        <p:xfrm>
          <a:off x="502053" y="2210047"/>
          <a:ext cx="3336033" cy="1981200"/>
        </p:xfrm>
        <a:graphic>
          <a:graphicData uri="http://schemas.openxmlformats.org/drawingml/2006/table">
            <a:tbl>
              <a:tblPr firstRow="1" bandRow="1">
                <a:tableStyleId>{5C22544A-7EE6-4342-B048-85BDC9FD1C3A}</a:tableStyleId>
              </a:tblPr>
              <a:tblGrid>
                <a:gridCol w="1112011">
                  <a:extLst>
                    <a:ext uri="{9D8B030D-6E8A-4147-A177-3AD203B41FA5}">
                      <a16:colId xmlns:a16="http://schemas.microsoft.com/office/drawing/2014/main" val="20000"/>
                    </a:ext>
                  </a:extLst>
                </a:gridCol>
                <a:gridCol w="1112011">
                  <a:extLst>
                    <a:ext uri="{9D8B030D-6E8A-4147-A177-3AD203B41FA5}">
                      <a16:colId xmlns:a16="http://schemas.microsoft.com/office/drawing/2014/main" val="20001"/>
                    </a:ext>
                  </a:extLst>
                </a:gridCol>
                <a:gridCol w="1112011">
                  <a:extLst>
                    <a:ext uri="{9D8B030D-6E8A-4147-A177-3AD203B41FA5}">
                      <a16:colId xmlns:a16="http://schemas.microsoft.com/office/drawing/2014/main" val="20002"/>
                    </a:ext>
                  </a:extLst>
                </a:gridCol>
              </a:tblGrid>
              <a:tr h="139040">
                <a:tc>
                  <a:txBody>
                    <a:bodyPr/>
                    <a:lstStyle/>
                    <a:p>
                      <a:pPr algn="ctr"/>
                      <a:r>
                        <a:rPr lang="en-US" sz="2000" dirty="0"/>
                        <a:t>A</a:t>
                      </a:r>
                    </a:p>
                  </a:txBody>
                  <a:tcPr/>
                </a:tc>
                <a:tc>
                  <a:txBody>
                    <a:bodyPr/>
                    <a:lstStyle/>
                    <a:p>
                      <a:pPr algn="ctr"/>
                      <a:r>
                        <a:rPr lang="en-US" sz="2000" dirty="0"/>
                        <a:t>B</a:t>
                      </a:r>
                    </a:p>
                  </a:txBody>
                  <a:tcPr/>
                </a:tc>
                <a:tc>
                  <a:txBody>
                    <a:bodyPr/>
                    <a:lstStyle/>
                    <a:p>
                      <a:pPr algn="ctr"/>
                      <a:r>
                        <a:rPr lang="en-US" sz="2000" dirty="0"/>
                        <a:t>F</a:t>
                      </a:r>
                    </a:p>
                  </a:txBody>
                  <a:tcPr/>
                </a:tc>
                <a:extLst>
                  <a:ext uri="{0D108BD9-81ED-4DB2-BD59-A6C34878D82A}">
                    <a16:rowId xmlns:a16="http://schemas.microsoft.com/office/drawing/2014/main" val="10000"/>
                  </a:ext>
                </a:extLst>
              </a:tr>
              <a:tr h="132423">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solidFill>
                            <a:schemeClr val="bg1"/>
                          </a:solidFill>
                        </a:rPr>
                        <a:t>0</a:t>
                      </a:r>
                    </a:p>
                  </a:txBody>
                  <a:tcPr>
                    <a:solidFill>
                      <a:srgbClr val="0000FF"/>
                    </a:solidFill>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solidFill>
                            <a:schemeClr val="bg1"/>
                          </a:solidFill>
                        </a:rPr>
                        <a:t>0</a:t>
                      </a:r>
                    </a:p>
                  </a:txBody>
                  <a:tcPr>
                    <a:solidFill>
                      <a:srgbClr val="0000FF"/>
                    </a:solidFill>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4" name="TextBox 2"/>
              <p:cNvSpPr txBox="1"/>
              <p:nvPr/>
            </p:nvSpPr>
            <p:spPr>
              <a:xfrm>
                <a:off x="4655840" y="3463712"/>
                <a:ext cx="3768136" cy="5739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altLang="ko-KR" sz="2800" i="1" smtClean="0">
                          <a:solidFill>
                            <a:srgbClr val="0000FF"/>
                          </a:solidFill>
                          <a:latin typeface="Cambria Math" panose="02040503050406030204" pitchFamily="18" charset="0"/>
                          <a:ea typeface="굴림" charset="0"/>
                          <a:cs typeface="굴림" charset="0"/>
                        </a:rPr>
                        <m:t>𝐹</m:t>
                      </m:r>
                      <m:r>
                        <a:rPr lang="de-DE" altLang="ko-KR" sz="2800" i="1" smtClean="0">
                          <a:solidFill>
                            <a:srgbClr val="0000FF"/>
                          </a:solidFill>
                          <a:latin typeface="Cambria Math" panose="02040503050406030204" pitchFamily="18" charset="0"/>
                          <a:ea typeface="굴림" charset="0"/>
                          <a:cs typeface="굴림" charset="0"/>
                        </a:rPr>
                        <m:t>=</m:t>
                      </m:r>
                      <m:d>
                        <m:dPr>
                          <m:ctrlPr>
                            <a:rPr lang="de-DE" altLang="ko-KR" sz="2800" i="1">
                              <a:solidFill>
                                <a:srgbClr val="0000FF"/>
                              </a:solidFill>
                              <a:latin typeface="Cambria Math" panose="02040503050406030204" pitchFamily="18" charset="0"/>
                              <a:ea typeface="굴림" charset="0"/>
                              <a:cs typeface="굴림" charset="0"/>
                            </a:rPr>
                          </m:ctrlPr>
                        </m:dPr>
                        <m:e>
                          <m:r>
                            <a:rPr lang="de-DE" altLang="ko-KR" sz="2800" i="1">
                              <a:solidFill>
                                <a:srgbClr val="0000FF"/>
                              </a:solidFill>
                              <a:latin typeface="Cambria Math" panose="02040503050406030204" pitchFamily="18" charset="0"/>
                              <a:ea typeface="굴림" charset="0"/>
                              <a:cs typeface="굴림" charset="0"/>
                            </a:rPr>
                            <m:t>𝐴</m:t>
                          </m:r>
                          <m:r>
                            <a:rPr lang="de-DE" altLang="ko-KR" sz="2800" i="1">
                              <a:solidFill>
                                <a:srgbClr val="0000FF"/>
                              </a:solidFill>
                              <a:latin typeface="Cambria Math" panose="02040503050406030204" pitchFamily="18" charset="0"/>
                              <a:ea typeface="굴림" charset="0"/>
                              <a:cs typeface="굴림" charset="0"/>
                            </a:rPr>
                            <m:t>+</m:t>
                          </m:r>
                          <m:r>
                            <a:rPr lang="de-DE" altLang="ko-KR" sz="2800" i="1">
                              <a:solidFill>
                                <a:srgbClr val="0000FF"/>
                              </a:solidFill>
                              <a:latin typeface="Cambria Math" panose="02040503050406030204" pitchFamily="18" charset="0"/>
                              <a:ea typeface="굴림" charset="0"/>
                              <a:cs typeface="굴림" charset="0"/>
                            </a:rPr>
                            <m:t>𝐵</m:t>
                          </m:r>
                        </m:e>
                      </m:d>
                      <m:r>
                        <a:rPr lang="de-DE" altLang="ko-KR" sz="2800" i="1">
                          <a:solidFill>
                            <a:srgbClr val="0000FF"/>
                          </a:solidFill>
                          <a:latin typeface="Cambria Math" panose="02040503050406030204" pitchFamily="18" charset="0"/>
                          <a:ea typeface="굴림" charset="0"/>
                          <a:cs typeface="굴림" charset="0"/>
                        </a:rPr>
                        <m:t>⋅(</m:t>
                      </m:r>
                      <m:bar>
                        <m:barPr>
                          <m:pos m:val="top"/>
                          <m:ctrlPr>
                            <a:rPr lang="de-DE" altLang="ko-KR" sz="2800" i="1">
                              <a:solidFill>
                                <a:srgbClr val="0000FF"/>
                              </a:solidFill>
                              <a:latin typeface="Cambria Math" panose="02040503050406030204" pitchFamily="18" charset="0"/>
                              <a:ea typeface="굴림" charset="0"/>
                              <a:cs typeface="굴림" charset="0"/>
                            </a:rPr>
                          </m:ctrlPr>
                        </m:barPr>
                        <m:e>
                          <m:r>
                            <a:rPr lang="de-DE" altLang="ko-KR" sz="2800" i="1">
                              <a:solidFill>
                                <a:srgbClr val="0000FF"/>
                              </a:solidFill>
                              <a:latin typeface="Cambria Math" panose="02040503050406030204" pitchFamily="18" charset="0"/>
                              <a:ea typeface="굴림" charset="0"/>
                              <a:cs typeface="굴림" charset="0"/>
                            </a:rPr>
                            <m:t>𝐴</m:t>
                          </m:r>
                        </m:e>
                      </m:bar>
                      <m:r>
                        <a:rPr lang="de-DE" altLang="ko-KR" sz="2800" i="1">
                          <a:solidFill>
                            <a:srgbClr val="0000FF"/>
                          </a:solidFill>
                          <a:latin typeface="Cambria Math" panose="02040503050406030204" pitchFamily="18" charset="0"/>
                          <a:ea typeface="굴림" charset="0"/>
                          <a:cs typeface="굴림" charset="0"/>
                        </a:rPr>
                        <m:t>+</m:t>
                      </m:r>
                      <m:r>
                        <a:rPr lang="de-DE" altLang="ko-KR" sz="2800" i="1">
                          <a:solidFill>
                            <a:srgbClr val="0000FF"/>
                          </a:solidFill>
                          <a:latin typeface="Cambria Math" panose="02040503050406030204" pitchFamily="18" charset="0"/>
                          <a:ea typeface="굴림" charset="0"/>
                          <a:cs typeface="굴림" charset="0"/>
                        </a:rPr>
                        <m:t>𝐵</m:t>
                      </m:r>
                      <m:r>
                        <a:rPr lang="de-DE" altLang="ko-KR" sz="2800" i="1">
                          <a:solidFill>
                            <a:srgbClr val="0000FF"/>
                          </a:solidFill>
                          <a:latin typeface="Cambria Math" panose="02040503050406030204" pitchFamily="18" charset="0"/>
                          <a:ea typeface="굴림" charset="0"/>
                          <a:cs typeface="굴림" charset="0"/>
                        </a:rPr>
                        <m:t>)</m:t>
                      </m:r>
                    </m:oMath>
                  </m:oMathPara>
                </a14:m>
                <a:endParaRPr lang="en-US" altLang="ko-KR" sz="2800" dirty="0">
                  <a:solidFill>
                    <a:schemeClr val="bg2">
                      <a:lumMod val="40000"/>
                      <a:lumOff val="60000"/>
                    </a:schemeClr>
                  </a:solidFill>
                  <a:latin typeface="Meta Offc Pro" panose="020B0504030101020102"/>
                  <a:ea typeface="굴림" charset="0"/>
                  <a:cs typeface="굴림" charset="0"/>
                </a:endParaRPr>
              </a:p>
            </p:txBody>
          </p:sp>
        </mc:Choice>
        <mc:Fallback xmlns="">
          <p:sp>
            <p:nvSpPr>
              <p:cNvPr id="14" name="TextBox 2"/>
              <p:cNvSpPr txBox="1">
                <a:spLocks noRot="1" noChangeAspect="1" noMove="1" noResize="1" noEditPoints="1" noAdjustHandles="1" noChangeArrowheads="1" noChangeShapeType="1" noTextEdit="1"/>
              </p:cNvSpPr>
              <p:nvPr/>
            </p:nvSpPr>
            <p:spPr>
              <a:xfrm>
                <a:off x="4655840" y="3463712"/>
                <a:ext cx="3768136" cy="573940"/>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15" name="TextBox 2"/>
              <p:cNvSpPr txBox="1"/>
              <p:nvPr/>
            </p:nvSpPr>
            <p:spPr>
              <a:xfrm>
                <a:off x="4593055" y="2075308"/>
                <a:ext cx="3768136" cy="6085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de-DE" altLang="ko-KR" sz="2800" i="1">
                              <a:solidFill>
                                <a:srgbClr val="0000FF"/>
                              </a:solidFill>
                              <a:latin typeface="Cambria Math" panose="02040503050406030204" pitchFamily="18" charset="0"/>
                            </a:rPr>
                          </m:ctrlPr>
                        </m:barPr>
                        <m:e>
                          <m:r>
                            <a:rPr lang="de-DE" altLang="ko-KR" sz="2800" i="1">
                              <a:solidFill>
                                <a:srgbClr val="0000FF"/>
                              </a:solidFill>
                              <a:latin typeface="Cambria Math" panose="02040503050406030204" pitchFamily="18" charset="0"/>
                            </a:rPr>
                            <m:t>𝐹</m:t>
                          </m:r>
                        </m:e>
                      </m:bar>
                      <m:r>
                        <a:rPr lang="de-DE" altLang="ko-KR" sz="2800" i="1">
                          <a:solidFill>
                            <a:srgbClr val="0000FF"/>
                          </a:solidFill>
                          <a:latin typeface="Cambria Math" panose="02040503050406030204" pitchFamily="18" charset="0"/>
                        </a:rPr>
                        <m:t>=</m:t>
                      </m:r>
                      <m:d>
                        <m:dPr>
                          <m:ctrlPr>
                            <a:rPr lang="de-DE" altLang="ko-KR" sz="2800" i="1">
                              <a:solidFill>
                                <a:srgbClr val="0000FF"/>
                              </a:solidFill>
                              <a:latin typeface="Cambria Math" panose="02040503050406030204" pitchFamily="18" charset="0"/>
                            </a:rPr>
                          </m:ctrlPr>
                        </m:dPr>
                        <m:e>
                          <m:bar>
                            <m:barPr>
                              <m:pos m:val="top"/>
                              <m:ctrlPr>
                                <a:rPr lang="de-DE" altLang="ko-KR" sz="2800" i="1">
                                  <a:solidFill>
                                    <a:srgbClr val="0000FF"/>
                                  </a:solidFill>
                                  <a:latin typeface="Cambria Math" panose="02040503050406030204" pitchFamily="18" charset="0"/>
                                </a:rPr>
                              </m:ctrlPr>
                            </m:barPr>
                            <m:e>
                              <m:r>
                                <a:rPr lang="de-DE" altLang="ko-KR" sz="2800" i="1">
                                  <a:solidFill>
                                    <a:srgbClr val="0000FF"/>
                                  </a:solidFill>
                                  <a:latin typeface="Cambria Math" panose="02040503050406030204" pitchFamily="18" charset="0"/>
                                </a:rPr>
                                <m:t>𝐴</m:t>
                              </m:r>
                            </m:e>
                          </m:bar>
                          <m:r>
                            <a:rPr lang="de-DE" altLang="ko-KR" sz="2800" i="1">
                              <a:solidFill>
                                <a:srgbClr val="0000FF"/>
                              </a:solidFill>
                              <a:latin typeface="Cambria Math" panose="02040503050406030204" pitchFamily="18" charset="0"/>
                              <a:ea typeface="Cambria Math" panose="02040503050406030204" pitchFamily="18" charset="0"/>
                            </a:rPr>
                            <m:t>∙</m:t>
                          </m:r>
                          <m:bar>
                            <m:barPr>
                              <m:pos m:val="top"/>
                              <m:ctrlPr>
                                <a:rPr lang="de-DE" altLang="ko-KR" sz="2800" i="1">
                                  <a:solidFill>
                                    <a:srgbClr val="0000FF"/>
                                  </a:solidFill>
                                  <a:latin typeface="Cambria Math" panose="02040503050406030204" pitchFamily="18" charset="0"/>
                                </a:rPr>
                              </m:ctrlPr>
                            </m:barPr>
                            <m:e>
                              <m:r>
                                <a:rPr lang="de-DE" altLang="ko-KR" sz="2800" i="1">
                                  <a:solidFill>
                                    <a:srgbClr val="0000FF"/>
                                  </a:solidFill>
                                  <a:latin typeface="Cambria Math" panose="02040503050406030204" pitchFamily="18" charset="0"/>
                                </a:rPr>
                                <m:t>𝐵</m:t>
                              </m:r>
                            </m:e>
                          </m:bar>
                        </m:e>
                      </m:d>
                      <m:r>
                        <a:rPr lang="de-DE" altLang="ko-KR" sz="2800" i="1">
                          <a:solidFill>
                            <a:srgbClr val="0000FF"/>
                          </a:solidFill>
                          <a:latin typeface="Cambria Math" panose="02040503050406030204" pitchFamily="18" charset="0"/>
                        </a:rPr>
                        <m:t>+(</m:t>
                      </m:r>
                      <m:r>
                        <a:rPr lang="de-DE" altLang="ko-KR" sz="2800" i="1">
                          <a:solidFill>
                            <a:srgbClr val="0000FF"/>
                          </a:solidFill>
                          <a:latin typeface="Cambria Math" panose="02040503050406030204" pitchFamily="18" charset="0"/>
                        </a:rPr>
                        <m:t>𝐴</m:t>
                      </m:r>
                      <m:r>
                        <a:rPr lang="de-DE" altLang="ko-KR" sz="2800" i="1">
                          <a:solidFill>
                            <a:srgbClr val="0000FF"/>
                          </a:solidFill>
                          <a:latin typeface="Cambria Math" panose="02040503050406030204" pitchFamily="18" charset="0"/>
                          <a:ea typeface="Cambria Math" panose="02040503050406030204" pitchFamily="18" charset="0"/>
                        </a:rPr>
                        <m:t>∙</m:t>
                      </m:r>
                      <m:bar>
                        <m:barPr>
                          <m:pos m:val="top"/>
                          <m:ctrlPr>
                            <a:rPr lang="de-DE" altLang="ko-KR" sz="2800" i="1">
                              <a:solidFill>
                                <a:srgbClr val="0000FF"/>
                              </a:solidFill>
                              <a:latin typeface="Cambria Math" panose="02040503050406030204" pitchFamily="18" charset="0"/>
                              <a:ea typeface="Cambria Math" panose="02040503050406030204" pitchFamily="18" charset="0"/>
                            </a:rPr>
                          </m:ctrlPr>
                        </m:barPr>
                        <m:e>
                          <m:r>
                            <a:rPr lang="de-DE" altLang="ko-KR" sz="2800" i="1">
                              <a:solidFill>
                                <a:srgbClr val="0000FF"/>
                              </a:solidFill>
                              <a:latin typeface="Cambria Math" panose="02040503050406030204" pitchFamily="18" charset="0"/>
                              <a:ea typeface="Cambria Math" panose="02040503050406030204" pitchFamily="18" charset="0"/>
                            </a:rPr>
                            <m:t>𝐵</m:t>
                          </m:r>
                        </m:e>
                      </m:bar>
                      <m:r>
                        <a:rPr lang="de-DE" altLang="ko-KR" sz="2800" i="1">
                          <a:solidFill>
                            <a:srgbClr val="0000FF"/>
                          </a:solidFill>
                          <a:latin typeface="Cambria Math" panose="02040503050406030204" pitchFamily="18" charset="0"/>
                          <a:ea typeface="Cambria Math" panose="02040503050406030204" pitchFamily="18" charset="0"/>
                        </a:rPr>
                        <m:t>)</m:t>
                      </m:r>
                    </m:oMath>
                  </m:oMathPara>
                </a14:m>
                <a:endParaRPr lang="en-US" altLang="ko-KR" sz="2800" dirty="0">
                  <a:solidFill>
                    <a:srgbClr val="0000FF"/>
                  </a:solidFill>
                  <a:latin typeface="Meta Offc Pro" panose="020B0504030101020102"/>
                  <a:ea typeface="굴림" charset="0"/>
                  <a:cs typeface="굴림" charset="0"/>
                </a:endParaRPr>
              </a:p>
            </p:txBody>
          </p:sp>
        </mc:Choice>
        <mc:Fallback>
          <p:sp>
            <p:nvSpPr>
              <p:cNvPr id="15" name="TextBox 2"/>
              <p:cNvSpPr txBox="1">
                <a:spLocks noRot="1" noChangeAspect="1" noMove="1" noResize="1" noEditPoints="1" noAdjustHandles="1" noChangeArrowheads="1" noChangeShapeType="1" noTextEdit="1"/>
              </p:cNvSpPr>
              <p:nvPr/>
            </p:nvSpPr>
            <p:spPr>
              <a:xfrm>
                <a:off x="4593055" y="2075308"/>
                <a:ext cx="3768136" cy="60850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139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35523">
                                            <p:txEl>
                                              <p:pRg st="7" end="7"/>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35523">
                                            <p:txEl>
                                              <p:pRg st="8" end="8"/>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355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Hauptsatz der Schaltalgebra</a:t>
            </a:r>
          </a:p>
        </p:txBody>
      </p:sp>
      <p:sp>
        <p:nvSpPr>
          <p:cNvPr id="3" name="Content Placeholder 2"/>
          <p:cNvSpPr>
            <a:spLocks noGrp="1"/>
          </p:cNvSpPr>
          <p:nvPr>
            <p:ph idx="1"/>
          </p:nvPr>
        </p:nvSpPr>
        <p:spPr>
          <a:xfrm>
            <a:off x="359992" y="1295404"/>
            <a:ext cx="6888135" cy="4448177"/>
          </a:xfrm>
        </p:spPr>
        <p:txBody>
          <a:bodyPr/>
          <a:lstStyle/>
          <a:p>
            <a:endParaRPr lang="de-DE" dirty="0"/>
          </a:p>
          <a:p>
            <a:endParaRPr lang="de-DE" dirty="0"/>
          </a:p>
          <a:p>
            <a:endParaRPr lang="de-DE" dirty="0"/>
          </a:p>
          <a:p>
            <a:r>
              <a:rPr lang="de-DE" dirty="0"/>
              <a:t>Es gibt immer ein Schaltnetz, das nur aus NICHT, UND und ODER-Gattern besteht </a:t>
            </a:r>
          </a:p>
          <a:p>
            <a:r>
              <a:rPr lang="de-DE" dirty="0"/>
              <a:t>Maximal 3 Stufen: NICHT-Gatter, dann UND-Gatter, schließlich ein ODER-Gatter mit vielen Eingängen </a:t>
            </a:r>
          </a:p>
          <a:p>
            <a:r>
              <a:rPr lang="de-DE" dirty="0">
                <a:solidFill>
                  <a:srgbClr val="432BF5"/>
                </a:solidFill>
              </a:rPr>
              <a:t>NICHT</a:t>
            </a:r>
            <a:r>
              <a:rPr lang="de-DE" dirty="0"/>
              <a:t>, </a:t>
            </a:r>
            <a:r>
              <a:rPr lang="de-DE" dirty="0">
                <a:solidFill>
                  <a:srgbClr val="432BF5"/>
                </a:solidFill>
              </a:rPr>
              <a:t>UND</a:t>
            </a:r>
            <a:r>
              <a:rPr lang="de-DE" dirty="0"/>
              <a:t> und </a:t>
            </a:r>
            <a:r>
              <a:rPr lang="de-DE" dirty="0">
                <a:solidFill>
                  <a:srgbClr val="432BF5"/>
                </a:solidFill>
              </a:rPr>
              <a:t>ODER</a:t>
            </a:r>
            <a:r>
              <a:rPr lang="de-DE" dirty="0"/>
              <a:t> bilden einen </a:t>
            </a:r>
            <a:r>
              <a:rPr lang="de-DE" dirty="0">
                <a:solidFill>
                  <a:srgbClr val="432BF5"/>
                </a:solidFill>
              </a:rPr>
              <a:t>funktional vollständigen </a:t>
            </a:r>
            <a:r>
              <a:rPr lang="de-DE" dirty="0" err="1">
                <a:solidFill>
                  <a:srgbClr val="432BF5"/>
                </a:solidFill>
              </a:rPr>
              <a:t>Operatorensatz</a:t>
            </a:r>
            <a:r>
              <a:rPr lang="de-DE" dirty="0">
                <a:solidFill>
                  <a:srgbClr val="432BF5"/>
                </a:solidFill>
              </a:rPr>
              <a:t> </a:t>
            </a:r>
          </a:p>
          <a:p>
            <a:endParaRPr lang="de-DE" dirty="0"/>
          </a:p>
        </p:txBody>
      </p:sp>
      <p:sp>
        <p:nvSpPr>
          <p:cNvPr id="7" name="Fußzeilenplatzhalter 6"/>
          <p:cNvSpPr>
            <a:spLocks noGrp="1"/>
          </p:cNvSpPr>
          <p:nvPr>
            <p:ph type="ftr" sz="quarter" idx="11"/>
          </p:nvPr>
        </p:nvSpPr>
        <p:spPr/>
        <p:txBody>
          <a:bodyPr/>
          <a:lstStyle/>
          <a:p>
            <a:r>
              <a:rPr lang="en-US"/>
              <a:t>Prof. Dr. Sebastian Schlesinger</a:t>
            </a:r>
          </a:p>
        </p:txBody>
      </p:sp>
      <p:sp>
        <p:nvSpPr>
          <p:cNvPr id="8" name="Foliennummernplatzhalter 7"/>
          <p:cNvSpPr>
            <a:spLocks noGrp="1"/>
          </p:cNvSpPr>
          <p:nvPr>
            <p:ph type="sldNum" sz="quarter" idx="12"/>
          </p:nvPr>
        </p:nvSpPr>
        <p:spPr/>
        <p:txBody>
          <a:bodyPr/>
          <a:lstStyle/>
          <a:p>
            <a:fld id="{A3BA6F97-B291-4B4A-8868-41A116DDCAB0}" type="slidenum">
              <a:rPr lang="en-US" smtClean="0"/>
              <a:pPr/>
              <a:t>24</a:t>
            </a:fld>
            <a:endParaRPr lang="en-US"/>
          </a:p>
        </p:txBody>
      </p:sp>
      <p:grpSp>
        <p:nvGrpSpPr>
          <p:cNvPr id="9" name="Gruppieren 8"/>
          <p:cNvGrpSpPr/>
          <p:nvPr/>
        </p:nvGrpSpPr>
        <p:grpSpPr>
          <a:xfrm>
            <a:off x="7574762" y="620688"/>
            <a:ext cx="4209870" cy="5419184"/>
            <a:chOff x="7574762" y="620688"/>
            <a:chExt cx="4209870" cy="5419184"/>
          </a:xfrm>
        </p:grpSpPr>
        <p:pic>
          <p:nvPicPr>
            <p:cNvPr id="4" name="Picture 3"/>
            <p:cNvPicPr>
              <a:picLocks noChangeAspect="1"/>
            </p:cNvPicPr>
            <p:nvPr/>
          </p:nvPicPr>
          <p:blipFill>
            <a:blip r:embed="rId3"/>
            <a:stretch>
              <a:fillRect/>
            </a:stretch>
          </p:blipFill>
          <p:spPr>
            <a:xfrm>
              <a:off x="7752932" y="620688"/>
              <a:ext cx="4031700" cy="4636455"/>
            </a:xfrm>
            <a:prstGeom prst="rect">
              <a:avLst/>
            </a:prstGeom>
          </p:spPr>
        </p:pic>
        <p:sp>
          <p:nvSpPr>
            <p:cNvPr id="5" name="TextBox 4"/>
            <p:cNvSpPr txBox="1"/>
            <p:nvPr/>
          </p:nvSpPr>
          <p:spPr>
            <a:xfrm>
              <a:off x="7574762" y="5301208"/>
              <a:ext cx="4209870" cy="738664"/>
            </a:xfrm>
            <a:prstGeom prst="rect">
              <a:avLst/>
            </a:prstGeom>
            <a:noFill/>
          </p:spPr>
          <p:txBody>
            <a:bodyPr wrap="none" rtlCol="0">
              <a:spAutoFit/>
            </a:bodyPr>
            <a:lstStyle/>
            <a:p>
              <a:r>
                <a:rPr lang="en-US" sz="1400" dirty="0" err="1"/>
                <a:t>Programmierpare</a:t>
              </a:r>
              <a:r>
                <a:rPr lang="en-US" sz="1400" dirty="0"/>
                <a:t> </a:t>
              </a:r>
              <a:r>
                <a:rPr lang="en-US" sz="1400" dirty="0" err="1"/>
                <a:t>Logische</a:t>
              </a:r>
              <a:r>
                <a:rPr lang="en-US" sz="1400" dirty="0"/>
                <a:t> </a:t>
              </a:r>
              <a:r>
                <a:rPr lang="en-US" sz="1400" dirty="0" err="1"/>
                <a:t>Anordnung</a:t>
              </a:r>
              <a:r>
                <a:rPr lang="en-US" sz="1400" dirty="0"/>
                <a:t> (PLA)</a:t>
              </a:r>
            </a:p>
            <a:p>
              <a:r>
                <a:rPr lang="en-US" sz="1400" i="1" dirty="0"/>
                <a:t>Programmable Logic Array</a:t>
              </a:r>
            </a:p>
            <a:p>
              <a:r>
                <a:rPr lang="en-US" sz="1400" dirty="0" err="1"/>
                <a:t>Quelle</a:t>
              </a:r>
              <a:r>
                <a:rPr lang="en-US" sz="1400" dirty="0"/>
                <a:t>: Wikipedia</a:t>
              </a:r>
            </a:p>
          </p:txBody>
        </p:sp>
      </p:grpSp>
      <p:sp>
        <p:nvSpPr>
          <p:cNvPr id="6" name="Rechteck 5"/>
          <p:cNvSpPr/>
          <p:nvPr/>
        </p:nvSpPr>
        <p:spPr>
          <a:xfrm>
            <a:off x="359624" y="1124744"/>
            <a:ext cx="7071122" cy="1296144"/>
          </a:xfrm>
          <a:prstGeom prst="rect">
            <a:avLst/>
          </a:prstGeom>
          <a:solidFill>
            <a:schemeClr val="bg2">
              <a:lumMod val="20000"/>
              <a:lumOff val="80000"/>
            </a:schemeClr>
          </a:solidFill>
          <a:ln>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b="1" dirty="0">
                <a:solidFill>
                  <a:srgbClr val="432BF5"/>
                </a:solidFill>
                <a:latin typeface="Meta Offc Pro" panose="020B0504030101020102"/>
              </a:rPr>
              <a:t>Jede einwertige Boolesche Funktion kann als Disjunktion von Konjunktionen dargestellt werden. </a:t>
            </a:r>
          </a:p>
        </p:txBody>
      </p:sp>
    </p:spTree>
    <p:extLst>
      <p:ext uri="{BB962C8B-B14F-4D97-AF65-F5344CB8AC3E}">
        <p14:creationId xmlns:p14="http://schemas.microsoft.com/office/powerpoint/2010/main" val="308514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de-DE"/>
              <a:t>Funktional </a:t>
            </a:r>
            <a:r>
              <a:rPr lang="de-DE" dirty="0"/>
              <a:t>vollständige </a:t>
            </a:r>
            <a:r>
              <a:rPr lang="de-DE" dirty="0" err="1"/>
              <a:t>Operatorensätze</a:t>
            </a:r>
            <a:endParaRPr lang="de-DE"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890376048"/>
                  </p:ext>
                </p:extLst>
              </p:nvPr>
            </p:nvGraphicFramePr>
            <p:xfrm>
              <a:off x="360363" y="1295400"/>
              <a:ext cx="11471276" cy="2495296"/>
            </p:xfrm>
            <a:graphic>
              <a:graphicData uri="http://schemas.openxmlformats.org/drawingml/2006/table">
                <a:tbl>
                  <a:tblPr firstRow="1" bandRow="1">
                    <a:tableStyleId>{5C22544A-7EE6-4342-B048-85BDC9FD1C3A}</a:tableStyleId>
                  </a:tblPr>
                  <a:tblGrid>
                    <a:gridCol w="2867819">
                      <a:extLst>
                        <a:ext uri="{9D8B030D-6E8A-4147-A177-3AD203B41FA5}">
                          <a16:colId xmlns:a16="http://schemas.microsoft.com/office/drawing/2014/main" val="20000"/>
                        </a:ext>
                      </a:extLst>
                    </a:gridCol>
                    <a:gridCol w="2867819">
                      <a:extLst>
                        <a:ext uri="{9D8B030D-6E8A-4147-A177-3AD203B41FA5}">
                          <a16:colId xmlns:a16="http://schemas.microsoft.com/office/drawing/2014/main" val="20001"/>
                        </a:ext>
                      </a:extLst>
                    </a:gridCol>
                    <a:gridCol w="2867819">
                      <a:extLst>
                        <a:ext uri="{9D8B030D-6E8A-4147-A177-3AD203B41FA5}">
                          <a16:colId xmlns:a16="http://schemas.microsoft.com/office/drawing/2014/main" val="20002"/>
                        </a:ext>
                      </a:extLst>
                    </a:gridCol>
                    <a:gridCol w="2867819">
                      <a:extLst>
                        <a:ext uri="{9D8B030D-6E8A-4147-A177-3AD203B41FA5}">
                          <a16:colId xmlns:a16="http://schemas.microsoft.com/office/drawing/2014/main" val="20003"/>
                        </a:ext>
                      </a:extLst>
                    </a:gridCol>
                  </a:tblGrid>
                  <a:tr h="370840">
                    <a:tc>
                      <a:txBody>
                        <a:bodyPr/>
                        <a:lstStyle/>
                        <a:p>
                          <a:pPr algn="ctr"/>
                          <a:endParaRPr lang="de-DE" sz="2000" noProof="0" dirty="0"/>
                        </a:p>
                      </a:txBody>
                      <a:tcPr marL="127459" marR="127459"/>
                    </a:tc>
                    <a:tc>
                      <a:txBody>
                        <a:bodyPr/>
                        <a:lstStyle/>
                        <a:p>
                          <a:pPr algn="ctr"/>
                          <a:r>
                            <a:rPr lang="de-DE" sz="2000" noProof="0" dirty="0"/>
                            <a:t>NICHT</a:t>
                          </a:r>
                        </a:p>
                      </a:txBody>
                      <a:tcPr marL="127459" marR="127459"/>
                    </a:tc>
                    <a:tc>
                      <a:txBody>
                        <a:bodyPr/>
                        <a:lstStyle/>
                        <a:p>
                          <a:pPr algn="ctr"/>
                          <a:r>
                            <a:rPr lang="de-DE" sz="2000" noProof="0" dirty="0"/>
                            <a:t>UND</a:t>
                          </a:r>
                        </a:p>
                      </a:txBody>
                      <a:tcPr marL="127459" marR="127459"/>
                    </a:tc>
                    <a:tc>
                      <a:txBody>
                        <a:bodyPr/>
                        <a:lstStyle/>
                        <a:p>
                          <a:pPr algn="ctr"/>
                          <a:r>
                            <a:rPr lang="de-DE" sz="2000" noProof="0" dirty="0"/>
                            <a:t>ODER</a:t>
                          </a:r>
                        </a:p>
                      </a:txBody>
                      <a:tcPr marL="127459" marR="127459"/>
                    </a:tc>
                    <a:extLst>
                      <a:ext uri="{0D108BD9-81ED-4DB2-BD59-A6C34878D82A}">
                        <a16:rowId xmlns:a16="http://schemas.microsoft.com/office/drawing/2014/main" val="10000"/>
                      </a:ext>
                    </a:extLst>
                  </a:tr>
                  <a:tr h="370840">
                    <a:tc>
                      <a:txBody>
                        <a:bodyPr/>
                        <a:lstStyle/>
                        <a:p>
                          <a:pPr algn="ctr"/>
                          <a:r>
                            <a:rPr lang="de-DE" sz="2000" noProof="0" dirty="0"/>
                            <a:t>Boolesche Basis</a:t>
                          </a:r>
                        </a:p>
                      </a:txBody>
                      <a:tcPr marL="127459" marR="127459"/>
                    </a:tc>
                    <a:tc>
                      <a:txBody>
                        <a:bodyPr/>
                        <a:lstStyle/>
                        <a:p>
                          <a:pPr algn="ctr"/>
                          <a14:m>
                            <m:oMathPara xmlns:m="http://schemas.openxmlformats.org/officeDocument/2006/math">
                              <m:oMathParaPr>
                                <m:jc m:val="centerGroup"/>
                              </m:oMathParaPr>
                              <m:oMath xmlns:m="http://schemas.openxmlformats.org/officeDocument/2006/math">
                                <m:bar>
                                  <m:barPr>
                                    <m:pos m:val="top"/>
                                    <m:ctrlPr>
                                      <a:rPr lang="de-DE" sz="2000" b="0" i="1" u="none" strike="noStrike" noProof="0" smtClean="0">
                                        <a:latin typeface="Cambria Math" panose="02040503050406030204" pitchFamily="18" charset="0"/>
                                      </a:rPr>
                                    </m:ctrlPr>
                                  </m:barPr>
                                  <m:e>
                                    <m:r>
                                      <a:rPr lang="de-DE" sz="2000" b="0" i="1" u="none" strike="noStrike" noProof="0" smtClean="0">
                                        <a:latin typeface="Cambria Math" panose="02040503050406030204" pitchFamily="18" charset="0"/>
                                      </a:rPr>
                                      <m:t>𝑎</m:t>
                                    </m:r>
                                  </m:e>
                                </m:bar>
                              </m:oMath>
                            </m:oMathPara>
                          </a14:m>
                          <a:endParaRPr lang="de-DE" sz="2000" u="none" strike="noStrike" noProof="0" dirty="0"/>
                        </a:p>
                      </a:txBody>
                      <a:tcPr marL="127459" marR="127459"/>
                    </a:tc>
                    <a:tc>
                      <a:txBody>
                        <a:bodyPr/>
                        <a:lstStyle/>
                        <a:p>
                          <a:pPr algn="ctr"/>
                          <a14:m>
                            <m:oMathPara xmlns:m="http://schemas.openxmlformats.org/officeDocument/2006/math">
                              <m:oMathParaPr>
                                <m:jc m:val="centerGroup"/>
                              </m:oMathParaPr>
                              <m:oMath xmlns:m="http://schemas.openxmlformats.org/officeDocument/2006/math">
                                <m:r>
                                  <a:rPr lang="de-DE" sz="2000" b="0" i="1" noProof="0" smtClean="0">
                                    <a:latin typeface="Cambria Math" panose="02040503050406030204" pitchFamily="18" charset="0"/>
                                  </a:rPr>
                                  <m:t>𝑎</m:t>
                                </m:r>
                                <m:r>
                                  <a:rPr lang="de-DE" sz="2000" b="0" i="1" noProof="0" smtClean="0">
                                    <a:latin typeface="Cambria Math" panose="02040503050406030204" pitchFamily="18" charset="0"/>
                                  </a:rPr>
                                  <m:t>⋅</m:t>
                                </m:r>
                                <m:r>
                                  <a:rPr lang="de-DE" sz="2000" b="0" i="1" noProof="0" smtClean="0">
                                    <a:latin typeface="Cambria Math" panose="02040503050406030204" pitchFamily="18" charset="0"/>
                                  </a:rPr>
                                  <m:t>𝑏</m:t>
                                </m:r>
                              </m:oMath>
                            </m:oMathPara>
                          </a14:m>
                          <a:endParaRPr lang="de-DE" sz="2000" noProof="0" dirty="0"/>
                        </a:p>
                      </a:txBody>
                      <a:tcPr marL="127459" marR="127459"/>
                    </a:tc>
                    <a:tc>
                      <a:txBody>
                        <a:bodyPr/>
                        <a:lstStyle/>
                        <a:p>
                          <a:pPr algn="ctr"/>
                          <a14:m>
                            <m:oMathPara xmlns:m="http://schemas.openxmlformats.org/officeDocument/2006/math">
                              <m:oMathParaPr>
                                <m:jc m:val="centerGroup"/>
                              </m:oMathParaPr>
                              <m:oMath xmlns:m="http://schemas.openxmlformats.org/officeDocument/2006/math">
                                <m:r>
                                  <a:rPr lang="de-DE" sz="2000" b="0" i="1" noProof="0" smtClean="0">
                                    <a:latin typeface="Cambria Math" panose="02040503050406030204" pitchFamily="18" charset="0"/>
                                  </a:rPr>
                                  <m:t>𝑎</m:t>
                                </m:r>
                                <m:r>
                                  <a:rPr lang="de-DE" sz="2000" b="0" i="1" noProof="0" smtClean="0">
                                    <a:latin typeface="Cambria Math" panose="02040503050406030204" pitchFamily="18" charset="0"/>
                                  </a:rPr>
                                  <m:t>+</m:t>
                                </m:r>
                                <m:r>
                                  <a:rPr lang="de-DE" sz="2000" b="0" i="1" noProof="0" smtClean="0">
                                    <a:latin typeface="Cambria Math" panose="02040503050406030204" pitchFamily="18" charset="0"/>
                                  </a:rPr>
                                  <m:t>𝑏</m:t>
                                </m:r>
                              </m:oMath>
                            </m:oMathPara>
                          </a14:m>
                          <a:endParaRPr lang="de-DE" sz="2000" noProof="0" dirty="0"/>
                        </a:p>
                      </a:txBody>
                      <a:tcPr marL="127459" marR="127459"/>
                    </a:tc>
                    <a:extLst>
                      <a:ext uri="{0D108BD9-81ED-4DB2-BD59-A6C34878D82A}">
                        <a16:rowId xmlns:a16="http://schemas.microsoft.com/office/drawing/2014/main" val="10001"/>
                      </a:ext>
                    </a:extLst>
                  </a:tr>
                  <a:tr h="370840">
                    <a:tc>
                      <a:txBody>
                        <a:bodyPr/>
                        <a:lstStyle/>
                        <a:p>
                          <a:pPr algn="ctr"/>
                          <a:r>
                            <a:rPr lang="de-DE" sz="2000" noProof="0" dirty="0"/>
                            <a:t>NICHT, UND</a:t>
                          </a:r>
                        </a:p>
                      </a:txBody>
                      <a:tcPr marL="127459" marR="127459"/>
                    </a:tc>
                    <a:tc>
                      <a:txBody>
                        <a:bodyPr/>
                        <a:lstStyle/>
                        <a:p>
                          <a:pPr algn="ctr"/>
                          <a14:m>
                            <m:oMathPara xmlns:m="http://schemas.openxmlformats.org/officeDocument/2006/math">
                              <m:oMathParaPr>
                                <m:jc m:val="centerGroup"/>
                              </m:oMathParaPr>
                              <m:oMath xmlns:m="http://schemas.openxmlformats.org/officeDocument/2006/math">
                                <m:bar>
                                  <m:barPr>
                                    <m:pos m:val="top"/>
                                    <m:ctrlPr>
                                      <a:rPr lang="de-DE" sz="2000" b="0" i="1" u="none" strike="noStrike" noProof="0" smtClean="0">
                                        <a:latin typeface="Cambria Math" panose="02040503050406030204" pitchFamily="18" charset="0"/>
                                      </a:rPr>
                                    </m:ctrlPr>
                                  </m:barPr>
                                  <m:e>
                                    <m:r>
                                      <a:rPr lang="de-DE" sz="2000" b="0" i="1" u="none" strike="noStrike" noProof="0" smtClean="0">
                                        <a:latin typeface="Cambria Math" panose="02040503050406030204" pitchFamily="18" charset="0"/>
                                      </a:rPr>
                                      <m:t>𝑎</m:t>
                                    </m:r>
                                  </m:e>
                                </m:bar>
                              </m:oMath>
                            </m:oMathPara>
                          </a14:m>
                          <a:endParaRPr lang="de-DE" sz="2000" noProof="0" dirty="0"/>
                        </a:p>
                      </a:txBody>
                      <a:tcPr marL="127459" marR="127459"/>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2000" b="0" i="1" noProof="0" smtClean="0">
                                    <a:latin typeface="Cambria Math" panose="02040503050406030204" pitchFamily="18" charset="0"/>
                                  </a:rPr>
                                  <m:t>𝑎</m:t>
                                </m:r>
                                <m:r>
                                  <a:rPr lang="de-DE" sz="2000" b="0" i="1" noProof="0" smtClean="0">
                                    <a:latin typeface="Cambria Math" panose="02040503050406030204" pitchFamily="18" charset="0"/>
                                  </a:rPr>
                                  <m:t>⋅</m:t>
                                </m:r>
                                <m:r>
                                  <a:rPr lang="de-DE" sz="2000" b="0" i="1" noProof="0" smtClean="0">
                                    <a:latin typeface="Cambria Math" panose="02040503050406030204" pitchFamily="18" charset="0"/>
                                  </a:rPr>
                                  <m:t>𝑏</m:t>
                                </m:r>
                              </m:oMath>
                            </m:oMathPara>
                          </a14:m>
                          <a:endParaRPr lang="de-DE" sz="2000" noProof="0" dirty="0"/>
                        </a:p>
                      </a:txBody>
                      <a:tcPr marL="127459" marR="127459"/>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pos m:val="top"/>
                                    <m:ctrlPr>
                                      <a:rPr lang="de-DE" sz="2000" b="0" i="1" noProof="0" smtClean="0">
                                        <a:latin typeface="Cambria Math" panose="02040503050406030204" pitchFamily="18" charset="0"/>
                                      </a:rPr>
                                    </m:ctrlPr>
                                  </m:barPr>
                                  <m:e>
                                    <m:bar>
                                      <m:barPr>
                                        <m:pos m:val="top"/>
                                        <m:ctrlPr>
                                          <a:rPr lang="de-DE" sz="2000" b="0" i="1" noProof="0" smtClean="0">
                                            <a:latin typeface="Cambria Math" panose="02040503050406030204" pitchFamily="18" charset="0"/>
                                          </a:rPr>
                                        </m:ctrlPr>
                                      </m:barPr>
                                      <m:e>
                                        <m:r>
                                          <a:rPr lang="de-DE" sz="2000" b="0" i="1" noProof="0" smtClean="0">
                                            <a:latin typeface="Cambria Math" panose="02040503050406030204" pitchFamily="18" charset="0"/>
                                          </a:rPr>
                                          <m:t>𝑎</m:t>
                                        </m:r>
                                      </m:e>
                                    </m:bar>
                                    <m:r>
                                      <a:rPr lang="de-DE" sz="2000" b="0" i="1" noProof="0" smtClean="0">
                                        <a:latin typeface="Cambria Math" panose="02040503050406030204" pitchFamily="18" charset="0"/>
                                      </a:rPr>
                                      <m:t>⋅</m:t>
                                    </m:r>
                                    <m:bar>
                                      <m:barPr>
                                        <m:pos m:val="top"/>
                                        <m:ctrlPr>
                                          <a:rPr lang="de-DE" sz="2000" b="0" i="1" noProof="0" smtClean="0">
                                            <a:latin typeface="Cambria Math" panose="02040503050406030204" pitchFamily="18" charset="0"/>
                                          </a:rPr>
                                        </m:ctrlPr>
                                      </m:barPr>
                                      <m:e>
                                        <m:r>
                                          <a:rPr lang="de-DE" sz="2000" b="0" i="1" noProof="0" smtClean="0">
                                            <a:latin typeface="Cambria Math" panose="02040503050406030204" pitchFamily="18" charset="0"/>
                                          </a:rPr>
                                          <m:t>𝑏</m:t>
                                        </m:r>
                                      </m:e>
                                    </m:bar>
                                  </m:e>
                                </m:bar>
                              </m:oMath>
                            </m:oMathPara>
                          </a14:m>
                          <a:endParaRPr lang="de-DE" sz="2000" noProof="0" dirty="0"/>
                        </a:p>
                      </a:txBody>
                      <a:tcPr marL="127459" marR="127459"/>
                    </a:tc>
                    <a:extLst>
                      <a:ext uri="{0D108BD9-81ED-4DB2-BD59-A6C34878D82A}">
                        <a16:rowId xmlns:a16="http://schemas.microsoft.com/office/drawing/2014/main" val="10002"/>
                      </a:ext>
                    </a:extLst>
                  </a:tr>
                  <a:tr h="370840">
                    <a:tc>
                      <a:txBody>
                        <a:bodyPr/>
                        <a:lstStyle/>
                        <a:p>
                          <a:pPr algn="ctr"/>
                          <a:r>
                            <a:rPr lang="de-DE" sz="2000" noProof="0" dirty="0"/>
                            <a:t>NICHT, ODER</a:t>
                          </a:r>
                        </a:p>
                      </a:txBody>
                      <a:tcPr marL="127459" marR="127459"/>
                    </a:tc>
                    <a:tc gridSpan="3">
                      <a:txBody>
                        <a:bodyPr/>
                        <a:lstStyle/>
                        <a:p>
                          <a:pPr algn="ctr"/>
                          <a:r>
                            <a:rPr lang="de-DE" sz="2000" i="1" noProof="0" dirty="0"/>
                            <a:t>Übung</a:t>
                          </a:r>
                        </a:p>
                      </a:txBody>
                      <a:tcPr marL="127459" marR="127459"/>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3"/>
                      </a:ext>
                    </a:extLst>
                  </a:tr>
                  <a:tr h="370840">
                    <a:tc>
                      <a:txBody>
                        <a:bodyPr/>
                        <a:lstStyle/>
                        <a:p>
                          <a:pPr algn="ctr"/>
                          <a:r>
                            <a:rPr lang="de-DE" sz="2000" noProof="0" dirty="0"/>
                            <a:t>NAND</a:t>
                          </a:r>
                        </a:p>
                      </a:txBody>
                      <a:tcPr marL="127459" marR="127459"/>
                    </a:tc>
                    <a:tc gridSpan="3">
                      <a:txBody>
                        <a:bodyPr/>
                        <a:lstStyle/>
                        <a:p>
                          <a:pPr algn="ctr"/>
                          <a:r>
                            <a:rPr lang="de-DE" sz="2000" i="1" noProof="0" dirty="0"/>
                            <a:t>Übung</a:t>
                          </a:r>
                        </a:p>
                      </a:txBody>
                      <a:tcPr marL="127459" marR="127459"/>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r h="370840">
                    <a:tc>
                      <a:txBody>
                        <a:bodyPr/>
                        <a:lstStyle/>
                        <a:p>
                          <a:pPr algn="ctr"/>
                          <a:r>
                            <a:rPr lang="de-DE" sz="2000" noProof="0" dirty="0"/>
                            <a:t>NOR</a:t>
                          </a:r>
                        </a:p>
                      </a:txBody>
                      <a:tcPr marL="127459" marR="127459"/>
                    </a:tc>
                    <a:tc gridSpan="3">
                      <a:txBody>
                        <a:bodyPr/>
                        <a:lstStyle/>
                        <a:p>
                          <a:pPr algn="ctr"/>
                          <a:r>
                            <a:rPr lang="de-DE" sz="2000" i="1" noProof="0" dirty="0"/>
                            <a:t>Übung</a:t>
                          </a:r>
                        </a:p>
                      </a:txBody>
                      <a:tcPr marL="127459" marR="127459"/>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2890376048"/>
                  </p:ext>
                </p:extLst>
              </p:nvPr>
            </p:nvGraphicFramePr>
            <p:xfrm>
              <a:off x="360363" y="1295400"/>
              <a:ext cx="11471276" cy="2495296"/>
            </p:xfrm>
            <a:graphic>
              <a:graphicData uri="http://schemas.openxmlformats.org/drawingml/2006/table">
                <a:tbl>
                  <a:tblPr firstRow="1" bandRow="1">
                    <a:tableStyleId>{5C22544A-7EE6-4342-B048-85BDC9FD1C3A}</a:tableStyleId>
                  </a:tblPr>
                  <a:tblGrid>
                    <a:gridCol w="2867819">
                      <a:extLst>
                        <a:ext uri="{9D8B030D-6E8A-4147-A177-3AD203B41FA5}">
                          <a16:colId xmlns:a16="http://schemas.microsoft.com/office/drawing/2014/main" val="20000"/>
                        </a:ext>
                      </a:extLst>
                    </a:gridCol>
                    <a:gridCol w="2867819">
                      <a:extLst>
                        <a:ext uri="{9D8B030D-6E8A-4147-A177-3AD203B41FA5}">
                          <a16:colId xmlns:a16="http://schemas.microsoft.com/office/drawing/2014/main" val="20001"/>
                        </a:ext>
                      </a:extLst>
                    </a:gridCol>
                    <a:gridCol w="2867819">
                      <a:extLst>
                        <a:ext uri="{9D8B030D-6E8A-4147-A177-3AD203B41FA5}">
                          <a16:colId xmlns:a16="http://schemas.microsoft.com/office/drawing/2014/main" val="20002"/>
                        </a:ext>
                      </a:extLst>
                    </a:gridCol>
                    <a:gridCol w="2867819">
                      <a:extLst>
                        <a:ext uri="{9D8B030D-6E8A-4147-A177-3AD203B41FA5}">
                          <a16:colId xmlns:a16="http://schemas.microsoft.com/office/drawing/2014/main" val="20003"/>
                        </a:ext>
                      </a:extLst>
                    </a:gridCol>
                  </a:tblGrid>
                  <a:tr h="396240">
                    <a:tc>
                      <a:txBody>
                        <a:bodyPr/>
                        <a:lstStyle/>
                        <a:p>
                          <a:pPr algn="ctr"/>
                          <a:endParaRPr lang="de-DE" sz="2000" noProof="0" dirty="0"/>
                        </a:p>
                      </a:txBody>
                      <a:tcPr marL="127459" marR="127459"/>
                    </a:tc>
                    <a:tc>
                      <a:txBody>
                        <a:bodyPr/>
                        <a:lstStyle/>
                        <a:p>
                          <a:pPr algn="ctr"/>
                          <a:r>
                            <a:rPr lang="de-DE" sz="2000" noProof="0" dirty="0" smtClean="0"/>
                            <a:t>NICHT</a:t>
                          </a:r>
                          <a:endParaRPr lang="de-DE" sz="2000" noProof="0" dirty="0"/>
                        </a:p>
                      </a:txBody>
                      <a:tcPr marL="127459" marR="127459"/>
                    </a:tc>
                    <a:tc>
                      <a:txBody>
                        <a:bodyPr/>
                        <a:lstStyle/>
                        <a:p>
                          <a:pPr algn="ctr"/>
                          <a:r>
                            <a:rPr lang="de-DE" sz="2000" noProof="0" smtClean="0"/>
                            <a:t>UND</a:t>
                          </a:r>
                          <a:endParaRPr lang="de-DE" sz="2000" noProof="0"/>
                        </a:p>
                      </a:txBody>
                      <a:tcPr marL="127459" marR="127459"/>
                    </a:tc>
                    <a:tc>
                      <a:txBody>
                        <a:bodyPr/>
                        <a:lstStyle/>
                        <a:p>
                          <a:pPr algn="ctr"/>
                          <a:r>
                            <a:rPr lang="de-DE" sz="2000" noProof="0" smtClean="0"/>
                            <a:t>ODER</a:t>
                          </a:r>
                          <a:endParaRPr lang="de-DE" sz="2000" noProof="0"/>
                        </a:p>
                      </a:txBody>
                      <a:tcPr marL="127459" marR="127459"/>
                    </a:tc>
                    <a:extLst>
                      <a:ext uri="{0D108BD9-81ED-4DB2-BD59-A6C34878D82A}">
                        <a16:rowId xmlns:a16="http://schemas.microsoft.com/office/drawing/2014/main" val="10000"/>
                      </a:ext>
                    </a:extLst>
                  </a:tr>
                  <a:tr h="396240">
                    <a:tc>
                      <a:txBody>
                        <a:bodyPr/>
                        <a:lstStyle/>
                        <a:p>
                          <a:pPr algn="ctr"/>
                          <a:r>
                            <a:rPr lang="de-DE" sz="2000" noProof="0" dirty="0" smtClean="0"/>
                            <a:t>Boolesche </a:t>
                          </a:r>
                          <a:r>
                            <a:rPr lang="de-DE" sz="2000" noProof="0" dirty="0" smtClean="0"/>
                            <a:t>Basis</a:t>
                          </a:r>
                          <a:endParaRPr lang="de-DE" sz="2000" noProof="0" dirty="0"/>
                        </a:p>
                      </a:txBody>
                      <a:tcPr marL="127459" marR="127459"/>
                    </a:tc>
                    <a:tc>
                      <a:txBody>
                        <a:bodyPr/>
                        <a:lstStyle/>
                        <a:p>
                          <a:endParaRPr lang="de-DE"/>
                        </a:p>
                      </a:txBody>
                      <a:tcPr marL="127459" marR="127459">
                        <a:blipFill>
                          <a:blip r:embed="rId3"/>
                          <a:stretch>
                            <a:fillRect l="-100426" t="-107692" r="-201277" b="-458462"/>
                          </a:stretch>
                        </a:blipFill>
                      </a:tcPr>
                    </a:tc>
                    <a:tc>
                      <a:txBody>
                        <a:bodyPr/>
                        <a:lstStyle/>
                        <a:p>
                          <a:endParaRPr lang="de-DE"/>
                        </a:p>
                      </a:txBody>
                      <a:tcPr marL="127459" marR="127459">
                        <a:blipFill>
                          <a:blip r:embed="rId3"/>
                          <a:stretch>
                            <a:fillRect l="-200000" t="-107692" r="-100849" b="-458462"/>
                          </a:stretch>
                        </a:blipFill>
                      </a:tcPr>
                    </a:tc>
                    <a:tc>
                      <a:txBody>
                        <a:bodyPr/>
                        <a:lstStyle/>
                        <a:p>
                          <a:endParaRPr lang="de-DE"/>
                        </a:p>
                      </a:txBody>
                      <a:tcPr marL="127459" marR="127459">
                        <a:blipFill>
                          <a:blip r:embed="rId3"/>
                          <a:stretch>
                            <a:fillRect l="-300638" t="-107692" r="-1064" b="-458462"/>
                          </a:stretch>
                        </a:blipFill>
                      </a:tcPr>
                    </a:tc>
                    <a:extLst>
                      <a:ext uri="{0D108BD9-81ED-4DB2-BD59-A6C34878D82A}">
                        <a16:rowId xmlns:a16="http://schemas.microsoft.com/office/drawing/2014/main" val="10001"/>
                      </a:ext>
                    </a:extLst>
                  </a:tr>
                  <a:tr h="514096">
                    <a:tc>
                      <a:txBody>
                        <a:bodyPr/>
                        <a:lstStyle/>
                        <a:p>
                          <a:pPr algn="ctr"/>
                          <a:r>
                            <a:rPr lang="de-DE" sz="2000" noProof="0" smtClean="0"/>
                            <a:t>NICHT, UND</a:t>
                          </a:r>
                          <a:endParaRPr lang="de-DE" sz="2000" noProof="0"/>
                        </a:p>
                      </a:txBody>
                      <a:tcPr marL="127459" marR="127459"/>
                    </a:tc>
                    <a:tc>
                      <a:txBody>
                        <a:bodyPr/>
                        <a:lstStyle/>
                        <a:p>
                          <a:endParaRPr lang="de-DE"/>
                        </a:p>
                      </a:txBody>
                      <a:tcPr marL="127459" marR="127459">
                        <a:blipFill>
                          <a:blip r:embed="rId3"/>
                          <a:stretch>
                            <a:fillRect l="-100426" t="-158824" r="-201277" b="-250588"/>
                          </a:stretch>
                        </a:blipFill>
                      </a:tcPr>
                    </a:tc>
                    <a:tc>
                      <a:txBody>
                        <a:bodyPr/>
                        <a:lstStyle/>
                        <a:p>
                          <a:endParaRPr lang="de-DE"/>
                        </a:p>
                      </a:txBody>
                      <a:tcPr marL="127459" marR="127459">
                        <a:blipFill>
                          <a:blip r:embed="rId3"/>
                          <a:stretch>
                            <a:fillRect l="-200000" t="-158824" r="-100849" b="-250588"/>
                          </a:stretch>
                        </a:blipFill>
                      </a:tcPr>
                    </a:tc>
                    <a:tc>
                      <a:txBody>
                        <a:bodyPr/>
                        <a:lstStyle/>
                        <a:p>
                          <a:endParaRPr lang="de-DE"/>
                        </a:p>
                      </a:txBody>
                      <a:tcPr marL="127459" marR="127459">
                        <a:blipFill>
                          <a:blip r:embed="rId3"/>
                          <a:stretch>
                            <a:fillRect l="-300638" t="-158824" r="-1064" b="-250588"/>
                          </a:stretch>
                        </a:blipFill>
                      </a:tcPr>
                    </a:tc>
                    <a:extLst>
                      <a:ext uri="{0D108BD9-81ED-4DB2-BD59-A6C34878D82A}">
                        <a16:rowId xmlns:a16="http://schemas.microsoft.com/office/drawing/2014/main" val="10002"/>
                      </a:ext>
                    </a:extLst>
                  </a:tr>
                  <a:tr h="396240">
                    <a:tc>
                      <a:txBody>
                        <a:bodyPr/>
                        <a:lstStyle/>
                        <a:p>
                          <a:pPr algn="ctr"/>
                          <a:r>
                            <a:rPr lang="de-DE" sz="2000" noProof="0" smtClean="0"/>
                            <a:t>NICHT, ODER</a:t>
                          </a:r>
                          <a:endParaRPr lang="de-DE" sz="2000" noProof="0"/>
                        </a:p>
                      </a:txBody>
                      <a:tcPr marL="127459" marR="127459"/>
                    </a:tc>
                    <a:tc gridSpan="3">
                      <a:txBody>
                        <a:bodyPr/>
                        <a:lstStyle/>
                        <a:p>
                          <a:pPr algn="ctr"/>
                          <a:r>
                            <a:rPr lang="de-DE" sz="2000" i="1" noProof="0" dirty="0" smtClean="0"/>
                            <a:t>Übung</a:t>
                          </a:r>
                          <a:endParaRPr lang="de-DE" sz="2000" i="1" noProof="0" dirty="0"/>
                        </a:p>
                      </a:txBody>
                      <a:tcPr marL="127459" marR="127459"/>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3"/>
                      </a:ext>
                    </a:extLst>
                  </a:tr>
                  <a:tr h="396240">
                    <a:tc>
                      <a:txBody>
                        <a:bodyPr/>
                        <a:lstStyle/>
                        <a:p>
                          <a:pPr algn="ctr"/>
                          <a:r>
                            <a:rPr lang="de-DE" sz="2000" noProof="0" smtClean="0"/>
                            <a:t>NAND</a:t>
                          </a:r>
                          <a:endParaRPr lang="de-DE" sz="2000" noProof="0"/>
                        </a:p>
                      </a:txBody>
                      <a:tcPr marL="127459" marR="127459"/>
                    </a:tc>
                    <a:tc gridSpan="3">
                      <a:txBody>
                        <a:bodyPr/>
                        <a:lstStyle/>
                        <a:p>
                          <a:pPr algn="ctr"/>
                          <a:r>
                            <a:rPr lang="de-DE" sz="2000" i="1" noProof="0" dirty="0" smtClean="0"/>
                            <a:t>Übung</a:t>
                          </a:r>
                          <a:endParaRPr lang="de-DE" sz="2000" i="1" noProof="0" dirty="0"/>
                        </a:p>
                      </a:txBody>
                      <a:tcPr marL="127459" marR="127459"/>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r h="396240">
                    <a:tc>
                      <a:txBody>
                        <a:bodyPr/>
                        <a:lstStyle/>
                        <a:p>
                          <a:pPr algn="ctr"/>
                          <a:r>
                            <a:rPr lang="de-DE" sz="2000" noProof="0" smtClean="0"/>
                            <a:t>NOR</a:t>
                          </a:r>
                          <a:endParaRPr lang="de-DE" sz="2000" noProof="0"/>
                        </a:p>
                      </a:txBody>
                      <a:tcPr marL="127459" marR="127459"/>
                    </a:tc>
                    <a:tc gridSpan="3">
                      <a:txBody>
                        <a:bodyPr/>
                        <a:lstStyle/>
                        <a:p>
                          <a:pPr algn="ctr"/>
                          <a:r>
                            <a:rPr lang="de-DE" sz="2000" i="1" noProof="0" dirty="0" smtClean="0"/>
                            <a:t>Übung</a:t>
                          </a:r>
                          <a:endParaRPr lang="de-DE" sz="2000" i="1" noProof="0" dirty="0"/>
                        </a:p>
                      </a:txBody>
                      <a:tcPr marL="127459" marR="127459"/>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5"/>
                      </a:ext>
                    </a:extLst>
                  </a:tr>
                </a:tbl>
              </a:graphicData>
            </a:graphic>
          </p:graphicFrame>
        </mc:Fallback>
      </mc:AlternateContent>
      <p:sp>
        <p:nvSpPr>
          <p:cNvPr id="5" name="Fußzeilenplatzhalter 4"/>
          <p:cNvSpPr>
            <a:spLocks noGrp="1"/>
          </p:cNvSpPr>
          <p:nvPr>
            <p:ph type="ftr" sz="quarter" idx="11"/>
          </p:nvPr>
        </p:nvSpPr>
        <p:spPr/>
        <p:txBody>
          <a:bodyPr/>
          <a:lstStyle/>
          <a:p>
            <a:r>
              <a:rPr lang="en-US"/>
              <a:t>Prof. Dr. Sebastian Schlesinger</a:t>
            </a:r>
          </a:p>
        </p:txBody>
      </p:sp>
      <p:sp>
        <p:nvSpPr>
          <p:cNvPr id="6" name="Foliennummernplatzhalter 5"/>
          <p:cNvSpPr>
            <a:spLocks noGrp="1"/>
          </p:cNvSpPr>
          <p:nvPr>
            <p:ph type="sldNum" sz="quarter" idx="12"/>
          </p:nvPr>
        </p:nvSpPr>
        <p:spPr/>
        <p:txBody>
          <a:bodyPr/>
          <a:lstStyle/>
          <a:p>
            <a:fld id="{A3BA6F97-B291-4B4A-8868-41A116DDCAB0}" type="slidenum">
              <a:rPr lang="en-US" smtClean="0"/>
              <a:pPr/>
              <a:t>25</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042327301"/>
                  </p:ext>
                </p:extLst>
              </p:nvPr>
            </p:nvGraphicFramePr>
            <p:xfrm>
              <a:off x="2567608" y="3933056"/>
              <a:ext cx="2224022" cy="1981200"/>
            </p:xfrm>
            <a:graphic>
              <a:graphicData uri="http://schemas.openxmlformats.org/drawingml/2006/table">
                <a:tbl>
                  <a:tblPr firstRow="1" bandRow="1">
                    <a:tableStyleId>{5C22544A-7EE6-4342-B048-85BDC9FD1C3A}</a:tableStyleId>
                  </a:tblPr>
                  <a:tblGrid>
                    <a:gridCol w="1112011">
                      <a:extLst>
                        <a:ext uri="{9D8B030D-6E8A-4147-A177-3AD203B41FA5}">
                          <a16:colId xmlns:a16="http://schemas.microsoft.com/office/drawing/2014/main" val="20000"/>
                        </a:ext>
                      </a:extLst>
                    </a:gridCol>
                    <a:gridCol w="1112011">
                      <a:extLst>
                        <a:ext uri="{9D8B030D-6E8A-4147-A177-3AD203B41FA5}">
                          <a16:colId xmlns:a16="http://schemas.microsoft.com/office/drawing/2014/main" val="20001"/>
                        </a:ext>
                      </a:extLst>
                    </a:gridCol>
                  </a:tblGrid>
                  <a:tr h="139040">
                    <a:tc>
                      <a:txBody>
                        <a:bodyPr/>
                        <a:lstStyle/>
                        <a:p>
                          <a:pPr algn="ct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𝒂</m:t>
                                </m:r>
                              </m:oMath>
                            </m:oMathPara>
                          </a14:m>
                          <a:endParaRPr lang="en-US" sz="2000" dirty="0"/>
                        </a:p>
                      </a:txBody>
                      <a:tcPr/>
                    </a:tc>
                    <a:tc>
                      <a:txBody>
                        <a:bodyPr/>
                        <a:lstStyle/>
                        <a:p>
                          <a:pPr algn="ct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𝒃</m:t>
                                </m:r>
                              </m:oMath>
                            </m:oMathPara>
                          </a14:m>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042327301"/>
                  </p:ext>
                </p:extLst>
              </p:nvPr>
            </p:nvGraphicFramePr>
            <p:xfrm>
              <a:off x="2567608" y="3933056"/>
              <a:ext cx="2224022" cy="1981200"/>
            </p:xfrm>
            <a:graphic>
              <a:graphicData uri="http://schemas.openxmlformats.org/drawingml/2006/table">
                <a:tbl>
                  <a:tblPr firstRow="1" bandRow="1">
                    <a:tableStyleId>{5C22544A-7EE6-4342-B048-85BDC9FD1C3A}</a:tableStyleId>
                  </a:tblPr>
                  <a:tblGrid>
                    <a:gridCol w="1112011">
                      <a:extLst>
                        <a:ext uri="{9D8B030D-6E8A-4147-A177-3AD203B41FA5}">
                          <a16:colId xmlns:a16="http://schemas.microsoft.com/office/drawing/2014/main" val="20000"/>
                        </a:ext>
                      </a:extLst>
                    </a:gridCol>
                    <a:gridCol w="1112011">
                      <a:extLst>
                        <a:ext uri="{9D8B030D-6E8A-4147-A177-3AD203B41FA5}">
                          <a16:colId xmlns:a16="http://schemas.microsoft.com/office/drawing/2014/main" val="20001"/>
                        </a:ext>
                      </a:extLst>
                    </a:gridCol>
                  </a:tblGrid>
                  <a:tr h="396240">
                    <a:tc>
                      <a:txBody>
                        <a:bodyPr/>
                        <a:lstStyle/>
                        <a:p>
                          <a:endParaRPr lang="de-DE"/>
                        </a:p>
                      </a:txBody>
                      <a:tcPr>
                        <a:blipFill>
                          <a:blip r:embed="rId4"/>
                          <a:stretch>
                            <a:fillRect l="-546" t="-1538" r="-102186" b="-427692"/>
                          </a:stretch>
                        </a:blipFill>
                      </a:tcPr>
                    </a:tc>
                    <a:tc>
                      <a:txBody>
                        <a:bodyPr/>
                        <a:lstStyle/>
                        <a:p>
                          <a:endParaRPr lang="de-DE"/>
                        </a:p>
                      </a:txBody>
                      <a:tcPr>
                        <a:blipFill>
                          <a:blip r:embed="rId4"/>
                          <a:stretch>
                            <a:fillRect l="-100546" t="-1538" r="-2186" b="-427692"/>
                          </a:stretch>
                        </a:blipFill>
                      </a:tcPr>
                    </a:tc>
                    <a:extLst>
                      <a:ext uri="{0D108BD9-81ED-4DB2-BD59-A6C34878D82A}">
                        <a16:rowId xmlns:a16="http://schemas.microsoft.com/office/drawing/2014/main" val="10000"/>
                      </a:ext>
                    </a:extLst>
                  </a:tr>
                  <a:tr h="396240">
                    <a:tc>
                      <a:txBody>
                        <a:bodyPr/>
                        <a:lstStyle/>
                        <a:p>
                          <a:pPr algn="ctr"/>
                          <a:r>
                            <a:rPr lang="en-US" sz="2000" dirty="0" smtClean="0"/>
                            <a:t>0</a:t>
                          </a:r>
                          <a:endParaRPr lang="en-US" sz="2000" dirty="0"/>
                        </a:p>
                      </a:txBody>
                      <a:tcPr/>
                    </a:tc>
                    <a:tc>
                      <a:txBody>
                        <a:bodyPr/>
                        <a:lstStyle/>
                        <a:p>
                          <a:pPr algn="ctr"/>
                          <a:r>
                            <a:rPr lang="en-US" sz="2000" dirty="0" smtClean="0"/>
                            <a:t>0</a:t>
                          </a:r>
                          <a:endParaRPr lang="en-US" sz="2000" dirty="0"/>
                        </a:p>
                      </a:txBody>
                      <a:tcPr/>
                    </a:tc>
                    <a:extLst>
                      <a:ext uri="{0D108BD9-81ED-4DB2-BD59-A6C34878D82A}">
                        <a16:rowId xmlns:a16="http://schemas.microsoft.com/office/drawing/2014/main" val="10001"/>
                      </a:ext>
                    </a:extLst>
                  </a:tr>
                  <a:tr h="396240">
                    <a:tc>
                      <a:txBody>
                        <a:bodyPr/>
                        <a:lstStyle/>
                        <a:p>
                          <a:pPr algn="ctr"/>
                          <a:r>
                            <a:rPr lang="en-US" sz="2000" dirty="0" smtClean="0"/>
                            <a:t>0</a:t>
                          </a:r>
                          <a:endParaRPr lang="en-US" sz="2000" dirty="0"/>
                        </a:p>
                      </a:txBody>
                      <a:tcPr/>
                    </a:tc>
                    <a:tc>
                      <a:txBody>
                        <a:bodyPr/>
                        <a:lstStyle/>
                        <a:p>
                          <a:pPr algn="ctr"/>
                          <a:r>
                            <a:rPr lang="en-US" sz="2000" dirty="0" smtClean="0"/>
                            <a:t>1</a:t>
                          </a:r>
                          <a:endParaRPr lang="en-US" sz="2000" dirty="0"/>
                        </a:p>
                      </a:txBody>
                      <a:tcPr/>
                    </a:tc>
                    <a:extLst>
                      <a:ext uri="{0D108BD9-81ED-4DB2-BD59-A6C34878D82A}">
                        <a16:rowId xmlns:a16="http://schemas.microsoft.com/office/drawing/2014/main" val="10002"/>
                      </a:ext>
                    </a:extLst>
                  </a:tr>
                  <a:tr h="396240">
                    <a:tc>
                      <a:txBody>
                        <a:bodyPr/>
                        <a:lstStyle/>
                        <a:p>
                          <a:pPr algn="ctr"/>
                          <a:r>
                            <a:rPr lang="en-US" sz="2000" dirty="0" smtClean="0"/>
                            <a:t>1</a:t>
                          </a:r>
                          <a:endParaRPr lang="en-US" sz="2000" dirty="0"/>
                        </a:p>
                      </a:txBody>
                      <a:tcPr/>
                    </a:tc>
                    <a:tc>
                      <a:txBody>
                        <a:bodyPr/>
                        <a:lstStyle/>
                        <a:p>
                          <a:pPr algn="ctr"/>
                          <a:r>
                            <a:rPr lang="en-US" sz="2000" dirty="0" smtClean="0"/>
                            <a:t>0</a:t>
                          </a:r>
                          <a:endParaRPr lang="en-US" sz="2000" dirty="0"/>
                        </a:p>
                      </a:txBody>
                      <a:tcPr/>
                    </a:tc>
                    <a:extLst>
                      <a:ext uri="{0D108BD9-81ED-4DB2-BD59-A6C34878D82A}">
                        <a16:rowId xmlns:a16="http://schemas.microsoft.com/office/drawing/2014/main" val="10003"/>
                      </a:ext>
                    </a:extLst>
                  </a:tr>
                  <a:tr h="396240">
                    <a:tc>
                      <a:txBody>
                        <a:bodyPr/>
                        <a:lstStyle/>
                        <a:p>
                          <a:pPr algn="ctr"/>
                          <a:r>
                            <a:rPr lang="en-US" sz="2000" dirty="0" smtClean="0"/>
                            <a:t>1</a:t>
                          </a:r>
                          <a:endParaRPr lang="en-US" sz="2000" dirty="0"/>
                        </a:p>
                      </a:txBody>
                      <a:tcPr/>
                    </a:tc>
                    <a:tc>
                      <a:txBody>
                        <a:bodyPr/>
                        <a:lstStyle/>
                        <a:p>
                          <a:pPr algn="ctr"/>
                          <a:r>
                            <a:rPr lang="en-US" sz="2000" dirty="0" smtClean="0"/>
                            <a:t>1</a:t>
                          </a:r>
                          <a:endParaRPr lang="en-US" sz="2000"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947137818"/>
                  </p:ext>
                </p:extLst>
              </p:nvPr>
            </p:nvGraphicFramePr>
            <p:xfrm>
              <a:off x="5181158" y="3933056"/>
              <a:ext cx="1112011" cy="2023491"/>
            </p:xfrm>
            <a:graphic>
              <a:graphicData uri="http://schemas.openxmlformats.org/drawingml/2006/table">
                <a:tbl>
                  <a:tblPr firstRow="1" bandRow="1">
                    <a:tableStyleId>{5C22544A-7EE6-4342-B048-85BDC9FD1C3A}</a:tableStyleId>
                  </a:tblPr>
                  <a:tblGrid>
                    <a:gridCol w="1112011">
                      <a:extLst>
                        <a:ext uri="{9D8B030D-6E8A-4147-A177-3AD203B41FA5}">
                          <a16:colId xmlns:a16="http://schemas.microsoft.com/office/drawing/2014/main" val="20000"/>
                        </a:ext>
                      </a:extLst>
                    </a:gridCol>
                  </a:tblGrid>
                  <a:tr h="139040">
                    <a:tc>
                      <a:txBody>
                        <a:bodyPr/>
                        <a:lstStyle/>
                        <a:p>
                          <a:pPr algn="ctr"/>
                          <a14:m>
                            <m:oMathPara xmlns:m="http://schemas.openxmlformats.org/officeDocument/2006/math">
                              <m:oMathParaPr>
                                <m:jc m:val="centerGroup"/>
                              </m:oMathParaPr>
                              <m:oMath xmlns:m="http://schemas.openxmlformats.org/officeDocument/2006/math">
                                <m:bar>
                                  <m:barPr>
                                    <m:pos m:val="top"/>
                                    <m:ctrlPr>
                                      <a:rPr lang="de-DE" sz="2000" b="1" i="1" smtClean="0">
                                        <a:latin typeface="Cambria Math" panose="02040503050406030204" pitchFamily="18" charset="0"/>
                                      </a:rPr>
                                    </m:ctrlPr>
                                  </m:barPr>
                                  <m:e>
                                    <m:r>
                                      <a:rPr lang="de-DE" sz="2000" b="1" i="1" smtClean="0">
                                        <a:latin typeface="Cambria Math" panose="02040503050406030204" pitchFamily="18" charset="0"/>
                                      </a:rPr>
                                      <m:t>𝒂</m:t>
                                    </m:r>
                                  </m:e>
                                </m:bar>
                                <m:r>
                                  <a:rPr lang="de-DE" sz="2000" b="1" i="1" smtClean="0">
                                    <a:latin typeface="Cambria Math" panose="02040503050406030204" pitchFamily="18" charset="0"/>
                                  </a:rPr>
                                  <m:t>⋅</m:t>
                                </m:r>
                                <m:bar>
                                  <m:barPr>
                                    <m:pos m:val="top"/>
                                    <m:ctrlPr>
                                      <a:rPr lang="de-DE" sz="2000" b="1" i="1" smtClean="0">
                                        <a:latin typeface="Cambria Math" panose="02040503050406030204" pitchFamily="18" charset="0"/>
                                      </a:rPr>
                                    </m:ctrlPr>
                                  </m:barPr>
                                  <m:e>
                                    <m:r>
                                      <a:rPr lang="de-DE" sz="2000" b="1" i="1" smtClean="0">
                                        <a:latin typeface="Cambria Math" panose="02040503050406030204" pitchFamily="18" charset="0"/>
                                      </a:rPr>
                                      <m:t>𝒃</m:t>
                                    </m:r>
                                  </m:e>
                                </m:bar>
                              </m:oMath>
                            </m:oMathPara>
                          </a14:m>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1</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0</a:t>
                          </a: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947137818"/>
                  </p:ext>
                </p:extLst>
              </p:nvPr>
            </p:nvGraphicFramePr>
            <p:xfrm>
              <a:off x="5181158" y="3933056"/>
              <a:ext cx="1112011" cy="2023491"/>
            </p:xfrm>
            <a:graphic>
              <a:graphicData uri="http://schemas.openxmlformats.org/drawingml/2006/table">
                <a:tbl>
                  <a:tblPr firstRow="1" bandRow="1">
                    <a:tableStyleId>{5C22544A-7EE6-4342-B048-85BDC9FD1C3A}</a:tableStyleId>
                  </a:tblPr>
                  <a:tblGrid>
                    <a:gridCol w="1112011">
                      <a:extLst>
                        <a:ext uri="{9D8B030D-6E8A-4147-A177-3AD203B41FA5}">
                          <a16:colId xmlns:a16="http://schemas.microsoft.com/office/drawing/2014/main" val="20000"/>
                        </a:ext>
                      </a:extLst>
                    </a:gridCol>
                  </a:tblGrid>
                  <a:tr h="438531">
                    <a:tc>
                      <a:txBody>
                        <a:bodyPr/>
                        <a:lstStyle/>
                        <a:p>
                          <a:endParaRPr lang="de-DE"/>
                        </a:p>
                      </a:txBody>
                      <a:tcPr>
                        <a:blipFill>
                          <a:blip r:embed="rId5"/>
                          <a:stretch>
                            <a:fillRect l="-543" t="-1389" r="-2174" b="-386111"/>
                          </a:stretch>
                        </a:blipFill>
                      </a:tcPr>
                    </a:tc>
                    <a:extLst>
                      <a:ext uri="{0D108BD9-81ED-4DB2-BD59-A6C34878D82A}">
                        <a16:rowId xmlns:a16="http://schemas.microsoft.com/office/drawing/2014/main" val="10000"/>
                      </a:ext>
                    </a:extLst>
                  </a:tr>
                  <a:tr h="396240">
                    <a:tc>
                      <a:txBody>
                        <a:bodyPr/>
                        <a:lstStyle/>
                        <a:p>
                          <a:pPr algn="ctr"/>
                          <a:r>
                            <a:rPr lang="en-US" sz="2000" dirty="0" smtClean="0"/>
                            <a:t>1</a:t>
                          </a:r>
                          <a:endParaRPr lang="en-US" sz="2000" dirty="0"/>
                        </a:p>
                      </a:txBody>
                      <a:tcPr/>
                    </a:tc>
                    <a:extLst>
                      <a:ext uri="{0D108BD9-81ED-4DB2-BD59-A6C34878D82A}">
                        <a16:rowId xmlns:a16="http://schemas.microsoft.com/office/drawing/2014/main" val="10001"/>
                      </a:ext>
                    </a:extLst>
                  </a:tr>
                  <a:tr h="396240">
                    <a:tc>
                      <a:txBody>
                        <a:bodyPr/>
                        <a:lstStyle/>
                        <a:p>
                          <a:pPr algn="ctr"/>
                          <a:r>
                            <a:rPr lang="en-US" sz="2000" dirty="0" smtClean="0"/>
                            <a:t>0</a:t>
                          </a:r>
                          <a:endParaRPr lang="en-US" sz="2000" dirty="0"/>
                        </a:p>
                      </a:txBody>
                      <a:tcPr/>
                    </a:tc>
                    <a:extLst>
                      <a:ext uri="{0D108BD9-81ED-4DB2-BD59-A6C34878D82A}">
                        <a16:rowId xmlns:a16="http://schemas.microsoft.com/office/drawing/2014/main" val="10002"/>
                      </a:ext>
                    </a:extLst>
                  </a:tr>
                  <a:tr h="396240">
                    <a:tc>
                      <a:txBody>
                        <a:bodyPr/>
                        <a:lstStyle/>
                        <a:p>
                          <a:pPr algn="ctr"/>
                          <a:r>
                            <a:rPr lang="en-US" sz="2000" dirty="0" smtClean="0"/>
                            <a:t>0</a:t>
                          </a:r>
                          <a:endParaRPr lang="en-US" sz="2000" dirty="0"/>
                        </a:p>
                      </a:txBody>
                      <a:tcPr/>
                    </a:tc>
                    <a:extLst>
                      <a:ext uri="{0D108BD9-81ED-4DB2-BD59-A6C34878D82A}">
                        <a16:rowId xmlns:a16="http://schemas.microsoft.com/office/drawing/2014/main" val="10003"/>
                      </a:ext>
                    </a:extLst>
                  </a:tr>
                  <a:tr h="396240">
                    <a:tc>
                      <a:txBody>
                        <a:bodyPr/>
                        <a:lstStyle/>
                        <a:p>
                          <a:pPr algn="ctr"/>
                          <a:r>
                            <a:rPr lang="en-US" sz="2000" dirty="0" smtClean="0"/>
                            <a:t>0</a:t>
                          </a:r>
                          <a:endParaRPr lang="en-US" sz="2000"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3379575640"/>
                  </p:ext>
                </p:extLst>
              </p:nvPr>
            </p:nvGraphicFramePr>
            <p:xfrm>
              <a:off x="6682696" y="3933056"/>
              <a:ext cx="1840150" cy="2099056"/>
            </p:xfrm>
            <a:graphic>
              <a:graphicData uri="http://schemas.openxmlformats.org/drawingml/2006/table">
                <a:tbl>
                  <a:tblPr firstRow="1" bandRow="1">
                    <a:tableStyleId>{5C22544A-7EE6-4342-B048-85BDC9FD1C3A}</a:tableStyleId>
                  </a:tblPr>
                  <a:tblGrid>
                    <a:gridCol w="1840150">
                      <a:extLst>
                        <a:ext uri="{9D8B030D-6E8A-4147-A177-3AD203B41FA5}">
                          <a16:colId xmlns:a16="http://schemas.microsoft.com/office/drawing/2014/main" val="20000"/>
                        </a:ext>
                      </a:extLst>
                    </a:gridCol>
                  </a:tblGrid>
                  <a:tr h="139040">
                    <a:tc>
                      <a:txBody>
                        <a:bodyPr/>
                        <a:lstStyle/>
                        <a:p>
                          <a:pPr algn="ctr"/>
                          <a14:m>
                            <m:oMathPara xmlns:m="http://schemas.openxmlformats.org/officeDocument/2006/math">
                              <m:oMathParaPr>
                                <m:jc m:val="centerGroup"/>
                              </m:oMathParaPr>
                              <m:oMath xmlns:m="http://schemas.openxmlformats.org/officeDocument/2006/math">
                                <m:bar>
                                  <m:barPr>
                                    <m:pos m:val="top"/>
                                    <m:ctrlPr>
                                      <a:rPr lang="de-DE" sz="2000" b="0" i="1" noProof="0" smtClean="0">
                                        <a:latin typeface="Cambria Math" panose="02040503050406030204" pitchFamily="18" charset="0"/>
                                      </a:rPr>
                                    </m:ctrlPr>
                                  </m:barPr>
                                  <m:e>
                                    <m:bar>
                                      <m:barPr>
                                        <m:pos m:val="top"/>
                                        <m:ctrlPr>
                                          <a:rPr lang="de-DE" sz="2000" b="0" i="1" noProof="0" smtClean="0">
                                            <a:latin typeface="Cambria Math" panose="02040503050406030204" pitchFamily="18" charset="0"/>
                                          </a:rPr>
                                        </m:ctrlPr>
                                      </m:barPr>
                                      <m:e>
                                        <m:r>
                                          <a:rPr lang="de-DE" sz="2000" b="0" i="1" noProof="0" smtClean="0">
                                            <a:latin typeface="Cambria Math" panose="02040503050406030204" pitchFamily="18" charset="0"/>
                                          </a:rPr>
                                          <m:t>𝑎</m:t>
                                        </m:r>
                                      </m:e>
                                    </m:bar>
                                    <m:r>
                                      <a:rPr lang="de-DE" sz="2000" b="0" i="1" noProof="0" smtClean="0">
                                        <a:latin typeface="Cambria Math" panose="02040503050406030204" pitchFamily="18" charset="0"/>
                                      </a:rPr>
                                      <m:t>⋅</m:t>
                                    </m:r>
                                    <m:bar>
                                      <m:barPr>
                                        <m:pos m:val="top"/>
                                        <m:ctrlPr>
                                          <a:rPr lang="de-DE" sz="2000" b="0" i="1" noProof="0" smtClean="0">
                                            <a:latin typeface="Cambria Math" panose="02040503050406030204" pitchFamily="18" charset="0"/>
                                          </a:rPr>
                                        </m:ctrlPr>
                                      </m:barPr>
                                      <m:e>
                                        <m:r>
                                          <a:rPr lang="de-DE" sz="2000" b="0" i="1" noProof="0" smtClean="0">
                                            <a:latin typeface="Cambria Math" panose="02040503050406030204" pitchFamily="18" charset="0"/>
                                          </a:rPr>
                                          <m:t>𝑏</m:t>
                                        </m:r>
                                      </m:e>
                                    </m:bar>
                                  </m:e>
                                </m:bar>
                              </m:oMath>
                            </m:oMathPara>
                          </a14:m>
                          <a:endParaRPr lang="de-DE" sz="2000" noProof="0" dirty="0"/>
                        </a:p>
                      </a:txBody>
                      <a:tcPr/>
                    </a:tc>
                    <a:extLst>
                      <a:ext uri="{0D108BD9-81ED-4DB2-BD59-A6C34878D82A}">
                        <a16:rowId xmlns:a16="http://schemas.microsoft.com/office/drawing/2014/main" val="10000"/>
                      </a:ext>
                    </a:extLst>
                  </a:tr>
                  <a:tr h="370840">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extLst>
                      <a:ext uri="{0D108BD9-81ED-4DB2-BD59-A6C34878D82A}">
                        <a16:rowId xmlns:a16="http://schemas.microsoft.com/office/drawing/2014/main" val="10004"/>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379575640"/>
                  </p:ext>
                </p:extLst>
              </p:nvPr>
            </p:nvGraphicFramePr>
            <p:xfrm>
              <a:off x="6682696" y="3933056"/>
              <a:ext cx="1840150" cy="2099056"/>
            </p:xfrm>
            <a:graphic>
              <a:graphicData uri="http://schemas.openxmlformats.org/drawingml/2006/table">
                <a:tbl>
                  <a:tblPr firstRow="1" bandRow="1">
                    <a:tableStyleId>{5C22544A-7EE6-4342-B048-85BDC9FD1C3A}</a:tableStyleId>
                  </a:tblPr>
                  <a:tblGrid>
                    <a:gridCol w="1840150">
                      <a:extLst>
                        <a:ext uri="{9D8B030D-6E8A-4147-A177-3AD203B41FA5}">
                          <a16:colId xmlns:a16="http://schemas.microsoft.com/office/drawing/2014/main" val="20000"/>
                        </a:ext>
                      </a:extLst>
                    </a:gridCol>
                  </a:tblGrid>
                  <a:tr h="514096">
                    <a:tc>
                      <a:txBody>
                        <a:bodyPr/>
                        <a:lstStyle/>
                        <a:p>
                          <a:endParaRPr lang="de-DE"/>
                        </a:p>
                      </a:txBody>
                      <a:tcPr>
                        <a:blipFill>
                          <a:blip r:embed="rId6"/>
                          <a:stretch>
                            <a:fillRect l="-330" t="-1190" r="-1320" b="-332143"/>
                          </a:stretch>
                        </a:blipFill>
                      </a:tcPr>
                    </a:tc>
                    <a:extLst>
                      <a:ext uri="{0D108BD9-81ED-4DB2-BD59-A6C34878D82A}">
                        <a16:rowId xmlns:a16="http://schemas.microsoft.com/office/drawing/2014/main" val="10000"/>
                      </a:ext>
                    </a:extLst>
                  </a:tr>
                  <a:tr h="396240">
                    <a:tc>
                      <a:txBody>
                        <a:bodyPr/>
                        <a:lstStyle/>
                        <a:p>
                          <a:pPr algn="ctr"/>
                          <a:r>
                            <a:rPr lang="en-US" sz="2000" dirty="0" smtClean="0"/>
                            <a:t>0</a:t>
                          </a:r>
                          <a:endParaRPr lang="en-US" sz="2000" dirty="0"/>
                        </a:p>
                      </a:txBody>
                      <a:tcPr/>
                    </a:tc>
                    <a:extLst>
                      <a:ext uri="{0D108BD9-81ED-4DB2-BD59-A6C34878D82A}">
                        <a16:rowId xmlns:a16="http://schemas.microsoft.com/office/drawing/2014/main" val="10001"/>
                      </a:ext>
                    </a:extLst>
                  </a:tr>
                  <a:tr h="396240">
                    <a:tc>
                      <a:txBody>
                        <a:bodyPr/>
                        <a:lstStyle/>
                        <a:p>
                          <a:pPr algn="ctr"/>
                          <a:r>
                            <a:rPr lang="en-US" sz="2000" dirty="0" smtClean="0"/>
                            <a:t>1</a:t>
                          </a:r>
                          <a:endParaRPr lang="en-US" sz="2000" dirty="0"/>
                        </a:p>
                      </a:txBody>
                      <a:tcPr/>
                    </a:tc>
                    <a:extLst>
                      <a:ext uri="{0D108BD9-81ED-4DB2-BD59-A6C34878D82A}">
                        <a16:rowId xmlns:a16="http://schemas.microsoft.com/office/drawing/2014/main" val="10002"/>
                      </a:ext>
                    </a:extLst>
                  </a:tr>
                  <a:tr h="396240">
                    <a:tc>
                      <a:txBody>
                        <a:bodyPr/>
                        <a:lstStyle/>
                        <a:p>
                          <a:pPr algn="ctr"/>
                          <a:r>
                            <a:rPr lang="en-US" sz="2000" dirty="0" smtClean="0"/>
                            <a:t>1</a:t>
                          </a:r>
                          <a:endParaRPr lang="en-US" sz="2000" dirty="0"/>
                        </a:p>
                      </a:txBody>
                      <a:tcPr/>
                    </a:tc>
                    <a:extLst>
                      <a:ext uri="{0D108BD9-81ED-4DB2-BD59-A6C34878D82A}">
                        <a16:rowId xmlns:a16="http://schemas.microsoft.com/office/drawing/2014/main" val="10003"/>
                      </a:ext>
                    </a:extLst>
                  </a:tr>
                  <a:tr h="396240">
                    <a:tc>
                      <a:txBody>
                        <a:bodyPr/>
                        <a:lstStyle/>
                        <a:p>
                          <a:pPr algn="ctr"/>
                          <a:r>
                            <a:rPr lang="en-US" sz="2000" dirty="0" smtClean="0"/>
                            <a:t>1</a:t>
                          </a:r>
                          <a:endParaRPr lang="en-US" sz="2000"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022163568"/>
                  </p:ext>
                </p:extLst>
              </p:nvPr>
            </p:nvGraphicFramePr>
            <p:xfrm>
              <a:off x="8800413" y="3933056"/>
              <a:ext cx="1112011" cy="1981200"/>
            </p:xfrm>
            <a:graphic>
              <a:graphicData uri="http://schemas.openxmlformats.org/drawingml/2006/table">
                <a:tbl>
                  <a:tblPr firstRow="1" bandRow="1">
                    <a:tableStyleId>{5C22544A-7EE6-4342-B048-85BDC9FD1C3A}</a:tableStyleId>
                  </a:tblPr>
                  <a:tblGrid>
                    <a:gridCol w="1112011">
                      <a:extLst>
                        <a:ext uri="{9D8B030D-6E8A-4147-A177-3AD203B41FA5}">
                          <a16:colId xmlns:a16="http://schemas.microsoft.com/office/drawing/2014/main" val="20000"/>
                        </a:ext>
                      </a:extLst>
                    </a:gridCol>
                  </a:tblGrid>
                  <a:tr h="139040">
                    <a:tc>
                      <a:txBody>
                        <a:bodyPr/>
                        <a:lstStyle/>
                        <a:p>
                          <a:pPr algn="ctr"/>
                          <a14:m>
                            <m:oMathPara xmlns:m="http://schemas.openxmlformats.org/officeDocument/2006/math">
                              <m:oMathParaPr>
                                <m:jc m:val="centerGroup"/>
                              </m:oMathParaPr>
                              <m:oMath xmlns:m="http://schemas.openxmlformats.org/officeDocument/2006/math">
                                <m:r>
                                  <a:rPr lang="de-DE" sz="2000" b="1" i="1" noProof="0" smtClean="0">
                                    <a:latin typeface="Cambria Math" panose="02040503050406030204" pitchFamily="18" charset="0"/>
                                  </a:rPr>
                                  <m:t>𝒂</m:t>
                                </m:r>
                                <m:r>
                                  <a:rPr lang="de-DE" sz="2000" b="1" i="1" noProof="0" smtClean="0">
                                    <a:latin typeface="Cambria Math" panose="02040503050406030204" pitchFamily="18" charset="0"/>
                                  </a:rPr>
                                  <m:t>+</m:t>
                                </m:r>
                                <m:r>
                                  <a:rPr lang="de-DE" sz="2000" b="1" i="1" noProof="0" smtClean="0">
                                    <a:latin typeface="Cambria Math" panose="02040503050406030204" pitchFamily="18" charset="0"/>
                                  </a:rPr>
                                  <m:t>𝒃</m:t>
                                </m:r>
                              </m:oMath>
                            </m:oMathPara>
                          </a14:m>
                          <a:endParaRPr lang="de-DE" sz="2000" noProof="0" dirty="0"/>
                        </a:p>
                      </a:txBody>
                      <a:tcPr/>
                    </a:tc>
                    <a:extLst>
                      <a:ext uri="{0D108BD9-81ED-4DB2-BD59-A6C34878D82A}">
                        <a16:rowId xmlns:a16="http://schemas.microsoft.com/office/drawing/2014/main" val="10000"/>
                      </a:ext>
                    </a:extLst>
                  </a:tr>
                  <a:tr h="370840">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extLst>
                      <a:ext uri="{0D108BD9-81ED-4DB2-BD59-A6C34878D82A}">
                        <a16:rowId xmlns:a16="http://schemas.microsoft.com/office/drawing/2014/main" val="10004"/>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022163568"/>
                  </p:ext>
                </p:extLst>
              </p:nvPr>
            </p:nvGraphicFramePr>
            <p:xfrm>
              <a:off x="8800413" y="3933056"/>
              <a:ext cx="1112011" cy="1981200"/>
            </p:xfrm>
            <a:graphic>
              <a:graphicData uri="http://schemas.openxmlformats.org/drawingml/2006/table">
                <a:tbl>
                  <a:tblPr firstRow="1" bandRow="1">
                    <a:tableStyleId>{5C22544A-7EE6-4342-B048-85BDC9FD1C3A}</a:tableStyleId>
                  </a:tblPr>
                  <a:tblGrid>
                    <a:gridCol w="1112011">
                      <a:extLst>
                        <a:ext uri="{9D8B030D-6E8A-4147-A177-3AD203B41FA5}">
                          <a16:colId xmlns:a16="http://schemas.microsoft.com/office/drawing/2014/main" val="20000"/>
                        </a:ext>
                      </a:extLst>
                    </a:gridCol>
                  </a:tblGrid>
                  <a:tr h="396240">
                    <a:tc>
                      <a:txBody>
                        <a:bodyPr/>
                        <a:lstStyle/>
                        <a:p>
                          <a:endParaRPr lang="de-DE"/>
                        </a:p>
                      </a:txBody>
                      <a:tcPr>
                        <a:blipFill>
                          <a:blip r:embed="rId7"/>
                          <a:stretch>
                            <a:fillRect l="-543" t="-1538" r="-2174" b="-427692"/>
                          </a:stretch>
                        </a:blipFill>
                      </a:tcPr>
                    </a:tc>
                    <a:extLst>
                      <a:ext uri="{0D108BD9-81ED-4DB2-BD59-A6C34878D82A}">
                        <a16:rowId xmlns:a16="http://schemas.microsoft.com/office/drawing/2014/main" val="10000"/>
                      </a:ext>
                    </a:extLst>
                  </a:tr>
                  <a:tr h="396240">
                    <a:tc>
                      <a:txBody>
                        <a:bodyPr/>
                        <a:lstStyle/>
                        <a:p>
                          <a:pPr algn="ctr"/>
                          <a:r>
                            <a:rPr lang="en-US" sz="2000" dirty="0" smtClean="0"/>
                            <a:t>0</a:t>
                          </a:r>
                          <a:endParaRPr lang="en-US" sz="2000" dirty="0"/>
                        </a:p>
                      </a:txBody>
                      <a:tcPr/>
                    </a:tc>
                    <a:extLst>
                      <a:ext uri="{0D108BD9-81ED-4DB2-BD59-A6C34878D82A}">
                        <a16:rowId xmlns:a16="http://schemas.microsoft.com/office/drawing/2014/main" val="10001"/>
                      </a:ext>
                    </a:extLst>
                  </a:tr>
                  <a:tr h="396240">
                    <a:tc>
                      <a:txBody>
                        <a:bodyPr/>
                        <a:lstStyle/>
                        <a:p>
                          <a:pPr algn="ctr"/>
                          <a:r>
                            <a:rPr lang="en-US" sz="2000" dirty="0" smtClean="0"/>
                            <a:t>1</a:t>
                          </a:r>
                          <a:endParaRPr lang="en-US" sz="2000" dirty="0"/>
                        </a:p>
                      </a:txBody>
                      <a:tcPr/>
                    </a:tc>
                    <a:extLst>
                      <a:ext uri="{0D108BD9-81ED-4DB2-BD59-A6C34878D82A}">
                        <a16:rowId xmlns:a16="http://schemas.microsoft.com/office/drawing/2014/main" val="10002"/>
                      </a:ext>
                    </a:extLst>
                  </a:tr>
                  <a:tr h="396240">
                    <a:tc>
                      <a:txBody>
                        <a:bodyPr/>
                        <a:lstStyle/>
                        <a:p>
                          <a:pPr algn="ctr"/>
                          <a:r>
                            <a:rPr lang="en-US" sz="2000" dirty="0" smtClean="0"/>
                            <a:t>1</a:t>
                          </a:r>
                          <a:endParaRPr lang="en-US" sz="2000" dirty="0"/>
                        </a:p>
                      </a:txBody>
                      <a:tcPr/>
                    </a:tc>
                    <a:extLst>
                      <a:ext uri="{0D108BD9-81ED-4DB2-BD59-A6C34878D82A}">
                        <a16:rowId xmlns:a16="http://schemas.microsoft.com/office/drawing/2014/main" val="10003"/>
                      </a:ext>
                    </a:extLst>
                  </a:tr>
                  <a:tr h="396240">
                    <a:tc>
                      <a:txBody>
                        <a:bodyPr/>
                        <a:lstStyle/>
                        <a:p>
                          <a:pPr algn="ctr"/>
                          <a:r>
                            <a:rPr lang="en-US" sz="2000" dirty="0" smtClean="0"/>
                            <a:t>1</a:t>
                          </a:r>
                          <a:endParaRPr lang="en-US" sz="2000" dirty="0"/>
                        </a:p>
                      </a:txBody>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421064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9" name="Line 13"/>
          <p:cNvSpPr>
            <a:spLocks noChangeShapeType="1"/>
          </p:cNvSpPr>
          <p:nvPr/>
        </p:nvSpPr>
        <p:spPr bwMode="auto">
          <a:xfrm flipH="1">
            <a:off x="3816511" y="3782220"/>
            <a:ext cx="0" cy="5048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4750" name="Text Box 14"/>
          <p:cNvSpPr txBox="1">
            <a:spLocks noChangeArrowheads="1"/>
          </p:cNvSpPr>
          <p:nvPr/>
        </p:nvSpPr>
        <p:spPr bwMode="auto">
          <a:xfrm>
            <a:off x="3611725" y="4285457"/>
            <a:ext cx="3397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a:latin typeface="Verdana Ref" charset="0"/>
              </a:rPr>
              <a:t>S</a:t>
            </a:r>
          </a:p>
        </p:txBody>
      </p:sp>
      <p:sp>
        <p:nvSpPr>
          <p:cNvPr id="4" name="Trapezoid 3"/>
          <p:cNvSpPr/>
          <p:nvPr/>
        </p:nvSpPr>
        <p:spPr>
          <a:xfrm rot="5400000">
            <a:off x="2855640" y="2744924"/>
            <a:ext cx="1944216" cy="576064"/>
          </a:xfrm>
          <a:prstGeom prst="trapezoid">
            <a:avLst>
              <a:gd name="adj" fmla="val 52410"/>
            </a:avLst>
          </a:prstGeom>
          <a:solidFill>
            <a:srgbClr val="DCE6F2"/>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r>
              <a:rPr lang="en-US" sz="2000" dirty="0">
                <a:solidFill>
                  <a:srgbClr val="000000"/>
                </a:solidFill>
              </a:rPr>
              <a:t>0</a:t>
            </a:r>
          </a:p>
          <a:p>
            <a:endParaRPr lang="en-US" sz="2000" dirty="0">
              <a:solidFill>
                <a:srgbClr val="000000"/>
              </a:solidFill>
            </a:endParaRPr>
          </a:p>
          <a:p>
            <a:endParaRPr lang="en-US" sz="2000" dirty="0">
              <a:solidFill>
                <a:srgbClr val="000000"/>
              </a:solidFill>
            </a:endParaRPr>
          </a:p>
          <a:p>
            <a:r>
              <a:rPr lang="en-US" sz="2000" dirty="0">
                <a:solidFill>
                  <a:srgbClr val="000000"/>
                </a:solidFill>
              </a:rPr>
              <a:t>1</a:t>
            </a:r>
          </a:p>
        </p:txBody>
      </p:sp>
      <p:sp>
        <p:nvSpPr>
          <p:cNvPr id="244738" name="Rectangle 2"/>
          <p:cNvSpPr>
            <a:spLocks noGrp="1" noChangeArrowheads="1"/>
          </p:cNvSpPr>
          <p:nvPr>
            <p:ph type="title"/>
          </p:nvPr>
        </p:nvSpPr>
        <p:spPr/>
        <p:txBody>
          <a:bodyPr/>
          <a:lstStyle/>
          <a:p>
            <a:r>
              <a:rPr lang="en-US" altLang="ko-KR" dirty="0">
                <a:ea typeface="굴림" charset="0"/>
                <a:cs typeface="굴림" charset="0"/>
              </a:rPr>
              <a:t>Multiplexer (MUX)</a:t>
            </a:r>
          </a:p>
        </p:txBody>
      </p:sp>
      <p:sp>
        <p:nvSpPr>
          <p:cNvPr id="5" name="Content Placeholder 4"/>
          <p:cNvSpPr>
            <a:spLocks noGrp="1"/>
          </p:cNvSpPr>
          <p:nvPr>
            <p:ph idx="1"/>
          </p:nvPr>
        </p:nvSpPr>
        <p:spPr/>
        <p:txBody>
          <a:bodyPr/>
          <a:lstStyle/>
          <a:p>
            <a:r>
              <a:rPr lang="de-DE" dirty="0">
                <a:latin typeface="Calibri" pitchFamily="34" charset="0"/>
              </a:rPr>
              <a:t>Wählt je nach Steuersignal S einen der Inputs A oder B aus.</a:t>
            </a:r>
            <a:endParaRPr lang="en-US" dirty="0"/>
          </a:p>
        </p:txBody>
      </p:sp>
      <p:sp>
        <p:nvSpPr>
          <p:cNvPr id="3" name="Fußzeilenplatzhalter 2"/>
          <p:cNvSpPr>
            <a:spLocks noGrp="1"/>
          </p:cNvSpPr>
          <p:nvPr>
            <p:ph type="ftr" sz="quarter" idx="11"/>
          </p:nvPr>
        </p:nvSpPr>
        <p:spPr/>
        <p:txBody>
          <a:bodyPr/>
          <a:lstStyle/>
          <a:p>
            <a:r>
              <a:rPr lang="en-US" dirty="0"/>
              <a:t>Prof. Dr. Sebastian Schlesinger</a:t>
            </a:r>
          </a:p>
        </p:txBody>
      </p:sp>
      <p:sp>
        <p:nvSpPr>
          <p:cNvPr id="19" name="Slide Number Placeholder 5"/>
          <p:cNvSpPr>
            <a:spLocks noGrp="1"/>
          </p:cNvSpPr>
          <p:nvPr>
            <p:ph type="sldNum" sz="quarter" idx="12"/>
          </p:nvPr>
        </p:nvSpPr>
        <p:spPr/>
        <p:txBody>
          <a:bodyPr/>
          <a:lstStyle/>
          <a:p>
            <a:fld id="{E693840B-EE20-B545-B917-3439E21A369F}" type="slidenum">
              <a:rPr lang="en-US"/>
              <a:pPr/>
              <a:t>26</a:t>
            </a:fld>
            <a:endParaRPr lang="en-US"/>
          </a:p>
        </p:txBody>
      </p:sp>
      <p:sp>
        <p:nvSpPr>
          <p:cNvPr id="244742" name="Line 6"/>
          <p:cNvSpPr>
            <a:spLocks noChangeShapeType="1"/>
          </p:cNvSpPr>
          <p:nvPr/>
        </p:nvSpPr>
        <p:spPr bwMode="auto">
          <a:xfrm>
            <a:off x="2890951" y="2631281"/>
            <a:ext cx="649287"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4743" name="Line 7"/>
          <p:cNvSpPr>
            <a:spLocks noChangeShapeType="1"/>
          </p:cNvSpPr>
          <p:nvPr/>
        </p:nvSpPr>
        <p:spPr bwMode="auto">
          <a:xfrm>
            <a:off x="4115781" y="3063081"/>
            <a:ext cx="574675"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4744" name="Text Box 8"/>
          <p:cNvSpPr txBox="1">
            <a:spLocks noChangeArrowheads="1"/>
          </p:cNvSpPr>
          <p:nvPr/>
        </p:nvSpPr>
        <p:spPr bwMode="auto">
          <a:xfrm>
            <a:off x="2603613" y="2415382"/>
            <a:ext cx="3397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A</a:t>
            </a:r>
          </a:p>
        </p:txBody>
      </p:sp>
      <p:sp>
        <p:nvSpPr>
          <p:cNvPr id="244745" name="Text Box 9"/>
          <p:cNvSpPr txBox="1">
            <a:spLocks noChangeArrowheads="1"/>
          </p:cNvSpPr>
          <p:nvPr/>
        </p:nvSpPr>
        <p:spPr bwMode="auto">
          <a:xfrm>
            <a:off x="4619017" y="2918619"/>
            <a:ext cx="33855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Y</a:t>
            </a:r>
          </a:p>
        </p:txBody>
      </p:sp>
      <p:sp>
        <p:nvSpPr>
          <p:cNvPr id="244747" name="Line 11"/>
          <p:cNvSpPr>
            <a:spLocks noChangeShapeType="1"/>
          </p:cNvSpPr>
          <p:nvPr/>
        </p:nvSpPr>
        <p:spPr bwMode="auto">
          <a:xfrm>
            <a:off x="2890951" y="3494881"/>
            <a:ext cx="649287"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4748" name="Text Box 12"/>
          <p:cNvSpPr txBox="1">
            <a:spLocks noChangeArrowheads="1"/>
          </p:cNvSpPr>
          <p:nvPr/>
        </p:nvSpPr>
        <p:spPr bwMode="auto">
          <a:xfrm>
            <a:off x="2603613" y="3278982"/>
            <a:ext cx="3397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B</a:t>
            </a:r>
          </a:p>
        </p:txBody>
      </p:sp>
      <p:sp>
        <p:nvSpPr>
          <p:cNvPr id="244751" name="Text Box 15"/>
          <p:cNvSpPr txBox="1">
            <a:spLocks noChangeArrowheads="1"/>
          </p:cNvSpPr>
          <p:nvPr/>
        </p:nvSpPr>
        <p:spPr bwMode="auto">
          <a:xfrm>
            <a:off x="2747629" y="5147900"/>
            <a:ext cx="171359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Y = (S) ? B : A;</a:t>
            </a:r>
          </a:p>
        </p:txBody>
      </p:sp>
      <p:graphicFrame>
        <p:nvGraphicFramePr>
          <p:cNvPr id="20" name="Table 19"/>
          <p:cNvGraphicFramePr>
            <a:graphicFrameLocks noGrp="1"/>
          </p:cNvGraphicFramePr>
          <p:nvPr>
            <p:extLst>
              <p:ext uri="{D42A27DB-BD31-4B8C-83A1-F6EECF244321}">
                <p14:modId xmlns:p14="http://schemas.microsoft.com/office/powerpoint/2010/main" val="4259084397"/>
              </p:ext>
            </p:extLst>
          </p:nvPr>
        </p:nvGraphicFramePr>
        <p:xfrm>
          <a:off x="5987988" y="2040736"/>
          <a:ext cx="1836204" cy="356616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gridCol w="612068">
                  <a:extLst>
                    <a:ext uri="{9D8B030D-6E8A-4147-A177-3AD203B41FA5}">
                      <a16:colId xmlns:a16="http://schemas.microsoft.com/office/drawing/2014/main" val="20001"/>
                    </a:ext>
                  </a:extLst>
                </a:gridCol>
                <a:gridCol w="612068">
                  <a:extLst>
                    <a:ext uri="{9D8B030D-6E8A-4147-A177-3AD203B41FA5}">
                      <a16:colId xmlns:a16="http://schemas.microsoft.com/office/drawing/2014/main" val="20002"/>
                    </a:ext>
                  </a:extLst>
                </a:gridCol>
              </a:tblGrid>
              <a:tr h="370840">
                <a:tc>
                  <a:txBody>
                    <a:bodyPr/>
                    <a:lstStyle/>
                    <a:p>
                      <a:pPr algn="ctr"/>
                      <a:r>
                        <a:rPr lang="en-US" sz="2000" b="1" dirty="0">
                          <a:solidFill>
                            <a:schemeClr val="bg1"/>
                          </a:solidFill>
                        </a:rPr>
                        <a:t>S</a:t>
                      </a:r>
                    </a:p>
                  </a:txBody>
                  <a:tcPr>
                    <a:solidFill>
                      <a:schemeClr val="accent1"/>
                    </a:solidFill>
                  </a:tcPr>
                </a:tc>
                <a:tc>
                  <a:txBody>
                    <a:bodyPr/>
                    <a:lstStyle/>
                    <a:p>
                      <a:pPr algn="ctr"/>
                      <a:r>
                        <a:rPr lang="en-US" sz="2000" b="1" dirty="0">
                          <a:solidFill>
                            <a:schemeClr val="bg1"/>
                          </a:solidFill>
                        </a:rPr>
                        <a:t>A</a:t>
                      </a:r>
                    </a:p>
                  </a:txBody>
                  <a:tcPr>
                    <a:solidFill>
                      <a:schemeClr val="accent1"/>
                    </a:solidFill>
                  </a:tcPr>
                </a:tc>
                <a:tc>
                  <a:txBody>
                    <a:bodyPr/>
                    <a:lstStyle/>
                    <a:p>
                      <a:pPr algn="ctr"/>
                      <a:r>
                        <a:rPr lang="en-US" sz="2000" b="1" baseline="0" dirty="0">
                          <a:solidFill>
                            <a:schemeClr val="bg1"/>
                          </a:solidFill>
                        </a:rPr>
                        <a:t>B</a:t>
                      </a: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solidFill>
                            <a:srgbClr val="F5750B"/>
                          </a:solidFill>
                        </a:rPr>
                        <a:t>0</a:t>
                      </a:r>
                    </a:p>
                  </a:txBody>
                  <a:tcPr>
                    <a:solidFill>
                      <a:schemeClr val="accent3">
                        <a:lumMod val="40000"/>
                        <a:lumOff val="60000"/>
                      </a:schemeClr>
                    </a:solidFill>
                  </a:tcPr>
                </a:tc>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solidFill>
                            <a:srgbClr val="F5750B"/>
                          </a:solidFill>
                        </a:rPr>
                        <a:t>0</a:t>
                      </a:r>
                    </a:p>
                  </a:txBody>
                  <a:tcPr>
                    <a:solidFill>
                      <a:schemeClr val="accent3">
                        <a:lumMod val="40000"/>
                        <a:lumOff val="60000"/>
                      </a:schemeClr>
                    </a:solidFill>
                  </a:tcPr>
                </a:tc>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tc>
                  <a:txBody>
                    <a:bodyPr/>
                    <a:lstStyle/>
                    <a:p>
                      <a:pPr algn="ctr"/>
                      <a:r>
                        <a:rPr lang="en-US" sz="2000" dirty="0">
                          <a:solidFill>
                            <a:srgbClr val="F5750B"/>
                          </a:solidFill>
                        </a:rPr>
                        <a:t>1</a:t>
                      </a:r>
                    </a:p>
                  </a:txBody>
                  <a:tcPr>
                    <a:solidFill>
                      <a:schemeClr val="accent3">
                        <a:lumMod val="40000"/>
                        <a:lumOff val="60000"/>
                      </a:schemeClr>
                    </a:solidFill>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0</a:t>
                      </a:r>
                    </a:p>
                  </a:txBody>
                  <a:tcPr/>
                </a:tc>
                <a:tc>
                  <a:txBody>
                    <a:bodyPr/>
                    <a:lstStyle/>
                    <a:p>
                      <a:pPr algn="ctr"/>
                      <a:r>
                        <a:rPr lang="en-US" sz="2000" dirty="0">
                          <a:solidFill>
                            <a:srgbClr val="F5750B"/>
                          </a:solidFill>
                        </a:rPr>
                        <a:t>1</a:t>
                      </a:r>
                    </a:p>
                  </a:txBody>
                  <a:tcPr>
                    <a:solidFill>
                      <a:schemeClr val="accent3">
                        <a:lumMod val="40000"/>
                        <a:lumOff val="60000"/>
                      </a:schemeClr>
                    </a:solidFill>
                  </a:tcPr>
                </a:tc>
                <a:tc>
                  <a:txBody>
                    <a:bodyPr/>
                    <a:lstStyle/>
                    <a:p>
                      <a:pPr algn="ctr"/>
                      <a:r>
                        <a:rPr lang="en-US" sz="2000" dirty="0"/>
                        <a:t>1</a:t>
                      </a:r>
                    </a:p>
                  </a:txBody>
                  <a:tcPr/>
                </a:tc>
                <a:extLst>
                  <a:ext uri="{0D108BD9-81ED-4DB2-BD59-A6C34878D82A}">
                    <a16:rowId xmlns:a16="http://schemas.microsoft.com/office/drawing/2014/main" val="10004"/>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solidFill>
                            <a:srgbClr val="0000FF"/>
                          </a:solidFill>
                        </a:rPr>
                        <a:t>0</a:t>
                      </a:r>
                    </a:p>
                  </a:txBody>
                  <a:tcPr>
                    <a:solidFill>
                      <a:schemeClr val="accent1">
                        <a:lumMod val="20000"/>
                        <a:lumOff val="80000"/>
                      </a:schemeClr>
                    </a:solidFill>
                  </a:tcPr>
                </a:tc>
                <a:extLst>
                  <a:ext uri="{0D108BD9-81ED-4DB2-BD59-A6C34878D82A}">
                    <a16:rowId xmlns:a16="http://schemas.microsoft.com/office/drawing/2014/main" val="10005"/>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solidFill>
                            <a:srgbClr val="0000FF"/>
                          </a:solidFill>
                        </a:rPr>
                        <a:t>1</a:t>
                      </a:r>
                    </a:p>
                  </a:txBody>
                  <a:tcPr>
                    <a:solidFill>
                      <a:schemeClr val="accent1">
                        <a:lumMod val="20000"/>
                        <a:lumOff val="80000"/>
                      </a:schemeClr>
                    </a:solidFill>
                  </a:tcPr>
                </a:tc>
                <a:extLst>
                  <a:ext uri="{0D108BD9-81ED-4DB2-BD59-A6C34878D82A}">
                    <a16:rowId xmlns:a16="http://schemas.microsoft.com/office/drawing/2014/main" val="10006"/>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rgbClr val="0000FF"/>
                          </a:solidFill>
                        </a:rPr>
                        <a:t>0</a:t>
                      </a:r>
                    </a:p>
                  </a:txBody>
                  <a:tcPr>
                    <a:solidFill>
                      <a:schemeClr val="accent1">
                        <a:lumMod val="20000"/>
                        <a:lumOff val="80000"/>
                      </a:schemeClr>
                    </a:solidFill>
                  </a:tcPr>
                </a:tc>
                <a:extLst>
                  <a:ext uri="{0D108BD9-81ED-4DB2-BD59-A6C34878D82A}">
                    <a16:rowId xmlns:a16="http://schemas.microsoft.com/office/drawing/2014/main" val="10007"/>
                  </a:ext>
                </a:extLst>
              </a:tr>
              <a:tr h="129624">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rgbClr val="0000FF"/>
                          </a:solidFill>
                        </a:rPr>
                        <a:t>1</a:t>
                      </a:r>
                    </a:p>
                  </a:txBody>
                  <a:tcPr>
                    <a:solidFill>
                      <a:schemeClr val="accent1">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835550175"/>
              </p:ext>
            </p:extLst>
          </p:nvPr>
        </p:nvGraphicFramePr>
        <p:xfrm>
          <a:off x="7932204" y="2040736"/>
          <a:ext cx="612068" cy="356616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tblGrid>
              <a:tr h="370840">
                <a:tc>
                  <a:txBody>
                    <a:bodyPr/>
                    <a:lstStyle/>
                    <a:p>
                      <a:pPr algn="ctr"/>
                      <a:r>
                        <a:rPr lang="en-US" sz="2000" b="1" dirty="0">
                          <a:solidFill>
                            <a:schemeClr val="bg1"/>
                          </a:solidFill>
                        </a:rPr>
                        <a:t>Y</a:t>
                      </a:r>
                      <a:endParaRPr lang="en-US" sz="2000" b="1" baseline="-25000" dirty="0">
                        <a:solidFill>
                          <a:schemeClr val="bg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solidFill>
                            <a:srgbClr val="F5750B"/>
                          </a:solidFill>
                        </a:rPr>
                        <a:t>0</a:t>
                      </a:r>
                    </a:p>
                  </a:txBody>
                  <a:tcPr>
                    <a:solidFill>
                      <a:srgbClr val="00FFFF"/>
                    </a:solidFill>
                  </a:tcPr>
                </a:tc>
                <a:extLst>
                  <a:ext uri="{0D108BD9-81ED-4DB2-BD59-A6C34878D82A}">
                    <a16:rowId xmlns:a16="http://schemas.microsoft.com/office/drawing/2014/main" val="10001"/>
                  </a:ext>
                </a:extLst>
              </a:tr>
              <a:tr h="370840">
                <a:tc>
                  <a:txBody>
                    <a:bodyPr/>
                    <a:lstStyle/>
                    <a:p>
                      <a:pPr algn="ctr"/>
                      <a:r>
                        <a:rPr lang="en-US" sz="2000" dirty="0">
                          <a:solidFill>
                            <a:srgbClr val="F5750B"/>
                          </a:solidFill>
                        </a:rPr>
                        <a:t>0</a:t>
                      </a:r>
                    </a:p>
                  </a:txBody>
                  <a:tcPr>
                    <a:solidFill>
                      <a:srgbClr val="00FFFF"/>
                    </a:solidFill>
                  </a:tcPr>
                </a:tc>
                <a:extLst>
                  <a:ext uri="{0D108BD9-81ED-4DB2-BD59-A6C34878D82A}">
                    <a16:rowId xmlns:a16="http://schemas.microsoft.com/office/drawing/2014/main" val="10002"/>
                  </a:ext>
                </a:extLst>
              </a:tr>
              <a:tr h="370840">
                <a:tc>
                  <a:txBody>
                    <a:bodyPr/>
                    <a:lstStyle/>
                    <a:p>
                      <a:pPr algn="ctr"/>
                      <a:r>
                        <a:rPr lang="en-US" sz="2000" dirty="0">
                          <a:solidFill>
                            <a:srgbClr val="F5750B"/>
                          </a:solidFill>
                        </a:rPr>
                        <a:t>1</a:t>
                      </a:r>
                    </a:p>
                  </a:txBody>
                  <a:tcPr>
                    <a:solidFill>
                      <a:srgbClr val="00FFFF"/>
                    </a:solidFill>
                  </a:tcPr>
                </a:tc>
                <a:extLst>
                  <a:ext uri="{0D108BD9-81ED-4DB2-BD59-A6C34878D82A}">
                    <a16:rowId xmlns:a16="http://schemas.microsoft.com/office/drawing/2014/main" val="10003"/>
                  </a:ext>
                </a:extLst>
              </a:tr>
              <a:tr h="370840">
                <a:tc>
                  <a:txBody>
                    <a:bodyPr/>
                    <a:lstStyle/>
                    <a:p>
                      <a:pPr algn="ctr"/>
                      <a:r>
                        <a:rPr lang="en-US" sz="2000" dirty="0">
                          <a:solidFill>
                            <a:srgbClr val="F5750B"/>
                          </a:solidFill>
                        </a:rPr>
                        <a:t>1</a:t>
                      </a:r>
                    </a:p>
                  </a:txBody>
                  <a:tcPr>
                    <a:solidFill>
                      <a:srgbClr val="00FFFF"/>
                    </a:solidFill>
                  </a:tcPr>
                </a:tc>
                <a:extLst>
                  <a:ext uri="{0D108BD9-81ED-4DB2-BD59-A6C34878D82A}">
                    <a16:rowId xmlns:a16="http://schemas.microsoft.com/office/drawing/2014/main" val="10004"/>
                  </a:ext>
                </a:extLst>
              </a:tr>
              <a:tr h="370840">
                <a:tc>
                  <a:txBody>
                    <a:bodyPr/>
                    <a:lstStyle/>
                    <a:p>
                      <a:pPr algn="ctr"/>
                      <a:r>
                        <a:rPr lang="en-US" sz="2000" dirty="0">
                          <a:solidFill>
                            <a:srgbClr val="0000FF"/>
                          </a:solidFill>
                        </a:rPr>
                        <a:t>0</a:t>
                      </a:r>
                    </a:p>
                  </a:txBody>
                  <a:tcPr>
                    <a:solidFill>
                      <a:schemeClr val="accent1">
                        <a:lumMod val="20000"/>
                        <a:lumOff val="80000"/>
                      </a:schemeClr>
                    </a:solidFill>
                  </a:tcPr>
                </a:tc>
                <a:extLst>
                  <a:ext uri="{0D108BD9-81ED-4DB2-BD59-A6C34878D82A}">
                    <a16:rowId xmlns:a16="http://schemas.microsoft.com/office/drawing/2014/main" val="10005"/>
                  </a:ext>
                </a:extLst>
              </a:tr>
              <a:tr h="370840">
                <a:tc>
                  <a:txBody>
                    <a:bodyPr/>
                    <a:lstStyle/>
                    <a:p>
                      <a:pPr algn="ctr"/>
                      <a:r>
                        <a:rPr lang="en-US" sz="2000" dirty="0">
                          <a:solidFill>
                            <a:srgbClr val="0000FF"/>
                          </a:solidFill>
                        </a:rPr>
                        <a:t>1</a:t>
                      </a:r>
                    </a:p>
                  </a:txBody>
                  <a:tcPr>
                    <a:solidFill>
                      <a:schemeClr val="accent1">
                        <a:lumMod val="20000"/>
                        <a:lumOff val="80000"/>
                      </a:schemeClr>
                    </a:solidFill>
                  </a:tcPr>
                </a:tc>
                <a:extLst>
                  <a:ext uri="{0D108BD9-81ED-4DB2-BD59-A6C34878D82A}">
                    <a16:rowId xmlns:a16="http://schemas.microsoft.com/office/drawing/2014/main" val="10006"/>
                  </a:ext>
                </a:extLst>
              </a:tr>
              <a:tr h="370840">
                <a:tc>
                  <a:txBody>
                    <a:bodyPr/>
                    <a:lstStyle/>
                    <a:p>
                      <a:pPr algn="ctr"/>
                      <a:r>
                        <a:rPr lang="en-US" sz="2000" dirty="0">
                          <a:solidFill>
                            <a:srgbClr val="0000FF"/>
                          </a:solidFill>
                        </a:rPr>
                        <a:t>0</a:t>
                      </a:r>
                    </a:p>
                  </a:txBody>
                  <a:tcPr>
                    <a:solidFill>
                      <a:schemeClr val="accent1">
                        <a:lumMod val="20000"/>
                        <a:lumOff val="80000"/>
                      </a:schemeClr>
                    </a:solidFill>
                  </a:tcPr>
                </a:tc>
                <a:extLst>
                  <a:ext uri="{0D108BD9-81ED-4DB2-BD59-A6C34878D82A}">
                    <a16:rowId xmlns:a16="http://schemas.microsoft.com/office/drawing/2014/main" val="10007"/>
                  </a:ext>
                </a:extLst>
              </a:tr>
              <a:tr h="129624">
                <a:tc>
                  <a:txBody>
                    <a:bodyPr/>
                    <a:lstStyle/>
                    <a:p>
                      <a:pPr algn="ctr"/>
                      <a:r>
                        <a:rPr lang="en-US" sz="2000" dirty="0">
                          <a:solidFill>
                            <a:srgbClr val="0000FF"/>
                          </a:solidFill>
                        </a:rPr>
                        <a:t>1</a:t>
                      </a:r>
                    </a:p>
                  </a:txBody>
                  <a:tcPr>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2572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7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7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47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7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47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47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47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47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47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9" grpId="0" animBg="1"/>
      <p:bldP spid="244750" grpId="0"/>
      <p:bldP spid="4" grpId="0" animBg="1"/>
      <p:bldP spid="244742" grpId="0" animBg="1"/>
      <p:bldP spid="244743" grpId="0" animBg="1"/>
      <p:bldP spid="244744" grpId="0"/>
      <p:bldP spid="244745" grpId="0"/>
      <p:bldP spid="244747" grpId="0" animBg="1"/>
      <p:bldP spid="244748" grpId="0"/>
      <p:bldP spid="2447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de-DE" dirty="0">
                <a:latin typeface="Calibri" pitchFamily="34" charset="0"/>
              </a:rPr>
              <a:t>Ableitung der DNF aus der Wahrheitswerttabelle</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3607626549"/>
              </p:ext>
            </p:extLst>
          </p:nvPr>
        </p:nvGraphicFramePr>
        <p:xfrm>
          <a:off x="3179676" y="2040736"/>
          <a:ext cx="612068" cy="356616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tblGrid>
              <a:tr h="370840">
                <a:tc>
                  <a:txBody>
                    <a:bodyPr/>
                    <a:lstStyle/>
                    <a:p>
                      <a:pPr algn="ctr"/>
                      <a:r>
                        <a:rPr lang="en-US" sz="2000" b="1" dirty="0">
                          <a:solidFill>
                            <a:schemeClr val="bg1"/>
                          </a:solidFill>
                        </a:rPr>
                        <a:t>Y</a:t>
                      </a:r>
                      <a:endParaRPr lang="en-US" sz="2000" b="1" baseline="-25000" dirty="0">
                        <a:solidFill>
                          <a:schemeClr val="bg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solidFill>
                            <a:schemeClr val="tx1"/>
                          </a:solidFill>
                        </a:rPr>
                        <a:t>0</a:t>
                      </a:r>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algn="ctr"/>
                      <a:r>
                        <a:rPr lang="en-US" sz="2000" dirty="0">
                          <a:solidFill>
                            <a:schemeClr val="tx1"/>
                          </a:solidFill>
                        </a:rPr>
                        <a:t>0</a:t>
                      </a:r>
                    </a:p>
                  </a:txBody>
                  <a:tcPr>
                    <a:solidFill>
                      <a:schemeClr val="accent4">
                        <a:lumMod val="20000"/>
                        <a:lumOff val="80000"/>
                      </a:schemeClr>
                    </a:solidFill>
                  </a:tcPr>
                </a:tc>
                <a:extLst>
                  <a:ext uri="{0D108BD9-81ED-4DB2-BD59-A6C34878D82A}">
                    <a16:rowId xmlns:a16="http://schemas.microsoft.com/office/drawing/2014/main" val="10002"/>
                  </a:ext>
                </a:extLst>
              </a:tr>
              <a:tr h="370840">
                <a:tc>
                  <a:txBody>
                    <a:bodyPr/>
                    <a:lstStyle/>
                    <a:p>
                      <a:pPr algn="ctr"/>
                      <a:r>
                        <a:rPr lang="en-US" sz="2000" dirty="0">
                          <a:solidFill>
                            <a:schemeClr val="tx1"/>
                          </a:solidFill>
                        </a:rPr>
                        <a:t>1</a:t>
                      </a:r>
                    </a:p>
                  </a:txBody>
                  <a:tcPr>
                    <a:solidFill>
                      <a:schemeClr val="accent6">
                        <a:lumMod val="40000"/>
                        <a:lumOff val="60000"/>
                        <a:alpha val="99000"/>
                      </a:schemeClr>
                    </a:solidFill>
                  </a:tcPr>
                </a:tc>
                <a:extLst>
                  <a:ext uri="{0D108BD9-81ED-4DB2-BD59-A6C34878D82A}">
                    <a16:rowId xmlns:a16="http://schemas.microsoft.com/office/drawing/2014/main" val="10003"/>
                  </a:ext>
                </a:extLst>
              </a:tr>
              <a:tr h="370840">
                <a:tc>
                  <a:txBody>
                    <a:bodyPr/>
                    <a:lstStyle/>
                    <a:p>
                      <a:pPr algn="ctr"/>
                      <a:r>
                        <a:rPr lang="en-US" sz="2000" dirty="0">
                          <a:solidFill>
                            <a:schemeClr val="tx1"/>
                          </a:solidFill>
                        </a:rPr>
                        <a:t>1</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lgn="ctr"/>
                      <a:r>
                        <a:rPr lang="en-US" sz="2000" dirty="0">
                          <a:solidFill>
                            <a:schemeClr val="tx1"/>
                          </a:solidFill>
                        </a:rPr>
                        <a:t>0</a:t>
                      </a:r>
                    </a:p>
                  </a:txBody>
                  <a:tcPr>
                    <a:solidFill>
                      <a:schemeClr val="accent6">
                        <a:lumMod val="40000"/>
                        <a:lumOff val="60000"/>
                      </a:schemeClr>
                    </a:solidFill>
                  </a:tcPr>
                </a:tc>
                <a:extLst>
                  <a:ext uri="{0D108BD9-81ED-4DB2-BD59-A6C34878D82A}">
                    <a16:rowId xmlns:a16="http://schemas.microsoft.com/office/drawing/2014/main" val="10005"/>
                  </a:ext>
                </a:extLst>
              </a:tr>
              <a:tr h="370840">
                <a:tc>
                  <a:txBody>
                    <a:bodyPr/>
                    <a:lstStyle/>
                    <a:p>
                      <a:pPr algn="ctr"/>
                      <a:r>
                        <a:rPr lang="en-US" sz="2000" dirty="0">
                          <a:solidFill>
                            <a:schemeClr val="tx1"/>
                          </a:solidFill>
                        </a:rPr>
                        <a:t>1</a:t>
                      </a:r>
                    </a:p>
                  </a:txBody>
                  <a:tcPr>
                    <a:solidFill>
                      <a:schemeClr val="accent2">
                        <a:lumMod val="20000"/>
                        <a:lumOff val="80000"/>
                      </a:schemeClr>
                    </a:solidFill>
                  </a:tcPr>
                </a:tc>
                <a:extLst>
                  <a:ext uri="{0D108BD9-81ED-4DB2-BD59-A6C34878D82A}">
                    <a16:rowId xmlns:a16="http://schemas.microsoft.com/office/drawing/2014/main" val="10006"/>
                  </a:ext>
                </a:extLst>
              </a:tr>
              <a:tr h="370840">
                <a:tc>
                  <a:txBody>
                    <a:bodyPr/>
                    <a:lstStyle/>
                    <a:p>
                      <a:pPr algn="ctr"/>
                      <a:r>
                        <a:rPr lang="en-US" sz="2000" dirty="0">
                          <a:solidFill>
                            <a:schemeClr val="tx1"/>
                          </a:solidFill>
                        </a:rPr>
                        <a:t>0</a:t>
                      </a:r>
                    </a:p>
                  </a:txBody>
                  <a:tcPr>
                    <a:solidFill>
                      <a:schemeClr val="accent6">
                        <a:lumMod val="60000"/>
                        <a:lumOff val="40000"/>
                      </a:schemeClr>
                    </a:solidFill>
                  </a:tcPr>
                </a:tc>
                <a:extLst>
                  <a:ext uri="{0D108BD9-81ED-4DB2-BD59-A6C34878D82A}">
                    <a16:rowId xmlns:a16="http://schemas.microsoft.com/office/drawing/2014/main" val="10007"/>
                  </a:ext>
                </a:extLst>
              </a:tr>
              <a:tr h="129624">
                <a:tc>
                  <a:txBody>
                    <a:bodyPr/>
                    <a:lstStyle/>
                    <a:p>
                      <a:pPr algn="ctr"/>
                      <a:r>
                        <a:rPr lang="en-US" sz="2000" dirty="0">
                          <a:solidFill>
                            <a:schemeClr val="tx1"/>
                          </a:solidFill>
                        </a:rPr>
                        <a:t>1</a:t>
                      </a:r>
                    </a:p>
                  </a:txBody>
                  <a:tcPr>
                    <a:solidFill>
                      <a:schemeClr val="accent2">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592508483"/>
              </p:ext>
            </p:extLst>
          </p:nvPr>
        </p:nvGraphicFramePr>
        <p:xfrm>
          <a:off x="1235460" y="2040736"/>
          <a:ext cx="1836204" cy="356616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gridCol w="612068">
                  <a:extLst>
                    <a:ext uri="{9D8B030D-6E8A-4147-A177-3AD203B41FA5}">
                      <a16:colId xmlns:a16="http://schemas.microsoft.com/office/drawing/2014/main" val="20001"/>
                    </a:ext>
                  </a:extLst>
                </a:gridCol>
                <a:gridCol w="612068">
                  <a:extLst>
                    <a:ext uri="{9D8B030D-6E8A-4147-A177-3AD203B41FA5}">
                      <a16:colId xmlns:a16="http://schemas.microsoft.com/office/drawing/2014/main" val="20002"/>
                    </a:ext>
                  </a:extLst>
                </a:gridCol>
              </a:tblGrid>
              <a:tr h="370840">
                <a:tc>
                  <a:txBody>
                    <a:bodyPr/>
                    <a:lstStyle/>
                    <a:p>
                      <a:pPr algn="ctr"/>
                      <a:r>
                        <a:rPr lang="en-US" sz="2000" b="1" dirty="0">
                          <a:solidFill>
                            <a:schemeClr val="bg1"/>
                          </a:solidFill>
                        </a:rPr>
                        <a:t>S</a:t>
                      </a:r>
                    </a:p>
                  </a:txBody>
                  <a:tcPr>
                    <a:solidFill>
                      <a:schemeClr val="accent1"/>
                    </a:solidFill>
                  </a:tcPr>
                </a:tc>
                <a:tc>
                  <a:txBody>
                    <a:bodyPr/>
                    <a:lstStyle/>
                    <a:p>
                      <a:pPr algn="ctr"/>
                      <a:r>
                        <a:rPr lang="en-US" sz="2000" b="1" dirty="0">
                          <a:solidFill>
                            <a:schemeClr val="bg1"/>
                          </a:solidFill>
                        </a:rPr>
                        <a:t>A</a:t>
                      </a:r>
                    </a:p>
                  </a:txBody>
                  <a:tcPr>
                    <a:solidFill>
                      <a:schemeClr val="accent1"/>
                    </a:solidFill>
                  </a:tcPr>
                </a:tc>
                <a:tc>
                  <a:txBody>
                    <a:bodyPr/>
                    <a:lstStyle/>
                    <a:p>
                      <a:pPr algn="ctr"/>
                      <a:r>
                        <a:rPr lang="en-US" sz="2000" b="1" baseline="0" dirty="0">
                          <a:solidFill>
                            <a:schemeClr val="bg1"/>
                          </a:solidFill>
                        </a:rPr>
                        <a:t>B</a:t>
                      </a: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t>0</a:t>
                      </a:r>
                    </a:p>
                  </a:txBody>
                  <a:tcPr>
                    <a:solidFill>
                      <a:schemeClr val="accent6">
                        <a:lumMod val="40000"/>
                        <a:lumOff val="60000"/>
                      </a:schemeClr>
                    </a:solidFill>
                  </a:tcPr>
                </a:tc>
                <a:tc>
                  <a:txBody>
                    <a:bodyPr/>
                    <a:lstStyle/>
                    <a:p>
                      <a:pPr marL="0" algn="ctr" defTabSz="385341" rtl="0" eaLnBrk="1" latinLnBrk="0" hangingPunct="1"/>
                      <a:r>
                        <a:rPr lang="en-US" sz="2000" kern="1200" dirty="0">
                          <a:solidFill>
                            <a:schemeClr val="dk1"/>
                          </a:solidFill>
                          <a:latin typeface="+mn-lt"/>
                          <a:ea typeface="+mn-ea"/>
                          <a:cs typeface="+mn-cs"/>
                        </a:rPr>
                        <a:t>0</a:t>
                      </a:r>
                    </a:p>
                  </a:txBody>
                  <a:tcPr>
                    <a:solidFill>
                      <a:schemeClr val="accent6">
                        <a:lumMod val="40000"/>
                        <a:lumOff val="60000"/>
                      </a:schemeClr>
                    </a:solidFill>
                  </a:tcPr>
                </a:tc>
                <a:tc>
                  <a:txBody>
                    <a:bodyPr/>
                    <a:lstStyle/>
                    <a:p>
                      <a:pPr algn="ctr"/>
                      <a:r>
                        <a:rPr lang="en-US" sz="2000" dirty="0"/>
                        <a:t>0</a:t>
                      </a:r>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algn="ctr"/>
                      <a:r>
                        <a:rPr lang="en-US" sz="2000" dirty="0"/>
                        <a:t>0</a:t>
                      </a:r>
                    </a:p>
                  </a:txBody>
                  <a:tcPr>
                    <a:solidFill>
                      <a:schemeClr val="accent2">
                        <a:lumMod val="20000"/>
                        <a:lumOff val="80000"/>
                      </a:schemeClr>
                    </a:solidFill>
                  </a:tcPr>
                </a:tc>
                <a:tc>
                  <a:txBody>
                    <a:bodyPr/>
                    <a:lstStyle/>
                    <a:p>
                      <a:pPr algn="ctr"/>
                      <a:r>
                        <a:rPr lang="en-US" sz="2000" dirty="0"/>
                        <a:t>0</a:t>
                      </a:r>
                    </a:p>
                  </a:txBody>
                  <a:tcPr>
                    <a:solidFill>
                      <a:schemeClr val="accent2">
                        <a:lumMod val="20000"/>
                        <a:lumOff val="80000"/>
                      </a:schemeClr>
                    </a:solidFill>
                  </a:tcPr>
                </a:tc>
                <a:tc>
                  <a:txBody>
                    <a:bodyPr/>
                    <a:lstStyle/>
                    <a:p>
                      <a:pPr algn="ctr"/>
                      <a:r>
                        <a:rPr lang="en-US" sz="2000" dirty="0"/>
                        <a:t>1</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algn="ctr"/>
                      <a:r>
                        <a:rPr lang="en-US" sz="2000" dirty="0">
                          <a:solidFill>
                            <a:schemeClr val="tx1"/>
                          </a:solidFill>
                        </a:rPr>
                        <a:t>0</a:t>
                      </a:r>
                    </a:p>
                  </a:txBody>
                  <a:tcPr>
                    <a:solidFill>
                      <a:schemeClr val="accent6">
                        <a:lumMod val="40000"/>
                        <a:lumOff val="60000"/>
                      </a:schemeClr>
                    </a:solidFill>
                  </a:tcPr>
                </a:tc>
                <a:tc>
                  <a:txBody>
                    <a:bodyPr/>
                    <a:lstStyle/>
                    <a:p>
                      <a:pPr algn="ctr"/>
                      <a:r>
                        <a:rPr lang="en-US" sz="2000" dirty="0">
                          <a:solidFill>
                            <a:schemeClr val="tx1"/>
                          </a:solidFill>
                        </a:rPr>
                        <a:t>1</a:t>
                      </a:r>
                    </a:p>
                  </a:txBody>
                  <a:tcPr>
                    <a:solidFill>
                      <a:schemeClr val="accent6">
                        <a:lumMod val="40000"/>
                        <a:lumOff val="60000"/>
                      </a:schemeClr>
                    </a:solidFill>
                  </a:tcPr>
                </a:tc>
                <a:tc>
                  <a:txBody>
                    <a:bodyPr/>
                    <a:lstStyle/>
                    <a:p>
                      <a:pPr algn="ctr"/>
                      <a:r>
                        <a:rPr lang="en-US" sz="2000" dirty="0">
                          <a:solidFill>
                            <a:schemeClr val="tx1"/>
                          </a:solidFill>
                        </a:rPr>
                        <a:t>0</a:t>
                      </a:r>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algn="ctr"/>
                      <a:r>
                        <a:rPr lang="en-US" sz="2000" dirty="0">
                          <a:solidFill>
                            <a:schemeClr val="tx1"/>
                          </a:solidFill>
                        </a:rPr>
                        <a:t>0</a:t>
                      </a:r>
                    </a:p>
                  </a:txBody>
                  <a:tcPr>
                    <a:solidFill>
                      <a:schemeClr val="accent2">
                        <a:lumMod val="20000"/>
                        <a:lumOff val="80000"/>
                      </a:schemeClr>
                    </a:solidFill>
                  </a:tcPr>
                </a:tc>
                <a:tc>
                  <a:txBody>
                    <a:bodyPr/>
                    <a:lstStyle/>
                    <a:p>
                      <a:pPr algn="ctr"/>
                      <a:r>
                        <a:rPr lang="en-US" sz="2000" dirty="0">
                          <a:solidFill>
                            <a:schemeClr val="tx1"/>
                          </a:solidFill>
                        </a:rPr>
                        <a:t>1</a:t>
                      </a:r>
                    </a:p>
                  </a:txBody>
                  <a:tcPr>
                    <a:solidFill>
                      <a:schemeClr val="accent2">
                        <a:lumMod val="20000"/>
                        <a:lumOff val="80000"/>
                      </a:schemeClr>
                    </a:solidFill>
                  </a:tcPr>
                </a:tc>
                <a:tc>
                  <a:txBody>
                    <a:bodyPr/>
                    <a:lstStyle/>
                    <a:p>
                      <a:pPr algn="ctr"/>
                      <a:r>
                        <a:rPr lang="en-US" sz="2000" dirty="0">
                          <a:solidFill>
                            <a:schemeClr val="tx1"/>
                          </a:solidFill>
                        </a:rPr>
                        <a:t>1</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lgn="ctr"/>
                      <a:r>
                        <a:rPr lang="en-US" sz="2000" dirty="0">
                          <a:solidFill>
                            <a:schemeClr val="tx1"/>
                          </a:solidFill>
                        </a:rPr>
                        <a:t>1</a:t>
                      </a:r>
                    </a:p>
                  </a:txBody>
                  <a:tcPr>
                    <a:solidFill>
                      <a:schemeClr val="accent6">
                        <a:lumMod val="40000"/>
                        <a:lumOff val="60000"/>
                      </a:schemeClr>
                    </a:solidFill>
                  </a:tcPr>
                </a:tc>
                <a:tc>
                  <a:txBody>
                    <a:bodyPr/>
                    <a:lstStyle/>
                    <a:p>
                      <a:pPr algn="ctr"/>
                      <a:r>
                        <a:rPr lang="en-US" sz="2000" dirty="0">
                          <a:solidFill>
                            <a:schemeClr val="tx1"/>
                          </a:solidFill>
                        </a:rPr>
                        <a:t>0</a:t>
                      </a:r>
                    </a:p>
                  </a:txBody>
                  <a:tcPr>
                    <a:solidFill>
                      <a:schemeClr val="accent6">
                        <a:lumMod val="40000"/>
                        <a:lumOff val="60000"/>
                      </a:schemeClr>
                    </a:solidFill>
                  </a:tcPr>
                </a:tc>
                <a:tc>
                  <a:txBody>
                    <a:bodyPr/>
                    <a:lstStyle/>
                    <a:p>
                      <a:pPr algn="ctr"/>
                      <a:r>
                        <a:rPr lang="en-US" sz="2000" dirty="0">
                          <a:solidFill>
                            <a:schemeClr val="tx1"/>
                          </a:solidFill>
                        </a:rPr>
                        <a:t>0</a:t>
                      </a:r>
                    </a:p>
                  </a:txBody>
                  <a:tcPr>
                    <a:solidFill>
                      <a:schemeClr val="accent6">
                        <a:lumMod val="40000"/>
                        <a:lumOff val="60000"/>
                      </a:schemeClr>
                    </a:solidFill>
                  </a:tcPr>
                </a:tc>
                <a:extLst>
                  <a:ext uri="{0D108BD9-81ED-4DB2-BD59-A6C34878D82A}">
                    <a16:rowId xmlns:a16="http://schemas.microsoft.com/office/drawing/2014/main" val="10005"/>
                  </a:ext>
                </a:extLst>
              </a:tr>
              <a:tr h="370840">
                <a:tc>
                  <a:txBody>
                    <a:bodyPr/>
                    <a:lstStyle/>
                    <a:p>
                      <a:pPr algn="ctr"/>
                      <a:r>
                        <a:rPr lang="en-US" sz="2000" dirty="0">
                          <a:solidFill>
                            <a:schemeClr val="tx1"/>
                          </a:solidFill>
                        </a:rPr>
                        <a:t>1</a:t>
                      </a:r>
                    </a:p>
                  </a:txBody>
                  <a:tcPr>
                    <a:solidFill>
                      <a:schemeClr val="accent2">
                        <a:lumMod val="20000"/>
                        <a:lumOff val="80000"/>
                      </a:schemeClr>
                    </a:solidFill>
                  </a:tcPr>
                </a:tc>
                <a:tc>
                  <a:txBody>
                    <a:bodyPr/>
                    <a:lstStyle/>
                    <a:p>
                      <a:pPr algn="ctr"/>
                      <a:r>
                        <a:rPr lang="en-US" sz="2000" dirty="0">
                          <a:solidFill>
                            <a:schemeClr val="tx1"/>
                          </a:solidFill>
                        </a:rPr>
                        <a:t>0</a:t>
                      </a:r>
                    </a:p>
                  </a:txBody>
                  <a:tcPr>
                    <a:solidFill>
                      <a:schemeClr val="accent2">
                        <a:lumMod val="20000"/>
                        <a:lumOff val="80000"/>
                      </a:schemeClr>
                    </a:solidFill>
                  </a:tcPr>
                </a:tc>
                <a:tc>
                  <a:txBody>
                    <a:bodyPr/>
                    <a:lstStyle/>
                    <a:p>
                      <a:pPr algn="ctr"/>
                      <a:r>
                        <a:rPr lang="en-US" sz="2000" dirty="0">
                          <a:solidFill>
                            <a:schemeClr val="tx1"/>
                          </a:solidFill>
                        </a:rPr>
                        <a:t>1</a:t>
                      </a:r>
                    </a:p>
                  </a:txBody>
                  <a:tcPr>
                    <a:solidFill>
                      <a:schemeClr val="accent2">
                        <a:lumMod val="20000"/>
                        <a:lumOff val="80000"/>
                      </a:schemeClr>
                    </a:solidFill>
                  </a:tcPr>
                </a:tc>
                <a:extLst>
                  <a:ext uri="{0D108BD9-81ED-4DB2-BD59-A6C34878D82A}">
                    <a16:rowId xmlns:a16="http://schemas.microsoft.com/office/drawing/2014/main" val="10006"/>
                  </a:ext>
                </a:extLst>
              </a:tr>
              <a:tr h="370840">
                <a:tc>
                  <a:txBody>
                    <a:bodyPr/>
                    <a:lstStyle/>
                    <a:p>
                      <a:pPr algn="ctr"/>
                      <a:r>
                        <a:rPr lang="en-US" sz="2000" dirty="0">
                          <a:solidFill>
                            <a:schemeClr val="tx1"/>
                          </a:solidFill>
                        </a:rPr>
                        <a:t>1</a:t>
                      </a:r>
                    </a:p>
                  </a:txBody>
                  <a:tcPr>
                    <a:solidFill>
                      <a:schemeClr val="accent6">
                        <a:lumMod val="40000"/>
                        <a:lumOff val="60000"/>
                      </a:schemeClr>
                    </a:solidFill>
                  </a:tcPr>
                </a:tc>
                <a:tc>
                  <a:txBody>
                    <a:bodyPr/>
                    <a:lstStyle/>
                    <a:p>
                      <a:pPr algn="ctr"/>
                      <a:r>
                        <a:rPr lang="en-US" sz="2000" dirty="0">
                          <a:solidFill>
                            <a:schemeClr val="tx1"/>
                          </a:solidFill>
                        </a:rPr>
                        <a:t>1</a:t>
                      </a:r>
                    </a:p>
                  </a:txBody>
                  <a:tcPr>
                    <a:solidFill>
                      <a:schemeClr val="accent6">
                        <a:lumMod val="40000"/>
                        <a:lumOff val="60000"/>
                      </a:schemeClr>
                    </a:solidFill>
                  </a:tcPr>
                </a:tc>
                <a:tc>
                  <a:txBody>
                    <a:bodyPr/>
                    <a:lstStyle/>
                    <a:p>
                      <a:pPr algn="ctr"/>
                      <a:r>
                        <a:rPr lang="en-US" sz="2000" dirty="0">
                          <a:solidFill>
                            <a:schemeClr val="tx1"/>
                          </a:solidFill>
                        </a:rPr>
                        <a:t>0</a:t>
                      </a:r>
                    </a:p>
                  </a:txBody>
                  <a:tcPr>
                    <a:solidFill>
                      <a:schemeClr val="accent6">
                        <a:lumMod val="40000"/>
                        <a:lumOff val="60000"/>
                      </a:schemeClr>
                    </a:solidFill>
                  </a:tcPr>
                </a:tc>
                <a:extLst>
                  <a:ext uri="{0D108BD9-81ED-4DB2-BD59-A6C34878D82A}">
                    <a16:rowId xmlns:a16="http://schemas.microsoft.com/office/drawing/2014/main" val="10007"/>
                  </a:ext>
                </a:extLst>
              </a:tr>
              <a:tr h="129624">
                <a:tc>
                  <a:txBody>
                    <a:bodyPr/>
                    <a:lstStyle/>
                    <a:p>
                      <a:pPr algn="ctr"/>
                      <a:r>
                        <a:rPr lang="en-US" sz="2000" dirty="0">
                          <a:solidFill>
                            <a:schemeClr val="tx1"/>
                          </a:solidFill>
                        </a:rPr>
                        <a:t>1</a:t>
                      </a:r>
                    </a:p>
                  </a:txBody>
                  <a:tcPr>
                    <a:solidFill>
                      <a:schemeClr val="accent2">
                        <a:lumMod val="20000"/>
                        <a:lumOff val="80000"/>
                      </a:schemeClr>
                    </a:solidFill>
                  </a:tcPr>
                </a:tc>
                <a:tc>
                  <a:txBody>
                    <a:bodyPr/>
                    <a:lstStyle/>
                    <a:p>
                      <a:pPr algn="ctr"/>
                      <a:r>
                        <a:rPr lang="en-US" sz="2000" dirty="0">
                          <a:solidFill>
                            <a:schemeClr val="tx1"/>
                          </a:solidFill>
                        </a:rPr>
                        <a:t>1</a:t>
                      </a:r>
                    </a:p>
                  </a:txBody>
                  <a:tcPr>
                    <a:solidFill>
                      <a:schemeClr val="accent2">
                        <a:lumMod val="20000"/>
                        <a:lumOff val="80000"/>
                      </a:schemeClr>
                    </a:solidFill>
                  </a:tcPr>
                </a:tc>
                <a:tc>
                  <a:txBody>
                    <a:bodyPr/>
                    <a:lstStyle/>
                    <a:p>
                      <a:pPr algn="ctr"/>
                      <a:r>
                        <a:rPr lang="en-US" sz="2000" dirty="0">
                          <a:solidFill>
                            <a:schemeClr val="tx1"/>
                          </a:solidFill>
                        </a:rPr>
                        <a:t>1</a:t>
                      </a:r>
                    </a:p>
                  </a:txBody>
                  <a:tcPr>
                    <a:solidFill>
                      <a:schemeClr val="accent2">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22" name="Table 23"/>
          <p:cNvGraphicFramePr>
            <a:graphicFrameLocks noGrp="1"/>
          </p:cNvGraphicFramePr>
          <p:nvPr>
            <p:extLst>
              <p:ext uri="{D42A27DB-BD31-4B8C-83A1-F6EECF244321}">
                <p14:modId xmlns:p14="http://schemas.microsoft.com/office/powerpoint/2010/main" val="2568285511"/>
              </p:ext>
            </p:extLst>
          </p:nvPr>
        </p:nvGraphicFramePr>
        <p:xfrm>
          <a:off x="3179676" y="2047785"/>
          <a:ext cx="612068" cy="356616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tblGrid>
              <a:tr h="370840">
                <a:tc>
                  <a:txBody>
                    <a:bodyPr/>
                    <a:lstStyle/>
                    <a:p>
                      <a:pPr algn="ctr"/>
                      <a:r>
                        <a:rPr lang="en-US" sz="2000" b="1" dirty="0">
                          <a:solidFill>
                            <a:schemeClr val="bg1"/>
                          </a:solidFill>
                        </a:rPr>
                        <a:t>Y</a:t>
                      </a:r>
                      <a:endParaRPr lang="en-US" sz="2000" b="1" baseline="-25000" dirty="0">
                        <a:solidFill>
                          <a:schemeClr val="bg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t>0</a:t>
                      </a:r>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algn="ctr"/>
                      <a:r>
                        <a:rPr lang="en-US" sz="2000" dirty="0"/>
                        <a:t>0</a:t>
                      </a:r>
                    </a:p>
                  </a:txBody>
                  <a:tcPr>
                    <a:solidFill>
                      <a:schemeClr val="accent4">
                        <a:lumMod val="20000"/>
                        <a:lumOff val="80000"/>
                      </a:schemeClr>
                    </a:solidFill>
                  </a:tcPr>
                </a:tc>
                <a:extLst>
                  <a:ext uri="{0D108BD9-81ED-4DB2-BD59-A6C34878D82A}">
                    <a16:rowId xmlns:a16="http://schemas.microsoft.com/office/drawing/2014/main" val="10002"/>
                  </a:ext>
                </a:extLst>
              </a:tr>
              <a:tr h="370840">
                <a:tc>
                  <a:txBody>
                    <a:bodyPr/>
                    <a:lstStyle/>
                    <a:p>
                      <a:pPr algn="ctr"/>
                      <a:r>
                        <a:rPr lang="en-US" sz="2000" dirty="0">
                          <a:solidFill>
                            <a:srgbClr val="FF0000"/>
                          </a:solidFill>
                        </a:rPr>
                        <a:t>1</a:t>
                      </a:r>
                    </a:p>
                  </a:txBody>
                  <a:tcPr>
                    <a:solidFill>
                      <a:schemeClr val="accent6">
                        <a:lumMod val="40000"/>
                        <a:lumOff val="60000"/>
                        <a:alpha val="99000"/>
                      </a:schemeClr>
                    </a:solidFill>
                  </a:tcPr>
                </a:tc>
                <a:extLst>
                  <a:ext uri="{0D108BD9-81ED-4DB2-BD59-A6C34878D82A}">
                    <a16:rowId xmlns:a16="http://schemas.microsoft.com/office/drawing/2014/main" val="10003"/>
                  </a:ext>
                </a:extLst>
              </a:tr>
              <a:tr h="370840">
                <a:tc>
                  <a:txBody>
                    <a:bodyPr/>
                    <a:lstStyle/>
                    <a:p>
                      <a:pPr algn="ctr"/>
                      <a:r>
                        <a:rPr lang="en-US" sz="2000" dirty="0">
                          <a:solidFill>
                            <a:srgbClr val="F5750B"/>
                          </a:solidFill>
                        </a:rPr>
                        <a:t>1</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lgn="ctr"/>
                      <a:r>
                        <a:rPr lang="en-US" sz="2000" dirty="0"/>
                        <a:t>0</a:t>
                      </a:r>
                    </a:p>
                  </a:txBody>
                  <a:tcPr>
                    <a:solidFill>
                      <a:schemeClr val="accent6">
                        <a:lumMod val="40000"/>
                        <a:lumOff val="60000"/>
                      </a:schemeClr>
                    </a:solidFill>
                  </a:tcPr>
                </a:tc>
                <a:extLst>
                  <a:ext uri="{0D108BD9-81ED-4DB2-BD59-A6C34878D82A}">
                    <a16:rowId xmlns:a16="http://schemas.microsoft.com/office/drawing/2014/main" val="10005"/>
                  </a:ext>
                </a:extLst>
              </a:tr>
              <a:tr h="370840">
                <a:tc>
                  <a:txBody>
                    <a:bodyPr/>
                    <a:lstStyle/>
                    <a:p>
                      <a:pPr algn="ctr"/>
                      <a:r>
                        <a:rPr lang="en-US" sz="2000" dirty="0">
                          <a:solidFill>
                            <a:srgbClr val="432BF5"/>
                          </a:solidFill>
                        </a:rPr>
                        <a:t>1</a:t>
                      </a:r>
                    </a:p>
                  </a:txBody>
                  <a:tcPr>
                    <a:solidFill>
                      <a:schemeClr val="accent2">
                        <a:lumMod val="20000"/>
                        <a:lumOff val="80000"/>
                      </a:schemeClr>
                    </a:solidFill>
                  </a:tcPr>
                </a:tc>
                <a:extLst>
                  <a:ext uri="{0D108BD9-81ED-4DB2-BD59-A6C34878D82A}">
                    <a16:rowId xmlns:a16="http://schemas.microsoft.com/office/drawing/2014/main" val="10006"/>
                  </a:ext>
                </a:extLst>
              </a:tr>
              <a:tr h="370840">
                <a:tc>
                  <a:txBody>
                    <a:bodyPr/>
                    <a:lstStyle/>
                    <a:p>
                      <a:pPr algn="ctr"/>
                      <a:r>
                        <a:rPr lang="en-US" sz="2000" dirty="0"/>
                        <a:t>0</a:t>
                      </a:r>
                    </a:p>
                  </a:txBody>
                  <a:tcPr>
                    <a:solidFill>
                      <a:schemeClr val="accent6">
                        <a:lumMod val="60000"/>
                        <a:lumOff val="40000"/>
                      </a:schemeClr>
                    </a:solidFill>
                  </a:tcPr>
                </a:tc>
                <a:extLst>
                  <a:ext uri="{0D108BD9-81ED-4DB2-BD59-A6C34878D82A}">
                    <a16:rowId xmlns:a16="http://schemas.microsoft.com/office/drawing/2014/main" val="10007"/>
                  </a:ext>
                </a:extLst>
              </a:tr>
              <a:tr h="129624">
                <a:tc>
                  <a:txBody>
                    <a:bodyPr/>
                    <a:lstStyle/>
                    <a:p>
                      <a:pPr algn="ctr"/>
                      <a:r>
                        <a:rPr lang="en-US" sz="2000" dirty="0">
                          <a:solidFill>
                            <a:srgbClr val="00B0F0"/>
                          </a:solidFill>
                        </a:rPr>
                        <a:t>1</a:t>
                      </a:r>
                    </a:p>
                  </a:txBody>
                  <a:tcPr>
                    <a:solidFill>
                      <a:schemeClr val="accent2">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21" name="Table 19"/>
          <p:cNvGraphicFramePr>
            <a:graphicFrameLocks noGrp="1"/>
          </p:cNvGraphicFramePr>
          <p:nvPr>
            <p:extLst>
              <p:ext uri="{D42A27DB-BD31-4B8C-83A1-F6EECF244321}">
                <p14:modId xmlns:p14="http://schemas.microsoft.com/office/powerpoint/2010/main" val="1204369693"/>
              </p:ext>
            </p:extLst>
          </p:nvPr>
        </p:nvGraphicFramePr>
        <p:xfrm>
          <a:off x="1242717" y="2054849"/>
          <a:ext cx="1836204" cy="356616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gridCol w="612068">
                  <a:extLst>
                    <a:ext uri="{9D8B030D-6E8A-4147-A177-3AD203B41FA5}">
                      <a16:colId xmlns:a16="http://schemas.microsoft.com/office/drawing/2014/main" val="20001"/>
                    </a:ext>
                  </a:extLst>
                </a:gridCol>
                <a:gridCol w="612068">
                  <a:extLst>
                    <a:ext uri="{9D8B030D-6E8A-4147-A177-3AD203B41FA5}">
                      <a16:colId xmlns:a16="http://schemas.microsoft.com/office/drawing/2014/main" val="20002"/>
                    </a:ext>
                  </a:extLst>
                </a:gridCol>
              </a:tblGrid>
              <a:tr h="370840">
                <a:tc>
                  <a:txBody>
                    <a:bodyPr/>
                    <a:lstStyle/>
                    <a:p>
                      <a:pPr algn="ctr"/>
                      <a:r>
                        <a:rPr lang="en-US" sz="2000" b="1" dirty="0">
                          <a:solidFill>
                            <a:schemeClr val="bg1"/>
                          </a:solidFill>
                        </a:rPr>
                        <a:t>S</a:t>
                      </a:r>
                    </a:p>
                  </a:txBody>
                  <a:tcPr>
                    <a:solidFill>
                      <a:schemeClr val="accent1"/>
                    </a:solidFill>
                  </a:tcPr>
                </a:tc>
                <a:tc>
                  <a:txBody>
                    <a:bodyPr/>
                    <a:lstStyle/>
                    <a:p>
                      <a:pPr algn="ctr"/>
                      <a:r>
                        <a:rPr lang="en-US" sz="2000" b="1" dirty="0">
                          <a:solidFill>
                            <a:schemeClr val="bg1"/>
                          </a:solidFill>
                        </a:rPr>
                        <a:t>A</a:t>
                      </a:r>
                    </a:p>
                  </a:txBody>
                  <a:tcPr>
                    <a:solidFill>
                      <a:schemeClr val="accent1"/>
                    </a:solidFill>
                  </a:tcPr>
                </a:tc>
                <a:tc>
                  <a:txBody>
                    <a:bodyPr/>
                    <a:lstStyle/>
                    <a:p>
                      <a:pPr algn="ctr"/>
                      <a:r>
                        <a:rPr lang="en-US" sz="2000" b="1" baseline="0" dirty="0">
                          <a:solidFill>
                            <a:schemeClr val="bg1"/>
                          </a:solidFill>
                        </a:rPr>
                        <a:t>B</a:t>
                      </a: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t>0</a:t>
                      </a:r>
                    </a:p>
                  </a:txBody>
                  <a:tcPr>
                    <a:solidFill>
                      <a:schemeClr val="accent6">
                        <a:lumMod val="40000"/>
                        <a:lumOff val="60000"/>
                      </a:schemeClr>
                    </a:solidFill>
                  </a:tcPr>
                </a:tc>
                <a:tc>
                  <a:txBody>
                    <a:bodyPr/>
                    <a:lstStyle/>
                    <a:p>
                      <a:pPr marL="0" algn="ctr" defTabSz="385341" rtl="0" eaLnBrk="1" latinLnBrk="0" hangingPunct="1"/>
                      <a:r>
                        <a:rPr lang="en-US" sz="2000" kern="1200" dirty="0">
                          <a:solidFill>
                            <a:schemeClr val="dk1"/>
                          </a:solidFill>
                          <a:latin typeface="+mn-lt"/>
                          <a:ea typeface="+mn-ea"/>
                          <a:cs typeface="+mn-cs"/>
                        </a:rPr>
                        <a:t>0</a:t>
                      </a:r>
                    </a:p>
                  </a:txBody>
                  <a:tcPr>
                    <a:solidFill>
                      <a:schemeClr val="accent6">
                        <a:lumMod val="40000"/>
                        <a:lumOff val="60000"/>
                      </a:schemeClr>
                    </a:solidFill>
                  </a:tcPr>
                </a:tc>
                <a:tc>
                  <a:txBody>
                    <a:bodyPr/>
                    <a:lstStyle/>
                    <a:p>
                      <a:pPr algn="ctr"/>
                      <a:r>
                        <a:rPr lang="en-US" sz="2000" dirty="0"/>
                        <a:t>0</a:t>
                      </a:r>
                    </a:p>
                  </a:txBody>
                  <a:tcPr>
                    <a:solidFill>
                      <a:schemeClr val="accent6">
                        <a:lumMod val="40000"/>
                        <a:lumOff val="60000"/>
                      </a:schemeClr>
                    </a:solidFill>
                  </a:tcPr>
                </a:tc>
                <a:extLst>
                  <a:ext uri="{0D108BD9-81ED-4DB2-BD59-A6C34878D82A}">
                    <a16:rowId xmlns:a16="http://schemas.microsoft.com/office/drawing/2014/main" val="10001"/>
                  </a:ext>
                </a:extLst>
              </a:tr>
              <a:tr h="370840">
                <a:tc>
                  <a:txBody>
                    <a:bodyPr/>
                    <a:lstStyle/>
                    <a:p>
                      <a:pPr algn="ctr"/>
                      <a:r>
                        <a:rPr lang="en-US" sz="2000" dirty="0"/>
                        <a:t>0</a:t>
                      </a:r>
                    </a:p>
                  </a:txBody>
                  <a:tcPr>
                    <a:solidFill>
                      <a:schemeClr val="accent2">
                        <a:lumMod val="20000"/>
                        <a:lumOff val="80000"/>
                      </a:schemeClr>
                    </a:solidFill>
                  </a:tcPr>
                </a:tc>
                <a:tc>
                  <a:txBody>
                    <a:bodyPr/>
                    <a:lstStyle/>
                    <a:p>
                      <a:pPr algn="ctr"/>
                      <a:r>
                        <a:rPr lang="en-US" sz="2000" dirty="0"/>
                        <a:t>0</a:t>
                      </a:r>
                    </a:p>
                  </a:txBody>
                  <a:tcPr>
                    <a:solidFill>
                      <a:schemeClr val="accent2">
                        <a:lumMod val="20000"/>
                        <a:lumOff val="80000"/>
                      </a:schemeClr>
                    </a:solidFill>
                  </a:tcPr>
                </a:tc>
                <a:tc>
                  <a:txBody>
                    <a:bodyPr/>
                    <a:lstStyle/>
                    <a:p>
                      <a:pPr algn="ctr"/>
                      <a:r>
                        <a:rPr lang="en-US" sz="2000" dirty="0"/>
                        <a:t>1</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algn="ctr"/>
                      <a:r>
                        <a:rPr lang="en-US" sz="2000" dirty="0">
                          <a:solidFill>
                            <a:srgbClr val="FF0000"/>
                          </a:solidFill>
                        </a:rPr>
                        <a:t>0</a:t>
                      </a:r>
                    </a:p>
                  </a:txBody>
                  <a:tcPr>
                    <a:solidFill>
                      <a:schemeClr val="accent6">
                        <a:lumMod val="40000"/>
                        <a:lumOff val="60000"/>
                      </a:schemeClr>
                    </a:solidFill>
                  </a:tcPr>
                </a:tc>
                <a:tc>
                  <a:txBody>
                    <a:bodyPr/>
                    <a:lstStyle/>
                    <a:p>
                      <a:pPr algn="ctr"/>
                      <a:r>
                        <a:rPr lang="en-US" sz="2000" dirty="0">
                          <a:solidFill>
                            <a:srgbClr val="FF0000"/>
                          </a:solidFill>
                        </a:rPr>
                        <a:t>1</a:t>
                      </a:r>
                    </a:p>
                  </a:txBody>
                  <a:tcPr>
                    <a:solidFill>
                      <a:schemeClr val="accent6">
                        <a:lumMod val="40000"/>
                        <a:lumOff val="60000"/>
                      </a:schemeClr>
                    </a:solidFill>
                  </a:tcPr>
                </a:tc>
                <a:tc>
                  <a:txBody>
                    <a:bodyPr/>
                    <a:lstStyle/>
                    <a:p>
                      <a:pPr algn="ctr"/>
                      <a:r>
                        <a:rPr lang="en-US" sz="2000" dirty="0">
                          <a:solidFill>
                            <a:srgbClr val="FF0000"/>
                          </a:solidFill>
                        </a:rPr>
                        <a:t>0</a:t>
                      </a:r>
                    </a:p>
                  </a:txBody>
                  <a:tcPr>
                    <a:solidFill>
                      <a:schemeClr val="accent6">
                        <a:lumMod val="40000"/>
                        <a:lumOff val="60000"/>
                      </a:schemeClr>
                    </a:solidFill>
                  </a:tcPr>
                </a:tc>
                <a:extLst>
                  <a:ext uri="{0D108BD9-81ED-4DB2-BD59-A6C34878D82A}">
                    <a16:rowId xmlns:a16="http://schemas.microsoft.com/office/drawing/2014/main" val="10003"/>
                  </a:ext>
                </a:extLst>
              </a:tr>
              <a:tr h="370840">
                <a:tc>
                  <a:txBody>
                    <a:bodyPr/>
                    <a:lstStyle/>
                    <a:p>
                      <a:pPr algn="ctr"/>
                      <a:r>
                        <a:rPr lang="en-US" sz="2000" dirty="0">
                          <a:solidFill>
                            <a:srgbClr val="F5750B"/>
                          </a:solidFill>
                        </a:rPr>
                        <a:t>0</a:t>
                      </a:r>
                    </a:p>
                  </a:txBody>
                  <a:tcPr>
                    <a:solidFill>
                      <a:schemeClr val="accent2">
                        <a:lumMod val="20000"/>
                        <a:lumOff val="80000"/>
                      </a:schemeClr>
                    </a:solidFill>
                  </a:tcPr>
                </a:tc>
                <a:tc>
                  <a:txBody>
                    <a:bodyPr/>
                    <a:lstStyle/>
                    <a:p>
                      <a:pPr algn="ctr"/>
                      <a:r>
                        <a:rPr lang="en-US" sz="2000" dirty="0">
                          <a:solidFill>
                            <a:srgbClr val="F5750B"/>
                          </a:solidFill>
                        </a:rPr>
                        <a:t>1</a:t>
                      </a:r>
                    </a:p>
                  </a:txBody>
                  <a:tcPr>
                    <a:solidFill>
                      <a:schemeClr val="accent2">
                        <a:lumMod val="20000"/>
                        <a:lumOff val="80000"/>
                      </a:schemeClr>
                    </a:solidFill>
                  </a:tcPr>
                </a:tc>
                <a:tc>
                  <a:txBody>
                    <a:bodyPr/>
                    <a:lstStyle/>
                    <a:p>
                      <a:pPr algn="ctr"/>
                      <a:r>
                        <a:rPr lang="en-US" sz="2000" dirty="0">
                          <a:solidFill>
                            <a:srgbClr val="F5750B"/>
                          </a:solidFill>
                        </a:rPr>
                        <a:t>1</a:t>
                      </a:r>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lgn="ctr"/>
                      <a:r>
                        <a:rPr lang="en-US" sz="2000" dirty="0"/>
                        <a:t>1</a:t>
                      </a:r>
                    </a:p>
                  </a:txBody>
                  <a:tcPr>
                    <a:solidFill>
                      <a:schemeClr val="accent6">
                        <a:lumMod val="40000"/>
                        <a:lumOff val="60000"/>
                      </a:schemeClr>
                    </a:solidFill>
                  </a:tcPr>
                </a:tc>
                <a:tc>
                  <a:txBody>
                    <a:bodyPr/>
                    <a:lstStyle/>
                    <a:p>
                      <a:pPr algn="ctr"/>
                      <a:r>
                        <a:rPr lang="en-US" sz="2000" dirty="0"/>
                        <a:t>0</a:t>
                      </a:r>
                    </a:p>
                  </a:txBody>
                  <a:tcPr>
                    <a:solidFill>
                      <a:schemeClr val="accent6">
                        <a:lumMod val="40000"/>
                        <a:lumOff val="60000"/>
                      </a:schemeClr>
                    </a:solidFill>
                  </a:tcPr>
                </a:tc>
                <a:tc>
                  <a:txBody>
                    <a:bodyPr/>
                    <a:lstStyle/>
                    <a:p>
                      <a:pPr algn="ctr"/>
                      <a:r>
                        <a:rPr lang="en-US" sz="2000" dirty="0"/>
                        <a:t>0</a:t>
                      </a:r>
                    </a:p>
                  </a:txBody>
                  <a:tcPr>
                    <a:solidFill>
                      <a:schemeClr val="accent6">
                        <a:lumMod val="40000"/>
                        <a:lumOff val="60000"/>
                      </a:schemeClr>
                    </a:solidFill>
                  </a:tcPr>
                </a:tc>
                <a:extLst>
                  <a:ext uri="{0D108BD9-81ED-4DB2-BD59-A6C34878D82A}">
                    <a16:rowId xmlns:a16="http://schemas.microsoft.com/office/drawing/2014/main" val="10005"/>
                  </a:ext>
                </a:extLst>
              </a:tr>
              <a:tr h="370840">
                <a:tc>
                  <a:txBody>
                    <a:bodyPr/>
                    <a:lstStyle/>
                    <a:p>
                      <a:pPr algn="ctr"/>
                      <a:r>
                        <a:rPr lang="en-US" sz="2000" dirty="0">
                          <a:solidFill>
                            <a:srgbClr val="432BF5"/>
                          </a:solidFill>
                        </a:rPr>
                        <a:t>1</a:t>
                      </a:r>
                    </a:p>
                  </a:txBody>
                  <a:tcPr>
                    <a:solidFill>
                      <a:schemeClr val="accent2">
                        <a:lumMod val="20000"/>
                        <a:lumOff val="80000"/>
                      </a:schemeClr>
                    </a:solidFill>
                  </a:tcPr>
                </a:tc>
                <a:tc>
                  <a:txBody>
                    <a:bodyPr/>
                    <a:lstStyle/>
                    <a:p>
                      <a:pPr algn="ctr"/>
                      <a:r>
                        <a:rPr lang="en-US" sz="2000" dirty="0">
                          <a:solidFill>
                            <a:srgbClr val="432BF5"/>
                          </a:solidFill>
                        </a:rPr>
                        <a:t>0</a:t>
                      </a:r>
                    </a:p>
                  </a:txBody>
                  <a:tcPr>
                    <a:solidFill>
                      <a:schemeClr val="accent2">
                        <a:lumMod val="20000"/>
                        <a:lumOff val="80000"/>
                      </a:schemeClr>
                    </a:solidFill>
                  </a:tcPr>
                </a:tc>
                <a:tc>
                  <a:txBody>
                    <a:bodyPr/>
                    <a:lstStyle/>
                    <a:p>
                      <a:pPr algn="ctr"/>
                      <a:r>
                        <a:rPr lang="en-US" sz="2000" dirty="0">
                          <a:solidFill>
                            <a:srgbClr val="432BF5"/>
                          </a:solidFill>
                        </a:rPr>
                        <a:t>1</a:t>
                      </a:r>
                    </a:p>
                  </a:txBody>
                  <a:tcPr>
                    <a:solidFill>
                      <a:schemeClr val="accent2">
                        <a:lumMod val="20000"/>
                        <a:lumOff val="80000"/>
                      </a:schemeClr>
                    </a:solidFill>
                  </a:tcPr>
                </a:tc>
                <a:extLst>
                  <a:ext uri="{0D108BD9-81ED-4DB2-BD59-A6C34878D82A}">
                    <a16:rowId xmlns:a16="http://schemas.microsoft.com/office/drawing/2014/main" val="10006"/>
                  </a:ext>
                </a:extLst>
              </a:tr>
              <a:tr h="370840">
                <a:tc>
                  <a:txBody>
                    <a:bodyPr/>
                    <a:lstStyle/>
                    <a:p>
                      <a:pPr algn="ctr"/>
                      <a:r>
                        <a:rPr lang="en-US" sz="2000" dirty="0"/>
                        <a:t>1</a:t>
                      </a:r>
                    </a:p>
                  </a:txBody>
                  <a:tcPr>
                    <a:solidFill>
                      <a:schemeClr val="accent6">
                        <a:lumMod val="40000"/>
                        <a:lumOff val="60000"/>
                      </a:schemeClr>
                    </a:solidFill>
                  </a:tcPr>
                </a:tc>
                <a:tc>
                  <a:txBody>
                    <a:bodyPr/>
                    <a:lstStyle/>
                    <a:p>
                      <a:pPr algn="ctr"/>
                      <a:r>
                        <a:rPr lang="en-US" sz="2000" dirty="0"/>
                        <a:t>1</a:t>
                      </a:r>
                    </a:p>
                  </a:txBody>
                  <a:tcPr>
                    <a:solidFill>
                      <a:schemeClr val="accent6">
                        <a:lumMod val="40000"/>
                        <a:lumOff val="60000"/>
                      </a:schemeClr>
                    </a:solidFill>
                  </a:tcPr>
                </a:tc>
                <a:tc>
                  <a:txBody>
                    <a:bodyPr/>
                    <a:lstStyle/>
                    <a:p>
                      <a:pPr algn="ctr"/>
                      <a:r>
                        <a:rPr lang="en-US" sz="2000" dirty="0"/>
                        <a:t>0</a:t>
                      </a:r>
                    </a:p>
                  </a:txBody>
                  <a:tcPr>
                    <a:solidFill>
                      <a:schemeClr val="accent6">
                        <a:lumMod val="40000"/>
                        <a:lumOff val="60000"/>
                      </a:schemeClr>
                    </a:solidFill>
                  </a:tcPr>
                </a:tc>
                <a:extLst>
                  <a:ext uri="{0D108BD9-81ED-4DB2-BD59-A6C34878D82A}">
                    <a16:rowId xmlns:a16="http://schemas.microsoft.com/office/drawing/2014/main" val="10007"/>
                  </a:ext>
                </a:extLst>
              </a:tr>
              <a:tr h="129624">
                <a:tc>
                  <a:txBody>
                    <a:bodyPr/>
                    <a:lstStyle/>
                    <a:p>
                      <a:pPr algn="ctr"/>
                      <a:r>
                        <a:rPr lang="en-US" sz="2000" dirty="0">
                          <a:solidFill>
                            <a:srgbClr val="00B0F0"/>
                          </a:solidFill>
                        </a:rPr>
                        <a:t>1</a:t>
                      </a:r>
                    </a:p>
                  </a:txBody>
                  <a:tcPr>
                    <a:solidFill>
                      <a:schemeClr val="accent2">
                        <a:lumMod val="20000"/>
                        <a:lumOff val="80000"/>
                      </a:schemeClr>
                    </a:solidFill>
                  </a:tcPr>
                </a:tc>
                <a:tc>
                  <a:txBody>
                    <a:bodyPr/>
                    <a:lstStyle/>
                    <a:p>
                      <a:pPr algn="ctr"/>
                      <a:r>
                        <a:rPr lang="en-US" sz="2000" dirty="0">
                          <a:solidFill>
                            <a:srgbClr val="00B0F0"/>
                          </a:solidFill>
                        </a:rPr>
                        <a:t>1</a:t>
                      </a:r>
                    </a:p>
                  </a:txBody>
                  <a:tcPr>
                    <a:solidFill>
                      <a:schemeClr val="accent2">
                        <a:lumMod val="20000"/>
                        <a:lumOff val="80000"/>
                      </a:schemeClr>
                    </a:solidFill>
                  </a:tcPr>
                </a:tc>
                <a:tc>
                  <a:txBody>
                    <a:bodyPr/>
                    <a:lstStyle/>
                    <a:p>
                      <a:pPr algn="ctr"/>
                      <a:r>
                        <a:rPr lang="en-US" sz="2000" dirty="0">
                          <a:solidFill>
                            <a:srgbClr val="00B0F0"/>
                          </a:solidFill>
                        </a:rPr>
                        <a:t>1</a:t>
                      </a:r>
                    </a:p>
                  </a:txBody>
                  <a:tcPr>
                    <a:solidFill>
                      <a:schemeClr val="accent2">
                        <a:lumMod val="20000"/>
                        <a:lumOff val="80000"/>
                      </a:schemeClr>
                    </a:solidFill>
                  </a:tcPr>
                </a:tc>
                <a:extLst>
                  <a:ext uri="{0D108BD9-81ED-4DB2-BD59-A6C34878D82A}">
                    <a16:rowId xmlns:a16="http://schemas.microsoft.com/office/drawing/2014/main" val="10008"/>
                  </a:ext>
                </a:extLst>
              </a:tr>
            </a:tbl>
          </a:graphicData>
        </a:graphic>
      </p:graphicFrame>
      <p:sp>
        <p:nvSpPr>
          <p:cNvPr id="244738" name="Rectangle 2"/>
          <p:cNvSpPr>
            <a:spLocks noGrp="1" noChangeArrowheads="1"/>
          </p:cNvSpPr>
          <p:nvPr>
            <p:ph type="title"/>
          </p:nvPr>
        </p:nvSpPr>
        <p:spPr/>
        <p:txBody>
          <a:bodyPr/>
          <a:lstStyle/>
          <a:p>
            <a:r>
              <a:rPr lang="en-US" altLang="ko-KR" dirty="0">
                <a:ea typeface="굴림" charset="0"/>
                <a:cs typeface="굴림" charset="0"/>
              </a:rPr>
              <a:t>MUX-</a:t>
            </a:r>
            <a:r>
              <a:rPr lang="en-US" altLang="ko-KR" dirty="0" err="1">
                <a:ea typeface="굴림" charset="0"/>
                <a:cs typeface="굴림" charset="0"/>
              </a:rPr>
              <a:t>Schaltnetz</a:t>
            </a:r>
            <a:endParaRPr lang="en-US" altLang="ko-KR"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p>
        </p:txBody>
      </p:sp>
      <p:sp>
        <p:nvSpPr>
          <p:cNvPr id="19" name="Slide Number Placeholder 5"/>
          <p:cNvSpPr>
            <a:spLocks noGrp="1"/>
          </p:cNvSpPr>
          <p:nvPr>
            <p:ph type="sldNum" sz="quarter" idx="12"/>
          </p:nvPr>
        </p:nvSpPr>
        <p:spPr/>
        <p:txBody>
          <a:bodyPr/>
          <a:lstStyle/>
          <a:p>
            <a:fld id="{E693840B-EE20-B545-B917-3439E21A369F}" type="slidenum">
              <a:rPr lang="en-US"/>
              <a:pPr/>
              <a:t>27</a:t>
            </a:fld>
            <a:endParaRPr lang="en-US"/>
          </a:p>
        </p:txBody>
      </p:sp>
      <mc:AlternateContent xmlns:mc="http://schemas.openxmlformats.org/markup-compatibility/2006" xmlns:a14="http://schemas.microsoft.com/office/drawing/2010/main">
        <mc:Choice Requires="a14">
          <p:sp>
            <p:nvSpPr>
              <p:cNvPr id="2" name="Textfeld 1"/>
              <p:cNvSpPr txBox="1"/>
              <p:nvPr/>
            </p:nvSpPr>
            <p:spPr>
              <a:xfrm>
                <a:off x="4439816" y="3379441"/>
                <a:ext cx="6959812" cy="4128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𝑌</m:t>
                      </m:r>
                      <m:r>
                        <a:rPr lang="de-DE" sz="2400" b="0" i="1" smtClean="0">
                          <a:latin typeface="Cambria Math" panose="02040503050406030204" pitchFamily="18" charset="0"/>
                        </a:rPr>
                        <m:t>=</m:t>
                      </m:r>
                      <m:bar>
                        <m:barPr>
                          <m:pos m:val="top"/>
                          <m:ctrlPr>
                            <a:rPr lang="de-DE" sz="2400" b="0" i="1" smtClean="0">
                              <a:solidFill>
                                <a:srgbClr val="FF0000"/>
                              </a:solidFill>
                              <a:latin typeface="Cambria Math" panose="02040503050406030204" pitchFamily="18" charset="0"/>
                            </a:rPr>
                          </m:ctrlPr>
                        </m:barPr>
                        <m:e>
                          <m:r>
                            <a:rPr lang="de-DE" sz="2400" b="0" i="1" smtClean="0">
                              <a:solidFill>
                                <a:srgbClr val="FF0000"/>
                              </a:solidFill>
                              <a:latin typeface="Cambria Math" panose="02040503050406030204" pitchFamily="18" charset="0"/>
                            </a:rPr>
                            <m:t>𝑆</m:t>
                          </m:r>
                        </m:e>
                      </m:bar>
                      <m:r>
                        <a:rPr lang="de-DE" sz="2400" b="0" i="1" smtClean="0">
                          <a:solidFill>
                            <a:srgbClr val="FF0000"/>
                          </a:solidFill>
                          <a:latin typeface="Cambria Math" panose="02040503050406030204" pitchFamily="18" charset="0"/>
                        </a:rPr>
                        <m:t>⋅</m:t>
                      </m:r>
                      <m:r>
                        <a:rPr lang="de-DE" sz="2400" b="0" i="1" smtClean="0">
                          <a:solidFill>
                            <a:srgbClr val="FF0000"/>
                          </a:solidFill>
                          <a:latin typeface="Cambria Math" panose="02040503050406030204" pitchFamily="18" charset="0"/>
                        </a:rPr>
                        <m:t>𝐴</m:t>
                      </m:r>
                      <m:r>
                        <a:rPr lang="de-DE" sz="2400" b="0" i="1" smtClean="0">
                          <a:solidFill>
                            <a:srgbClr val="FF0000"/>
                          </a:solidFill>
                          <a:latin typeface="Cambria Math" panose="02040503050406030204" pitchFamily="18" charset="0"/>
                        </a:rPr>
                        <m:t>⋅</m:t>
                      </m:r>
                      <m:bar>
                        <m:barPr>
                          <m:pos m:val="top"/>
                          <m:ctrlPr>
                            <a:rPr lang="de-DE" sz="2400" b="0" i="1" smtClean="0">
                              <a:solidFill>
                                <a:srgbClr val="FF0000"/>
                              </a:solidFill>
                              <a:latin typeface="Cambria Math" panose="02040503050406030204" pitchFamily="18" charset="0"/>
                            </a:rPr>
                          </m:ctrlPr>
                        </m:barPr>
                        <m:e>
                          <m:r>
                            <a:rPr lang="de-DE" sz="2400" b="0" i="1" smtClean="0">
                              <a:solidFill>
                                <a:srgbClr val="FF0000"/>
                              </a:solidFill>
                              <a:latin typeface="Cambria Math" panose="02040503050406030204" pitchFamily="18" charset="0"/>
                            </a:rPr>
                            <m:t>𝐵</m:t>
                          </m:r>
                        </m:e>
                      </m:bar>
                      <m:r>
                        <a:rPr lang="de-DE" sz="2400" b="0" i="1" smtClean="0">
                          <a:latin typeface="Cambria Math" panose="02040503050406030204" pitchFamily="18" charset="0"/>
                        </a:rPr>
                        <m:t>+</m:t>
                      </m:r>
                      <m:bar>
                        <m:barPr>
                          <m:pos m:val="top"/>
                          <m:ctrlPr>
                            <a:rPr lang="de-DE" sz="2400" b="0" i="1" smtClean="0">
                              <a:solidFill>
                                <a:srgbClr val="F5750B"/>
                              </a:solidFill>
                              <a:latin typeface="Cambria Math" panose="02040503050406030204" pitchFamily="18" charset="0"/>
                            </a:rPr>
                          </m:ctrlPr>
                        </m:barPr>
                        <m:e>
                          <m:r>
                            <a:rPr lang="de-DE" sz="2400" b="0" i="1" smtClean="0">
                              <a:solidFill>
                                <a:srgbClr val="F5750B"/>
                              </a:solidFill>
                              <a:latin typeface="Cambria Math" panose="02040503050406030204" pitchFamily="18" charset="0"/>
                            </a:rPr>
                            <m:t>𝑆</m:t>
                          </m:r>
                        </m:e>
                      </m:bar>
                      <m:r>
                        <a:rPr lang="de-DE" sz="2400" i="1">
                          <a:solidFill>
                            <a:srgbClr val="F5750B"/>
                          </a:solidFill>
                          <a:latin typeface="Cambria Math" panose="02040503050406030204" pitchFamily="18" charset="0"/>
                        </a:rPr>
                        <m:t>⋅</m:t>
                      </m:r>
                      <m:r>
                        <a:rPr lang="de-DE" sz="2400" i="1">
                          <a:solidFill>
                            <a:srgbClr val="F5750B"/>
                          </a:solidFill>
                          <a:latin typeface="Cambria Math" panose="02040503050406030204" pitchFamily="18" charset="0"/>
                        </a:rPr>
                        <m:t>𝐴</m:t>
                      </m:r>
                      <m:r>
                        <a:rPr lang="de-DE" sz="2400" i="1">
                          <a:solidFill>
                            <a:srgbClr val="F5750B"/>
                          </a:solidFill>
                          <a:latin typeface="Cambria Math" panose="02040503050406030204" pitchFamily="18" charset="0"/>
                        </a:rPr>
                        <m:t>⋅</m:t>
                      </m:r>
                      <m:r>
                        <a:rPr lang="de-DE" sz="2400" b="0" i="1" smtClean="0">
                          <a:solidFill>
                            <a:srgbClr val="F5750B"/>
                          </a:solidFill>
                          <a:latin typeface="Cambria Math" panose="02040503050406030204" pitchFamily="18" charset="0"/>
                        </a:rPr>
                        <m:t>𝐵</m:t>
                      </m:r>
                      <m:r>
                        <a:rPr lang="de-DE" sz="2400" b="0" i="1" smtClean="0">
                          <a:latin typeface="Cambria Math" panose="02040503050406030204" pitchFamily="18" charset="0"/>
                        </a:rPr>
                        <m:t>+</m:t>
                      </m:r>
                      <m:r>
                        <a:rPr lang="de-DE" sz="2400" b="0" i="1" smtClean="0">
                          <a:solidFill>
                            <a:srgbClr val="432BF5"/>
                          </a:solidFill>
                          <a:latin typeface="Cambria Math" panose="02040503050406030204" pitchFamily="18" charset="0"/>
                        </a:rPr>
                        <m:t>𝑆</m:t>
                      </m:r>
                      <m:r>
                        <a:rPr lang="de-DE" sz="2400" b="0" i="1" smtClean="0">
                          <a:solidFill>
                            <a:srgbClr val="432BF5"/>
                          </a:solidFill>
                          <a:latin typeface="Cambria Math" panose="02040503050406030204" pitchFamily="18" charset="0"/>
                        </a:rPr>
                        <m:t>⋅</m:t>
                      </m:r>
                      <m:bar>
                        <m:barPr>
                          <m:pos m:val="top"/>
                          <m:ctrlPr>
                            <a:rPr lang="de-DE" sz="2400" b="0" i="1" smtClean="0">
                              <a:solidFill>
                                <a:srgbClr val="432BF5"/>
                              </a:solidFill>
                              <a:latin typeface="Cambria Math" panose="02040503050406030204" pitchFamily="18" charset="0"/>
                            </a:rPr>
                          </m:ctrlPr>
                        </m:barPr>
                        <m:e>
                          <m:r>
                            <a:rPr lang="de-DE" sz="2400" b="0" i="1" smtClean="0">
                              <a:solidFill>
                                <a:srgbClr val="432BF5"/>
                              </a:solidFill>
                              <a:latin typeface="Cambria Math" panose="02040503050406030204" pitchFamily="18" charset="0"/>
                            </a:rPr>
                            <m:t>𝐴</m:t>
                          </m:r>
                        </m:e>
                      </m:bar>
                      <m:r>
                        <a:rPr lang="de-DE" sz="2400" b="0" i="1" smtClean="0">
                          <a:solidFill>
                            <a:srgbClr val="432BF5"/>
                          </a:solidFill>
                          <a:latin typeface="Cambria Math" panose="02040503050406030204" pitchFamily="18" charset="0"/>
                        </a:rPr>
                        <m:t>⋅</m:t>
                      </m:r>
                      <m:r>
                        <a:rPr lang="de-DE" sz="2400" b="0" i="1" smtClean="0">
                          <a:solidFill>
                            <a:srgbClr val="432BF5"/>
                          </a:solidFill>
                          <a:latin typeface="Cambria Math" panose="02040503050406030204" pitchFamily="18" charset="0"/>
                        </a:rPr>
                        <m:t>𝐵</m:t>
                      </m:r>
                      <m:r>
                        <a:rPr lang="de-DE" sz="2400" b="0" i="1" smtClean="0">
                          <a:latin typeface="Cambria Math" panose="02040503050406030204" pitchFamily="18" charset="0"/>
                        </a:rPr>
                        <m:t>+</m:t>
                      </m:r>
                      <m:r>
                        <a:rPr lang="de-DE" sz="2400" b="0" i="1" smtClean="0">
                          <a:solidFill>
                            <a:srgbClr val="00B0F0"/>
                          </a:solidFill>
                          <a:latin typeface="Cambria Math" panose="02040503050406030204" pitchFamily="18" charset="0"/>
                        </a:rPr>
                        <m:t>𝑆</m:t>
                      </m:r>
                      <m:r>
                        <a:rPr lang="de-DE" sz="2400" b="0" i="1" smtClean="0">
                          <a:solidFill>
                            <a:srgbClr val="00B0F0"/>
                          </a:solidFill>
                          <a:latin typeface="Cambria Math" panose="02040503050406030204" pitchFamily="18" charset="0"/>
                        </a:rPr>
                        <m:t>⋅</m:t>
                      </m:r>
                      <m:r>
                        <a:rPr lang="de-DE" sz="2400" b="0" i="1" smtClean="0">
                          <a:solidFill>
                            <a:srgbClr val="00B0F0"/>
                          </a:solidFill>
                          <a:latin typeface="Cambria Math" panose="02040503050406030204" pitchFamily="18" charset="0"/>
                        </a:rPr>
                        <m:t>𝐴</m:t>
                      </m:r>
                      <m:r>
                        <a:rPr lang="de-DE" sz="2400" b="0" i="1" smtClean="0">
                          <a:solidFill>
                            <a:srgbClr val="00B0F0"/>
                          </a:solidFill>
                          <a:latin typeface="Cambria Math" panose="02040503050406030204" pitchFamily="18" charset="0"/>
                        </a:rPr>
                        <m:t>⋅</m:t>
                      </m:r>
                      <m:r>
                        <a:rPr lang="de-DE" sz="2400" b="0" i="1" smtClean="0">
                          <a:solidFill>
                            <a:srgbClr val="00B0F0"/>
                          </a:solidFill>
                          <a:latin typeface="Cambria Math" panose="02040503050406030204" pitchFamily="18" charset="0"/>
                        </a:rPr>
                        <m:t>𝐵</m:t>
                      </m:r>
                    </m:oMath>
                  </m:oMathPara>
                </a14:m>
                <a:endParaRPr lang="de-DE" sz="2400" dirty="0">
                  <a:solidFill>
                    <a:srgbClr val="00B0F0"/>
                  </a:solidFill>
                </a:endParaRPr>
              </a:p>
            </p:txBody>
          </p:sp>
        </mc:Choice>
        <mc:Fallback xmlns="">
          <p:sp>
            <p:nvSpPr>
              <p:cNvPr id="2" name="Textfeld 1"/>
              <p:cNvSpPr txBox="1">
                <a:spLocks noRot="1" noChangeAspect="1" noMove="1" noResize="1" noEditPoints="1" noAdjustHandles="1" noChangeArrowheads="1" noChangeShapeType="1" noTextEdit="1"/>
              </p:cNvSpPr>
              <p:nvPr/>
            </p:nvSpPr>
            <p:spPr>
              <a:xfrm>
                <a:off x="4439816" y="3379441"/>
                <a:ext cx="6959812" cy="412870"/>
              </a:xfrm>
              <a:prstGeom prst="rect">
                <a:avLst/>
              </a:prstGeom>
              <a:blipFill>
                <a:blip r:embed="rId3"/>
                <a:stretch>
                  <a:fillRect/>
                </a:stretch>
              </a:blipFill>
            </p:spPr>
            <p:txBody>
              <a:bodyPr/>
              <a:lstStyle/>
              <a:p>
                <a:r>
                  <a:rPr lang="de-DE">
                    <a:noFill/>
                  </a:rPr>
                  <a:t> </a:t>
                </a:r>
              </a:p>
            </p:txBody>
          </p:sp>
        </mc:Fallback>
      </mc:AlternateContent>
      <p:sp>
        <p:nvSpPr>
          <p:cNvPr id="4" name="Rechteck 3"/>
          <p:cNvSpPr/>
          <p:nvPr/>
        </p:nvSpPr>
        <p:spPr>
          <a:xfrm>
            <a:off x="1213970" y="3212976"/>
            <a:ext cx="2577774" cy="792088"/>
          </a:xfrm>
          <a:prstGeom prst="rect">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p:cNvSpPr/>
          <p:nvPr/>
        </p:nvSpPr>
        <p:spPr>
          <a:xfrm>
            <a:off x="1199456" y="4437112"/>
            <a:ext cx="2577774" cy="410494"/>
          </a:xfrm>
          <a:prstGeom prst="rect">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p:nvSpPr>
        <p:spPr>
          <a:xfrm>
            <a:off x="1199456" y="5229200"/>
            <a:ext cx="2577774" cy="432048"/>
          </a:xfrm>
          <a:prstGeom prst="rect">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8341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altLang="ko-KR" dirty="0">
                <a:ea typeface="굴림" charset="0"/>
                <a:cs typeface="굴림" charset="0"/>
              </a:rPr>
              <a:t>MUX-</a:t>
            </a:r>
            <a:r>
              <a:rPr lang="en-US" altLang="ko-KR" dirty="0" err="1">
                <a:ea typeface="굴림" charset="0"/>
                <a:cs typeface="굴림" charset="0"/>
              </a:rPr>
              <a:t>Schaltnetz</a:t>
            </a:r>
            <a:endParaRPr lang="en-US" altLang="ko-KR" dirty="0">
              <a:ea typeface="굴림" charset="0"/>
              <a:cs typeface="굴림" charset="0"/>
            </a:endParaRPr>
          </a:p>
        </p:txBody>
      </p:sp>
      <mc:AlternateContent xmlns:mc="http://schemas.openxmlformats.org/markup-compatibility/2006" xmlns:a14="http://schemas.microsoft.com/office/drawing/2010/main">
        <mc:Choice Requires="a14">
          <p:sp>
            <p:nvSpPr>
              <p:cNvPr id="52" name="Text Placeholder 51"/>
              <p:cNvSpPr>
                <a:spLocks noGrp="1"/>
              </p:cNvSpPr>
              <p:nvPr>
                <p:ph idx="1"/>
              </p:nvPr>
            </p:nvSpPr>
            <p:spPr/>
            <p:txBody>
              <a:bodyPr/>
              <a:lstStyle/>
              <a:p>
                <a:r>
                  <a:rPr lang="en-US" dirty="0"/>
                  <a:t>Boolesche </a:t>
                </a:r>
                <a:r>
                  <a:rPr lang="en-US" dirty="0" err="1"/>
                  <a:t>Gleichung</a:t>
                </a:r>
                <a:r>
                  <a:rPr lang="en-US" dirty="0"/>
                  <a:t>: </a:t>
                </a:r>
              </a:p>
              <a:p>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bar>
                      <m:barPr>
                        <m:pos m:val="top"/>
                        <m:ctrlPr>
                          <a:rPr lang="de-DE" i="1" smtClean="0">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𝑆</m:t>
                        </m:r>
                      </m:e>
                    </m:ba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𝐴</m:t>
                    </m:r>
                    <m:r>
                      <a:rPr lang="de-DE" i="1">
                        <a:solidFill>
                          <a:schemeClr val="tx1"/>
                        </a:solidFill>
                        <a:latin typeface="Cambria Math" panose="02040503050406030204" pitchFamily="18" charset="0"/>
                      </a:rPr>
                      <m:t>⋅</m:t>
                    </m:r>
                    <m:bar>
                      <m:barPr>
                        <m:pos m:val="top"/>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𝐵</m:t>
                        </m:r>
                      </m:e>
                    </m:bar>
                    <m:r>
                      <a:rPr lang="de-DE" i="1">
                        <a:solidFill>
                          <a:schemeClr val="tx1"/>
                        </a:solidFill>
                        <a:latin typeface="Cambria Math" panose="02040503050406030204" pitchFamily="18" charset="0"/>
                      </a:rPr>
                      <m:t>+</m:t>
                    </m:r>
                    <m:bar>
                      <m:barPr>
                        <m:pos m:val="top"/>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𝑆</m:t>
                        </m:r>
                      </m:e>
                    </m:ba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𝐴</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𝐵</m:t>
                    </m:r>
                  </m:oMath>
                </a14:m>
                <a:endParaRPr lang="de-DE" i="1" dirty="0">
                  <a:solidFill>
                    <a:schemeClr val="tx1"/>
                  </a:solidFill>
                  <a:latin typeface="Cambria Math" panose="02040503050406030204" pitchFamily="18" charset="0"/>
                </a:endParaRPr>
              </a:p>
              <a:p>
                <a:pPr marL="0" indent="0">
                  <a:buNone/>
                </a:pPr>
                <a:r>
                  <a:rPr lang="de-DE" b="0"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𝑆</m:t>
                    </m:r>
                    <m:r>
                      <a:rPr lang="de-DE" i="1">
                        <a:solidFill>
                          <a:schemeClr val="tx1"/>
                        </a:solidFill>
                        <a:latin typeface="Cambria Math" panose="02040503050406030204" pitchFamily="18" charset="0"/>
                      </a:rPr>
                      <m:t>⋅</m:t>
                    </m:r>
                    <m:bar>
                      <m:barPr>
                        <m:pos m:val="top"/>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𝐴</m:t>
                        </m:r>
                      </m:e>
                    </m:ba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𝐵</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𝑆</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𝐴</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𝐵</m:t>
                    </m:r>
                  </m:oMath>
                </a14:m>
                <a:endParaRPr lang="de-DE" dirty="0">
                  <a:solidFill>
                    <a:schemeClr val="tx1"/>
                  </a:solidFill>
                </a:endParaRPr>
              </a:p>
              <a:p>
                <a:pPr marL="0" indent="0">
                  <a:buNone/>
                </a:pPr>
                <a:endParaRPr lang="de-DE" dirty="0">
                  <a:solidFill>
                    <a:schemeClr val="tx1"/>
                  </a:solidFill>
                </a:endParaRPr>
              </a:p>
              <a:p>
                <a:r>
                  <a:rPr lang="de-DE" dirty="0"/>
                  <a:t>Jedes Gatter </a:t>
                </a:r>
                <a:r>
                  <a:rPr lang="de-DE" dirty="0">
                    <a:solidFill>
                      <a:srgbClr val="FF0000"/>
                    </a:solidFill>
                  </a:rPr>
                  <a:t>erhöht </a:t>
                </a:r>
                <a:br>
                  <a:rPr lang="de-DE" dirty="0">
                    <a:solidFill>
                      <a:srgbClr val="FF0000"/>
                    </a:solidFill>
                  </a:rPr>
                </a:br>
                <a:r>
                  <a:rPr lang="de-DE" dirty="0">
                    <a:solidFill>
                      <a:srgbClr val="FF0000"/>
                    </a:solidFill>
                  </a:rPr>
                  <a:t>den Platzbedarf</a:t>
                </a:r>
              </a:p>
              <a:p>
                <a:r>
                  <a:rPr lang="de-DE" dirty="0"/>
                  <a:t>Jeder Gatter-Eingang </a:t>
                </a:r>
                <a:br>
                  <a:rPr lang="de-DE" dirty="0"/>
                </a:br>
                <a:r>
                  <a:rPr lang="de-DE" dirty="0">
                    <a:solidFill>
                      <a:srgbClr val="FF0000"/>
                    </a:solidFill>
                  </a:rPr>
                  <a:t>erhöht Platzbedarf </a:t>
                </a:r>
                <a:br>
                  <a:rPr lang="de-DE" dirty="0">
                    <a:solidFill>
                      <a:srgbClr val="FF0000"/>
                    </a:solidFill>
                  </a:rPr>
                </a:br>
                <a:r>
                  <a:rPr lang="de-DE" dirty="0">
                    <a:solidFill>
                      <a:srgbClr val="FF0000"/>
                    </a:solidFill>
                  </a:rPr>
                  <a:t>und Gatterlaufzeit </a:t>
                </a:r>
              </a:p>
              <a:p>
                <a:endParaRPr lang="en-US" dirty="0"/>
              </a:p>
            </p:txBody>
          </p:sp>
        </mc:Choice>
        <mc:Fallback xmlns="">
          <p:sp>
            <p:nvSpPr>
              <p:cNvPr id="52" name="Text Placeholder 51"/>
              <p:cNvSpPr>
                <a:spLocks noGrp="1" noRot="1" noChangeAspect="1" noMove="1" noResize="1" noEditPoints="1" noAdjustHandles="1" noChangeArrowheads="1" noChangeShapeType="1" noTextEdit="1"/>
              </p:cNvSpPr>
              <p:nvPr>
                <p:ph idx="1"/>
              </p:nvPr>
            </p:nvSpPr>
            <p:spPr>
              <a:blipFill>
                <a:blip r:embed="rId3"/>
                <a:stretch>
                  <a:fillRect l="-1488" t="-2195"/>
                </a:stretch>
              </a:blipFill>
            </p:spPr>
            <p:txBody>
              <a:bodyPr/>
              <a:lstStyle/>
              <a:p>
                <a:r>
                  <a:rPr lang="de-DE">
                    <a:noFill/>
                  </a:rPr>
                  <a:t> </a:t>
                </a:r>
              </a:p>
            </p:txBody>
          </p:sp>
        </mc:Fallback>
      </mc:AlternateContent>
      <p:sp>
        <p:nvSpPr>
          <p:cNvPr id="3" name="Fußzeilenplatzhalter 2"/>
          <p:cNvSpPr>
            <a:spLocks noGrp="1"/>
          </p:cNvSpPr>
          <p:nvPr>
            <p:ph type="ftr" sz="quarter" idx="11"/>
          </p:nvPr>
        </p:nvSpPr>
        <p:spPr>
          <a:xfrm>
            <a:off x="304207" y="6172448"/>
            <a:ext cx="8415235" cy="360000"/>
          </a:xfrm>
        </p:spPr>
        <p:txBody>
          <a:bodyPr/>
          <a:lstStyle/>
          <a:p>
            <a:r>
              <a:rPr lang="en-US"/>
              <a:t>Prof. Dr. Sebastian Schlesinger</a:t>
            </a:r>
          </a:p>
        </p:txBody>
      </p:sp>
      <p:sp>
        <p:nvSpPr>
          <p:cNvPr id="19" name="Slide Number Placeholder 5"/>
          <p:cNvSpPr>
            <a:spLocks noGrp="1"/>
          </p:cNvSpPr>
          <p:nvPr>
            <p:ph type="sldNum" sz="quarter" idx="12"/>
          </p:nvPr>
        </p:nvSpPr>
        <p:spPr/>
        <p:txBody>
          <a:bodyPr/>
          <a:lstStyle/>
          <a:p>
            <a:fld id="{E693840B-EE20-B545-B917-3439E21A369F}" type="slidenum">
              <a:rPr lang="en-US"/>
              <a:pPr/>
              <a:t>28</a:t>
            </a:fld>
            <a:endParaRPr lang="en-US"/>
          </a:p>
        </p:txBody>
      </p:sp>
      <p:grpSp>
        <p:nvGrpSpPr>
          <p:cNvPr id="244741" name="Gruppieren 244740"/>
          <p:cNvGrpSpPr/>
          <p:nvPr/>
        </p:nvGrpSpPr>
        <p:grpSpPr>
          <a:xfrm>
            <a:off x="4890466" y="980728"/>
            <a:ext cx="6102078" cy="4464496"/>
            <a:chOff x="4890466" y="980728"/>
            <a:chExt cx="6102078" cy="4464496"/>
          </a:xfrm>
        </p:grpSpPr>
        <p:sp>
          <p:nvSpPr>
            <p:cNvPr id="31" name="Freeform 11"/>
            <p:cNvSpPr>
              <a:spLocks noChangeArrowheads="1"/>
            </p:cNvSpPr>
            <p:nvPr/>
          </p:nvSpPr>
          <p:spPr bwMode="auto">
            <a:xfrm>
              <a:off x="7483375" y="1124744"/>
              <a:ext cx="1079499" cy="864607"/>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19050" cmpd="sng">
              <a:solidFill>
                <a:srgbClr val="000000"/>
              </a:solidFill>
              <a:miter lim="800000"/>
              <a:headEnd/>
              <a:tailEnd/>
            </a:ln>
          </p:spPr>
          <p:txBody>
            <a:bodyPr wrap="none" anchor="ctr"/>
            <a:lstStyle/>
            <a:p>
              <a:endParaRPr lang="en-US"/>
            </a:p>
          </p:txBody>
        </p:sp>
        <p:sp>
          <p:nvSpPr>
            <p:cNvPr id="32" name="Freeform 12"/>
            <p:cNvSpPr>
              <a:spLocks noChangeArrowheads="1"/>
            </p:cNvSpPr>
            <p:nvPr/>
          </p:nvSpPr>
          <p:spPr bwMode="auto">
            <a:xfrm>
              <a:off x="8435550" y="1917676"/>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43" name="Freeform 16"/>
            <p:cNvSpPr>
              <a:spLocks noChangeArrowheads="1"/>
            </p:cNvSpPr>
            <p:nvPr/>
          </p:nvSpPr>
          <p:spPr bwMode="auto">
            <a:xfrm>
              <a:off x="9125958" y="2924944"/>
              <a:ext cx="1079500" cy="722313"/>
            </a:xfrm>
            <a:custGeom>
              <a:avLst/>
              <a:gdLst>
                <a:gd name="T0" fmla="*/ 2147483647 w 2997"/>
                <a:gd name="T1" fmla="*/ 2147483647 h 2006"/>
                <a:gd name="T2" fmla="*/ 2147483647 w 2997"/>
                <a:gd name="T3" fmla="*/ 2147483647 h 2006"/>
                <a:gd name="T4" fmla="*/ 2147483647 w 2997"/>
                <a:gd name="T5" fmla="*/ 2147483647 h 2006"/>
                <a:gd name="T6" fmla="*/ 0 w 2997"/>
                <a:gd name="T7" fmla="*/ 2147483647 h 2006"/>
                <a:gd name="T8" fmla="*/ 2147483647 w 2997"/>
                <a:gd name="T9" fmla="*/ 2147483647 h 2006"/>
                <a:gd name="T10" fmla="*/ 0 w 2997"/>
                <a:gd name="T11" fmla="*/ 2147483647 h 2006"/>
                <a:gd name="T12" fmla="*/ 2147483647 w 2997"/>
                <a:gd name="T13" fmla="*/ 2147483647 h 2006"/>
                <a:gd name="T14" fmla="*/ 0 60000 65536"/>
                <a:gd name="T15" fmla="*/ 0 60000 65536"/>
                <a:gd name="T16" fmla="*/ 0 60000 65536"/>
                <a:gd name="T17" fmla="*/ 0 60000 65536"/>
                <a:gd name="T18" fmla="*/ 0 60000 65536"/>
                <a:gd name="T19" fmla="*/ 0 60000 65536"/>
                <a:gd name="T20" fmla="*/ 0 60000 65536"/>
                <a:gd name="T21" fmla="*/ 0 w 2997"/>
                <a:gd name="T22" fmla="*/ 0 h 2006"/>
                <a:gd name="T23" fmla="*/ 2997 w 2997"/>
                <a:gd name="T24" fmla="*/ 2006 h 2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97" h="2006">
                  <a:moveTo>
                    <a:pt x="989" y="4"/>
                  </a:moveTo>
                  <a:cubicBezTo>
                    <a:pt x="1989" y="4"/>
                    <a:pt x="2789" y="604"/>
                    <a:pt x="2996" y="1004"/>
                  </a:cubicBezTo>
                  <a:cubicBezTo>
                    <a:pt x="2789" y="1404"/>
                    <a:pt x="1989" y="2004"/>
                    <a:pt x="989" y="2004"/>
                  </a:cubicBezTo>
                  <a:cubicBezTo>
                    <a:pt x="690" y="2005"/>
                    <a:pt x="666" y="2004"/>
                    <a:pt x="0" y="2004"/>
                  </a:cubicBezTo>
                  <a:cubicBezTo>
                    <a:pt x="199" y="1902"/>
                    <a:pt x="599" y="1602"/>
                    <a:pt x="599" y="1003"/>
                  </a:cubicBezTo>
                  <a:cubicBezTo>
                    <a:pt x="599" y="404"/>
                    <a:pt x="199" y="104"/>
                    <a:pt x="0" y="6"/>
                  </a:cubicBezTo>
                  <a:cubicBezTo>
                    <a:pt x="666" y="6"/>
                    <a:pt x="718" y="0"/>
                    <a:pt x="989"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44" name="Freeform 17"/>
            <p:cNvSpPr>
              <a:spLocks noChangeArrowheads="1"/>
            </p:cNvSpPr>
            <p:nvPr/>
          </p:nvSpPr>
          <p:spPr bwMode="auto">
            <a:xfrm>
              <a:off x="8490866" y="2925886"/>
              <a:ext cx="1588" cy="158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46" name="Freeform 19"/>
            <p:cNvSpPr>
              <a:spLocks noChangeArrowheads="1"/>
            </p:cNvSpPr>
            <p:nvPr/>
          </p:nvSpPr>
          <p:spPr bwMode="auto">
            <a:xfrm>
              <a:off x="8928578" y="3023241"/>
              <a:ext cx="335774" cy="45719"/>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47" name="Freeform 20"/>
            <p:cNvSpPr>
              <a:spLocks noChangeArrowheads="1"/>
            </p:cNvSpPr>
            <p:nvPr/>
          </p:nvSpPr>
          <p:spPr bwMode="auto">
            <a:xfrm>
              <a:off x="10216851" y="3286894"/>
              <a:ext cx="358775" cy="1588"/>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sp>
          <p:nvSpPr>
            <p:cNvPr id="16" name="TextBox 15"/>
            <p:cNvSpPr txBox="1"/>
            <p:nvPr/>
          </p:nvSpPr>
          <p:spPr>
            <a:xfrm>
              <a:off x="4891112" y="1012666"/>
              <a:ext cx="359394" cy="400110"/>
            </a:xfrm>
            <a:prstGeom prst="rect">
              <a:avLst/>
            </a:prstGeom>
            <a:noFill/>
          </p:spPr>
          <p:txBody>
            <a:bodyPr wrap="none" rtlCol="0">
              <a:spAutoFit/>
            </a:bodyPr>
            <a:lstStyle/>
            <a:p>
              <a:r>
                <a:rPr lang="en-US" sz="2000" dirty="0"/>
                <a:t>S</a:t>
              </a:r>
            </a:p>
          </p:txBody>
        </p:sp>
        <p:sp>
          <p:nvSpPr>
            <p:cNvPr id="17" name="TextBox 16"/>
            <p:cNvSpPr txBox="1"/>
            <p:nvPr/>
          </p:nvSpPr>
          <p:spPr>
            <a:xfrm>
              <a:off x="4890466" y="3748970"/>
              <a:ext cx="359394" cy="400110"/>
            </a:xfrm>
            <a:prstGeom prst="rect">
              <a:avLst/>
            </a:prstGeom>
            <a:noFill/>
          </p:spPr>
          <p:txBody>
            <a:bodyPr wrap="none" rtlCol="0">
              <a:spAutoFit/>
            </a:bodyPr>
            <a:lstStyle/>
            <a:p>
              <a:r>
                <a:rPr lang="en-US" sz="2000" dirty="0"/>
                <a:t>A</a:t>
              </a:r>
            </a:p>
          </p:txBody>
        </p:sp>
        <p:sp>
          <p:nvSpPr>
            <p:cNvPr id="18" name="TextBox 17"/>
            <p:cNvSpPr txBox="1"/>
            <p:nvPr/>
          </p:nvSpPr>
          <p:spPr>
            <a:xfrm>
              <a:off x="4890466" y="1660738"/>
              <a:ext cx="360996" cy="400110"/>
            </a:xfrm>
            <a:prstGeom prst="rect">
              <a:avLst/>
            </a:prstGeom>
            <a:noFill/>
          </p:spPr>
          <p:txBody>
            <a:bodyPr wrap="none" rtlCol="0">
              <a:spAutoFit/>
            </a:bodyPr>
            <a:lstStyle/>
            <a:p>
              <a:r>
                <a:rPr lang="en-US" sz="2000" dirty="0"/>
                <a:t>B</a:t>
              </a:r>
            </a:p>
          </p:txBody>
        </p:sp>
        <p:sp>
          <p:nvSpPr>
            <p:cNvPr id="48" name="TextBox 47"/>
            <p:cNvSpPr txBox="1"/>
            <p:nvPr/>
          </p:nvSpPr>
          <p:spPr>
            <a:xfrm>
              <a:off x="10650784" y="3140967"/>
              <a:ext cx="341760" cy="400110"/>
            </a:xfrm>
            <a:prstGeom prst="rect">
              <a:avLst/>
            </a:prstGeom>
            <a:noFill/>
          </p:spPr>
          <p:txBody>
            <a:bodyPr wrap="none" rtlCol="0">
              <a:spAutoFit/>
            </a:bodyPr>
            <a:lstStyle/>
            <a:p>
              <a:r>
                <a:rPr lang="en-US" sz="2000" dirty="0"/>
                <a:t>Y</a:t>
              </a:r>
            </a:p>
          </p:txBody>
        </p:sp>
        <p:grpSp>
          <p:nvGrpSpPr>
            <p:cNvPr id="36" name="Group 62"/>
            <p:cNvGrpSpPr>
              <a:grpSpLocks/>
            </p:cNvGrpSpPr>
            <p:nvPr/>
          </p:nvGrpSpPr>
          <p:grpSpPr bwMode="auto">
            <a:xfrm>
              <a:off x="5800928" y="980728"/>
              <a:ext cx="1321151" cy="504056"/>
              <a:chOff x="3419475" y="5400675"/>
              <a:chExt cx="1800225" cy="717550"/>
            </a:xfrm>
          </p:grpSpPr>
          <p:sp>
            <p:nvSpPr>
              <p:cNvPr id="50" name="Freeform 63"/>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51" name="Freeform 64"/>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54" name="Freeform 65"/>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55" name="Freeform 66"/>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grpSp>
          <p:nvGrpSpPr>
            <p:cNvPr id="56" name="Group 62"/>
            <p:cNvGrpSpPr>
              <a:grpSpLocks/>
            </p:cNvGrpSpPr>
            <p:nvPr/>
          </p:nvGrpSpPr>
          <p:grpSpPr bwMode="auto">
            <a:xfrm>
              <a:off x="5698302" y="3645024"/>
              <a:ext cx="1521427" cy="504056"/>
              <a:chOff x="3419475" y="5400675"/>
              <a:chExt cx="1800225" cy="717550"/>
            </a:xfrm>
          </p:grpSpPr>
          <p:sp>
            <p:nvSpPr>
              <p:cNvPr id="58" name="Freeform 63"/>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59" name="Freeform 64"/>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60" name="Freeform 65"/>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61" name="Freeform 66"/>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sp>
          <p:nvSpPr>
            <p:cNvPr id="62" name="Freeform 11"/>
            <p:cNvSpPr>
              <a:spLocks noChangeArrowheads="1"/>
            </p:cNvSpPr>
            <p:nvPr/>
          </p:nvSpPr>
          <p:spPr bwMode="auto">
            <a:xfrm>
              <a:off x="7482754" y="3428489"/>
              <a:ext cx="1079499" cy="864607"/>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19050" cmpd="sng">
              <a:solidFill>
                <a:srgbClr val="000000"/>
              </a:solidFill>
              <a:miter lim="800000"/>
              <a:headEnd/>
              <a:tailEnd/>
            </a:ln>
          </p:spPr>
          <p:txBody>
            <a:bodyPr wrap="none" anchor="ctr"/>
            <a:lstStyle/>
            <a:p>
              <a:endParaRPr lang="en-US"/>
            </a:p>
          </p:txBody>
        </p:sp>
        <p:sp>
          <p:nvSpPr>
            <p:cNvPr id="63" name="Freeform 12"/>
            <p:cNvSpPr>
              <a:spLocks noChangeArrowheads="1"/>
            </p:cNvSpPr>
            <p:nvPr/>
          </p:nvSpPr>
          <p:spPr bwMode="auto">
            <a:xfrm>
              <a:off x="8621902" y="2968768"/>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76" name="Freeform 15"/>
            <p:cNvSpPr>
              <a:spLocks noChangeArrowheads="1"/>
            </p:cNvSpPr>
            <p:nvPr/>
          </p:nvSpPr>
          <p:spPr bwMode="auto">
            <a:xfrm>
              <a:off x="8231862" y="3008727"/>
              <a:ext cx="212850" cy="135637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10" name="Ellipse 9"/>
            <p:cNvSpPr/>
            <p:nvPr/>
          </p:nvSpPr>
          <p:spPr>
            <a:xfrm>
              <a:off x="5898578" y="1166928"/>
              <a:ext cx="144000" cy="1448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r Verbinder 11"/>
            <p:cNvCxnSpPr>
              <a:stCxn id="10" idx="4"/>
            </p:cNvCxnSpPr>
            <p:nvPr/>
          </p:nvCxnSpPr>
          <p:spPr>
            <a:xfrm>
              <a:off x="5970578" y="1311739"/>
              <a:ext cx="0" cy="345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Ellipse 79"/>
            <p:cNvSpPr/>
            <p:nvPr/>
          </p:nvSpPr>
          <p:spPr>
            <a:xfrm>
              <a:off x="6979276" y="1182238"/>
              <a:ext cx="144000" cy="1448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Freeform 18"/>
            <p:cNvSpPr>
              <a:spLocks noChangeArrowheads="1"/>
            </p:cNvSpPr>
            <p:nvPr/>
          </p:nvSpPr>
          <p:spPr bwMode="auto">
            <a:xfrm>
              <a:off x="7094248" y="2420888"/>
              <a:ext cx="395647" cy="0"/>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83" name="Freeform 18"/>
            <p:cNvSpPr>
              <a:spLocks noChangeArrowheads="1"/>
            </p:cNvSpPr>
            <p:nvPr/>
          </p:nvSpPr>
          <p:spPr bwMode="auto">
            <a:xfrm>
              <a:off x="7188608" y="1237555"/>
              <a:ext cx="288016" cy="45719"/>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cxnSp>
          <p:nvCxnSpPr>
            <p:cNvPr id="84" name="Gerader Verbinder 83"/>
            <p:cNvCxnSpPr/>
            <p:nvPr/>
          </p:nvCxnSpPr>
          <p:spPr>
            <a:xfrm>
              <a:off x="7050706" y="1232756"/>
              <a:ext cx="0" cy="11881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20"/>
            <p:cNvSpPr>
              <a:spLocks noChangeArrowheads="1"/>
            </p:cNvSpPr>
            <p:nvPr/>
          </p:nvSpPr>
          <p:spPr bwMode="auto">
            <a:xfrm flipV="1">
              <a:off x="6042594" y="3541810"/>
              <a:ext cx="1428767" cy="0"/>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sp>
          <p:nvSpPr>
            <p:cNvPr id="87" name="Freeform 11"/>
            <p:cNvSpPr>
              <a:spLocks noChangeArrowheads="1"/>
            </p:cNvSpPr>
            <p:nvPr/>
          </p:nvSpPr>
          <p:spPr bwMode="auto">
            <a:xfrm>
              <a:off x="7482754" y="2276872"/>
              <a:ext cx="1079499" cy="864607"/>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19050" cmpd="sng">
              <a:solidFill>
                <a:srgbClr val="000000"/>
              </a:solidFill>
              <a:miter lim="800000"/>
              <a:headEnd/>
              <a:tailEnd/>
            </a:ln>
          </p:spPr>
          <p:txBody>
            <a:bodyPr wrap="none" anchor="ctr"/>
            <a:lstStyle/>
            <a:p>
              <a:endParaRPr lang="en-US"/>
            </a:p>
          </p:txBody>
        </p:sp>
        <p:sp>
          <p:nvSpPr>
            <p:cNvPr id="88" name="Freeform 11"/>
            <p:cNvSpPr>
              <a:spLocks noChangeArrowheads="1"/>
            </p:cNvSpPr>
            <p:nvPr/>
          </p:nvSpPr>
          <p:spPr bwMode="auto">
            <a:xfrm>
              <a:off x="7482754" y="4580617"/>
              <a:ext cx="1079499" cy="864607"/>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19050" cmpd="sng">
              <a:solidFill>
                <a:srgbClr val="000000"/>
              </a:solidFill>
              <a:miter lim="800000"/>
              <a:headEnd/>
              <a:tailEnd/>
            </a:ln>
          </p:spPr>
          <p:txBody>
            <a:bodyPr wrap="none" anchor="ctr"/>
            <a:lstStyle/>
            <a:p>
              <a:endParaRPr lang="en-US"/>
            </a:p>
          </p:txBody>
        </p:sp>
        <p:sp>
          <p:nvSpPr>
            <p:cNvPr id="92" name="Freeform 18"/>
            <p:cNvSpPr>
              <a:spLocks noChangeArrowheads="1"/>
            </p:cNvSpPr>
            <p:nvPr/>
          </p:nvSpPr>
          <p:spPr bwMode="auto">
            <a:xfrm>
              <a:off x="7194722" y="3887337"/>
              <a:ext cx="288016" cy="45719"/>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93" name="Ellipse 92"/>
            <p:cNvSpPr/>
            <p:nvPr/>
          </p:nvSpPr>
          <p:spPr>
            <a:xfrm>
              <a:off x="5913092" y="3486494"/>
              <a:ext cx="144000" cy="1448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Freeform 20"/>
            <p:cNvSpPr>
              <a:spLocks noChangeArrowheads="1"/>
            </p:cNvSpPr>
            <p:nvPr/>
          </p:nvSpPr>
          <p:spPr bwMode="auto">
            <a:xfrm flipV="1">
              <a:off x="6042594" y="4751433"/>
              <a:ext cx="1428767" cy="45719"/>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cxnSp>
          <p:nvCxnSpPr>
            <p:cNvPr id="97" name="Gerader Verbinder 96"/>
            <p:cNvCxnSpPr/>
            <p:nvPr/>
          </p:nvCxnSpPr>
          <p:spPr>
            <a:xfrm flipH="1">
              <a:off x="5733797" y="1482400"/>
              <a:ext cx="16263" cy="3530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Freeform 18"/>
            <p:cNvSpPr>
              <a:spLocks noChangeArrowheads="1"/>
            </p:cNvSpPr>
            <p:nvPr/>
          </p:nvSpPr>
          <p:spPr bwMode="auto">
            <a:xfrm>
              <a:off x="5265657" y="1232757"/>
              <a:ext cx="546383" cy="50518"/>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102" name="Freeform 20"/>
            <p:cNvSpPr>
              <a:spLocks noChangeArrowheads="1"/>
            </p:cNvSpPr>
            <p:nvPr/>
          </p:nvSpPr>
          <p:spPr bwMode="auto">
            <a:xfrm flipV="1">
              <a:off x="5791198" y="5012373"/>
              <a:ext cx="1691540" cy="0"/>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sp>
          <p:nvSpPr>
            <p:cNvPr id="103" name="Ellipse 102"/>
            <p:cNvSpPr/>
            <p:nvPr/>
          </p:nvSpPr>
          <p:spPr>
            <a:xfrm>
              <a:off x="5668040" y="3817272"/>
              <a:ext cx="144000" cy="1448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Freeform 18"/>
            <p:cNvSpPr>
              <a:spLocks noChangeArrowheads="1"/>
            </p:cNvSpPr>
            <p:nvPr/>
          </p:nvSpPr>
          <p:spPr bwMode="auto">
            <a:xfrm>
              <a:off x="5249860" y="3887899"/>
              <a:ext cx="576710" cy="45719"/>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105" name="Freeform 20"/>
            <p:cNvSpPr>
              <a:spLocks noChangeArrowheads="1"/>
            </p:cNvSpPr>
            <p:nvPr/>
          </p:nvSpPr>
          <p:spPr bwMode="auto">
            <a:xfrm flipV="1">
              <a:off x="5798104" y="1513250"/>
              <a:ext cx="1691540" cy="0"/>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sp>
          <p:nvSpPr>
            <p:cNvPr id="106" name="Freeform 20"/>
            <p:cNvSpPr>
              <a:spLocks noChangeArrowheads="1"/>
            </p:cNvSpPr>
            <p:nvPr/>
          </p:nvSpPr>
          <p:spPr bwMode="auto">
            <a:xfrm flipV="1">
              <a:off x="5798104" y="2708920"/>
              <a:ext cx="1691540" cy="0"/>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sp>
          <p:nvSpPr>
            <p:cNvPr id="107" name="Ellipse 106"/>
            <p:cNvSpPr/>
            <p:nvPr/>
          </p:nvSpPr>
          <p:spPr>
            <a:xfrm>
              <a:off x="5682554" y="2636912"/>
              <a:ext cx="144000" cy="1448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8" name="Group 62"/>
            <p:cNvGrpSpPr>
              <a:grpSpLocks/>
            </p:cNvGrpSpPr>
            <p:nvPr/>
          </p:nvGrpSpPr>
          <p:grpSpPr bwMode="auto">
            <a:xfrm>
              <a:off x="5797542" y="1571306"/>
              <a:ext cx="1321151" cy="504056"/>
              <a:chOff x="3419475" y="5400675"/>
              <a:chExt cx="1800225" cy="717550"/>
            </a:xfrm>
          </p:grpSpPr>
          <p:sp>
            <p:nvSpPr>
              <p:cNvPr id="109" name="Freeform 63"/>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110" name="Freeform 64"/>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111" name="Freeform 65"/>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112" name="Freeform 66"/>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sp>
          <p:nvSpPr>
            <p:cNvPr id="113" name="Freeform 18"/>
            <p:cNvSpPr>
              <a:spLocks noChangeArrowheads="1"/>
            </p:cNvSpPr>
            <p:nvPr/>
          </p:nvSpPr>
          <p:spPr bwMode="auto">
            <a:xfrm>
              <a:off x="7180208" y="1828133"/>
              <a:ext cx="288016" cy="45719"/>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114" name="Freeform 18"/>
            <p:cNvSpPr>
              <a:spLocks noChangeArrowheads="1"/>
            </p:cNvSpPr>
            <p:nvPr/>
          </p:nvSpPr>
          <p:spPr bwMode="auto">
            <a:xfrm>
              <a:off x="5249860" y="1830872"/>
              <a:ext cx="562180" cy="7474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116" name="Ellipse 115"/>
            <p:cNvSpPr/>
            <p:nvPr/>
          </p:nvSpPr>
          <p:spPr>
            <a:xfrm>
              <a:off x="5394538" y="1772816"/>
              <a:ext cx="144000" cy="1448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7" name="Gerader Verbinder 116"/>
            <p:cNvCxnSpPr/>
            <p:nvPr/>
          </p:nvCxnSpPr>
          <p:spPr>
            <a:xfrm flipH="1">
              <a:off x="5450267" y="1842696"/>
              <a:ext cx="16263" cy="34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Freeform 20"/>
            <p:cNvSpPr>
              <a:spLocks noChangeArrowheads="1"/>
            </p:cNvSpPr>
            <p:nvPr/>
          </p:nvSpPr>
          <p:spPr bwMode="auto">
            <a:xfrm flipV="1">
              <a:off x="5495558" y="5227023"/>
              <a:ext cx="2010094" cy="0"/>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sp>
          <p:nvSpPr>
            <p:cNvPr id="119" name="Freeform 20"/>
            <p:cNvSpPr>
              <a:spLocks noChangeArrowheads="1"/>
            </p:cNvSpPr>
            <p:nvPr/>
          </p:nvSpPr>
          <p:spPr bwMode="auto">
            <a:xfrm flipV="1">
              <a:off x="5466530" y="2996952"/>
              <a:ext cx="2010094" cy="0"/>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sp>
          <p:nvSpPr>
            <p:cNvPr id="120" name="Freeform 20"/>
            <p:cNvSpPr>
              <a:spLocks noChangeArrowheads="1"/>
            </p:cNvSpPr>
            <p:nvPr/>
          </p:nvSpPr>
          <p:spPr bwMode="auto">
            <a:xfrm flipV="1">
              <a:off x="5466530" y="4221088"/>
              <a:ext cx="2010094" cy="0"/>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sp>
          <p:nvSpPr>
            <p:cNvPr id="121" name="Ellipse 120"/>
            <p:cNvSpPr/>
            <p:nvPr/>
          </p:nvSpPr>
          <p:spPr>
            <a:xfrm>
              <a:off x="5394522" y="2924148"/>
              <a:ext cx="144000" cy="1448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2" name="Ellipse 121"/>
            <p:cNvSpPr/>
            <p:nvPr/>
          </p:nvSpPr>
          <p:spPr>
            <a:xfrm>
              <a:off x="5394522" y="4148284"/>
              <a:ext cx="144000" cy="1448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3" name="Freeform 18"/>
            <p:cNvSpPr>
              <a:spLocks noChangeArrowheads="1"/>
            </p:cNvSpPr>
            <p:nvPr/>
          </p:nvSpPr>
          <p:spPr bwMode="auto">
            <a:xfrm>
              <a:off x="8606416" y="1556792"/>
              <a:ext cx="288016" cy="45719"/>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124" name="Freeform 19"/>
            <p:cNvSpPr>
              <a:spLocks noChangeArrowheads="1"/>
            </p:cNvSpPr>
            <p:nvPr/>
          </p:nvSpPr>
          <p:spPr bwMode="auto">
            <a:xfrm>
              <a:off x="8789324" y="3212976"/>
              <a:ext cx="504000" cy="158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125" name="Freeform 19"/>
            <p:cNvSpPr>
              <a:spLocks noChangeArrowheads="1"/>
            </p:cNvSpPr>
            <p:nvPr/>
          </p:nvSpPr>
          <p:spPr bwMode="auto">
            <a:xfrm flipV="1">
              <a:off x="8757396" y="3328526"/>
              <a:ext cx="557164" cy="45719"/>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126" name="Freeform 19"/>
            <p:cNvSpPr>
              <a:spLocks noChangeArrowheads="1"/>
            </p:cNvSpPr>
            <p:nvPr/>
          </p:nvSpPr>
          <p:spPr bwMode="auto">
            <a:xfrm>
              <a:off x="8945328" y="3465260"/>
              <a:ext cx="354717" cy="45719"/>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cxnSp>
          <p:nvCxnSpPr>
            <p:cNvPr id="127" name="Gerader Verbinder 126"/>
            <p:cNvCxnSpPr>
              <a:endCxn id="46" idx="1"/>
            </p:cNvCxnSpPr>
            <p:nvPr/>
          </p:nvCxnSpPr>
          <p:spPr>
            <a:xfrm>
              <a:off x="8879934" y="1556792"/>
              <a:ext cx="0" cy="14664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a:endCxn id="124" idx="1"/>
            </p:cNvCxnSpPr>
            <p:nvPr/>
          </p:nvCxnSpPr>
          <p:spPr>
            <a:xfrm>
              <a:off x="8789324" y="2728831"/>
              <a:ext cx="0" cy="484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Freeform 18"/>
            <p:cNvSpPr>
              <a:spLocks noChangeArrowheads="1"/>
            </p:cNvSpPr>
            <p:nvPr/>
          </p:nvSpPr>
          <p:spPr bwMode="auto">
            <a:xfrm>
              <a:off x="8576826" y="2735209"/>
              <a:ext cx="108000" cy="0"/>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133" name="Freeform 18"/>
            <p:cNvSpPr>
              <a:spLocks noChangeArrowheads="1"/>
            </p:cNvSpPr>
            <p:nvPr/>
          </p:nvSpPr>
          <p:spPr bwMode="auto">
            <a:xfrm>
              <a:off x="8639500" y="2728831"/>
              <a:ext cx="108000" cy="0"/>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136" name="Freeform 18"/>
            <p:cNvSpPr>
              <a:spLocks noChangeArrowheads="1"/>
            </p:cNvSpPr>
            <p:nvPr/>
          </p:nvSpPr>
          <p:spPr bwMode="auto">
            <a:xfrm>
              <a:off x="8634882" y="3861048"/>
              <a:ext cx="108000" cy="0"/>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cxnSp>
          <p:nvCxnSpPr>
            <p:cNvPr id="137" name="Gerader Verbinder 136"/>
            <p:cNvCxnSpPr/>
            <p:nvPr/>
          </p:nvCxnSpPr>
          <p:spPr>
            <a:xfrm>
              <a:off x="8778898" y="3376903"/>
              <a:ext cx="0" cy="484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a:xfrm>
              <a:off x="8908400" y="3486494"/>
              <a:ext cx="0" cy="14664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Freeform 18"/>
            <p:cNvSpPr>
              <a:spLocks noChangeArrowheads="1"/>
            </p:cNvSpPr>
            <p:nvPr/>
          </p:nvSpPr>
          <p:spPr bwMode="auto">
            <a:xfrm>
              <a:off x="8591902" y="4967457"/>
              <a:ext cx="288016" cy="45719"/>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grpSp>
      <p:sp>
        <p:nvSpPr>
          <p:cNvPr id="244742" name="Textfeld 244741"/>
          <p:cNvSpPr txBox="1"/>
          <p:nvPr/>
        </p:nvSpPr>
        <p:spPr>
          <a:xfrm>
            <a:off x="5210750" y="5487615"/>
            <a:ext cx="4076757" cy="461665"/>
          </a:xfrm>
          <a:prstGeom prst="rect">
            <a:avLst/>
          </a:prstGeom>
          <a:noFill/>
        </p:spPr>
        <p:txBody>
          <a:bodyPr wrap="none" rtlCol="0">
            <a:spAutoFit/>
          </a:bodyPr>
          <a:lstStyle/>
          <a:p>
            <a:r>
              <a:rPr lang="de-DE" sz="2400" b="1" u="sng" dirty="0">
                <a:solidFill>
                  <a:srgbClr val="FF0000"/>
                </a:solidFill>
              </a:rPr>
              <a:t>Geht das auch besser?</a:t>
            </a:r>
          </a:p>
        </p:txBody>
      </p:sp>
    </p:spTree>
    <p:extLst>
      <p:ext uri="{BB962C8B-B14F-4D97-AF65-F5344CB8AC3E}">
        <p14:creationId xmlns:p14="http://schemas.microsoft.com/office/powerpoint/2010/main" val="137873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7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altLang="ko-KR" dirty="0">
                <a:ea typeface="굴림" charset="0"/>
                <a:cs typeface="굴림" charset="0"/>
              </a:rPr>
              <a:t>MUX-</a:t>
            </a:r>
            <a:r>
              <a:rPr lang="en-US" altLang="ko-KR" dirty="0" err="1">
                <a:ea typeface="굴림" charset="0"/>
                <a:cs typeface="굴림" charset="0"/>
              </a:rPr>
              <a:t>Schaltnetz</a:t>
            </a:r>
            <a:endParaRPr lang="en-US" altLang="ko-KR" dirty="0">
              <a:ea typeface="굴림" charset="0"/>
              <a:cs typeface="굴림" charset="0"/>
            </a:endParaRPr>
          </a:p>
        </p:txBody>
      </p:sp>
      <mc:AlternateContent xmlns:mc="http://schemas.openxmlformats.org/markup-compatibility/2006" xmlns:a14="http://schemas.microsoft.com/office/drawing/2010/main">
        <mc:Choice Requires="a14">
          <p:sp>
            <p:nvSpPr>
              <p:cNvPr id="52" name="Text Placeholder 51"/>
              <p:cNvSpPr>
                <a:spLocks noGrp="1"/>
              </p:cNvSpPr>
              <p:nvPr>
                <p:ph idx="1"/>
              </p:nvPr>
            </p:nvSpPr>
            <p:spPr>
              <a:xfrm>
                <a:off x="359993" y="1295404"/>
                <a:ext cx="4420224" cy="4448177"/>
              </a:xfrm>
            </p:spPr>
            <p:txBody>
              <a:bodyPr/>
              <a:lstStyle/>
              <a:p>
                <a:r>
                  <a:rPr lang="en-US" dirty="0"/>
                  <a:t>Boolesche </a:t>
                </a:r>
                <a:r>
                  <a:rPr lang="en-US" dirty="0" err="1"/>
                  <a:t>Gleichung</a:t>
                </a:r>
                <a:r>
                  <a:rPr lang="en-US" dirty="0"/>
                  <a:t>: </a:t>
                </a:r>
                <a:endParaRPr lang="de-DE" b="0" i="1" dirty="0">
                  <a:latin typeface="Cambria Math" panose="02040503050406030204" pitchFamily="18" charset="0"/>
                </a:endParaRPr>
              </a:p>
              <a:p>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bar>
                      <m:barPr>
                        <m:pos m:val="top"/>
                        <m:ctrlPr>
                          <a:rPr lang="de-DE" i="1" smtClean="0">
                            <a:solidFill>
                              <a:srgbClr val="FF0000"/>
                            </a:solidFill>
                            <a:latin typeface="Cambria Math" panose="02040503050406030204" pitchFamily="18" charset="0"/>
                          </a:rPr>
                        </m:ctrlPr>
                      </m:barPr>
                      <m:e>
                        <m:r>
                          <a:rPr lang="de-DE" i="1">
                            <a:solidFill>
                              <a:srgbClr val="FF0000"/>
                            </a:solidFill>
                            <a:latin typeface="Cambria Math" panose="02040503050406030204" pitchFamily="18" charset="0"/>
                          </a:rPr>
                          <m:t>𝑆</m:t>
                        </m:r>
                      </m:e>
                    </m:bar>
                    <m:r>
                      <a:rPr lang="de-DE" i="1">
                        <a:solidFill>
                          <a:srgbClr val="FF0000"/>
                        </a:solidFill>
                        <a:latin typeface="Cambria Math" panose="02040503050406030204" pitchFamily="18" charset="0"/>
                      </a:rPr>
                      <m:t>⋅</m:t>
                    </m:r>
                    <m:r>
                      <a:rPr lang="de-DE" i="1">
                        <a:solidFill>
                          <a:srgbClr val="FF0000"/>
                        </a:solidFill>
                        <a:latin typeface="Cambria Math" panose="02040503050406030204" pitchFamily="18" charset="0"/>
                      </a:rPr>
                      <m:t>𝐴</m:t>
                    </m:r>
                    <m:r>
                      <a:rPr lang="de-DE" i="1">
                        <a:solidFill>
                          <a:srgbClr val="FF0000"/>
                        </a:solidFill>
                        <a:latin typeface="Cambria Math" panose="02040503050406030204" pitchFamily="18" charset="0"/>
                      </a:rPr>
                      <m:t>⋅</m:t>
                    </m:r>
                    <m:bar>
                      <m:barPr>
                        <m:pos m:val="top"/>
                        <m:ctrlPr>
                          <a:rPr lang="de-DE" i="1" smtClean="0">
                            <a:solidFill>
                              <a:srgbClr val="FF0000"/>
                            </a:solidFill>
                            <a:latin typeface="Cambria Math" panose="02040503050406030204" pitchFamily="18" charset="0"/>
                          </a:rPr>
                        </m:ctrlPr>
                      </m:barPr>
                      <m:e>
                        <m:r>
                          <a:rPr lang="de-DE" i="1">
                            <a:solidFill>
                              <a:srgbClr val="FF0000"/>
                            </a:solidFill>
                            <a:latin typeface="Cambria Math" panose="02040503050406030204" pitchFamily="18" charset="0"/>
                          </a:rPr>
                          <m:t>𝐵</m:t>
                        </m:r>
                      </m:e>
                    </m:bar>
                    <m:r>
                      <a:rPr lang="de-DE" i="1">
                        <a:solidFill>
                          <a:srgbClr val="FF0000"/>
                        </a:solidFill>
                        <a:latin typeface="Cambria Math" panose="02040503050406030204" pitchFamily="18" charset="0"/>
                      </a:rPr>
                      <m:t>+</m:t>
                    </m:r>
                    <m:bar>
                      <m:barPr>
                        <m:pos m:val="top"/>
                        <m:ctrlPr>
                          <a:rPr lang="de-DE" i="1">
                            <a:solidFill>
                              <a:srgbClr val="FF0000"/>
                            </a:solidFill>
                            <a:latin typeface="Cambria Math" panose="02040503050406030204" pitchFamily="18" charset="0"/>
                          </a:rPr>
                        </m:ctrlPr>
                      </m:barPr>
                      <m:e>
                        <m:r>
                          <a:rPr lang="de-DE" i="1">
                            <a:solidFill>
                              <a:srgbClr val="FF0000"/>
                            </a:solidFill>
                            <a:latin typeface="Cambria Math" panose="02040503050406030204" pitchFamily="18" charset="0"/>
                          </a:rPr>
                          <m:t>𝑆</m:t>
                        </m:r>
                      </m:e>
                    </m:bar>
                    <m:r>
                      <a:rPr lang="de-DE" i="1">
                        <a:solidFill>
                          <a:srgbClr val="FF0000"/>
                        </a:solidFill>
                        <a:latin typeface="Cambria Math" panose="02040503050406030204" pitchFamily="18" charset="0"/>
                      </a:rPr>
                      <m:t>⋅</m:t>
                    </m:r>
                    <m:r>
                      <a:rPr lang="de-DE" i="1">
                        <a:solidFill>
                          <a:srgbClr val="FF0000"/>
                        </a:solidFill>
                        <a:latin typeface="Cambria Math" panose="02040503050406030204" pitchFamily="18" charset="0"/>
                      </a:rPr>
                      <m:t>𝐴</m:t>
                    </m:r>
                    <m:r>
                      <a:rPr lang="de-DE" i="1">
                        <a:solidFill>
                          <a:srgbClr val="FF0000"/>
                        </a:solidFill>
                        <a:latin typeface="Cambria Math" panose="02040503050406030204" pitchFamily="18" charset="0"/>
                      </a:rPr>
                      <m:t>⋅</m:t>
                    </m:r>
                    <m:r>
                      <a:rPr lang="de-DE" i="1" smtClean="0">
                        <a:solidFill>
                          <a:srgbClr val="FF0000"/>
                        </a:solidFill>
                        <a:latin typeface="Cambria Math" panose="02040503050406030204" pitchFamily="18" charset="0"/>
                      </a:rPr>
                      <m:t>𝐵</m:t>
                    </m:r>
                  </m:oMath>
                </a14:m>
                <a:endParaRPr lang="de-DE" i="1" dirty="0">
                  <a:solidFill>
                    <a:srgbClr val="FF0000"/>
                  </a:solidFill>
                  <a:latin typeface="Cambria Math" panose="02040503050406030204" pitchFamily="18" charset="0"/>
                </a:endParaRPr>
              </a:p>
              <a:p>
                <a:pPr marL="0" indent="0">
                  <a:buNone/>
                </a:pPr>
                <a:r>
                  <a:rPr lang="de-DE" dirty="0"/>
                  <a:t>      </a:t>
                </a:r>
                <a14:m>
                  <m:oMath xmlns:m="http://schemas.openxmlformats.org/officeDocument/2006/math">
                    <m:r>
                      <a:rPr lang="de-DE" i="1">
                        <a:latin typeface="Cambria Math" panose="02040503050406030204" pitchFamily="18" charset="0"/>
                      </a:rPr>
                      <m:t>+ </m:t>
                    </m:r>
                    <m:r>
                      <a:rPr lang="de-DE" i="1" smtClean="0">
                        <a:solidFill>
                          <a:srgbClr val="432BF5"/>
                        </a:solidFill>
                        <a:latin typeface="Cambria Math" panose="02040503050406030204" pitchFamily="18" charset="0"/>
                      </a:rPr>
                      <m:t>𝑆</m:t>
                    </m:r>
                    <m:r>
                      <a:rPr lang="de-DE" i="1" smtClean="0">
                        <a:solidFill>
                          <a:srgbClr val="432BF5"/>
                        </a:solidFill>
                        <a:latin typeface="Cambria Math" panose="02040503050406030204" pitchFamily="18" charset="0"/>
                      </a:rPr>
                      <m:t>⋅</m:t>
                    </m:r>
                    <m:bar>
                      <m:barPr>
                        <m:pos m:val="top"/>
                        <m:ctrlPr>
                          <a:rPr lang="de-DE" i="1" smtClean="0">
                            <a:solidFill>
                              <a:srgbClr val="432BF5"/>
                            </a:solidFill>
                            <a:latin typeface="Cambria Math" panose="02040503050406030204" pitchFamily="18" charset="0"/>
                          </a:rPr>
                        </m:ctrlPr>
                      </m:barPr>
                      <m:e>
                        <m:r>
                          <a:rPr lang="de-DE" i="1">
                            <a:solidFill>
                              <a:srgbClr val="432BF5"/>
                            </a:solidFill>
                            <a:latin typeface="Cambria Math" panose="02040503050406030204" pitchFamily="18" charset="0"/>
                          </a:rPr>
                          <m:t>𝐴</m:t>
                        </m:r>
                      </m:e>
                    </m:bar>
                    <m:r>
                      <a:rPr lang="de-DE" i="1">
                        <a:solidFill>
                          <a:srgbClr val="432BF5"/>
                        </a:solidFill>
                        <a:latin typeface="Cambria Math" panose="02040503050406030204" pitchFamily="18" charset="0"/>
                      </a:rPr>
                      <m:t>⋅</m:t>
                    </m:r>
                    <m:r>
                      <a:rPr lang="de-DE" i="1">
                        <a:solidFill>
                          <a:srgbClr val="432BF5"/>
                        </a:solidFill>
                        <a:latin typeface="Cambria Math" panose="02040503050406030204" pitchFamily="18" charset="0"/>
                      </a:rPr>
                      <m:t>𝐵</m:t>
                    </m:r>
                    <m:r>
                      <a:rPr lang="de-DE" i="1">
                        <a:solidFill>
                          <a:srgbClr val="432BF5"/>
                        </a:solidFill>
                        <a:latin typeface="Cambria Math" panose="02040503050406030204" pitchFamily="18" charset="0"/>
                      </a:rPr>
                      <m:t>+</m:t>
                    </m:r>
                    <m:r>
                      <a:rPr lang="de-DE" i="1">
                        <a:solidFill>
                          <a:srgbClr val="432BF5"/>
                        </a:solidFill>
                        <a:latin typeface="Cambria Math" panose="02040503050406030204" pitchFamily="18" charset="0"/>
                      </a:rPr>
                      <m:t>𝑆</m:t>
                    </m:r>
                    <m:r>
                      <a:rPr lang="de-DE" i="1">
                        <a:solidFill>
                          <a:srgbClr val="432BF5"/>
                        </a:solidFill>
                        <a:latin typeface="Cambria Math" panose="02040503050406030204" pitchFamily="18" charset="0"/>
                      </a:rPr>
                      <m:t>⋅</m:t>
                    </m:r>
                    <m:r>
                      <a:rPr lang="de-DE" i="1" smtClean="0">
                        <a:solidFill>
                          <a:srgbClr val="432BF5"/>
                        </a:solidFill>
                        <a:latin typeface="Cambria Math" panose="02040503050406030204" pitchFamily="18" charset="0"/>
                      </a:rPr>
                      <m:t>𝐴</m:t>
                    </m:r>
                    <m:r>
                      <a:rPr lang="de-DE" i="1">
                        <a:solidFill>
                          <a:srgbClr val="432BF5"/>
                        </a:solidFill>
                        <a:latin typeface="Cambria Math" panose="02040503050406030204" pitchFamily="18" charset="0"/>
                      </a:rPr>
                      <m:t>⋅</m:t>
                    </m:r>
                    <m:r>
                      <a:rPr lang="de-DE" i="1">
                        <a:solidFill>
                          <a:srgbClr val="432BF5"/>
                        </a:solidFill>
                        <a:latin typeface="Cambria Math" panose="02040503050406030204" pitchFamily="18" charset="0"/>
                      </a:rPr>
                      <m:t>𝐵</m:t>
                    </m:r>
                  </m:oMath>
                </a14:m>
                <a:endParaRPr lang="de-DE" b="0" dirty="0">
                  <a:solidFill>
                    <a:srgbClr val="432BF5"/>
                  </a:solidFill>
                </a:endParaRPr>
              </a:p>
              <a:p>
                <a:r>
                  <a:rPr lang="de-DE" dirty="0"/>
                  <a:t>Distributivgesetz: </a:t>
                </a:r>
                <a:br>
                  <a:rPr lang="de-DE" dirty="0"/>
                </a:b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𝑎</m:t>
                        </m:r>
                        <m:r>
                          <a:rPr lang="de-DE" i="1">
                            <a:latin typeface="Cambria Math" panose="02040503050406030204" pitchFamily="18" charset="0"/>
                          </a:rPr>
                          <m:t>+</m:t>
                        </m:r>
                        <m:r>
                          <a:rPr lang="de-DE" i="1">
                            <a:latin typeface="Cambria Math" panose="02040503050406030204" pitchFamily="18" charset="0"/>
                          </a:rPr>
                          <m:t>𝑏</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𝑎</m:t>
                    </m:r>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𝑐</m:t>
                    </m:r>
                  </m:oMath>
                </a14:m>
                <a:endParaRPr lang="de-DE" dirty="0"/>
              </a:p>
              <a:p>
                <a:r>
                  <a:rPr lang="de-DE" dirty="0"/>
                  <a:t>Komplementäre Elemente: </a:t>
                </a:r>
                <a:endParaRPr lang="de-DE"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bar>
                        <m:barPr>
                          <m:pos m:val="top"/>
                          <m:ctrlPr>
                            <a:rPr lang="de-DE" b="0" i="1" smtClean="0">
                              <a:latin typeface="Cambria Math" panose="02040503050406030204" pitchFamily="18" charset="0"/>
                            </a:rPr>
                          </m:ctrlPr>
                        </m:barPr>
                        <m:e>
                          <m:r>
                            <a:rPr lang="de-DE" b="0" i="1" smtClean="0">
                              <a:latin typeface="Cambria Math" panose="02040503050406030204" pitchFamily="18" charset="0"/>
                            </a:rPr>
                            <m:t>𝑎</m:t>
                          </m:r>
                        </m:e>
                      </m:bar>
                      <m:r>
                        <a:rPr lang="de-DE" b="0" i="1" smtClean="0">
                          <a:latin typeface="Cambria Math" panose="02040503050406030204" pitchFamily="18" charset="0"/>
                        </a:rPr>
                        <m:t>=1</m:t>
                      </m:r>
                    </m:oMath>
                  </m:oMathPara>
                </a14:m>
                <a:endParaRPr lang="de-DE" dirty="0"/>
              </a:p>
              <a:p>
                <a:pPr>
                  <a:buFont typeface="Wingdings" panose="05000000000000000000" pitchFamily="2" charset="2"/>
                  <a:buChar char="Ø"/>
                </a:pPr>
                <a:r>
                  <a:rPr lang="de-DE" dirty="0"/>
                  <a:t>Vereinfacht:</a:t>
                </a:r>
                <a:r>
                  <a:rPr lang="de-DE" b="0" dirty="0"/>
                  <a:t>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bar>
                      <m:barPr>
                        <m:pos m:val="top"/>
                        <m:ctrlPr>
                          <a:rPr lang="de-DE" b="0" i="1" smtClean="0">
                            <a:solidFill>
                              <a:srgbClr val="FF0000"/>
                            </a:solidFill>
                            <a:latin typeface="Cambria Math" panose="02040503050406030204" pitchFamily="18" charset="0"/>
                          </a:rPr>
                        </m:ctrlPr>
                      </m:barPr>
                      <m:e>
                        <m:r>
                          <a:rPr lang="de-DE" b="0" i="1" smtClean="0">
                            <a:solidFill>
                              <a:srgbClr val="FF0000"/>
                            </a:solidFill>
                            <a:latin typeface="Cambria Math" panose="02040503050406030204" pitchFamily="18" charset="0"/>
                          </a:rPr>
                          <m:t>𝑆</m:t>
                        </m:r>
                      </m:e>
                    </m:bar>
                    <m:r>
                      <a:rPr lang="de-DE" b="0" i="1" smtClean="0">
                        <a:solidFill>
                          <a:srgbClr val="FF0000"/>
                        </a:solidFill>
                        <a:latin typeface="Cambria Math" panose="02040503050406030204" pitchFamily="18" charset="0"/>
                      </a:rPr>
                      <m:t>⋅</m:t>
                    </m:r>
                    <m:r>
                      <a:rPr lang="de-DE" b="0" i="1" smtClean="0">
                        <a:solidFill>
                          <a:srgbClr val="FF0000"/>
                        </a:solidFill>
                        <a:latin typeface="Cambria Math" panose="02040503050406030204" pitchFamily="18" charset="0"/>
                      </a:rPr>
                      <m:t>𝐴</m:t>
                    </m:r>
                    <m:r>
                      <a:rPr lang="de-DE" b="0" i="1" smtClean="0">
                        <a:latin typeface="Cambria Math" panose="02040503050406030204" pitchFamily="18" charset="0"/>
                      </a:rPr>
                      <m:t>+</m:t>
                    </m:r>
                    <m:r>
                      <a:rPr lang="de-DE" b="0" i="1" smtClean="0">
                        <a:solidFill>
                          <a:srgbClr val="432BF5"/>
                        </a:solidFill>
                        <a:latin typeface="Cambria Math" panose="02040503050406030204" pitchFamily="18" charset="0"/>
                      </a:rPr>
                      <m:t>𝑆</m:t>
                    </m:r>
                    <m:r>
                      <a:rPr lang="de-DE" b="0" i="1" smtClean="0">
                        <a:solidFill>
                          <a:srgbClr val="432BF5"/>
                        </a:solidFill>
                        <a:latin typeface="Cambria Math" panose="02040503050406030204" pitchFamily="18" charset="0"/>
                      </a:rPr>
                      <m:t>⋅</m:t>
                    </m:r>
                    <m:r>
                      <a:rPr lang="de-DE" b="0" i="1" smtClean="0">
                        <a:solidFill>
                          <a:srgbClr val="432BF5"/>
                        </a:solidFill>
                        <a:latin typeface="Cambria Math" panose="02040503050406030204" pitchFamily="18" charset="0"/>
                      </a:rPr>
                      <m:t>𝐵</m:t>
                    </m:r>
                  </m:oMath>
                </a14:m>
                <a:endParaRPr lang="en-US" dirty="0">
                  <a:solidFill>
                    <a:srgbClr val="432BF5"/>
                  </a:solidFill>
                </a:endParaRPr>
              </a:p>
            </p:txBody>
          </p:sp>
        </mc:Choice>
        <mc:Fallback xmlns="">
          <p:sp>
            <p:nvSpPr>
              <p:cNvPr id="52" name="Text Placeholder 51"/>
              <p:cNvSpPr>
                <a:spLocks noGrp="1" noRot="1" noChangeAspect="1" noMove="1" noResize="1" noEditPoints="1" noAdjustHandles="1" noChangeArrowheads="1" noChangeShapeType="1" noTextEdit="1"/>
              </p:cNvSpPr>
              <p:nvPr>
                <p:ph idx="1"/>
              </p:nvPr>
            </p:nvSpPr>
            <p:spPr>
              <a:xfrm>
                <a:off x="359993" y="1295404"/>
                <a:ext cx="4420224" cy="4448177"/>
              </a:xfrm>
              <a:blipFill>
                <a:blip r:embed="rId3"/>
                <a:stretch>
                  <a:fillRect l="-3862" t="-2195"/>
                </a:stretch>
              </a:blipFill>
            </p:spPr>
            <p:txBody>
              <a:bodyPr/>
              <a:lstStyle/>
              <a:p>
                <a:r>
                  <a:rPr lang="de-DE">
                    <a:noFill/>
                  </a:rPr>
                  <a:t> </a:t>
                </a:r>
              </a:p>
            </p:txBody>
          </p:sp>
        </mc:Fallback>
      </mc:AlternateContent>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19" name="Slide Number Placeholder 5"/>
          <p:cNvSpPr>
            <a:spLocks noGrp="1"/>
          </p:cNvSpPr>
          <p:nvPr>
            <p:ph type="sldNum" sz="quarter" idx="12"/>
          </p:nvPr>
        </p:nvSpPr>
        <p:spPr/>
        <p:txBody>
          <a:bodyPr/>
          <a:lstStyle/>
          <a:p>
            <a:fld id="{E693840B-EE20-B545-B917-3439E21A369F}" type="slidenum">
              <a:rPr lang="en-US"/>
              <a:pPr/>
              <a:t>29</a:t>
            </a:fld>
            <a:endParaRPr lang="en-US"/>
          </a:p>
        </p:txBody>
      </p:sp>
      <p:sp>
        <p:nvSpPr>
          <p:cNvPr id="36" name="TextBox 15"/>
          <p:cNvSpPr txBox="1"/>
          <p:nvPr/>
        </p:nvSpPr>
        <p:spPr>
          <a:xfrm>
            <a:off x="6718672" y="1753954"/>
            <a:ext cx="558166" cy="400110"/>
          </a:xfrm>
          <a:prstGeom prst="rect">
            <a:avLst/>
          </a:prstGeom>
          <a:noFill/>
        </p:spPr>
        <p:txBody>
          <a:bodyPr wrap="none" rtlCol="0">
            <a:spAutoFit/>
          </a:bodyPr>
          <a:lstStyle/>
          <a:p>
            <a:r>
              <a:rPr lang="en-US" sz="2000" dirty="0">
                <a:solidFill>
                  <a:schemeClr val="accent2"/>
                </a:solidFill>
              </a:rPr>
              <a:t>=0</a:t>
            </a:r>
          </a:p>
        </p:txBody>
      </p:sp>
      <p:sp>
        <p:nvSpPr>
          <p:cNvPr id="50" name="TextBox 35"/>
          <p:cNvSpPr txBox="1"/>
          <p:nvPr/>
        </p:nvSpPr>
        <p:spPr>
          <a:xfrm>
            <a:off x="8212943" y="2834074"/>
            <a:ext cx="1024639" cy="400110"/>
          </a:xfrm>
          <a:prstGeom prst="rect">
            <a:avLst/>
          </a:prstGeom>
          <a:noFill/>
        </p:spPr>
        <p:txBody>
          <a:bodyPr wrap="none" rtlCol="0">
            <a:spAutoFit/>
          </a:bodyPr>
          <a:lstStyle/>
          <a:p>
            <a:r>
              <a:rPr lang="en-US" sz="2000" dirty="0">
                <a:solidFill>
                  <a:srgbClr val="C0504D"/>
                </a:solidFill>
              </a:rPr>
              <a:t>1</a:t>
            </a:r>
            <a:r>
              <a:rPr lang="en-US" sz="2000" dirty="0">
                <a:solidFill>
                  <a:srgbClr val="C0504D"/>
                </a:solidFill>
                <a:latin typeface="Wingdings"/>
                <a:ea typeface="Wingdings"/>
                <a:cs typeface="Wingdings"/>
                <a:sym typeface="Wingdings"/>
              </a:rPr>
              <a:t></a:t>
            </a:r>
            <a:r>
              <a:rPr lang="en-US" sz="2000" dirty="0">
                <a:solidFill>
                  <a:srgbClr val="C0504D"/>
                </a:solidFill>
                <a:sym typeface="Wingdings"/>
              </a:rPr>
              <a:t>A=A</a:t>
            </a:r>
            <a:endParaRPr lang="en-US" sz="2000" dirty="0">
              <a:solidFill>
                <a:srgbClr val="C0504D"/>
              </a:solidFill>
            </a:endParaRPr>
          </a:p>
        </p:txBody>
      </p:sp>
      <p:sp>
        <p:nvSpPr>
          <p:cNvPr id="51" name="TextBox 49"/>
          <p:cNvSpPr txBox="1"/>
          <p:nvPr/>
        </p:nvSpPr>
        <p:spPr>
          <a:xfrm>
            <a:off x="8212942" y="4706282"/>
            <a:ext cx="348172" cy="400110"/>
          </a:xfrm>
          <a:prstGeom prst="rect">
            <a:avLst/>
          </a:prstGeom>
          <a:noFill/>
        </p:spPr>
        <p:txBody>
          <a:bodyPr wrap="none" rtlCol="0">
            <a:spAutoFit/>
          </a:bodyPr>
          <a:lstStyle/>
          <a:p>
            <a:r>
              <a:rPr lang="en-US" sz="2000" dirty="0">
                <a:solidFill>
                  <a:srgbClr val="C0504D"/>
                </a:solidFill>
              </a:rPr>
              <a:t>0</a:t>
            </a:r>
          </a:p>
        </p:txBody>
      </p:sp>
      <p:sp>
        <p:nvSpPr>
          <p:cNvPr id="54" name="TextBox 50"/>
          <p:cNvSpPr txBox="1"/>
          <p:nvPr/>
        </p:nvSpPr>
        <p:spPr>
          <a:xfrm>
            <a:off x="10013142" y="3554154"/>
            <a:ext cx="1117614" cy="400110"/>
          </a:xfrm>
          <a:prstGeom prst="rect">
            <a:avLst/>
          </a:prstGeom>
          <a:noFill/>
        </p:spPr>
        <p:txBody>
          <a:bodyPr wrap="none" rtlCol="0">
            <a:spAutoFit/>
          </a:bodyPr>
          <a:lstStyle/>
          <a:p>
            <a:r>
              <a:rPr lang="en-US" sz="2000" dirty="0">
                <a:solidFill>
                  <a:srgbClr val="C0504D"/>
                </a:solidFill>
                <a:sym typeface="Wingdings"/>
              </a:rPr>
              <a:t>A+0=A</a:t>
            </a:r>
            <a:endParaRPr lang="en-US" sz="2000" dirty="0">
              <a:solidFill>
                <a:srgbClr val="C0504D"/>
              </a:solidFill>
            </a:endParaRPr>
          </a:p>
        </p:txBody>
      </p:sp>
      <p:grpSp>
        <p:nvGrpSpPr>
          <p:cNvPr id="60" name="Gruppieren 59"/>
          <p:cNvGrpSpPr/>
          <p:nvPr/>
        </p:nvGrpSpPr>
        <p:grpSpPr>
          <a:xfrm>
            <a:off x="5591944" y="1772170"/>
            <a:ext cx="5073382" cy="3313014"/>
            <a:chOff x="5591944" y="1772170"/>
            <a:chExt cx="5073382" cy="3313014"/>
          </a:xfrm>
        </p:grpSpPr>
        <p:sp>
          <p:nvSpPr>
            <p:cNvPr id="61" name="Freeform 11"/>
            <p:cNvSpPr>
              <a:spLocks noChangeArrowheads="1"/>
            </p:cNvSpPr>
            <p:nvPr/>
          </p:nvSpPr>
          <p:spPr bwMode="auto">
            <a:xfrm>
              <a:off x="7011497" y="2923654"/>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19050" cmpd="sng">
              <a:solidFill>
                <a:srgbClr val="000000"/>
              </a:solidFill>
              <a:miter lim="800000"/>
              <a:headEnd/>
              <a:tailEnd/>
            </a:ln>
          </p:spPr>
          <p:txBody>
            <a:bodyPr wrap="none" anchor="ctr"/>
            <a:lstStyle/>
            <a:p>
              <a:endParaRPr lang="en-US"/>
            </a:p>
          </p:txBody>
        </p:sp>
        <p:sp>
          <p:nvSpPr>
            <p:cNvPr id="62" name="Freeform 12"/>
            <p:cNvSpPr>
              <a:spLocks noChangeArrowheads="1"/>
            </p:cNvSpPr>
            <p:nvPr/>
          </p:nvSpPr>
          <p:spPr bwMode="auto">
            <a:xfrm>
              <a:off x="7011496" y="2925242"/>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63" name="Freeform 13"/>
            <p:cNvSpPr>
              <a:spLocks noChangeArrowheads="1"/>
            </p:cNvSpPr>
            <p:nvPr/>
          </p:nvSpPr>
          <p:spPr bwMode="auto">
            <a:xfrm>
              <a:off x="6652722" y="3103042"/>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64" name="Freeform 14"/>
            <p:cNvSpPr>
              <a:spLocks noChangeArrowheads="1"/>
            </p:cNvSpPr>
            <p:nvPr/>
          </p:nvSpPr>
          <p:spPr bwMode="auto">
            <a:xfrm>
              <a:off x="5931079" y="3419273"/>
              <a:ext cx="1082007"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65" name="Freeform 15"/>
            <p:cNvSpPr>
              <a:spLocks noChangeArrowheads="1"/>
            </p:cNvSpPr>
            <p:nvPr/>
          </p:nvSpPr>
          <p:spPr bwMode="auto">
            <a:xfrm flipV="1">
              <a:off x="8184232" y="3249645"/>
              <a:ext cx="267127"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66" name="Freeform 11"/>
            <p:cNvSpPr>
              <a:spLocks noChangeArrowheads="1"/>
            </p:cNvSpPr>
            <p:nvPr/>
          </p:nvSpPr>
          <p:spPr bwMode="auto">
            <a:xfrm>
              <a:off x="7011199" y="4364459"/>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19050" cmpd="sng">
              <a:solidFill>
                <a:srgbClr val="000000"/>
              </a:solidFill>
              <a:miter lim="800000"/>
              <a:headEnd/>
              <a:tailEnd/>
            </a:ln>
          </p:spPr>
          <p:txBody>
            <a:bodyPr wrap="none" anchor="ctr"/>
            <a:lstStyle/>
            <a:p>
              <a:endParaRPr lang="en-US"/>
            </a:p>
          </p:txBody>
        </p:sp>
        <p:sp>
          <p:nvSpPr>
            <p:cNvPr id="67" name="Freeform 12"/>
            <p:cNvSpPr>
              <a:spLocks noChangeArrowheads="1"/>
            </p:cNvSpPr>
            <p:nvPr/>
          </p:nvSpPr>
          <p:spPr bwMode="auto">
            <a:xfrm>
              <a:off x="7011198" y="4366047"/>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68" name="Freeform 13"/>
            <p:cNvSpPr>
              <a:spLocks noChangeArrowheads="1"/>
            </p:cNvSpPr>
            <p:nvPr/>
          </p:nvSpPr>
          <p:spPr bwMode="auto">
            <a:xfrm flipV="1">
              <a:off x="6723166" y="4505674"/>
              <a:ext cx="289621"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69" name="Freeform 14"/>
            <p:cNvSpPr>
              <a:spLocks noChangeArrowheads="1"/>
            </p:cNvSpPr>
            <p:nvPr/>
          </p:nvSpPr>
          <p:spPr bwMode="auto">
            <a:xfrm>
              <a:off x="5931079" y="4860078"/>
              <a:ext cx="1081709"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70" name="Freeform 15"/>
            <p:cNvSpPr>
              <a:spLocks noChangeArrowheads="1"/>
            </p:cNvSpPr>
            <p:nvPr/>
          </p:nvSpPr>
          <p:spPr bwMode="auto">
            <a:xfrm>
              <a:off x="8183922" y="4721786"/>
              <a:ext cx="267139"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grpSp>
          <p:nvGrpSpPr>
            <p:cNvPr id="71" name="Group 119"/>
            <p:cNvGrpSpPr>
              <a:grpSpLocks/>
            </p:cNvGrpSpPr>
            <p:nvPr/>
          </p:nvGrpSpPr>
          <p:grpSpPr bwMode="auto">
            <a:xfrm>
              <a:off x="8451358" y="3644379"/>
              <a:ext cx="1797050" cy="722313"/>
              <a:chOff x="1084263" y="2517775"/>
              <a:chExt cx="1797050" cy="722313"/>
            </a:xfrm>
          </p:grpSpPr>
          <p:sp>
            <p:nvSpPr>
              <p:cNvPr id="81" name="Freeform 16"/>
              <p:cNvSpPr>
                <a:spLocks noChangeArrowheads="1"/>
              </p:cNvSpPr>
              <p:nvPr/>
            </p:nvSpPr>
            <p:spPr bwMode="auto">
              <a:xfrm>
                <a:off x="1444625" y="2517775"/>
                <a:ext cx="1079500" cy="722313"/>
              </a:xfrm>
              <a:custGeom>
                <a:avLst/>
                <a:gdLst>
                  <a:gd name="T0" fmla="*/ 2147483647 w 2997"/>
                  <a:gd name="T1" fmla="*/ 2147483647 h 2006"/>
                  <a:gd name="T2" fmla="*/ 2147483647 w 2997"/>
                  <a:gd name="T3" fmla="*/ 2147483647 h 2006"/>
                  <a:gd name="T4" fmla="*/ 2147483647 w 2997"/>
                  <a:gd name="T5" fmla="*/ 2147483647 h 2006"/>
                  <a:gd name="T6" fmla="*/ 0 w 2997"/>
                  <a:gd name="T7" fmla="*/ 2147483647 h 2006"/>
                  <a:gd name="T8" fmla="*/ 2147483647 w 2997"/>
                  <a:gd name="T9" fmla="*/ 2147483647 h 2006"/>
                  <a:gd name="T10" fmla="*/ 0 w 2997"/>
                  <a:gd name="T11" fmla="*/ 2147483647 h 2006"/>
                  <a:gd name="T12" fmla="*/ 2147483647 w 2997"/>
                  <a:gd name="T13" fmla="*/ 2147483647 h 2006"/>
                  <a:gd name="T14" fmla="*/ 0 60000 65536"/>
                  <a:gd name="T15" fmla="*/ 0 60000 65536"/>
                  <a:gd name="T16" fmla="*/ 0 60000 65536"/>
                  <a:gd name="T17" fmla="*/ 0 60000 65536"/>
                  <a:gd name="T18" fmla="*/ 0 60000 65536"/>
                  <a:gd name="T19" fmla="*/ 0 60000 65536"/>
                  <a:gd name="T20" fmla="*/ 0 60000 65536"/>
                  <a:gd name="T21" fmla="*/ 0 w 2997"/>
                  <a:gd name="T22" fmla="*/ 0 h 2006"/>
                  <a:gd name="T23" fmla="*/ 2997 w 2997"/>
                  <a:gd name="T24" fmla="*/ 2006 h 2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97" h="2006">
                    <a:moveTo>
                      <a:pt x="989" y="4"/>
                    </a:moveTo>
                    <a:cubicBezTo>
                      <a:pt x="1989" y="4"/>
                      <a:pt x="2789" y="604"/>
                      <a:pt x="2996" y="1004"/>
                    </a:cubicBezTo>
                    <a:cubicBezTo>
                      <a:pt x="2789" y="1404"/>
                      <a:pt x="1989" y="2004"/>
                      <a:pt x="989" y="2004"/>
                    </a:cubicBezTo>
                    <a:cubicBezTo>
                      <a:pt x="690" y="2005"/>
                      <a:pt x="666" y="2004"/>
                      <a:pt x="0" y="2004"/>
                    </a:cubicBezTo>
                    <a:cubicBezTo>
                      <a:pt x="199" y="1902"/>
                      <a:pt x="599" y="1602"/>
                      <a:pt x="599" y="1003"/>
                    </a:cubicBezTo>
                    <a:cubicBezTo>
                      <a:pt x="599" y="404"/>
                      <a:pt x="199" y="104"/>
                      <a:pt x="0" y="6"/>
                    </a:cubicBezTo>
                    <a:cubicBezTo>
                      <a:pt x="666" y="6"/>
                      <a:pt x="718" y="0"/>
                      <a:pt x="989"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82" name="Freeform 17"/>
              <p:cNvSpPr>
                <a:spLocks noChangeArrowheads="1"/>
              </p:cNvSpPr>
              <p:nvPr/>
            </p:nvSpPr>
            <p:spPr bwMode="auto">
              <a:xfrm>
                <a:off x="1444625" y="2520950"/>
                <a:ext cx="1588" cy="158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83" name="Freeform 18"/>
              <p:cNvSpPr>
                <a:spLocks noChangeArrowheads="1"/>
              </p:cNvSpPr>
              <p:nvPr/>
            </p:nvSpPr>
            <p:spPr bwMode="auto">
              <a:xfrm>
                <a:off x="1084263" y="2700338"/>
                <a:ext cx="539750" cy="158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84" name="Freeform 19"/>
              <p:cNvSpPr>
                <a:spLocks noChangeArrowheads="1"/>
              </p:cNvSpPr>
              <p:nvPr/>
            </p:nvSpPr>
            <p:spPr bwMode="auto">
              <a:xfrm>
                <a:off x="1084263" y="3059113"/>
                <a:ext cx="539750" cy="158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85" name="Freeform 20"/>
              <p:cNvSpPr>
                <a:spLocks noChangeArrowheads="1"/>
              </p:cNvSpPr>
              <p:nvPr/>
            </p:nvSpPr>
            <p:spPr bwMode="auto">
              <a:xfrm>
                <a:off x="2522538" y="2879725"/>
                <a:ext cx="358775" cy="1588"/>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grpSp>
        <p:cxnSp>
          <p:nvCxnSpPr>
            <p:cNvPr id="72" name="Straight Connector 6"/>
            <p:cNvCxnSpPr>
              <a:endCxn id="83" idx="1"/>
            </p:cNvCxnSpPr>
            <p:nvPr/>
          </p:nvCxnSpPr>
          <p:spPr>
            <a:xfrm>
              <a:off x="8451358" y="3284339"/>
              <a:ext cx="0" cy="542603"/>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48"/>
            <p:cNvCxnSpPr>
              <a:stCxn id="84" idx="1"/>
            </p:cNvCxnSpPr>
            <p:nvPr/>
          </p:nvCxnSpPr>
          <p:spPr>
            <a:xfrm>
              <a:off x="8451358" y="4185716"/>
              <a:ext cx="0" cy="538782"/>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52"/>
            <p:cNvCxnSpPr>
              <a:endCxn id="68" idx="1"/>
            </p:cNvCxnSpPr>
            <p:nvPr/>
          </p:nvCxnSpPr>
          <p:spPr>
            <a:xfrm>
              <a:off x="6651159" y="2204218"/>
              <a:ext cx="1265" cy="2339628"/>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Oval 13"/>
            <p:cNvSpPr/>
            <p:nvPr/>
          </p:nvSpPr>
          <p:spPr>
            <a:xfrm>
              <a:off x="6579150" y="3028210"/>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56"/>
            <p:cNvSpPr/>
            <p:nvPr/>
          </p:nvSpPr>
          <p:spPr>
            <a:xfrm>
              <a:off x="6867182" y="3028210"/>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15"/>
            <p:cNvSpPr txBox="1"/>
            <p:nvPr/>
          </p:nvSpPr>
          <p:spPr>
            <a:xfrm>
              <a:off x="6507142" y="1772170"/>
              <a:ext cx="359394" cy="400110"/>
            </a:xfrm>
            <a:prstGeom prst="rect">
              <a:avLst/>
            </a:prstGeom>
            <a:noFill/>
          </p:spPr>
          <p:txBody>
            <a:bodyPr wrap="none" rtlCol="0">
              <a:spAutoFit/>
            </a:bodyPr>
            <a:lstStyle/>
            <a:p>
              <a:r>
                <a:rPr lang="en-US" sz="2000" dirty="0"/>
                <a:t>S</a:t>
              </a:r>
            </a:p>
          </p:txBody>
        </p:sp>
        <p:sp>
          <p:nvSpPr>
            <p:cNvPr id="78" name="TextBox 16"/>
            <p:cNvSpPr txBox="1"/>
            <p:nvPr/>
          </p:nvSpPr>
          <p:spPr>
            <a:xfrm>
              <a:off x="5591944" y="3212330"/>
              <a:ext cx="359394" cy="400110"/>
            </a:xfrm>
            <a:prstGeom prst="rect">
              <a:avLst/>
            </a:prstGeom>
            <a:noFill/>
          </p:spPr>
          <p:txBody>
            <a:bodyPr wrap="none" rtlCol="0">
              <a:spAutoFit/>
            </a:bodyPr>
            <a:lstStyle/>
            <a:p>
              <a:r>
                <a:rPr lang="en-US" sz="2000" dirty="0"/>
                <a:t>A</a:t>
              </a:r>
            </a:p>
          </p:txBody>
        </p:sp>
        <p:sp>
          <p:nvSpPr>
            <p:cNvPr id="79" name="TextBox 17"/>
            <p:cNvSpPr txBox="1"/>
            <p:nvPr/>
          </p:nvSpPr>
          <p:spPr>
            <a:xfrm>
              <a:off x="5591944" y="4652490"/>
              <a:ext cx="360996" cy="400110"/>
            </a:xfrm>
            <a:prstGeom prst="rect">
              <a:avLst/>
            </a:prstGeom>
            <a:noFill/>
          </p:spPr>
          <p:txBody>
            <a:bodyPr wrap="none" rtlCol="0">
              <a:spAutoFit/>
            </a:bodyPr>
            <a:lstStyle/>
            <a:p>
              <a:r>
                <a:rPr lang="en-US" sz="2000" dirty="0"/>
                <a:t>B</a:t>
              </a:r>
            </a:p>
          </p:txBody>
        </p:sp>
        <p:sp>
          <p:nvSpPr>
            <p:cNvPr id="80" name="TextBox 47"/>
            <p:cNvSpPr txBox="1"/>
            <p:nvPr/>
          </p:nvSpPr>
          <p:spPr>
            <a:xfrm>
              <a:off x="10323566" y="3860402"/>
              <a:ext cx="341760" cy="400110"/>
            </a:xfrm>
            <a:prstGeom prst="rect">
              <a:avLst/>
            </a:prstGeom>
            <a:noFill/>
          </p:spPr>
          <p:txBody>
            <a:bodyPr wrap="none" rtlCol="0">
              <a:spAutoFit/>
            </a:bodyPr>
            <a:lstStyle/>
            <a:p>
              <a:r>
                <a:rPr lang="en-US" sz="2000" dirty="0"/>
                <a:t>Y</a:t>
              </a:r>
            </a:p>
          </p:txBody>
        </p:sp>
      </p:grpSp>
    </p:spTree>
    <p:extLst>
      <p:ext uri="{BB962C8B-B14F-4D97-AF65-F5344CB8AC3E}">
        <p14:creationId xmlns:p14="http://schemas.microsoft.com/office/powerpoint/2010/main" val="224458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build="p"/>
      <p:bldP spid="36" grpId="0"/>
      <p:bldP spid="50" grpId="0"/>
      <p:bldP spid="51" grpId="0"/>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a:solidFill>
                  <a:schemeClr val="bg2"/>
                </a:solidFill>
                <a:ea typeface="굴림" charset="0"/>
                <a:cs typeface="굴림" charset="0"/>
              </a:rPr>
              <a:t> Kombinatorische </a:t>
            </a:r>
            <a:r>
              <a:rPr lang="de-DE" altLang="ko-KR" dirty="0">
                <a:solidFill>
                  <a:schemeClr val="bg2"/>
                </a:solidFill>
                <a:ea typeface="굴림" charset="0"/>
                <a:cs typeface="굴림" charset="0"/>
              </a:rPr>
              <a:t>Logik (Schaltnetze)</a:t>
            </a:r>
          </a:p>
          <a:p>
            <a:pPr marL="530225" lvl="1" indent="-176213">
              <a:lnSpc>
                <a:spcPct val="90000"/>
              </a:lnSpc>
            </a:pPr>
            <a:r>
              <a:rPr lang="de-DE" altLang="ko-KR" dirty="0">
                <a:ea typeface="굴림" charset="0"/>
                <a:cs typeface="굴림" charset="0"/>
              </a:rPr>
              <a:t>Logikgatter</a:t>
            </a:r>
          </a:p>
          <a:p>
            <a:pPr marL="530225" lvl="1" indent="-176213">
              <a:lnSpc>
                <a:spcPct val="90000"/>
              </a:lnSpc>
            </a:pPr>
            <a:r>
              <a:rPr lang="de-DE" altLang="ko-KR" dirty="0">
                <a:ea typeface="굴림" charset="0"/>
                <a:cs typeface="굴림" charset="0"/>
              </a:rPr>
              <a:t>Boolesche Algebra</a:t>
            </a:r>
          </a:p>
          <a:p>
            <a:pPr marL="530225" lvl="1" indent="-176213">
              <a:lnSpc>
                <a:spcPct val="90000"/>
              </a:lnSpc>
            </a:pPr>
            <a:r>
              <a:rPr lang="de-DE" altLang="ko-KR" dirty="0">
                <a:ea typeface="굴림" charset="0"/>
                <a:cs typeface="굴림" charset="0"/>
              </a:rPr>
              <a:t>Logiksynthese (Schaltnetzentwurf)</a:t>
            </a:r>
          </a:p>
          <a:p>
            <a:pPr marL="530225" lvl="1" indent="-176213">
              <a:lnSpc>
                <a:spcPct val="90000"/>
              </a:lnSpc>
            </a:pPr>
            <a:r>
              <a:rPr lang="de-DE" altLang="ko-KR" dirty="0">
                <a:ea typeface="굴림" charset="0"/>
                <a:cs typeface="굴림" charset="0"/>
              </a:rPr>
              <a:t>Minimierung von Schaltungen</a:t>
            </a:r>
          </a:p>
          <a:p>
            <a:pPr marL="265113" indent="-265113">
              <a:lnSpc>
                <a:spcPct val="90000"/>
              </a:lnSpc>
              <a:buFont typeface="+mj-lt"/>
              <a:buAutoNum type="arabicPeriod"/>
            </a:pPr>
            <a:r>
              <a:rPr lang="de-DE" altLang="ko-KR">
                <a:solidFill>
                  <a:schemeClr val="bg2"/>
                </a:solidFill>
                <a:ea typeface="굴림" charset="0"/>
                <a:cs typeface="굴림" charset="0"/>
              </a:rPr>
              <a:t> Sequentielle </a:t>
            </a:r>
            <a:r>
              <a:rPr lang="de-DE" altLang="ko-KR" dirty="0">
                <a:solidFill>
                  <a:schemeClr val="bg2"/>
                </a:solidFill>
                <a:ea typeface="굴림" charset="0"/>
                <a:cs typeface="굴림" charset="0"/>
              </a:rPr>
              <a:t>Logik (Schaltwerke)</a:t>
            </a:r>
          </a:p>
          <a:p>
            <a:pPr marL="523875" lvl="1" indent="-169863">
              <a:lnSpc>
                <a:spcPct val="90000"/>
              </a:lnSpc>
            </a:pPr>
            <a:r>
              <a:rPr lang="de-DE" altLang="ko-KR" dirty="0">
                <a:ea typeface="굴림" charset="0"/>
                <a:cs typeface="굴림" charset="0"/>
              </a:rPr>
              <a:t>Speicherelemente (Flipflops, </a:t>
            </a:r>
            <a:r>
              <a:rPr lang="de-DE" altLang="ko-KR" dirty="0" err="1">
                <a:ea typeface="굴림" charset="0"/>
                <a:cs typeface="굴림" charset="0"/>
              </a:rPr>
              <a:t>Latches</a:t>
            </a:r>
            <a:r>
              <a:rPr lang="de-DE" altLang="ko-KR" dirty="0">
                <a:ea typeface="굴림" charset="0"/>
                <a:cs typeface="굴림" charset="0"/>
              </a:rPr>
              <a:t>)</a:t>
            </a:r>
          </a:p>
          <a:p>
            <a:pPr marL="523875" lvl="1" indent="-169863">
              <a:lnSpc>
                <a:spcPct val="90000"/>
              </a:lnSpc>
            </a:pPr>
            <a:r>
              <a:rPr lang="de-DE" altLang="ko-KR" dirty="0">
                <a:ea typeface="굴림" charset="0"/>
                <a:cs typeface="굴림" charset="0"/>
              </a:rPr>
              <a:t>Schaltwerksentwurf</a:t>
            </a:r>
          </a:p>
          <a:p>
            <a:pPr marL="265113" indent="-265113">
              <a:lnSpc>
                <a:spcPct val="90000"/>
              </a:lnSpc>
              <a:buFont typeface="+mj-lt"/>
              <a:buAutoNum type="arabicPeriod"/>
            </a:pPr>
            <a:r>
              <a:rPr lang="de-DE" altLang="ko-KR" dirty="0">
                <a:solidFill>
                  <a:schemeClr val="bg2"/>
                </a:solidFill>
                <a:ea typeface="굴림" charset="0"/>
                <a:cs typeface="굴림" charset="0"/>
              </a:rPr>
              <a:t> Wichtige Schaltungen</a:t>
            </a:r>
          </a:p>
          <a:p>
            <a:pPr marL="530225" indent="-176213">
              <a:lnSpc>
                <a:spcPct val="90000"/>
              </a:lnSpc>
            </a:pPr>
            <a:r>
              <a:rPr lang="de-DE" altLang="ko-KR" sz="2200" dirty="0">
                <a:ea typeface="굴림" charset="0"/>
                <a:cs typeface="굴림" charset="0"/>
              </a:rPr>
              <a:t>Multiplexer und Decoder</a:t>
            </a:r>
          </a:p>
          <a:p>
            <a:pPr marL="530225" indent="-176213">
              <a:lnSpc>
                <a:spcPct val="90000"/>
              </a:lnSpc>
            </a:pPr>
            <a:r>
              <a:rPr lang="de-DE" altLang="ko-KR" sz="2200" dirty="0">
                <a:ea typeface="굴림" charset="0"/>
                <a:cs typeface="굴림" charset="0"/>
              </a:rPr>
              <a:t>Registersatz</a:t>
            </a:r>
          </a:p>
          <a:p>
            <a:pPr marL="530225" indent="-176213">
              <a:lnSpc>
                <a:spcPct val="90000"/>
              </a:lnSpc>
            </a:pPr>
            <a:r>
              <a:rPr lang="de-DE" altLang="ko-KR" sz="2200" dirty="0">
                <a:ea typeface="굴림" charset="0"/>
                <a:cs typeface="굴림" charset="0"/>
              </a:rPr>
              <a:t>Arithmetisch-Logische Einheit (ALU)</a:t>
            </a:r>
          </a:p>
          <a:p>
            <a:pPr marL="530225" indent="-176213">
              <a:lnSpc>
                <a:spcPct val="90000"/>
              </a:lnSpc>
            </a:pPr>
            <a:r>
              <a:rPr lang="de-DE" altLang="ko-KR" sz="2200" dirty="0">
                <a:ea typeface="굴림" charset="0"/>
                <a:cs typeface="굴림" charset="0"/>
              </a:rPr>
              <a:t>Ripple-Carry und Carry-Look-</a:t>
            </a:r>
            <a:r>
              <a:rPr lang="de-DE" altLang="ko-KR" sz="2200" dirty="0" err="1">
                <a:ea typeface="굴림" charset="0"/>
                <a:cs typeface="굴림" charset="0"/>
              </a:rPr>
              <a:t>Ahead</a:t>
            </a:r>
            <a:r>
              <a:rPr lang="de-DE" altLang="ko-KR" sz="2200" dirty="0">
                <a:ea typeface="굴림" charset="0"/>
                <a:cs typeface="굴림" charset="0"/>
              </a:rPr>
              <a:t> </a:t>
            </a:r>
            <a:r>
              <a:rPr lang="de-DE" altLang="ko-KR" sz="2200" dirty="0" err="1">
                <a:ea typeface="굴림" charset="0"/>
                <a:cs typeface="굴림" charset="0"/>
              </a:rPr>
              <a:t>Addierer</a:t>
            </a:r>
            <a:endParaRPr lang="de-DE" altLang="ko-KR" sz="2200" dirty="0">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3</a:t>
            </a:fld>
            <a:endParaRPr lang="en-US"/>
          </a:p>
        </p:txBody>
      </p:sp>
    </p:spTree>
    <p:extLst>
      <p:ext uri="{BB962C8B-B14F-4D97-AF65-F5344CB8AC3E}">
        <p14:creationId xmlns:p14="http://schemas.microsoft.com/office/powerpoint/2010/main" val="150777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582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82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82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82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582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582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582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582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582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582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582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82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0"/>
          <p:cNvSpPr txBox="1"/>
          <p:nvPr/>
        </p:nvSpPr>
        <p:spPr>
          <a:xfrm>
            <a:off x="10017408" y="3557280"/>
            <a:ext cx="1120820" cy="400110"/>
          </a:xfrm>
          <a:prstGeom prst="rect">
            <a:avLst/>
          </a:prstGeom>
          <a:noFill/>
        </p:spPr>
        <p:txBody>
          <a:bodyPr wrap="none" rtlCol="0">
            <a:spAutoFit/>
          </a:bodyPr>
          <a:lstStyle/>
          <a:p>
            <a:r>
              <a:rPr lang="en-US" sz="2000" dirty="0">
                <a:solidFill>
                  <a:srgbClr val="C0504D"/>
                </a:solidFill>
                <a:sym typeface="Wingdings"/>
              </a:rPr>
              <a:t>0+B=B</a:t>
            </a:r>
            <a:endParaRPr lang="en-US" sz="2000" dirty="0">
              <a:solidFill>
                <a:srgbClr val="C0504D"/>
              </a:solidFill>
            </a:endParaRPr>
          </a:p>
        </p:txBody>
      </p:sp>
      <p:sp>
        <p:nvSpPr>
          <p:cNvPr id="58" name="TextBox 49"/>
          <p:cNvSpPr txBox="1"/>
          <p:nvPr/>
        </p:nvSpPr>
        <p:spPr>
          <a:xfrm>
            <a:off x="8217209" y="4709408"/>
            <a:ext cx="1027845" cy="400110"/>
          </a:xfrm>
          <a:prstGeom prst="rect">
            <a:avLst/>
          </a:prstGeom>
          <a:noFill/>
        </p:spPr>
        <p:txBody>
          <a:bodyPr wrap="none" rtlCol="0">
            <a:spAutoFit/>
          </a:bodyPr>
          <a:lstStyle/>
          <a:p>
            <a:r>
              <a:rPr lang="en-US" sz="2000" dirty="0">
                <a:solidFill>
                  <a:srgbClr val="C0504D"/>
                </a:solidFill>
              </a:rPr>
              <a:t>1</a:t>
            </a:r>
            <a:r>
              <a:rPr lang="en-US" sz="2000" dirty="0">
                <a:solidFill>
                  <a:srgbClr val="C0504D"/>
                </a:solidFill>
                <a:latin typeface="Wingdings"/>
                <a:ea typeface="Wingdings"/>
                <a:cs typeface="Wingdings"/>
                <a:sym typeface="Wingdings"/>
              </a:rPr>
              <a:t></a:t>
            </a:r>
            <a:r>
              <a:rPr lang="en-US" sz="2000" dirty="0">
                <a:solidFill>
                  <a:srgbClr val="C0504D"/>
                </a:solidFill>
                <a:sym typeface="Wingdings"/>
              </a:rPr>
              <a:t>B=B</a:t>
            </a:r>
            <a:endParaRPr lang="en-US" sz="2000" dirty="0">
              <a:solidFill>
                <a:srgbClr val="C0504D"/>
              </a:solidFill>
            </a:endParaRPr>
          </a:p>
        </p:txBody>
      </p:sp>
      <p:sp>
        <p:nvSpPr>
          <p:cNvPr id="55" name="TextBox 15"/>
          <p:cNvSpPr txBox="1"/>
          <p:nvPr/>
        </p:nvSpPr>
        <p:spPr>
          <a:xfrm>
            <a:off x="6689962" y="1757080"/>
            <a:ext cx="558166" cy="400110"/>
          </a:xfrm>
          <a:prstGeom prst="rect">
            <a:avLst/>
          </a:prstGeom>
          <a:noFill/>
        </p:spPr>
        <p:txBody>
          <a:bodyPr wrap="none" rtlCol="0">
            <a:spAutoFit/>
          </a:bodyPr>
          <a:lstStyle/>
          <a:p>
            <a:r>
              <a:rPr lang="en-US" sz="2000" dirty="0">
                <a:solidFill>
                  <a:schemeClr val="accent2"/>
                </a:solidFill>
              </a:rPr>
              <a:t>=1</a:t>
            </a:r>
          </a:p>
        </p:txBody>
      </p:sp>
      <p:sp>
        <p:nvSpPr>
          <p:cNvPr id="244738" name="Rectangle 2"/>
          <p:cNvSpPr>
            <a:spLocks noGrp="1" noChangeArrowheads="1"/>
          </p:cNvSpPr>
          <p:nvPr>
            <p:ph type="title"/>
          </p:nvPr>
        </p:nvSpPr>
        <p:spPr/>
        <p:txBody>
          <a:bodyPr/>
          <a:lstStyle/>
          <a:p>
            <a:r>
              <a:rPr lang="en-US" altLang="ko-KR" dirty="0">
                <a:ea typeface="굴림" charset="0"/>
                <a:cs typeface="굴림" charset="0"/>
              </a:rPr>
              <a:t>MUX-</a:t>
            </a:r>
            <a:r>
              <a:rPr lang="en-US" altLang="ko-KR" dirty="0" err="1">
                <a:ea typeface="굴림" charset="0"/>
                <a:cs typeface="굴림" charset="0"/>
              </a:rPr>
              <a:t>Schaltnetz</a:t>
            </a:r>
            <a:endParaRPr lang="en-US" altLang="ko-KR" dirty="0">
              <a:ea typeface="굴림" charset="0"/>
              <a:cs typeface="굴림" charset="0"/>
            </a:endParaRPr>
          </a:p>
        </p:txBody>
      </p:sp>
      <mc:AlternateContent xmlns:mc="http://schemas.openxmlformats.org/markup-compatibility/2006" xmlns:a14="http://schemas.microsoft.com/office/drawing/2010/main">
        <mc:Choice Requires="a14">
          <p:sp>
            <p:nvSpPr>
              <p:cNvPr id="52" name="Text Placeholder 51"/>
              <p:cNvSpPr>
                <a:spLocks noGrp="1"/>
              </p:cNvSpPr>
              <p:nvPr>
                <p:ph idx="1"/>
              </p:nvPr>
            </p:nvSpPr>
            <p:spPr>
              <a:xfrm>
                <a:off x="359993" y="1295404"/>
                <a:ext cx="4420224" cy="4448177"/>
              </a:xfrm>
            </p:spPr>
            <p:txBody>
              <a:bodyPr/>
              <a:lstStyle/>
              <a:p>
                <a:r>
                  <a:rPr lang="en-US" dirty="0"/>
                  <a:t>Boolesche </a:t>
                </a:r>
                <a:r>
                  <a:rPr lang="en-US" dirty="0" err="1"/>
                  <a:t>Gleichung</a:t>
                </a:r>
                <a:r>
                  <a:rPr lang="en-US" dirty="0"/>
                  <a:t>: </a:t>
                </a:r>
                <a:endParaRPr lang="de-DE" b="0" i="1" dirty="0">
                  <a:latin typeface="Cambria Math" panose="02040503050406030204" pitchFamily="18" charset="0"/>
                </a:endParaRPr>
              </a:p>
              <a:p>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bar>
                      <m:barPr>
                        <m:pos m:val="top"/>
                        <m:ctrlPr>
                          <a:rPr lang="de-DE" i="1" smtClean="0">
                            <a:solidFill>
                              <a:srgbClr val="FF0000"/>
                            </a:solidFill>
                            <a:latin typeface="Cambria Math" panose="02040503050406030204" pitchFamily="18" charset="0"/>
                          </a:rPr>
                        </m:ctrlPr>
                      </m:barPr>
                      <m:e>
                        <m:r>
                          <a:rPr lang="de-DE" i="1">
                            <a:solidFill>
                              <a:srgbClr val="FF0000"/>
                            </a:solidFill>
                            <a:latin typeface="Cambria Math" panose="02040503050406030204" pitchFamily="18" charset="0"/>
                          </a:rPr>
                          <m:t>𝑆</m:t>
                        </m:r>
                      </m:e>
                    </m:bar>
                    <m:r>
                      <a:rPr lang="de-DE" i="1">
                        <a:solidFill>
                          <a:srgbClr val="FF0000"/>
                        </a:solidFill>
                        <a:latin typeface="Cambria Math" panose="02040503050406030204" pitchFamily="18" charset="0"/>
                      </a:rPr>
                      <m:t>⋅</m:t>
                    </m:r>
                    <m:r>
                      <a:rPr lang="de-DE" i="1">
                        <a:solidFill>
                          <a:srgbClr val="FF0000"/>
                        </a:solidFill>
                        <a:latin typeface="Cambria Math" panose="02040503050406030204" pitchFamily="18" charset="0"/>
                      </a:rPr>
                      <m:t>𝐴</m:t>
                    </m:r>
                    <m:r>
                      <a:rPr lang="de-DE" i="1">
                        <a:solidFill>
                          <a:srgbClr val="FF0000"/>
                        </a:solidFill>
                        <a:latin typeface="Cambria Math" panose="02040503050406030204" pitchFamily="18" charset="0"/>
                      </a:rPr>
                      <m:t>⋅</m:t>
                    </m:r>
                    <m:bar>
                      <m:barPr>
                        <m:pos m:val="top"/>
                        <m:ctrlPr>
                          <a:rPr lang="de-DE" i="1" smtClean="0">
                            <a:solidFill>
                              <a:srgbClr val="FF0000"/>
                            </a:solidFill>
                            <a:latin typeface="Cambria Math" panose="02040503050406030204" pitchFamily="18" charset="0"/>
                          </a:rPr>
                        </m:ctrlPr>
                      </m:barPr>
                      <m:e>
                        <m:r>
                          <a:rPr lang="de-DE" i="1">
                            <a:solidFill>
                              <a:srgbClr val="FF0000"/>
                            </a:solidFill>
                            <a:latin typeface="Cambria Math" panose="02040503050406030204" pitchFamily="18" charset="0"/>
                          </a:rPr>
                          <m:t>𝐵</m:t>
                        </m:r>
                      </m:e>
                    </m:bar>
                    <m:r>
                      <a:rPr lang="de-DE" i="1">
                        <a:solidFill>
                          <a:srgbClr val="FF0000"/>
                        </a:solidFill>
                        <a:latin typeface="Cambria Math" panose="02040503050406030204" pitchFamily="18" charset="0"/>
                      </a:rPr>
                      <m:t>+</m:t>
                    </m:r>
                    <m:bar>
                      <m:barPr>
                        <m:pos m:val="top"/>
                        <m:ctrlPr>
                          <a:rPr lang="de-DE" i="1">
                            <a:solidFill>
                              <a:srgbClr val="FF0000"/>
                            </a:solidFill>
                            <a:latin typeface="Cambria Math" panose="02040503050406030204" pitchFamily="18" charset="0"/>
                          </a:rPr>
                        </m:ctrlPr>
                      </m:barPr>
                      <m:e>
                        <m:r>
                          <a:rPr lang="de-DE" i="1">
                            <a:solidFill>
                              <a:srgbClr val="FF0000"/>
                            </a:solidFill>
                            <a:latin typeface="Cambria Math" panose="02040503050406030204" pitchFamily="18" charset="0"/>
                          </a:rPr>
                          <m:t>𝑆</m:t>
                        </m:r>
                      </m:e>
                    </m:bar>
                    <m:r>
                      <a:rPr lang="de-DE" i="1">
                        <a:solidFill>
                          <a:srgbClr val="FF0000"/>
                        </a:solidFill>
                        <a:latin typeface="Cambria Math" panose="02040503050406030204" pitchFamily="18" charset="0"/>
                      </a:rPr>
                      <m:t>⋅</m:t>
                    </m:r>
                    <m:r>
                      <a:rPr lang="de-DE" i="1">
                        <a:solidFill>
                          <a:srgbClr val="FF0000"/>
                        </a:solidFill>
                        <a:latin typeface="Cambria Math" panose="02040503050406030204" pitchFamily="18" charset="0"/>
                      </a:rPr>
                      <m:t>𝐴</m:t>
                    </m:r>
                    <m:r>
                      <a:rPr lang="de-DE" i="1">
                        <a:solidFill>
                          <a:srgbClr val="FF0000"/>
                        </a:solidFill>
                        <a:latin typeface="Cambria Math" panose="02040503050406030204" pitchFamily="18" charset="0"/>
                      </a:rPr>
                      <m:t>⋅</m:t>
                    </m:r>
                    <m:r>
                      <a:rPr lang="de-DE" i="1" smtClean="0">
                        <a:solidFill>
                          <a:srgbClr val="FF0000"/>
                        </a:solidFill>
                        <a:latin typeface="Cambria Math" panose="02040503050406030204" pitchFamily="18" charset="0"/>
                      </a:rPr>
                      <m:t>𝐵</m:t>
                    </m:r>
                  </m:oMath>
                </a14:m>
                <a:endParaRPr lang="de-DE" i="1" dirty="0">
                  <a:solidFill>
                    <a:srgbClr val="FF0000"/>
                  </a:solidFill>
                  <a:latin typeface="Cambria Math" panose="02040503050406030204" pitchFamily="18" charset="0"/>
                </a:endParaRPr>
              </a:p>
              <a:p>
                <a:pPr marL="0" indent="0">
                  <a:buNone/>
                </a:pPr>
                <a:r>
                  <a:rPr lang="de-DE" dirty="0"/>
                  <a:t>      </a:t>
                </a:r>
                <a14:m>
                  <m:oMath xmlns:m="http://schemas.openxmlformats.org/officeDocument/2006/math">
                    <m:r>
                      <a:rPr lang="de-DE" i="1">
                        <a:latin typeface="Cambria Math" panose="02040503050406030204" pitchFamily="18" charset="0"/>
                      </a:rPr>
                      <m:t>+ </m:t>
                    </m:r>
                    <m:r>
                      <a:rPr lang="de-DE" i="1" smtClean="0">
                        <a:solidFill>
                          <a:srgbClr val="432BF5"/>
                        </a:solidFill>
                        <a:latin typeface="Cambria Math" panose="02040503050406030204" pitchFamily="18" charset="0"/>
                      </a:rPr>
                      <m:t>𝑆</m:t>
                    </m:r>
                    <m:r>
                      <a:rPr lang="de-DE" i="1" smtClean="0">
                        <a:solidFill>
                          <a:srgbClr val="432BF5"/>
                        </a:solidFill>
                        <a:latin typeface="Cambria Math" panose="02040503050406030204" pitchFamily="18" charset="0"/>
                      </a:rPr>
                      <m:t>⋅</m:t>
                    </m:r>
                    <m:bar>
                      <m:barPr>
                        <m:pos m:val="top"/>
                        <m:ctrlPr>
                          <a:rPr lang="de-DE" i="1" smtClean="0">
                            <a:solidFill>
                              <a:srgbClr val="432BF5"/>
                            </a:solidFill>
                            <a:latin typeface="Cambria Math" panose="02040503050406030204" pitchFamily="18" charset="0"/>
                          </a:rPr>
                        </m:ctrlPr>
                      </m:barPr>
                      <m:e>
                        <m:r>
                          <a:rPr lang="de-DE" i="1">
                            <a:solidFill>
                              <a:srgbClr val="432BF5"/>
                            </a:solidFill>
                            <a:latin typeface="Cambria Math" panose="02040503050406030204" pitchFamily="18" charset="0"/>
                          </a:rPr>
                          <m:t>𝐴</m:t>
                        </m:r>
                      </m:e>
                    </m:bar>
                    <m:r>
                      <a:rPr lang="de-DE" i="1">
                        <a:solidFill>
                          <a:srgbClr val="432BF5"/>
                        </a:solidFill>
                        <a:latin typeface="Cambria Math" panose="02040503050406030204" pitchFamily="18" charset="0"/>
                      </a:rPr>
                      <m:t>⋅</m:t>
                    </m:r>
                    <m:r>
                      <a:rPr lang="de-DE" i="1">
                        <a:solidFill>
                          <a:srgbClr val="432BF5"/>
                        </a:solidFill>
                        <a:latin typeface="Cambria Math" panose="02040503050406030204" pitchFamily="18" charset="0"/>
                      </a:rPr>
                      <m:t>𝐵</m:t>
                    </m:r>
                    <m:r>
                      <a:rPr lang="de-DE" i="1">
                        <a:solidFill>
                          <a:srgbClr val="432BF5"/>
                        </a:solidFill>
                        <a:latin typeface="Cambria Math" panose="02040503050406030204" pitchFamily="18" charset="0"/>
                      </a:rPr>
                      <m:t>+</m:t>
                    </m:r>
                    <m:r>
                      <a:rPr lang="de-DE" i="1">
                        <a:solidFill>
                          <a:srgbClr val="432BF5"/>
                        </a:solidFill>
                        <a:latin typeface="Cambria Math" panose="02040503050406030204" pitchFamily="18" charset="0"/>
                      </a:rPr>
                      <m:t>𝑆</m:t>
                    </m:r>
                    <m:r>
                      <a:rPr lang="de-DE" i="1">
                        <a:solidFill>
                          <a:srgbClr val="432BF5"/>
                        </a:solidFill>
                        <a:latin typeface="Cambria Math" panose="02040503050406030204" pitchFamily="18" charset="0"/>
                      </a:rPr>
                      <m:t>⋅</m:t>
                    </m:r>
                    <m:r>
                      <a:rPr lang="de-DE" i="1" smtClean="0">
                        <a:solidFill>
                          <a:srgbClr val="432BF5"/>
                        </a:solidFill>
                        <a:latin typeface="Cambria Math" panose="02040503050406030204" pitchFamily="18" charset="0"/>
                      </a:rPr>
                      <m:t>𝐴</m:t>
                    </m:r>
                    <m:r>
                      <a:rPr lang="de-DE" i="1">
                        <a:solidFill>
                          <a:srgbClr val="432BF5"/>
                        </a:solidFill>
                        <a:latin typeface="Cambria Math" panose="02040503050406030204" pitchFamily="18" charset="0"/>
                      </a:rPr>
                      <m:t>⋅</m:t>
                    </m:r>
                    <m:r>
                      <a:rPr lang="de-DE" i="1">
                        <a:solidFill>
                          <a:srgbClr val="432BF5"/>
                        </a:solidFill>
                        <a:latin typeface="Cambria Math" panose="02040503050406030204" pitchFamily="18" charset="0"/>
                      </a:rPr>
                      <m:t>𝐵</m:t>
                    </m:r>
                  </m:oMath>
                </a14:m>
                <a:endParaRPr lang="de-DE" b="0" dirty="0">
                  <a:solidFill>
                    <a:srgbClr val="432BF5"/>
                  </a:solidFill>
                </a:endParaRPr>
              </a:p>
              <a:p>
                <a:r>
                  <a:rPr lang="de-DE" dirty="0"/>
                  <a:t>Distributivgesetz: </a:t>
                </a:r>
                <a:br>
                  <a:rPr lang="de-DE" dirty="0"/>
                </a:b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𝑎</m:t>
                        </m:r>
                        <m:r>
                          <a:rPr lang="de-DE" i="1">
                            <a:latin typeface="Cambria Math" panose="02040503050406030204" pitchFamily="18" charset="0"/>
                          </a:rPr>
                          <m:t>+</m:t>
                        </m:r>
                        <m:r>
                          <a:rPr lang="de-DE" i="1">
                            <a:latin typeface="Cambria Math" panose="02040503050406030204" pitchFamily="18" charset="0"/>
                          </a:rPr>
                          <m:t>𝑏</m:t>
                        </m:r>
                      </m:e>
                    </m:d>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𝑎</m:t>
                    </m:r>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𝑐</m:t>
                    </m:r>
                  </m:oMath>
                </a14:m>
                <a:endParaRPr lang="de-DE" dirty="0"/>
              </a:p>
              <a:p>
                <a:r>
                  <a:rPr lang="de-DE" dirty="0"/>
                  <a:t>Komplementäre Elemente: </a:t>
                </a:r>
                <a:endParaRPr lang="de-DE"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bar>
                        <m:barPr>
                          <m:pos m:val="top"/>
                          <m:ctrlPr>
                            <a:rPr lang="de-DE" b="0" i="1" smtClean="0">
                              <a:latin typeface="Cambria Math" panose="02040503050406030204" pitchFamily="18" charset="0"/>
                            </a:rPr>
                          </m:ctrlPr>
                        </m:barPr>
                        <m:e>
                          <m:r>
                            <a:rPr lang="de-DE" b="0" i="1" smtClean="0">
                              <a:latin typeface="Cambria Math" panose="02040503050406030204" pitchFamily="18" charset="0"/>
                            </a:rPr>
                            <m:t>𝑎</m:t>
                          </m:r>
                        </m:e>
                      </m:bar>
                      <m:r>
                        <a:rPr lang="de-DE" b="0" i="1" smtClean="0">
                          <a:latin typeface="Cambria Math" panose="02040503050406030204" pitchFamily="18" charset="0"/>
                        </a:rPr>
                        <m:t>=1</m:t>
                      </m:r>
                    </m:oMath>
                  </m:oMathPara>
                </a14:m>
                <a:endParaRPr lang="de-DE" dirty="0"/>
              </a:p>
              <a:p>
                <a:pPr>
                  <a:buFont typeface="Wingdings" panose="05000000000000000000" pitchFamily="2" charset="2"/>
                  <a:buChar char="Ø"/>
                </a:pPr>
                <a:r>
                  <a:rPr lang="de-DE" dirty="0"/>
                  <a:t>Vereinfacht:</a:t>
                </a:r>
                <a:r>
                  <a:rPr lang="de-DE" b="0" dirty="0"/>
                  <a:t>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bar>
                      <m:barPr>
                        <m:pos m:val="top"/>
                        <m:ctrlPr>
                          <a:rPr lang="de-DE" b="0" i="1" smtClean="0">
                            <a:solidFill>
                              <a:srgbClr val="FF0000"/>
                            </a:solidFill>
                            <a:latin typeface="Cambria Math" panose="02040503050406030204" pitchFamily="18" charset="0"/>
                          </a:rPr>
                        </m:ctrlPr>
                      </m:barPr>
                      <m:e>
                        <m:r>
                          <a:rPr lang="de-DE" b="0" i="1" smtClean="0">
                            <a:solidFill>
                              <a:srgbClr val="FF0000"/>
                            </a:solidFill>
                            <a:latin typeface="Cambria Math" panose="02040503050406030204" pitchFamily="18" charset="0"/>
                          </a:rPr>
                          <m:t>𝑆</m:t>
                        </m:r>
                      </m:e>
                    </m:bar>
                    <m:r>
                      <a:rPr lang="de-DE" b="0" i="1" smtClean="0">
                        <a:solidFill>
                          <a:srgbClr val="FF0000"/>
                        </a:solidFill>
                        <a:latin typeface="Cambria Math" panose="02040503050406030204" pitchFamily="18" charset="0"/>
                      </a:rPr>
                      <m:t>⋅</m:t>
                    </m:r>
                    <m:r>
                      <a:rPr lang="de-DE" b="0" i="1" smtClean="0">
                        <a:solidFill>
                          <a:srgbClr val="FF0000"/>
                        </a:solidFill>
                        <a:latin typeface="Cambria Math" panose="02040503050406030204" pitchFamily="18" charset="0"/>
                      </a:rPr>
                      <m:t>𝐴</m:t>
                    </m:r>
                    <m:r>
                      <a:rPr lang="de-DE" b="0" i="1" smtClean="0">
                        <a:latin typeface="Cambria Math" panose="02040503050406030204" pitchFamily="18" charset="0"/>
                      </a:rPr>
                      <m:t>+</m:t>
                    </m:r>
                    <m:r>
                      <a:rPr lang="de-DE" b="0" i="1" smtClean="0">
                        <a:solidFill>
                          <a:srgbClr val="432BF5"/>
                        </a:solidFill>
                        <a:latin typeface="Cambria Math" panose="02040503050406030204" pitchFamily="18" charset="0"/>
                      </a:rPr>
                      <m:t>𝑆</m:t>
                    </m:r>
                    <m:r>
                      <a:rPr lang="de-DE" b="0" i="1" smtClean="0">
                        <a:solidFill>
                          <a:srgbClr val="432BF5"/>
                        </a:solidFill>
                        <a:latin typeface="Cambria Math" panose="02040503050406030204" pitchFamily="18" charset="0"/>
                      </a:rPr>
                      <m:t>⋅</m:t>
                    </m:r>
                    <m:r>
                      <a:rPr lang="de-DE" b="0" i="1" smtClean="0">
                        <a:solidFill>
                          <a:srgbClr val="432BF5"/>
                        </a:solidFill>
                        <a:latin typeface="Cambria Math" panose="02040503050406030204" pitchFamily="18" charset="0"/>
                      </a:rPr>
                      <m:t>𝐵</m:t>
                    </m:r>
                  </m:oMath>
                </a14:m>
                <a:endParaRPr lang="en-US" dirty="0">
                  <a:solidFill>
                    <a:srgbClr val="432BF5"/>
                  </a:solidFill>
                </a:endParaRPr>
              </a:p>
            </p:txBody>
          </p:sp>
        </mc:Choice>
        <mc:Fallback xmlns="">
          <p:sp>
            <p:nvSpPr>
              <p:cNvPr id="52" name="Text Placeholder 51"/>
              <p:cNvSpPr>
                <a:spLocks noGrp="1" noRot="1" noChangeAspect="1" noMove="1" noResize="1" noEditPoints="1" noAdjustHandles="1" noChangeArrowheads="1" noChangeShapeType="1" noTextEdit="1"/>
              </p:cNvSpPr>
              <p:nvPr>
                <p:ph idx="1"/>
              </p:nvPr>
            </p:nvSpPr>
            <p:spPr>
              <a:xfrm>
                <a:off x="359993" y="1295404"/>
                <a:ext cx="4420224" cy="4448177"/>
              </a:xfrm>
              <a:blipFill>
                <a:blip r:embed="rId3"/>
                <a:stretch>
                  <a:fillRect l="-3862" t="-2195"/>
                </a:stretch>
              </a:blipFill>
            </p:spPr>
            <p:txBody>
              <a:bodyPr/>
              <a:lstStyle/>
              <a:p>
                <a:r>
                  <a:rPr lang="de-DE">
                    <a:noFill/>
                  </a:rPr>
                  <a:t> </a:t>
                </a:r>
              </a:p>
            </p:txBody>
          </p:sp>
        </mc:Fallback>
      </mc:AlternateContent>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19" name="Slide Number Placeholder 5"/>
          <p:cNvSpPr>
            <a:spLocks noGrp="1"/>
          </p:cNvSpPr>
          <p:nvPr>
            <p:ph type="sldNum" sz="quarter" idx="12"/>
          </p:nvPr>
        </p:nvSpPr>
        <p:spPr/>
        <p:txBody>
          <a:bodyPr/>
          <a:lstStyle/>
          <a:p>
            <a:fld id="{E693840B-EE20-B545-B917-3439E21A369F}" type="slidenum">
              <a:rPr lang="en-US"/>
              <a:pPr/>
              <a:t>30</a:t>
            </a:fld>
            <a:endParaRPr lang="en-US"/>
          </a:p>
        </p:txBody>
      </p:sp>
      <p:grpSp>
        <p:nvGrpSpPr>
          <p:cNvPr id="2" name="Gruppieren 1"/>
          <p:cNvGrpSpPr/>
          <p:nvPr/>
        </p:nvGrpSpPr>
        <p:grpSpPr>
          <a:xfrm>
            <a:off x="5591944" y="1772170"/>
            <a:ext cx="5073382" cy="3313014"/>
            <a:chOff x="5591944" y="1772170"/>
            <a:chExt cx="5073382" cy="3313014"/>
          </a:xfrm>
        </p:grpSpPr>
        <p:sp>
          <p:nvSpPr>
            <p:cNvPr id="31" name="Freeform 11"/>
            <p:cNvSpPr>
              <a:spLocks noChangeArrowheads="1"/>
            </p:cNvSpPr>
            <p:nvPr/>
          </p:nvSpPr>
          <p:spPr bwMode="auto">
            <a:xfrm>
              <a:off x="7011497" y="2923654"/>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19050" cmpd="sng">
              <a:solidFill>
                <a:srgbClr val="000000"/>
              </a:solidFill>
              <a:miter lim="800000"/>
              <a:headEnd/>
              <a:tailEnd/>
            </a:ln>
          </p:spPr>
          <p:txBody>
            <a:bodyPr wrap="none" anchor="ctr"/>
            <a:lstStyle/>
            <a:p>
              <a:endParaRPr lang="en-US"/>
            </a:p>
          </p:txBody>
        </p:sp>
        <p:sp>
          <p:nvSpPr>
            <p:cNvPr id="32" name="Freeform 12"/>
            <p:cNvSpPr>
              <a:spLocks noChangeArrowheads="1"/>
            </p:cNvSpPr>
            <p:nvPr/>
          </p:nvSpPr>
          <p:spPr bwMode="auto">
            <a:xfrm>
              <a:off x="7011496" y="2925242"/>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33" name="Freeform 13"/>
            <p:cNvSpPr>
              <a:spLocks noChangeArrowheads="1"/>
            </p:cNvSpPr>
            <p:nvPr/>
          </p:nvSpPr>
          <p:spPr bwMode="auto">
            <a:xfrm>
              <a:off x="6652722" y="3103042"/>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34" name="Freeform 14"/>
            <p:cNvSpPr>
              <a:spLocks noChangeArrowheads="1"/>
            </p:cNvSpPr>
            <p:nvPr/>
          </p:nvSpPr>
          <p:spPr bwMode="auto">
            <a:xfrm>
              <a:off x="5931079" y="3419273"/>
              <a:ext cx="1082007"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35" name="Freeform 15"/>
            <p:cNvSpPr>
              <a:spLocks noChangeArrowheads="1"/>
            </p:cNvSpPr>
            <p:nvPr/>
          </p:nvSpPr>
          <p:spPr bwMode="auto">
            <a:xfrm flipV="1">
              <a:off x="8184232" y="3249645"/>
              <a:ext cx="267127"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37" name="Freeform 11"/>
            <p:cNvSpPr>
              <a:spLocks noChangeArrowheads="1"/>
            </p:cNvSpPr>
            <p:nvPr/>
          </p:nvSpPr>
          <p:spPr bwMode="auto">
            <a:xfrm>
              <a:off x="7011199" y="4364459"/>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19050" cmpd="sng">
              <a:solidFill>
                <a:srgbClr val="000000"/>
              </a:solidFill>
              <a:miter lim="800000"/>
              <a:headEnd/>
              <a:tailEnd/>
            </a:ln>
          </p:spPr>
          <p:txBody>
            <a:bodyPr wrap="none" anchor="ctr"/>
            <a:lstStyle/>
            <a:p>
              <a:endParaRPr lang="en-US"/>
            </a:p>
          </p:txBody>
        </p:sp>
        <p:sp>
          <p:nvSpPr>
            <p:cNvPr id="38" name="Freeform 12"/>
            <p:cNvSpPr>
              <a:spLocks noChangeArrowheads="1"/>
            </p:cNvSpPr>
            <p:nvPr/>
          </p:nvSpPr>
          <p:spPr bwMode="auto">
            <a:xfrm>
              <a:off x="7011198" y="4366047"/>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39" name="Freeform 13"/>
            <p:cNvSpPr>
              <a:spLocks noChangeArrowheads="1"/>
            </p:cNvSpPr>
            <p:nvPr/>
          </p:nvSpPr>
          <p:spPr bwMode="auto">
            <a:xfrm flipV="1">
              <a:off x="6723166" y="4505674"/>
              <a:ext cx="289621"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40" name="Freeform 14"/>
            <p:cNvSpPr>
              <a:spLocks noChangeArrowheads="1"/>
            </p:cNvSpPr>
            <p:nvPr/>
          </p:nvSpPr>
          <p:spPr bwMode="auto">
            <a:xfrm>
              <a:off x="5931079" y="4860078"/>
              <a:ext cx="1081709"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sp>
          <p:nvSpPr>
            <p:cNvPr id="41" name="Freeform 15"/>
            <p:cNvSpPr>
              <a:spLocks noChangeArrowheads="1"/>
            </p:cNvSpPr>
            <p:nvPr/>
          </p:nvSpPr>
          <p:spPr bwMode="auto">
            <a:xfrm>
              <a:off x="8183922" y="4721786"/>
              <a:ext cx="267139"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19050" cmpd="sng">
              <a:solidFill>
                <a:srgbClr val="000000"/>
              </a:solidFill>
              <a:miter lim="800000"/>
              <a:headEnd/>
              <a:tailEnd/>
            </a:ln>
          </p:spPr>
          <p:txBody>
            <a:bodyPr wrap="none" anchor="ctr"/>
            <a:lstStyle/>
            <a:p>
              <a:endParaRPr lang="en-US"/>
            </a:p>
          </p:txBody>
        </p:sp>
        <p:grpSp>
          <p:nvGrpSpPr>
            <p:cNvPr id="42" name="Group 119"/>
            <p:cNvGrpSpPr>
              <a:grpSpLocks/>
            </p:cNvGrpSpPr>
            <p:nvPr/>
          </p:nvGrpSpPr>
          <p:grpSpPr bwMode="auto">
            <a:xfrm>
              <a:off x="8451358" y="3644379"/>
              <a:ext cx="1797050" cy="722313"/>
              <a:chOff x="1084263" y="2517775"/>
              <a:chExt cx="1797050" cy="722313"/>
            </a:xfrm>
          </p:grpSpPr>
          <p:sp>
            <p:nvSpPr>
              <p:cNvPr id="43" name="Freeform 16"/>
              <p:cNvSpPr>
                <a:spLocks noChangeArrowheads="1"/>
              </p:cNvSpPr>
              <p:nvPr/>
            </p:nvSpPr>
            <p:spPr bwMode="auto">
              <a:xfrm>
                <a:off x="1444625" y="2517775"/>
                <a:ext cx="1079500" cy="722313"/>
              </a:xfrm>
              <a:custGeom>
                <a:avLst/>
                <a:gdLst>
                  <a:gd name="T0" fmla="*/ 2147483647 w 2997"/>
                  <a:gd name="T1" fmla="*/ 2147483647 h 2006"/>
                  <a:gd name="T2" fmla="*/ 2147483647 w 2997"/>
                  <a:gd name="T3" fmla="*/ 2147483647 h 2006"/>
                  <a:gd name="T4" fmla="*/ 2147483647 w 2997"/>
                  <a:gd name="T5" fmla="*/ 2147483647 h 2006"/>
                  <a:gd name="T6" fmla="*/ 0 w 2997"/>
                  <a:gd name="T7" fmla="*/ 2147483647 h 2006"/>
                  <a:gd name="T8" fmla="*/ 2147483647 w 2997"/>
                  <a:gd name="T9" fmla="*/ 2147483647 h 2006"/>
                  <a:gd name="T10" fmla="*/ 0 w 2997"/>
                  <a:gd name="T11" fmla="*/ 2147483647 h 2006"/>
                  <a:gd name="T12" fmla="*/ 2147483647 w 2997"/>
                  <a:gd name="T13" fmla="*/ 2147483647 h 2006"/>
                  <a:gd name="T14" fmla="*/ 0 60000 65536"/>
                  <a:gd name="T15" fmla="*/ 0 60000 65536"/>
                  <a:gd name="T16" fmla="*/ 0 60000 65536"/>
                  <a:gd name="T17" fmla="*/ 0 60000 65536"/>
                  <a:gd name="T18" fmla="*/ 0 60000 65536"/>
                  <a:gd name="T19" fmla="*/ 0 60000 65536"/>
                  <a:gd name="T20" fmla="*/ 0 60000 65536"/>
                  <a:gd name="T21" fmla="*/ 0 w 2997"/>
                  <a:gd name="T22" fmla="*/ 0 h 2006"/>
                  <a:gd name="T23" fmla="*/ 2997 w 2997"/>
                  <a:gd name="T24" fmla="*/ 2006 h 2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97" h="2006">
                    <a:moveTo>
                      <a:pt x="989" y="4"/>
                    </a:moveTo>
                    <a:cubicBezTo>
                      <a:pt x="1989" y="4"/>
                      <a:pt x="2789" y="604"/>
                      <a:pt x="2996" y="1004"/>
                    </a:cubicBezTo>
                    <a:cubicBezTo>
                      <a:pt x="2789" y="1404"/>
                      <a:pt x="1989" y="2004"/>
                      <a:pt x="989" y="2004"/>
                    </a:cubicBezTo>
                    <a:cubicBezTo>
                      <a:pt x="690" y="2005"/>
                      <a:pt x="666" y="2004"/>
                      <a:pt x="0" y="2004"/>
                    </a:cubicBezTo>
                    <a:cubicBezTo>
                      <a:pt x="199" y="1902"/>
                      <a:pt x="599" y="1602"/>
                      <a:pt x="599" y="1003"/>
                    </a:cubicBezTo>
                    <a:cubicBezTo>
                      <a:pt x="599" y="404"/>
                      <a:pt x="199" y="104"/>
                      <a:pt x="0" y="6"/>
                    </a:cubicBezTo>
                    <a:cubicBezTo>
                      <a:pt x="666" y="6"/>
                      <a:pt x="718" y="0"/>
                      <a:pt x="989"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44" name="Freeform 17"/>
              <p:cNvSpPr>
                <a:spLocks noChangeArrowheads="1"/>
              </p:cNvSpPr>
              <p:nvPr/>
            </p:nvSpPr>
            <p:spPr bwMode="auto">
              <a:xfrm>
                <a:off x="1444625" y="2520950"/>
                <a:ext cx="1588" cy="158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45" name="Freeform 18"/>
              <p:cNvSpPr>
                <a:spLocks noChangeArrowheads="1"/>
              </p:cNvSpPr>
              <p:nvPr/>
            </p:nvSpPr>
            <p:spPr bwMode="auto">
              <a:xfrm>
                <a:off x="1084263" y="2700338"/>
                <a:ext cx="539750" cy="158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46" name="Freeform 19"/>
              <p:cNvSpPr>
                <a:spLocks noChangeArrowheads="1"/>
              </p:cNvSpPr>
              <p:nvPr/>
            </p:nvSpPr>
            <p:spPr bwMode="auto">
              <a:xfrm>
                <a:off x="1084263" y="3059113"/>
                <a:ext cx="539750" cy="158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47" name="Freeform 20"/>
              <p:cNvSpPr>
                <a:spLocks noChangeArrowheads="1"/>
              </p:cNvSpPr>
              <p:nvPr/>
            </p:nvSpPr>
            <p:spPr bwMode="auto">
              <a:xfrm>
                <a:off x="2522538" y="2879725"/>
                <a:ext cx="358775" cy="1588"/>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grpSp>
        <p:cxnSp>
          <p:nvCxnSpPr>
            <p:cNvPr id="7" name="Straight Connector 6"/>
            <p:cNvCxnSpPr>
              <a:endCxn id="45" idx="1"/>
            </p:cNvCxnSpPr>
            <p:nvPr/>
          </p:nvCxnSpPr>
          <p:spPr>
            <a:xfrm>
              <a:off x="8451358" y="3284339"/>
              <a:ext cx="0" cy="542603"/>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46" idx="1"/>
            </p:cNvCxnSpPr>
            <p:nvPr/>
          </p:nvCxnSpPr>
          <p:spPr>
            <a:xfrm>
              <a:off x="8451358" y="4185716"/>
              <a:ext cx="0" cy="538782"/>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39" idx="1"/>
            </p:cNvCxnSpPr>
            <p:nvPr/>
          </p:nvCxnSpPr>
          <p:spPr>
            <a:xfrm>
              <a:off x="6651159" y="2204218"/>
              <a:ext cx="1265" cy="2339628"/>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579150" y="3028210"/>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867182" y="3028210"/>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507142" y="1772170"/>
              <a:ext cx="359394" cy="400110"/>
            </a:xfrm>
            <a:prstGeom prst="rect">
              <a:avLst/>
            </a:prstGeom>
            <a:noFill/>
          </p:spPr>
          <p:txBody>
            <a:bodyPr wrap="none" rtlCol="0">
              <a:spAutoFit/>
            </a:bodyPr>
            <a:lstStyle/>
            <a:p>
              <a:r>
                <a:rPr lang="en-US" sz="2000" dirty="0"/>
                <a:t>S</a:t>
              </a:r>
            </a:p>
          </p:txBody>
        </p:sp>
        <p:sp>
          <p:nvSpPr>
            <p:cNvPr id="17" name="TextBox 16"/>
            <p:cNvSpPr txBox="1"/>
            <p:nvPr/>
          </p:nvSpPr>
          <p:spPr>
            <a:xfrm>
              <a:off x="5591944" y="3212330"/>
              <a:ext cx="359394" cy="400110"/>
            </a:xfrm>
            <a:prstGeom prst="rect">
              <a:avLst/>
            </a:prstGeom>
            <a:noFill/>
          </p:spPr>
          <p:txBody>
            <a:bodyPr wrap="none" rtlCol="0">
              <a:spAutoFit/>
            </a:bodyPr>
            <a:lstStyle/>
            <a:p>
              <a:r>
                <a:rPr lang="en-US" sz="2000" dirty="0"/>
                <a:t>A</a:t>
              </a:r>
            </a:p>
          </p:txBody>
        </p:sp>
        <p:sp>
          <p:nvSpPr>
            <p:cNvPr id="18" name="TextBox 17"/>
            <p:cNvSpPr txBox="1"/>
            <p:nvPr/>
          </p:nvSpPr>
          <p:spPr>
            <a:xfrm>
              <a:off x="5591944" y="4652490"/>
              <a:ext cx="360996" cy="400110"/>
            </a:xfrm>
            <a:prstGeom prst="rect">
              <a:avLst/>
            </a:prstGeom>
            <a:noFill/>
          </p:spPr>
          <p:txBody>
            <a:bodyPr wrap="none" rtlCol="0">
              <a:spAutoFit/>
            </a:bodyPr>
            <a:lstStyle/>
            <a:p>
              <a:r>
                <a:rPr lang="en-US" sz="2000" dirty="0"/>
                <a:t>B</a:t>
              </a:r>
            </a:p>
          </p:txBody>
        </p:sp>
        <p:sp>
          <p:nvSpPr>
            <p:cNvPr id="48" name="TextBox 47"/>
            <p:cNvSpPr txBox="1"/>
            <p:nvPr/>
          </p:nvSpPr>
          <p:spPr>
            <a:xfrm>
              <a:off x="10323566" y="3860402"/>
              <a:ext cx="341760" cy="400110"/>
            </a:xfrm>
            <a:prstGeom prst="rect">
              <a:avLst/>
            </a:prstGeom>
            <a:noFill/>
          </p:spPr>
          <p:txBody>
            <a:bodyPr wrap="none" rtlCol="0">
              <a:spAutoFit/>
            </a:bodyPr>
            <a:lstStyle/>
            <a:p>
              <a:r>
                <a:rPr lang="en-US" sz="2000" dirty="0"/>
                <a:t>Y</a:t>
              </a:r>
            </a:p>
          </p:txBody>
        </p:sp>
      </p:grpSp>
      <p:sp>
        <p:nvSpPr>
          <p:cNvPr id="56" name="TextBox 35"/>
          <p:cNvSpPr txBox="1"/>
          <p:nvPr/>
        </p:nvSpPr>
        <p:spPr>
          <a:xfrm>
            <a:off x="8217208" y="2837200"/>
            <a:ext cx="348172" cy="400110"/>
          </a:xfrm>
          <a:prstGeom prst="rect">
            <a:avLst/>
          </a:prstGeom>
          <a:noFill/>
        </p:spPr>
        <p:txBody>
          <a:bodyPr wrap="none" rtlCol="0">
            <a:spAutoFit/>
          </a:bodyPr>
          <a:lstStyle/>
          <a:p>
            <a:r>
              <a:rPr lang="en-US" sz="2000" dirty="0">
                <a:solidFill>
                  <a:srgbClr val="C0504D"/>
                </a:solidFill>
              </a:rPr>
              <a:t>0</a:t>
            </a:r>
          </a:p>
        </p:txBody>
      </p:sp>
    </p:spTree>
    <p:extLst>
      <p:ext uri="{BB962C8B-B14F-4D97-AF65-F5344CB8AC3E}">
        <p14:creationId xmlns:p14="http://schemas.microsoft.com/office/powerpoint/2010/main" val="46972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p:bldP spid="55" grpId="0"/>
      <p:bldP spid="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kumimoji="1" lang="de-DE" kern="0" dirty="0" err="1">
                <a:latin typeface="Calibri" pitchFamily="34" charset="0"/>
              </a:rPr>
              <a:t>Don‘t</a:t>
            </a:r>
            <a:r>
              <a:rPr kumimoji="1" lang="de-DE" kern="0" dirty="0">
                <a:latin typeface="Calibri" pitchFamily="34" charset="0"/>
              </a:rPr>
              <a:t>-Care</a:t>
            </a:r>
            <a:endParaRPr lang="de-DE" dirty="0"/>
          </a:p>
        </p:txBody>
      </p:sp>
      <p:sp>
        <p:nvSpPr>
          <p:cNvPr id="3" name="Textplatzhalter 2"/>
          <p:cNvSpPr>
            <a:spLocks noGrp="1"/>
          </p:cNvSpPr>
          <p:nvPr>
            <p:ph idx="1"/>
          </p:nvPr>
        </p:nvSpPr>
        <p:spPr/>
        <p:txBody>
          <a:bodyPr>
            <a:normAutofit/>
          </a:bodyPr>
          <a:lstStyle/>
          <a:p>
            <a:pPr marL="342000" indent="-342000">
              <a:spcBef>
                <a:spcPts val="1200"/>
              </a:spcBef>
              <a:defRPr/>
            </a:pPr>
            <a:r>
              <a:rPr lang="de-DE" dirty="0" err="1">
                <a:solidFill>
                  <a:srgbClr val="432BF5"/>
                </a:solidFill>
              </a:rPr>
              <a:t>Don’t</a:t>
            </a:r>
            <a:r>
              <a:rPr lang="de-DE" dirty="0">
                <a:solidFill>
                  <a:srgbClr val="432BF5"/>
                </a:solidFill>
              </a:rPr>
              <a:t>-Care</a:t>
            </a:r>
            <a:r>
              <a:rPr lang="de-DE" dirty="0">
                <a:solidFill>
                  <a:srgbClr val="C0504D"/>
                </a:solidFill>
              </a:rPr>
              <a:t> </a:t>
            </a:r>
            <a:r>
              <a:rPr lang="de-DE" dirty="0"/>
              <a:t>(</a:t>
            </a:r>
            <a:r>
              <a:rPr lang="de-DE" dirty="0">
                <a:solidFill>
                  <a:srgbClr val="432BF5"/>
                </a:solidFill>
              </a:rPr>
              <a:t>*</a:t>
            </a:r>
            <a:r>
              <a:rPr lang="de-DE" dirty="0"/>
              <a:t> oder </a:t>
            </a:r>
            <a:r>
              <a:rPr lang="de-DE" dirty="0">
                <a:solidFill>
                  <a:srgbClr val="432BF5"/>
                </a:solidFill>
              </a:rPr>
              <a:t>-</a:t>
            </a:r>
            <a:r>
              <a:rPr lang="de-DE" dirty="0"/>
              <a:t>) bedeutet, dass dieser Wert keinen Einfluss auf die Logikschaltung hat </a:t>
            </a:r>
            <a:r>
              <a:rPr lang="de-DE" dirty="0">
                <a:sym typeface="Wingdings" panose="05000000000000000000" pitchFamily="2" charset="2"/>
              </a:rPr>
              <a:t></a:t>
            </a:r>
            <a:r>
              <a:rPr lang="de-DE" dirty="0"/>
              <a:t>kompaktere Wahrheitswerttabellen möglich!</a:t>
            </a:r>
          </a:p>
          <a:p>
            <a:pPr marL="0" indent="0">
              <a:spcBef>
                <a:spcPts val="1200"/>
              </a:spcBef>
              <a:buNone/>
              <a:defRPr/>
            </a:pPr>
            <a:r>
              <a:rPr lang="de-DE" sz="2000" dirty="0">
                <a:latin typeface="Calibri" pitchFamily="34" charset="0"/>
              </a:rPr>
              <a:t>Vollständige </a:t>
            </a:r>
            <a:br>
              <a:rPr lang="de-DE" sz="2000" dirty="0">
                <a:latin typeface="Calibri" pitchFamily="34" charset="0"/>
              </a:rPr>
            </a:br>
            <a:r>
              <a:rPr lang="de-DE" sz="2000" dirty="0">
                <a:latin typeface="Calibri" pitchFamily="34" charset="0"/>
              </a:rPr>
              <a:t>Wahrheitswerttabelle 	 								             </a:t>
            </a:r>
          </a:p>
          <a:p>
            <a:pPr marL="0" indent="0">
              <a:spcBef>
                <a:spcPts val="1200"/>
              </a:spcBef>
              <a:buNone/>
              <a:defRPr/>
            </a:pPr>
            <a:r>
              <a:rPr lang="de-DE" sz="2000" dirty="0">
                <a:latin typeface="Calibri" pitchFamily="34" charset="0"/>
              </a:rPr>
              <a:t>																 Wahrheitswerttabelle mit </a:t>
            </a:r>
            <a:r>
              <a:rPr lang="de-DE" sz="2000" dirty="0" err="1">
                <a:latin typeface="Calibri" pitchFamily="34" charset="0"/>
              </a:rPr>
              <a:t>Don‘t-Cares</a:t>
            </a:r>
            <a:endParaRPr lang="de-DE" sz="2000" dirty="0">
              <a:latin typeface="Calibri" pitchFamily="34" charset="0"/>
            </a:endParaRPr>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31</a:t>
            </a:fld>
            <a:endParaRPr lang="de-DE"/>
          </a:p>
        </p:txBody>
      </p:sp>
      <p:graphicFrame>
        <p:nvGraphicFramePr>
          <p:cNvPr id="35" name="Table 34"/>
          <p:cNvGraphicFramePr>
            <a:graphicFrameLocks noGrp="1"/>
          </p:cNvGraphicFramePr>
          <p:nvPr>
            <p:extLst>
              <p:ext uri="{D42A27DB-BD31-4B8C-83A1-F6EECF244321}">
                <p14:modId xmlns:p14="http://schemas.microsoft.com/office/powerpoint/2010/main" val="3227515394"/>
              </p:ext>
            </p:extLst>
          </p:nvPr>
        </p:nvGraphicFramePr>
        <p:xfrm>
          <a:off x="3071664" y="2276872"/>
          <a:ext cx="1836204" cy="356616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gridCol w="612068">
                  <a:extLst>
                    <a:ext uri="{9D8B030D-6E8A-4147-A177-3AD203B41FA5}">
                      <a16:colId xmlns:a16="http://schemas.microsoft.com/office/drawing/2014/main" val="20001"/>
                    </a:ext>
                  </a:extLst>
                </a:gridCol>
                <a:gridCol w="612068">
                  <a:extLst>
                    <a:ext uri="{9D8B030D-6E8A-4147-A177-3AD203B41FA5}">
                      <a16:colId xmlns:a16="http://schemas.microsoft.com/office/drawing/2014/main" val="20002"/>
                    </a:ext>
                  </a:extLst>
                </a:gridCol>
              </a:tblGrid>
              <a:tr h="370840">
                <a:tc>
                  <a:txBody>
                    <a:bodyPr/>
                    <a:lstStyle/>
                    <a:p>
                      <a:pPr algn="ctr"/>
                      <a:r>
                        <a:rPr lang="en-US" sz="2000" b="1" dirty="0">
                          <a:solidFill>
                            <a:schemeClr val="bg1"/>
                          </a:solidFill>
                        </a:rPr>
                        <a:t>S</a:t>
                      </a:r>
                    </a:p>
                  </a:txBody>
                  <a:tcPr>
                    <a:solidFill>
                      <a:schemeClr val="accent1"/>
                    </a:solidFill>
                  </a:tcPr>
                </a:tc>
                <a:tc>
                  <a:txBody>
                    <a:bodyPr/>
                    <a:lstStyle/>
                    <a:p>
                      <a:pPr algn="ctr"/>
                      <a:r>
                        <a:rPr lang="en-US" sz="2000" b="1" dirty="0">
                          <a:solidFill>
                            <a:schemeClr val="bg1"/>
                          </a:solidFill>
                        </a:rPr>
                        <a:t>A</a:t>
                      </a:r>
                    </a:p>
                  </a:txBody>
                  <a:tcPr>
                    <a:solidFill>
                      <a:schemeClr val="accent1"/>
                    </a:solidFill>
                  </a:tcPr>
                </a:tc>
                <a:tc>
                  <a:txBody>
                    <a:bodyPr/>
                    <a:lstStyle/>
                    <a:p>
                      <a:pPr algn="ctr"/>
                      <a:r>
                        <a:rPr lang="en-US" sz="2000" b="1" baseline="0" dirty="0">
                          <a:solidFill>
                            <a:schemeClr val="bg1"/>
                          </a:solidFill>
                        </a:rPr>
                        <a:t>B</a:t>
                      </a: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solidFill>
                            <a:srgbClr val="F5750B"/>
                          </a:solidFill>
                        </a:rPr>
                        <a:t>0</a:t>
                      </a:r>
                    </a:p>
                  </a:txBody>
                  <a:tcPr>
                    <a:solidFill>
                      <a:schemeClr val="accent3">
                        <a:lumMod val="40000"/>
                        <a:lumOff val="60000"/>
                      </a:schemeClr>
                    </a:solidFill>
                  </a:tcPr>
                </a:tc>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solidFill>
                            <a:srgbClr val="F5750B"/>
                          </a:solidFill>
                        </a:rPr>
                        <a:t>0</a:t>
                      </a:r>
                    </a:p>
                  </a:txBody>
                  <a:tcPr>
                    <a:solidFill>
                      <a:schemeClr val="accent3">
                        <a:lumMod val="40000"/>
                        <a:lumOff val="60000"/>
                      </a:schemeClr>
                    </a:solidFill>
                  </a:tcPr>
                </a:tc>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tc>
                  <a:txBody>
                    <a:bodyPr/>
                    <a:lstStyle/>
                    <a:p>
                      <a:pPr algn="ctr"/>
                      <a:r>
                        <a:rPr lang="en-US" sz="2000" dirty="0">
                          <a:solidFill>
                            <a:srgbClr val="F5750B"/>
                          </a:solidFill>
                        </a:rPr>
                        <a:t>1</a:t>
                      </a:r>
                    </a:p>
                  </a:txBody>
                  <a:tcPr>
                    <a:solidFill>
                      <a:schemeClr val="accent3">
                        <a:lumMod val="40000"/>
                        <a:lumOff val="60000"/>
                      </a:schemeClr>
                    </a:solidFill>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0</a:t>
                      </a:r>
                    </a:p>
                  </a:txBody>
                  <a:tcPr/>
                </a:tc>
                <a:tc>
                  <a:txBody>
                    <a:bodyPr/>
                    <a:lstStyle/>
                    <a:p>
                      <a:pPr algn="ctr"/>
                      <a:r>
                        <a:rPr lang="en-US" sz="2000" dirty="0">
                          <a:solidFill>
                            <a:srgbClr val="F5750B"/>
                          </a:solidFill>
                        </a:rPr>
                        <a:t>1</a:t>
                      </a:r>
                    </a:p>
                  </a:txBody>
                  <a:tcPr>
                    <a:solidFill>
                      <a:schemeClr val="accent3">
                        <a:lumMod val="40000"/>
                        <a:lumOff val="60000"/>
                      </a:schemeClr>
                    </a:solidFill>
                  </a:tcPr>
                </a:tc>
                <a:tc>
                  <a:txBody>
                    <a:bodyPr/>
                    <a:lstStyle/>
                    <a:p>
                      <a:pPr algn="ctr"/>
                      <a:r>
                        <a:rPr lang="en-US" sz="2000" dirty="0"/>
                        <a:t>1</a:t>
                      </a:r>
                    </a:p>
                  </a:txBody>
                  <a:tcPr/>
                </a:tc>
                <a:extLst>
                  <a:ext uri="{0D108BD9-81ED-4DB2-BD59-A6C34878D82A}">
                    <a16:rowId xmlns:a16="http://schemas.microsoft.com/office/drawing/2014/main" val="10004"/>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solidFill>
                            <a:srgbClr val="0000FF"/>
                          </a:solidFill>
                        </a:rPr>
                        <a:t>0</a:t>
                      </a:r>
                    </a:p>
                  </a:txBody>
                  <a:tcPr>
                    <a:solidFill>
                      <a:schemeClr val="bg2">
                        <a:lumMod val="20000"/>
                        <a:lumOff val="80000"/>
                      </a:schemeClr>
                    </a:solidFill>
                  </a:tcPr>
                </a:tc>
                <a:extLst>
                  <a:ext uri="{0D108BD9-81ED-4DB2-BD59-A6C34878D82A}">
                    <a16:rowId xmlns:a16="http://schemas.microsoft.com/office/drawing/2014/main" val="10005"/>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solidFill>
                            <a:srgbClr val="0000FF"/>
                          </a:solidFill>
                        </a:rPr>
                        <a:t>1</a:t>
                      </a:r>
                    </a:p>
                  </a:txBody>
                  <a:tcPr>
                    <a:solidFill>
                      <a:schemeClr val="bg2">
                        <a:lumMod val="20000"/>
                        <a:lumOff val="80000"/>
                      </a:schemeClr>
                    </a:solidFill>
                  </a:tcPr>
                </a:tc>
                <a:extLst>
                  <a:ext uri="{0D108BD9-81ED-4DB2-BD59-A6C34878D82A}">
                    <a16:rowId xmlns:a16="http://schemas.microsoft.com/office/drawing/2014/main" val="10006"/>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rgbClr val="0000FF"/>
                          </a:solidFill>
                        </a:rPr>
                        <a:t>0</a:t>
                      </a:r>
                    </a:p>
                  </a:txBody>
                  <a:tcPr>
                    <a:solidFill>
                      <a:schemeClr val="bg2">
                        <a:lumMod val="20000"/>
                        <a:lumOff val="80000"/>
                      </a:schemeClr>
                    </a:solidFill>
                  </a:tcPr>
                </a:tc>
                <a:extLst>
                  <a:ext uri="{0D108BD9-81ED-4DB2-BD59-A6C34878D82A}">
                    <a16:rowId xmlns:a16="http://schemas.microsoft.com/office/drawing/2014/main" val="10007"/>
                  </a:ext>
                </a:extLst>
              </a:tr>
              <a:tr h="129624">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rgbClr val="0000FF"/>
                          </a:solidFill>
                        </a:rPr>
                        <a:t>1</a:t>
                      </a:r>
                    </a:p>
                  </a:txBody>
                  <a:tcPr>
                    <a:solidFill>
                      <a:schemeClr val="bg2">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427376852"/>
              </p:ext>
            </p:extLst>
          </p:nvPr>
        </p:nvGraphicFramePr>
        <p:xfrm>
          <a:off x="5015880" y="2276872"/>
          <a:ext cx="612068" cy="356616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tblGrid>
              <a:tr h="370840">
                <a:tc>
                  <a:txBody>
                    <a:bodyPr/>
                    <a:lstStyle/>
                    <a:p>
                      <a:pPr algn="ctr"/>
                      <a:r>
                        <a:rPr lang="en-US" sz="2000" b="1" dirty="0">
                          <a:solidFill>
                            <a:schemeClr val="bg1"/>
                          </a:solidFill>
                        </a:rPr>
                        <a:t>Y</a:t>
                      </a:r>
                      <a:endParaRPr lang="en-US" sz="2000" b="1" baseline="-25000" dirty="0">
                        <a:solidFill>
                          <a:schemeClr val="bg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solidFill>
                            <a:srgbClr val="F5750B"/>
                          </a:solidFill>
                        </a:rPr>
                        <a:t>0</a:t>
                      </a:r>
                    </a:p>
                  </a:txBody>
                  <a:tcPr>
                    <a:solidFill>
                      <a:srgbClr val="00FFFF"/>
                    </a:solidFill>
                  </a:tcPr>
                </a:tc>
                <a:extLst>
                  <a:ext uri="{0D108BD9-81ED-4DB2-BD59-A6C34878D82A}">
                    <a16:rowId xmlns:a16="http://schemas.microsoft.com/office/drawing/2014/main" val="10001"/>
                  </a:ext>
                </a:extLst>
              </a:tr>
              <a:tr h="370840">
                <a:tc>
                  <a:txBody>
                    <a:bodyPr/>
                    <a:lstStyle/>
                    <a:p>
                      <a:pPr algn="ctr"/>
                      <a:r>
                        <a:rPr lang="en-US" sz="2000" dirty="0">
                          <a:solidFill>
                            <a:srgbClr val="F5750B"/>
                          </a:solidFill>
                        </a:rPr>
                        <a:t>0</a:t>
                      </a:r>
                    </a:p>
                  </a:txBody>
                  <a:tcPr>
                    <a:solidFill>
                      <a:srgbClr val="00FFFF"/>
                    </a:solidFill>
                  </a:tcPr>
                </a:tc>
                <a:extLst>
                  <a:ext uri="{0D108BD9-81ED-4DB2-BD59-A6C34878D82A}">
                    <a16:rowId xmlns:a16="http://schemas.microsoft.com/office/drawing/2014/main" val="10002"/>
                  </a:ext>
                </a:extLst>
              </a:tr>
              <a:tr h="370840">
                <a:tc>
                  <a:txBody>
                    <a:bodyPr/>
                    <a:lstStyle/>
                    <a:p>
                      <a:pPr algn="ctr"/>
                      <a:r>
                        <a:rPr lang="en-US" sz="2000" dirty="0">
                          <a:solidFill>
                            <a:srgbClr val="F5750B"/>
                          </a:solidFill>
                        </a:rPr>
                        <a:t>1</a:t>
                      </a:r>
                    </a:p>
                  </a:txBody>
                  <a:tcPr>
                    <a:solidFill>
                      <a:srgbClr val="00FFFF"/>
                    </a:solidFill>
                  </a:tcPr>
                </a:tc>
                <a:extLst>
                  <a:ext uri="{0D108BD9-81ED-4DB2-BD59-A6C34878D82A}">
                    <a16:rowId xmlns:a16="http://schemas.microsoft.com/office/drawing/2014/main" val="10003"/>
                  </a:ext>
                </a:extLst>
              </a:tr>
              <a:tr h="370840">
                <a:tc>
                  <a:txBody>
                    <a:bodyPr/>
                    <a:lstStyle/>
                    <a:p>
                      <a:pPr algn="ctr"/>
                      <a:r>
                        <a:rPr lang="en-US" sz="2000" dirty="0">
                          <a:solidFill>
                            <a:srgbClr val="F5750B"/>
                          </a:solidFill>
                        </a:rPr>
                        <a:t>1</a:t>
                      </a:r>
                    </a:p>
                  </a:txBody>
                  <a:tcPr>
                    <a:solidFill>
                      <a:srgbClr val="00FFFF"/>
                    </a:solidFill>
                  </a:tcPr>
                </a:tc>
                <a:extLst>
                  <a:ext uri="{0D108BD9-81ED-4DB2-BD59-A6C34878D82A}">
                    <a16:rowId xmlns:a16="http://schemas.microsoft.com/office/drawing/2014/main" val="10004"/>
                  </a:ext>
                </a:extLst>
              </a:tr>
              <a:tr h="370840">
                <a:tc>
                  <a:txBody>
                    <a:bodyPr/>
                    <a:lstStyle/>
                    <a:p>
                      <a:pPr algn="ctr"/>
                      <a:r>
                        <a:rPr lang="en-US" sz="2000" dirty="0">
                          <a:solidFill>
                            <a:srgbClr val="0000FF"/>
                          </a:solidFill>
                        </a:rPr>
                        <a:t>0</a:t>
                      </a:r>
                    </a:p>
                  </a:txBody>
                  <a:tcPr>
                    <a:solidFill>
                      <a:schemeClr val="bg2">
                        <a:lumMod val="20000"/>
                        <a:lumOff val="80000"/>
                      </a:schemeClr>
                    </a:solidFill>
                  </a:tcPr>
                </a:tc>
                <a:extLst>
                  <a:ext uri="{0D108BD9-81ED-4DB2-BD59-A6C34878D82A}">
                    <a16:rowId xmlns:a16="http://schemas.microsoft.com/office/drawing/2014/main" val="10005"/>
                  </a:ext>
                </a:extLst>
              </a:tr>
              <a:tr h="370840">
                <a:tc>
                  <a:txBody>
                    <a:bodyPr/>
                    <a:lstStyle/>
                    <a:p>
                      <a:pPr algn="ctr"/>
                      <a:r>
                        <a:rPr lang="en-US" sz="2000" dirty="0">
                          <a:solidFill>
                            <a:srgbClr val="0000FF"/>
                          </a:solidFill>
                        </a:rPr>
                        <a:t>1</a:t>
                      </a:r>
                    </a:p>
                  </a:txBody>
                  <a:tcPr>
                    <a:solidFill>
                      <a:schemeClr val="bg2">
                        <a:lumMod val="20000"/>
                        <a:lumOff val="80000"/>
                      </a:schemeClr>
                    </a:solidFill>
                  </a:tcPr>
                </a:tc>
                <a:extLst>
                  <a:ext uri="{0D108BD9-81ED-4DB2-BD59-A6C34878D82A}">
                    <a16:rowId xmlns:a16="http://schemas.microsoft.com/office/drawing/2014/main" val="10006"/>
                  </a:ext>
                </a:extLst>
              </a:tr>
              <a:tr h="370840">
                <a:tc>
                  <a:txBody>
                    <a:bodyPr/>
                    <a:lstStyle/>
                    <a:p>
                      <a:pPr algn="ctr"/>
                      <a:r>
                        <a:rPr lang="en-US" sz="2000" dirty="0">
                          <a:solidFill>
                            <a:srgbClr val="0000FF"/>
                          </a:solidFill>
                        </a:rPr>
                        <a:t>0</a:t>
                      </a:r>
                    </a:p>
                  </a:txBody>
                  <a:tcPr>
                    <a:solidFill>
                      <a:schemeClr val="bg2">
                        <a:lumMod val="20000"/>
                        <a:lumOff val="80000"/>
                      </a:schemeClr>
                    </a:solidFill>
                  </a:tcPr>
                </a:tc>
                <a:extLst>
                  <a:ext uri="{0D108BD9-81ED-4DB2-BD59-A6C34878D82A}">
                    <a16:rowId xmlns:a16="http://schemas.microsoft.com/office/drawing/2014/main" val="10007"/>
                  </a:ext>
                </a:extLst>
              </a:tr>
              <a:tr h="129624">
                <a:tc>
                  <a:txBody>
                    <a:bodyPr/>
                    <a:lstStyle/>
                    <a:p>
                      <a:pPr algn="ctr"/>
                      <a:r>
                        <a:rPr lang="en-US" sz="2000" dirty="0">
                          <a:solidFill>
                            <a:srgbClr val="0000FF"/>
                          </a:solidFill>
                        </a:rPr>
                        <a:t>1</a:t>
                      </a:r>
                    </a:p>
                  </a:txBody>
                  <a:tcPr>
                    <a:solidFill>
                      <a:schemeClr val="bg2">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896842678"/>
              </p:ext>
            </p:extLst>
          </p:nvPr>
        </p:nvGraphicFramePr>
        <p:xfrm>
          <a:off x="7284132" y="3536032"/>
          <a:ext cx="1836204" cy="198120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gridCol w="612068">
                  <a:extLst>
                    <a:ext uri="{9D8B030D-6E8A-4147-A177-3AD203B41FA5}">
                      <a16:colId xmlns:a16="http://schemas.microsoft.com/office/drawing/2014/main" val="20001"/>
                    </a:ext>
                  </a:extLst>
                </a:gridCol>
                <a:gridCol w="612068">
                  <a:extLst>
                    <a:ext uri="{9D8B030D-6E8A-4147-A177-3AD203B41FA5}">
                      <a16:colId xmlns:a16="http://schemas.microsoft.com/office/drawing/2014/main" val="20002"/>
                    </a:ext>
                  </a:extLst>
                </a:gridCol>
              </a:tblGrid>
              <a:tr h="370840">
                <a:tc>
                  <a:txBody>
                    <a:bodyPr/>
                    <a:lstStyle/>
                    <a:p>
                      <a:pPr algn="ctr"/>
                      <a:r>
                        <a:rPr lang="en-US" sz="2000" b="1" dirty="0">
                          <a:solidFill>
                            <a:schemeClr val="bg1"/>
                          </a:solidFill>
                        </a:rPr>
                        <a:t>S</a:t>
                      </a:r>
                    </a:p>
                  </a:txBody>
                  <a:tcPr>
                    <a:solidFill>
                      <a:schemeClr val="accent1"/>
                    </a:solidFill>
                  </a:tcPr>
                </a:tc>
                <a:tc>
                  <a:txBody>
                    <a:bodyPr/>
                    <a:lstStyle/>
                    <a:p>
                      <a:pPr algn="ctr"/>
                      <a:r>
                        <a:rPr lang="en-US" sz="2000" b="1" dirty="0">
                          <a:solidFill>
                            <a:schemeClr val="bg1"/>
                          </a:solidFill>
                        </a:rPr>
                        <a:t>A</a:t>
                      </a:r>
                    </a:p>
                  </a:txBody>
                  <a:tcPr>
                    <a:solidFill>
                      <a:schemeClr val="accent1"/>
                    </a:solidFill>
                  </a:tcPr>
                </a:tc>
                <a:tc>
                  <a:txBody>
                    <a:bodyPr/>
                    <a:lstStyle/>
                    <a:p>
                      <a:pPr algn="ctr"/>
                      <a:r>
                        <a:rPr lang="en-US" sz="2000" b="1" baseline="0" dirty="0">
                          <a:solidFill>
                            <a:schemeClr val="bg1"/>
                          </a:solidFill>
                        </a:rPr>
                        <a:t>B</a:t>
                      </a: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solidFill>
                            <a:srgbClr val="F5750B"/>
                          </a:solidFill>
                        </a:rPr>
                        <a:t>0</a:t>
                      </a:r>
                    </a:p>
                  </a:txBody>
                  <a:tcPr>
                    <a:solidFill>
                      <a:schemeClr val="accent3">
                        <a:lumMod val="40000"/>
                        <a:lumOff val="60000"/>
                      </a:schemeClr>
                    </a:solidFill>
                  </a:tcPr>
                </a:tc>
                <a:tc>
                  <a:txBody>
                    <a:bodyPr/>
                    <a:lstStyle/>
                    <a:p>
                      <a:pPr algn="ctr"/>
                      <a:r>
                        <a:rPr lang="en-US" sz="2000" dirty="0"/>
                        <a:t>*</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solidFill>
                            <a:srgbClr val="F5750B"/>
                          </a:solidFill>
                        </a:rPr>
                        <a:t>1</a:t>
                      </a:r>
                    </a:p>
                  </a:txBody>
                  <a:tcPr>
                    <a:solidFill>
                      <a:schemeClr val="accent3">
                        <a:lumMod val="40000"/>
                        <a:lumOff val="60000"/>
                      </a:schemeClr>
                    </a:solidFill>
                  </a:tcPr>
                </a:tc>
                <a:tc>
                  <a:txBody>
                    <a:bodyPr/>
                    <a:lstStyle/>
                    <a:p>
                      <a:pPr algn="ctr"/>
                      <a:r>
                        <a:rPr lang="en-US" sz="2000" dirty="0"/>
                        <a:t>*</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tc>
                  <a:txBody>
                    <a:bodyPr/>
                    <a:lstStyle/>
                    <a:p>
                      <a:pPr algn="ctr"/>
                      <a:r>
                        <a:rPr lang="en-US" sz="2000" dirty="0"/>
                        <a:t>*</a:t>
                      </a:r>
                    </a:p>
                  </a:txBody>
                  <a:tcPr/>
                </a:tc>
                <a:tc>
                  <a:txBody>
                    <a:bodyPr/>
                    <a:lstStyle/>
                    <a:p>
                      <a:pPr algn="ctr"/>
                      <a:r>
                        <a:rPr lang="en-US" sz="2000" dirty="0">
                          <a:solidFill>
                            <a:srgbClr val="0000FF"/>
                          </a:solidFill>
                        </a:rPr>
                        <a:t>0</a:t>
                      </a:r>
                    </a:p>
                  </a:txBody>
                  <a:tcPr>
                    <a:solidFill>
                      <a:schemeClr val="accent2">
                        <a:lumMod val="40000"/>
                        <a:lumOff val="60000"/>
                      </a:schemeClr>
                    </a:solidFill>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a:t>
                      </a:r>
                    </a:p>
                  </a:txBody>
                  <a:tcPr/>
                </a:tc>
                <a:tc>
                  <a:txBody>
                    <a:bodyPr/>
                    <a:lstStyle/>
                    <a:p>
                      <a:pPr algn="ctr"/>
                      <a:r>
                        <a:rPr lang="en-US" sz="2000" dirty="0">
                          <a:solidFill>
                            <a:srgbClr val="0000FF"/>
                          </a:solidFill>
                        </a:rPr>
                        <a:t>1</a:t>
                      </a:r>
                    </a:p>
                  </a:txBody>
                  <a:tcPr>
                    <a:solidFill>
                      <a:schemeClr val="accent2">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329420786"/>
              </p:ext>
            </p:extLst>
          </p:nvPr>
        </p:nvGraphicFramePr>
        <p:xfrm>
          <a:off x="9228348" y="3536032"/>
          <a:ext cx="612068" cy="1981200"/>
        </p:xfrm>
        <a:graphic>
          <a:graphicData uri="http://schemas.openxmlformats.org/drawingml/2006/table">
            <a:tbl>
              <a:tblPr firstRow="1" bandRow="1">
                <a:tableStyleId>{5C22544A-7EE6-4342-B048-85BDC9FD1C3A}</a:tableStyleId>
              </a:tblPr>
              <a:tblGrid>
                <a:gridCol w="612068">
                  <a:extLst>
                    <a:ext uri="{9D8B030D-6E8A-4147-A177-3AD203B41FA5}">
                      <a16:colId xmlns:a16="http://schemas.microsoft.com/office/drawing/2014/main" val="20000"/>
                    </a:ext>
                  </a:extLst>
                </a:gridCol>
              </a:tblGrid>
              <a:tr h="370840">
                <a:tc>
                  <a:txBody>
                    <a:bodyPr/>
                    <a:lstStyle/>
                    <a:p>
                      <a:pPr algn="ctr"/>
                      <a:r>
                        <a:rPr lang="en-US" sz="2000" b="1" dirty="0">
                          <a:solidFill>
                            <a:schemeClr val="bg1"/>
                          </a:solidFill>
                        </a:rPr>
                        <a:t>Y</a:t>
                      </a:r>
                      <a:endParaRPr lang="en-US" sz="2000" b="1" baseline="-25000" dirty="0">
                        <a:solidFill>
                          <a:schemeClr val="bg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solidFill>
                            <a:srgbClr val="F5750B"/>
                          </a:solidFill>
                        </a:rPr>
                        <a:t>0</a:t>
                      </a:r>
                    </a:p>
                  </a:txBody>
                  <a:tcPr>
                    <a:solidFill>
                      <a:srgbClr val="00FFFF"/>
                    </a:solidFill>
                  </a:tcPr>
                </a:tc>
                <a:extLst>
                  <a:ext uri="{0D108BD9-81ED-4DB2-BD59-A6C34878D82A}">
                    <a16:rowId xmlns:a16="http://schemas.microsoft.com/office/drawing/2014/main" val="10001"/>
                  </a:ext>
                </a:extLst>
              </a:tr>
              <a:tr h="370840">
                <a:tc>
                  <a:txBody>
                    <a:bodyPr/>
                    <a:lstStyle/>
                    <a:p>
                      <a:pPr algn="ctr"/>
                      <a:r>
                        <a:rPr lang="en-US" sz="2000" dirty="0">
                          <a:solidFill>
                            <a:srgbClr val="F5750B"/>
                          </a:solidFill>
                        </a:rPr>
                        <a:t>1</a:t>
                      </a:r>
                    </a:p>
                  </a:txBody>
                  <a:tcPr>
                    <a:solidFill>
                      <a:srgbClr val="00FFFF"/>
                    </a:solidFill>
                  </a:tcPr>
                </a:tc>
                <a:extLst>
                  <a:ext uri="{0D108BD9-81ED-4DB2-BD59-A6C34878D82A}">
                    <a16:rowId xmlns:a16="http://schemas.microsoft.com/office/drawing/2014/main" val="10002"/>
                  </a:ext>
                </a:extLst>
              </a:tr>
              <a:tr h="370840">
                <a:tc>
                  <a:txBody>
                    <a:bodyPr/>
                    <a:lstStyle/>
                    <a:p>
                      <a:pPr algn="ctr"/>
                      <a:r>
                        <a:rPr lang="en-US" sz="2000" dirty="0">
                          <a:solidFill>
                            <a:srgbClr val="0000FF"/>
                          </a:solidFill>
                        </a:rPr>
                        <a:t>0</a:t>
                      </a:r>
                    </a:p>
                  </a:txBody>
                  <a:tcPr>
                    <a:solidFill>
                      <a:schemeClr val="accent2">
                        <a:lumMod val="40000"/>
                        <a:lumOff val="60000"/>
                      </a:schemeClr>
                    </a:solidFill>
                  </a:tcPr>
                </a:tc>
                <a:extLst>
                  <a:ext uri="{0D108BD9-81ED-4DB2-BD59-A6C34878D82A}">
                    <a16:rowId xmlns:a16="http://schemas.microsoft.com/office/drawing/2014/main" val="10003"/>
                  </a:ext>
                </a:extLst>
              </a:tr>
              <a:tr h="370840">
                <a:tc>
                  <a:txBody>
                    <a:bodyPr/>
                    <a:lstStyle/>
                    <a:p>
                      <a:pPr algn="ctr"/>
                      <a:r>
                        <a:rPr lang="en-US" sz="2000" dirty="0">
                          <a:solidFill>
                            <a:srgbClr val="0000FF"/>
                          </a:solidFill>
                        </a:rPr>
                        <a:t>1</a:t>
                      </a:r>
                    </a:p>
                  </a:txBody>
                  <a:tcPr>
                    <a:solidFill>
                      <a:schemeClr val="accent2">
                        <a:lumMod val="40000"/>
                        <a:lumOff val="6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65326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2"/>
                </a:solidFill>
                <a:ea typeface="굴림" charset="0"/>
                <a:cs typeface="굴림" charset="0"/>
              </a:rPr>
              <a:t>Kombinatorische Logik (Schaltnetze)</a:t>
            </a:r>
          </a:p>
          <a:p>
            <a:pPr marL="530225" lvl="1" indent="-176213">
              <a:lnSpc>
                <a:spcPct val="90000"/>
              </a:lnSpc>
            </a:pPr>
            <a:r>
              <a:rPr lang="de-DE" altLang="ko-KR" dirty="0">
                <a:solidFill>
                  <a:schemeClr val="bg1">
                    <a:lumMod val="75000"/>
                  </a:schemeClr>
                </a:solidFill>
                <a:ea typeface="굴림" charset="0"/>
                <a:cs typeface="굴림" charset="0"/>
              </a:rPr>
              <a:t>Logikgatter</a:t>
            </a:r>
          </a:p>
          <a:p>
            <a:pPr marL="530225" lvl="1" indent="-176213">
              <a:lnSpc>
                <a:spcPct val="90000"/>
              </a:lnSpc>
            </a:pPr>
            <a:r>
              <a:rPr lang="de-DE" altLang="ko-KR" dirty="0">
                <a:solidFill>
                  <a:schemeClr val="bg1">
                    <a:lumMod val="75000"/>
                  </a:schemeClr>
                </a:solidFill>
                <a:ea typeface="굴림" charset="0"/>
                <a:cs typeface="굴림" charset="0"/>
              </a:rPr>
              <a:t>Boolesche Algebra</a:t>
            </a:r>
          </a:p>
          <a:p>
            <a:pPr marL="530225" lvl="1" indent="-176213">
              <a:lnSpc>
                <a:spcPct val="90000"/>
              </a:lnSpc>
            </a:pPr>
            <a:r>
              <a:rPr lang="de-DE" altLang="ko-KR" dirty="0">
                <a:solidFill>
                  <a:schemeClr val="bg1">
                    <a:lumMod val="75000"/>
                  </a:schemeClr>
                </a:solidFill>
                <a:ea typeface="굴림" charset="0"/>
                <a:cs typeface="굴림" charset="0"/>
              </a:rPr>
              <a:t>Logiksynthese (Schaltnetzentwurf)</a:t>
            </a:r>
          </a:p>
          <a:p>
            <a:pPr marL="530225" lvl="1" indent="-176213">
              <a:lnSpc>
                <a:spcPct val="90000"/>
              </a:lnSpc>
            </a:pPr>
            <a:r>
              <a:rPr lang="de-DE" altLang="ko-KR" dirty="0">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Sequentielle Logik (Schaltwerke)</a:t>
            </a:r>
          </a:p>
          <a:p>
            <a:pPr marL="523875" lvl="1" indent="-169863">
              <a:lnSpc>
                <a:spcPct val="90000"/>
              </a:lnSpc>
            </a:pPr>
            <a:r>
              <a:rPr lang="de-DE" altLang="ko-KR" dirty="0">
                <a:solidFill>
                  <a:schemeClr val="bg1">
                    <a:lumMod val="75000"/>
                  </a:schemeClr>
                </a:solidFill>
                <a:ea typeface="굴림" charset="0"/>
                <a:cs typeface="굴림" charset="0"/>
              </a:rPr>
              <a:t>Speicherelemente (Flipflops, </a:t>
            </a:r>
            <a:r>
              <a:rPr lang="de-DE" altLang="ko-KR" dirty="0" err="1">
                <a:solidFill>
                  <a:schemeClr val="bg1">
                    <a:lumMod val="75000"/>
                  </a:schemeClr>
                </a:solidFill>
                <a:ea typeface="굴림" charset="0"/>
                <a:cs typeface="굴림" charset="0"/>
              </a:rPr>
              <a:t>Latches</a:t>
            </a:r>
            <a:r>
              <a:rPr lang="de-DE" altLang="ko-KR" dirty="0">
                <a:solidFill>
                  <a:schemeClr val="bg1">
                    <a:lumMod val="75000"/>
                  </a:schemeClr>
                </a:solidFill>
                <a:ea typeface="굴림" charset="0"/>
                <a:cs typeface="굴림" charset="0"/>
              </a:rPr>
              <a:t>)</a:t>
            </a:r>
          </a:p>
          <a:p>
            <a:pPr marL="523875" lvl="1" indent="-169863">
              <a:lnSpc>
                <a:spcPct val="90000"/>
              </a:lnSpc>
            </a:pPr>
            <a:r>
              <a:rPr lang="de-DE" altLang="ko-KR" dirty="0">
                <a:solidFill>
                  <a:schemeClr val="bg1">
                    <a:lumMod val="75000"/>
                  </a:schemeClr>
                </a:solidFill>
                <a:ea typeface="굴림" charset="0"/>
                <a:cs typeface="굴림" charset="0"/>
              </a:rPr>
              <a:t>Schaltwerksentwurf</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 Wichtige Schaltungen</a:t>
            </a:r>
          </a:p>
          <a:p>
            <a:pPr marL="530225" indent="-176213">
              <a:lnSpc>
                <a:spcPct val="90000"/>
              </a:lnSpc>
            </a:pPr>
            <a:r>
              <a:rPr lang="de-DE" altLang="ko-KR" sz="2200" dirty="0">
                <a:solidFill>
                  <a:schemeClr val="bg1">
                    <a:lumMod val="75000"/>
                  </a:schemeClr>
                </a:solidFill>
                <a:ea typeface="굴림" charset="0"/>
                <a:cs typeface="굴림" charset="0"/>
              </a:rPr>
              <a:t>Multiplexer und Decoder</a:t>
            </a:r>
          </a:p>
          <a:p>
            <a:pPr marL="530225" indent="-176213">
              <a:lnSpc>
                <a:spcPct val="90000"/>
              </a:lnSpc>
            </a:pPr>
            <a:r>
              <a:rPr lang="de-DE" altLang="ko-KR" sz="2200" dirty="0">
                <a:solidFill>
                  <a:schemeClr val="bg1">
                    <a:lumMod val="75000"/>
                  </a:schemeClr>
                </a:solidFill>
                <a:ea typeface="굴림" charset="0"/>
                <a:cs typeface="굴림" charset="0"/>
              </a:rPr>
              <a:t>Registersatz</a:t>
            </a:r>
          </a:p>
          <a:p>
            <a:pPr marL="530225" indent="-176213">
              <a:lnSpc>
                <a:spcPct val="90000"/>
              </a:lnSpc>
            </a:pPr>
            <a:r>
              <a:rPr lang="de-DE" altLang="ko-KR" sz="2200" dirty="0">
                <a:solidFill>
                  <a:schemeClr val="bg1">
                    <a:lumMod val="75000"/>
                  </a:schemeClr>
                </a:solidFill>
                <a:ea typeface="굴림" charset="0"/>
                <a:cs typeface="굴림" charset="0"/>
              </a:rPr>
              <a:t>Arithmetisch-Logische Einheit (ALU)</a:t>
            </a:r>
          </a:p>
          <a:p>
            <a:pPr marL="530225" indent="-176213">
              <a:lnSpc>
                <a:spcPct val="90000"/>
              </a:lnSpc>
            </a:pPr>
            <a:r>
              <a:rPr lang="de-DE" altLang="ko-KR" sz="2200" dirty="0">
                <a:solidFill>
                  <a:schemeClr val="bg1">
                    <a:lumMod val="75000"/>
                  </a:schemeClr>
                </a:solidFill>
                <a:ea typeface="굴림" charset="0"/>
                <a:cs typeface="굴림" charset="0"/>
              </a:rPr>
              <a:t>Ripple-Carry und Carry-Look-</a:t>
            </a:r>
            <a:r>
              <a:rPr lang="de-DE" altLang="ko-KR" sz="2200" dirty="0" err="1">
                <a:solidFill>
                  <a:schemeClr val="bg1">
                    <a:lumMod val="75000"/>
                  </a:schemeClr>
                </a:solidFill>
                <a:ea typeface="굴림" charset="0"/>
                <a:cs typeface="굴림" charset="0"/>
              </a:rPr>
              <a:t>Ahead</a:t>
            </a:r>
            <a:r>
              <a:rPr lang="de-DE" altLang="ko-KR" sz="2200" dirty="0">
                <a:solidFill>
                  <a:schemeClr val="bg1">
                    <a:lumMod val="75000"/>
                  </a:schemeClr>
                </a:solidFill>
                <a:ea typeface="굴림" charset="0"/>
                <a:cs typeface="굴림" charset="0"/>
              </a:rPr>
              <a:t> </a:t>
            </a:r>
            <a:r>
              <a:rPr lang="de-DE" altLang="ko-KR" sz="2200" dirty="0" err="1">
                <a:solidFill>
                  <a:schemeClr val="bg1">
                    <a:lumMod val="75000"/>
                  </a:schemeClr>
                </a:solidFill>
                <a:ea typeface="굴림" charset="0"/>
                <a:cs typeface="굴림" charset="0"/>
              </a:rPr>
              <a:t>Addierer</a:t>
            </a:r>
            <a:endParaRPr lang="de-DE" altLang="ko-KR" sz="2200" dirty="0">
              <a:solidFill>
                <a:schemeClr val="bg1">
                  <a:lumMod val="75000"/>
                </a:schemeClr>
              </a:solidFill>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32</a:t>
            </a:fld>
            <a:endParaRPr lang="en-US"/>
          </a:p>
        </p:txBody>
      </p:sp>
    </p:spTree>
    <p:extLst>
      <p:ext uri="{BB962C8B-B14F-4D97-AF65-F5344CB8AC3E}">
        <p14:creationId xmlns:p14="http://schemas.microsoft.com/office/powerpoint/2010/main" val="83811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5"/>
          <p:cNvGraphicFramePr>
            <a:graphicFrameLocks noGrp="1"/>
          </p:cNvGraphicFramePr>
          <p:nvPr>
            <p:extLst>
              <p:ext uri="{D42A27DB-BD31-4B8C-83A1-F6EECF244321}">
                <p14:modId xmlns:p14="http://schemas.microsoft.com/office/powerpoint/2010/main" val="2305206032"/>
              </p:ext>
            </p:extLst>
          </p:nvPr>
        </p:nvGraphicFramePr>
        <p:xfrm>
          <a:off x="8400256" y="2060848"/>
          <a:ext cx="2952328" cy="3566160"/>
        </p:xfrm>
        <a:graphic>
          <a:graphicData uri="http://schemas.openxmlformats.org/drawingml/2006/table">
            <a:tbl>
              <a:tblPr firstRow="1" bandRow="1">
                <a:tableStyleId>{5C22544A-7EE6-4342-B048-85BDC9FD1C3A}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70840">
                <a:tc>
                  <a:txBody>
                    <a:bodyPr/>
                    <a:lstStyle/>
                    <a:p>
                      <a:pPr algn="ctr"/>
                      <a:r>
                        <a:rPr lang="en-US" sz="2000" b="1" dirty="0">
                          <a:solidFill>
                            <a:schemeClr val="bg1"/>
                          </a:solidFill>
                        </a:rPr>
                        <a:t>A</a:t>
                      </a:r>
                    </a:p>
                  </a:txBody>
                  <a:tcPr>
                    <a:solidFill>
                      <a:schemeClr val="accent1"/>
                    </a:solidFill>
                  </a:tcPr>
                </a:tc>
                <a:tc>
                  <a:txBody>
                    <a:bodyPr/>
                    <a:lstStyle/>
                    <a:p>
                      <a:pPr algn="ctr"/>
                      <a:r>
                        <a:rPr lang="en-US" sz="2000" b="1" dirty="0">
                          <a:solidFill>
                            <a:schemeClr val="bg1"/>
                          </a:solidFill>
                        </a:rPr>
                        <a:t>B</a:t>
                      </a: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in</a:t>
                      </a:r>
                      <a:endParaRPr lang="en-US" sz="2000" b="1" baseline="-25000" dirty="0">
                        <a:solidFill>
                          <a:schemeClr val="bg1"/>
                        </a:solidFill>
                      </a:endParaRP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out</a:t>
                      </a:r>
                      <a:endParaRPr lang="en-US" sz="2000" b="1" baseline="-25000" dirty="0">
                        <a:solidFill>
                          <a:schemeClr val="bg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solidFill>
                      <a:schemeClr val="accent1">
                        <a:tint val="20000"/>
                      </a:schemeClr>
                    </a:solidFill>
                  </a:tcPr>
                </a:tc>
                <a:extLst>
                  <a:ext uri="{0D108BD9-81ED-4DB2-BD59-A6C34878D82A}">
                    <a16:rowId xmlns:a16="http://schemas.microsoft.com/office/drawing/2014/main" val="10004"/>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5"/>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solidFill>
                      <a:schemeClr val="accent1">
                        <a:tint val="20000"/>
                      </a:schemeClr>
                    </a:solidFill>
                  </a:tcPr>
                </a:tc>
                <a:extLst>
                  <a:ext uri="{0D108BD9-81ED-4DB2-BD59-A6C34878D82A}">
                    <a16:rowId xmlns:a16="http://schemas.microsoft.com/office/drawing/2014/main" val="10006"/>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solidFill>
                      <a:schemeClr val="accent6">
                        <a:lumMod val="40000"/>
                        <a:lumOff val="60000"/>
                      </a:schemeClr>
                    </a:solidFill>
                  </a:tcPr>
                </a:tc>
                <a:extLst>
                  <a:ext uri="{0D108BD9-81ED-4DB2-BD59-A6C34878D82A}">
                    <a16:rowId xmlns:a16="http://schemas.microsoft.com/office/drawing/2014/main" val="10007"/>
                  </a:ext>
                </a:extLst>
              </a:tr>
              <a:tr h="129624">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solidFill>
                      <a:schemeClr val="accent1">
                        <a:tint val="20000"/>
                      </a:schemeClr>
                    </a:solidFill>
                  </a:tcPr>
                </a:tc>
                <a:extLst>
                  <a:ext uri="{0D108BD9-81ED-4DB2-BD59-A6C34878D82A}">
                    <a16:rowId xmlns:a16="http://schemas.microsoft.com/office/drawing/2014/main" val="10008"/>
                  </a:ext>
                </a:extLst>
              </a:tr>
            </a:tbl>
          </a:graphicData>
        </a:graphic>
      </p:graphicFrame>
      <p:sp>
        <p:nvSpPr>
          <p:cNvPr id="240642" name="Rectangle 2"/>
          <p:cNvSpPr>
            <a:spLocks noGrp="1" noChangeArrowheads="1"/>
          </p:cNvSpPr>
          <p:nvPr>
            <p:ph type="title"/>
          </p:nvPr>
        </p:nvSpPr>
        <p:spPr/>
        <p:txBody>
          <a:bodyPr>
            <a:normAutofit/>
          </a:bodyPr>
          <a:lstStyle/>
          <a:p>
            <a:r>
              <a:rPr lang="de-DE" altLang="ko-KR" dirty="0">
                <a:ea typeface="굴림" charset="0"/>
                <a:cs typeface="굴림" charset="0"/>
              </a:rPr>
              <a:t>Logikminimierung </a:t>
            </a:r>
          </a:p>
        </p:txBody>
      </p:sp>
      <mc:AlternateContent xmlns:mc="http://schemas.openxmlformats.org/markup-compatibility/2006" xmlns:a14="http://schemas.microsoft.com/office/drawing/2010/main">
        <mc:Choice Requires="a14">
          <p:sp>
            <p:nvSpPr>
              <p:cNvPr id="240643" name="Rectangle 3"/>
              <p:cNvSpPr>
                <a:spLocks noGrp="1" noChangeArrowheads="1"/>
              </p:cNvSpPr>
              <p:nvPr>
                <p:ph idx="1"/>
              </p:nvPr>
            </p:nvSpPr>
            <p:spPr/>
            <p:txBody>
              <a:bodyPr/>
              <a:lstStyle/>
              <a:p>
                <a:r>
                  <a:rPr lang="de-DE" dirty="0">
                    <a:solidFill>
                      <a:srgbClr val="432BF5"/>
                    </a:solidFill>
                  </a:rPr>
                  <a:t>Ziel: Reduzierung</a:t>
                </a:r>
                <a:r>
                  <a:rPr lang="de-DE" dirty="0"/>
                  <a:t> </a:t>
                </a:r>
                <a:r>
                  <a:rPr lang="de-DE" dirty="0">
                    <a:solidFill>
                      <a:srgbClr val="432BF5"/>
                    </a:solidFill>
                  </a:rPr>
                  <a:t>der Gatter </a:t>
                </a:r>
                <a:r>
                  <a:rPr lang="de-DE" dirty="0"/>
                  <a:t>bei gleicher Funktionalität </a:t>
                </a:r>
              </a:p>
              <a:p>
                <a:pPr lvl="1"/>
                <a:r>
                  <a:rPr lang="de-DE" dirty="0"/>
                  <a:t>früher </a:t>
                </a:r>
                <a:r>
                  <a:rPr lang="de-DE" dirty="0">
                    <a:solidFill>
                      <a:srgbClr val="432BF5"/>
                    </a:solidFill>
                  </a:rPr>
                  <a:t>wichtigster Kostenfaktor </a:t>
                </a:r>
              </a:p>
              <a:p>
                <a:pPr lvl="1"/>
                <a:r>
                  <a:rPr lang="de-DE" dirty="0"/>
                  <a:t>heute werden </a:t>
                </a:r>
                <a:r>
                  <a:rPr lang="de-DE" dirty="0">
                    <a:solidFill>
                      <a:srgbClr val="432BF5"/>
                    </a:solidFill>
                  </a:rPr>
                  <a:t>Verbindungsleitungen</a:t>
                </a:r>
                <a:r>
                  <a:rPr lang="de-DE" dirty="0"/>
                  <a:t> </a:t>
                </a:r>
                <a:br>
                  <a:rPr lang="de-DE" dirty="0"/>
                </a:br>
                <a:r>
                  <a:rPr lang="de-DE" dirty="0"/>
                  <a:t>und </a:t>
                </a:r>
                <a:r>
                  <a:rPr lang="de-DE" dirty="0">
                    <a:solidFill>
                      <a:srgbClr val="432BF5"/>
                    </a:solidFill>
                  </a:rPr>
                  <a:t>Energiebetrachtungen</a:t>
                </a:r>
                <a:r>
                  <a:rPr lang="de-DE" dirty="0"/>
                  <a:t> immer wichtiger </a:t>
                </a:r>
              </a:p>
              <a:p>
                <a:endParaRPr lang="de-DE" dirty="0">
                  <a:effectLst/>
                </a:endParaRPr>
              </a:p>
              <a:p>
                <a:r>
                  <a:rPr lang="de-DE" dirty="0">
                    <a:effectLst/>
                  </a:rPr>
                  <a:t>Beispiel: </a:t>
                </a:r>
                <a:r>
                  <a:rPr lang="de-DE" dirty="0" err="1">
                    <a:effectLst/>
                  </a:rPr>
                  <a:t>Volladdierer</a:t>
                </a:r>
                <a:endParaRPr lang="de-DE" dirty="0">
                  <a:effectLst/>
                </a:endParaRPr>
              </a:p>
              <a:p>
                <a:pPr lvl="1"/>
                <a:r>
                  <a:rPr lang="de-DE" dirty="0"/>
                  <a:t>addiert A, B und Carry in (</a:t>
                </a:r>
                <a14:m>
                  <m:oMath xmlns:m="http://schemas.openxmlformats.org/officeDocument/2006/math">
                    <m:sSub>
                      <m:sSubPr>
                        <m:ctrlPr>
                          <a:rPr lang="de-DE" altLang="ko-KR" sz="2000" i="1">
                            <a:latin typeface="Cambria Math" panose="02040503050406030204" pitchFamily="18" charset="0"/>
                            <a:ea typeface="굴림" charset="0"/>
                            <a:cs typeface="굴림" charset="0"/>
                          </a:rPr>
                        </m:ctrlPr>
                      </m:sSubPr>
                      <m:e>
                        <m:r>
                          <a:rPr lang="de-DE" altLang="ko-KR" sz="2000" i="1">
                            <a:latin typeface="Cambria Math" panose="02040503050406030204" pitchFamily="18" charset="0"/>
                            <a:ea typeface="굴림" charset="0"/>
                            <a:cs typeface="굴림" charset="0"/>
                          </a:rPr>
                          <m:t>𝐶</m:t>
                        </m:r>
                      </m:e>
                      <m:sub>
                        <m:r>
                          <a:rPr lang="de-DE" altLang="ko-KR" sz="2000" i="1">
                            <a:latin typeface="Cambria Math" panose="02040503050406030204" pitchFamily="18" charset="0"/>
                            <a:ea typeface="굴림" charset="0"/>
                            <a:cs typeface="굴림" charset="0"/>
                          </a:rPr>
                          <m:t>𝑖𝑛</m:t>
                        </m:r>
                      </m:sub>
                    </m:sSub>
                  </m:oMath>
                </a14:m>
                <a:r>
                  <a:rPr lang="de-DE" dirty="0">
                    <a:effectLst/>
                  </a:rPr>
                  <a:t>), liefert Carry out </a:t>
                </a:r>
                <a:r>
                  <a:rPr lang="de-DE" dirty="0"/>
                  <a:t>(</a:t>
                </a:r>
                <a14:m>
                  <m:oMath xmlns:m="http://schemas.openxmlformats.org/officeDocument/2006/math">
                    <m:sSub>
                      <m:sSubPr>
                        <m:ctrlPr>
                          <a:rPr lang="de-DE" altLang="ko-KR" sz="2400" i="1">
                            <a:latin typeface="Cambria Math" panose="02040503050406030204" pitchFamily="18" charset="0"/>
                            <a:ea typeface="굴림" charset="0"/>
                            <a:cs typeface="굴림" charset="0"/>
                          </a:rPr>
                        </m:ctrlPr>
                      </m:sSubPr>
                      <m:e>
                        <m:r>
                          <a:rPr lang="de-DE" altLang="ko-KR" sz="2400" i="1">
                            <a:latin typeface="Cambria Math" panose="02040503050406030204" pitchFamily="18" charset="0"/>
                            <a:ea typeface="굴림" charset="0"/>
                            <a:cs typeface="굴림" charset="0"/>
                          </a:rPr>
                          <m:t>𝐶</m:t>
                        </m:r>
                      </m:e>
                      <m:sub>
                        <m:r>
                          <a:rPr lang="de-DE" altLang="ko-KR" sz="2400" b="0" i="1" smtClean="0">
                            <a:latin typeface="Cambria Math" panose="02040503050406030204" pitchFamily="18" charset="0"/>
                            <a:ea typeface="굴림" charset="0"/>
                            <a:cs typeface="굴림" charset="0"/>
                          </a:rPr>
                          <m:t>𝑜𝑢𝑡</m:t>
                        </m:r>
                      </m:sub>
                    </m:sSub>
                  </m:oMath>
                </a14:m>
                <a:r>
                  <a:rPr lang="de-DE" dirty="0"/>
                  <a:t>)*</a:t>
                </a:r>
              </a:p>
              <a:p>
                <a:pPr lvl="1"/>
                <a14:m>
                  <m:oMath xmlns:m="http://schemas.openxmlformats.org/officeDocument/2006/math">
                    <m:sSub>
                      <m:sSubPr>
                        <m:ctrlPr>
                          <a:rPr lang="de-DE" altLang="ko-KR" sz="2400" b="0" i="1" smtClean="0">
                            <a:latin typeface="Cambria Math" panose="02040503050406030204" pitchFamily="18" charset="0"/>
                            <a:ea typeface="굴림" charset="0"/>
                            <a:cs typeface="굴림" charset="0"/>
                          </a:rPr>
                        </m:ctrlPr>
                      </m:sSubPr>
                      <m:e>
                        <m:r>
                          <a:rPr lang="de-DE" altLang="ko-KR" sz="2400" b="0" i="1" smtClean="0">
                            <a:latin typeface="Cambria Math" panose="02040503050406030204" pitchFamily="18" charset="0"/>
                            <a:ea typeface="굴림" charset="0"/>
                            <a:cs typeface="굴림" charset="0"/>
                          </a:rPr>
                          <m:t>𝐶</m:t>
                        </m:r>
                      </m:e>
                      <m:sub>
                        <m:r>
                          <a:rPr lang="de-DE" altLang="ko-KR" sz="2400" b="0" i="1" smtClean="0">
                            <a:latin typeface="Cambria Math" panose="02040503050406030204" pitchFamily="18" charset="0"/>
                            <a:ea typeface="굴림" charset="0"/>
                            <a:cs typeface="굴림" charset="0"/>
                          </a:rPr>
                          <m:t>𝑜𝑢𝑡</m:t>
                        </m:r>
                      </m:sub>
                    </m:sSub>
                    <m:r>
                      <a:rPr lang="de-DE" altLang="ko-KR" sz="2400" b="0" i="1" smtClean="0">
                        <a:latin typeface="Cambria Math" panose="02040503050406030204" pitchFamily="18" charset="0"/>
                        <a:ea typeface="굴림" charset="0"/>
                        <a:cs typeface="굴림" charset="0"/>
                      </a:rPr>
                      <m:t>=</m:t>
                    </m:r>
                    <m:bar>
                      <m:barPr>
                        <m:pos m:val="top"/>
                        <m:ctrlPr>
                          <a:rPr lang="de-DE" altLang="ko-KR" sz="2400" b="0" i="1" smtClean="0">
                            <a:latin typeface="Cambria Math" panose="02040503050406030204" pitchFamily="18" charset="0"/>
                            <a:ea typeface="굴림" charset="0"/>
                            <a:cs typeface="굴림" charset="0"/>
                          </a:rPr>
                        </m:ctrlPr>
                      </m:barPr>
                      <m:e>
                        <m:r>
                          <a:rPr lang="de-DE" altLang="ko-KR" sz="2400" b="0" i="1" smtClean="0">
                            <a:latin typeface="Cambria Math" panose="02040503050406030204" pitchFamily="18" charset="0"/>
                            <a:ea typeface="굴림" charset="0"/>
                            <a:cs typeface="굴림" charset="0"/>
                          </a:rPr>
                          <m:t>𝐴</m:t>
                        </m:r>
                      </m:e>
                    </m:bar>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𝐵</m:t>
                    </m:r>
                    <m:r>
                      <a:rPr lang="de-DE" altLang="ko-KR" sz="2400" b="0" i="1" smtClean="0">
                        <a:latin typeface="Cambria Math" panose="02040503050406030204" pitchFamily="18" charset="0"/>
                        <a:ea typeface="굴림" charset="0"/>
                        <a:cs typeface="굴림" charset="0"/>
                      </a:rPr>
                      <m:t>⋅</m:t>
                    </m:r>
                    <m:sSub>
                      <m:sSubPr>
                        <m:ctrlPr>
                          <a:rPr lang="de-DE" altLang="ko-KR" sz="2400" b="0" i="1" smtClean="0">
                            <a:latin typeface="Cambria Math" panose="02040503050406030204" pitchFamily="18" charset="0"/>
                            <a:ea typeface="굴림" charset="0"/>
                            <a:cs typeface="굴림" charset="0"/>
                          </a:rPr>
                        </m:ctrlPr>
                      </m:sSubPr>
                      <m:e>
                        <m:r>
                          <a:rPr lang="de-DE" altLang="ko-KR" sz="2400" b="0" i="1" smtClean="0">
                            <a:latin typeface="Cambria Math" panose="02040503050406030204" pitchFamily="18" charset="0"/>
                            <a:ea typeface="굴림" charset="0"/>
                            <a:cs typeface="굴림" charset="0"/>
                          </a:rPr>
                          <m:t>𝐶</m:t>
                        </m:r>
                      </m:e>
                      <m:sub>
                        <m:r>
                          <a:rPr lang="de-DE" altLang="ko-KR" sz="2400" b="0" i="1" smtClean="0">
                            <a:latin typeface="Cambria Math" panose="02040503050406030204" pitchFamily="18" charset="0"/>
                            <a:ea typeface="굴림" charset="0"/>
                            <a:cs typeface="굴림" charset="0"/>
                          </a:rPr>
                          <m:t>𝑖𝑛</m:t>
                        </m:r>
                      </m:sub>
                    </m:sSub>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𝐴</m:t>
                    </m:r>
                    <m:r>
                      <a:rPr lang="de-DE" altLang="ko-KR" sz="2400" i="1">
                        <a:latin typeface="Cambria Math" panose="02040503050406030204" pitchFamily="18" charset="0"/>
                        <a:ea typeface="굴림" charset="0"/>
                        <a:cs typeface="굴림" charset="0"/>
                      </a:rPr>
                      <m:t>⋅</m:t>
                    </m:r>
                    <m:bar>
                      <m:barPr>
                        <m:pos m:val="top"/>
                        <m:ctrlPr>
                          <a:rPr lang="de-DE" altLang="ko-KR" sz="2400" b="0" i="1" smtClean="0">
                            <a:latin typeface="Cambria Math" panose="02040503050406030204" pitchFamily="18" charset="0"/>
                            <a:ea typeface="굴림" charset="0"/>
                            <a:cs typeface="굴림" charset="0"/>
                          </a:rPr>
                        </m:ctrlPr>
                      </m:barPr>
                      <m:e>
                        <m:r>
                          <a:rPr lang="de-DE" altLang="ko-KR" sz="2400" i="1">
                            <a:latin typeface="Cambria Math" panose="02040503050406030204" pitchFamily="18" charset="0"/>
                            <a:ea typeface="굴림" charset="0"/>
                            <a:cs typeface="굴림" charset="0"/>
                          </a:rPr>
                          <m:t>𝐵</m:t>
                        </m:r>
                      </m:e>
                    </m:bar>
                    <m:r>
                      <a:rPr lang="de-DE" altLang="ko-KR" sz="2400" i="1">
                        <a:latin typeface="Cambria Math" panose="02040503050406030204" pitchFamily="18" charset="0"/>
                        <a:ea typeface="굴림" charset="0"/>
                        <a:cs typeface="굴림" charset="0"/>
                      </a:rPr>
                      <m:t>⋅</m:t>
                    </m:r>
                    <m:sSub>
                      <m:sSubPr>
                        <m:ctrlPr>
                          <a:rPr lang="de-DE" altLang="ko-KR" sz="2400" i="1">
                            <a:latin typeface="Cambria Math" panose="02040503050406030204" pitchFamily="18" charset="0"/>
                            <a:ea typeface="굴림" charset="0"/>
                            <a:cs typeface="굴림" charset="0"/>
                          </a:rPr>
                        </m:ctrlPr>
                      </m:sSubPr>
                      <m:e>
                        <m:r>
                          <a:rPr lang="de-DE" altLang="ko-KR" sz="2400" i="1">
                            <a:latin typeface="Cambria Math" panose="02040503050406030204" pitchFamily="18" charset="0"/>
                            <a:ea typeface="굴림" charset="0"/>
                            <a:cs typeface="굴림" charset="0"/>
                          </a:rPr>
                          <m:t>𝐶</m:t>
                        </m:r>
                      </m:e>
                      <m:sub>
                        <m:r>
                          <a:rPr lang="de-DE" altLang="ko-KR" sz="2400" i="1">
                            <a:latin typeface="Cambria Math" panose="02040503050406030204" pitchFamily="18" charset="0"/>
                            <a:ea typeface="굴림" charset="0"/>
                            <a:cs typeface="굴림" charset="0"/>
                          </a:rPr>
                          <m:t>𝑖𝑛</m:t>
                        </m:r>
                      </m:sub>
                    </m:sSub>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𝐴</m:t>
                    </m:r>
                    <m:r>
                      <a:rPr lang="de-DE" altLang="ko-KR" sz="2400" i="1">
                        <a:latin typeface="Cambria Math" panose="02040503050406030204" pitchFamily="18" charset="0"/>
                        <a:ea typeface="굴림" charset="0"/>
                        <a:cs typeface="굴림" charset="0"/>
                      </a:rPr>
                      <m:t>⋅</m:t>
                    </m:r>
                    <m:r>
                      <a:rPr lang="de-DE" altLang="ko-KR" sz="2400" i="1">
                        <a:latin typeface="Cambria Math" panose="02040503050406030204" pitchFamily="18" charset="0"/>
                        <a:ea typeface="굴림" charset="0"/>
                        <a:cs typeface="굴림" charset="0"/>
                      </a:rPr>
                      <m:t>𝐵</m:t>
                    </m:r>
                    <m:r>
                      <a:rPr lang="de-DE" altLang="ko-KR" sz="2400" i="1">
                        <a:latin typeface="Cambria Math" panose="02040503050406030204" pitchFamily="18" charset="0"/>
                        <a:ea typeface="굴림" charset="0"/>
                        <a:cs typeface="굴림" charset="0"/>
                      </a:rPr>
                      <m:t>⋅</m:t>
                    </m:r>
                    <m:sSub>
                      <m:sSubPr>
                        <m:ctrlPr>
                          <a:rPr lang="de-DE" altLang="ko-KR" sz="2400" i="1">
                            <a:latin typeface="Cambria Math" panose="02040503050406030204" pitchFamily="18" charset="0"/>
                            <a:ea typeface="굴림" charset="0"/>
                            <a:cs typeface="굴림" charset="0"/>
                          </a:rPr>
                        </m:ctrlPr>
                      </m:sSubPr>
                      <m:e>
                        <m:bar>
                          <m:barPr>
                            <m:pos m:val="top"/>
                            <m:ctrlPr>
                              <a:rPr lang="de-DE" altLang="ko-KR" sz="2400" b="0" i="1" smtClean="0">
                                <a:latin typeface="Cambria Math" panose="02040503050406030204" pitchFamily="18" charset="0"/>
                                <a:ea typeface="굴림" charset="0"/>
                                <a:cs typeface="굴림" charset="0"/>
                              </a:rPr>
                            </m:ctrlPr>
                          </m:barPr>
                          <m:e>
                            <m:r>
                              <a:rPr lang="de-DE" altLang="ko-KR" sz="2400" i="1">
                                <a:latin typeface="Cambria Math" panose="02040503050406030204" pitchFamily="18" charset="0"/>
                                <a:ea typeface="굴림" charset="0"/>
                                <a:cs typeface="굴림" charset="0"/>
                              </a:rPr>
                              <m:t>𝐶</m:t>
                            </m:r>
                          </m:e>
                        </m:bar>
                      </m:e>
                      <m:sub>
                        <m:r>
                          <a:rPr lang="de-DE" altLang="ko-KR" sz="2400" i="1">
                            <a:latin typeface="Cambria Math" panose="02040503050406030204" pitchFamily="18" charset="0"/>
                            <a:ea typeface="굴림" charset="0"/>
                            <a:cs typeface="굴림" charset="0"/>
                          </a:rPr>
                          <m:t>𝑖𝑛</m:t>
                        </m:r>
                      </m:sub>
                    </m:sSub>
                    <m:r>
                      <a:rPr lang="de-DE" altLang="ko-KR" sz="2400" b="0" i="1" smtClean="0">
                        <a:latin typeface="Cambria Math" panose="02040503050406030204" pitchFamily="18" charset="0"/>
                        <a:ea typeface="굴림" charset="0"/>
                        <a:cs typeface="굴림" charset="0"/>
                      </a:rPr>
                      <m:t>+</m:t>
                    </m:r>
                    <m:r>
                      <a:rPr lang="de-DE" altLang="ko-KR" sz="2400" b="0" i="1" smtClean="0">
                        <a:latin typeface="Cambria Math" panose="02040503050406030204" pitchFamily="18" charset="0"/>
                        <a:ea typeface="굴림" charset="0"/>
                        <a:cs typeface="굴림" charset="0"/>
                      </a:rPr>
                      <m:t>𝐴</m:t>
                    </m:r>
                    <m:r>
                      <a:rPr lang="de-DE" altLang="ko-KR" sz="2400" i="1">
                        <a:latin typeface="Cambria Math" panose="02040503050406030204" pitchFamily="18" charset="0"/>
                        <a:ea typeface="굴림" charset="0"/>
                        <a:cs typeface="굴림" charset="0"/>
                      </a:rPr>
                      <m:t>⋅</m:t>
                    </m:r>
                    <m:r>
                      <a:rPr lang="de-DE" altLang="ko-KR" sz="2400" i="1">
                        <a:latin typeface="Cambria Math" panose="02040503050406030204" pitchFamily="18" charset="0"/>
                        <a:ea typeface="굴림" charset="0"/>
                        <a:cs typeface="굴림" charset="0"/>
                      </a:rPr>
                      <m:t>𝐵</m:t>
                    </m:r>
                    <m:r>
                      <a:rPr lang="de-DE" altLang="ko-KR" sz="2400" i="1">
                        <a:latin typeface="Cambria Math" panose="02040503050406030204" pitchFamily="18" charset="0"/>
                        <a:ea typeface="굴림" charset="0"/>
                        <a:cs typeface="굴림" charset="0"/>
                      </a:rPr>
                      <m:t>⋅</m:t>
                    </m:r>
                    <m:sSub>
                      <m:sSubPr>
                        <m:ctrlPr>
                          <a:rPr lang="de-DE" altLang="ko-KR" sz="2400" i="1">
                            <a:latin typeface="Cambria Math" panose="02040503050406030204" pitchFamily="18" charset="0"/>
                            <a:ea typeface="굴림" charset="0"/>
                            <a:cs typeface="굴림" charset="0"/>
                          </a:rPr>
                        </m:ctrlPr>
                      </m:sSubPr>
                      <m:e>
                        <m:r>
                          <a:rPr lang="de-DE" altLang="ko-KR" sz="2400" i="1">
                            <a:latin typeface="Cambria Math" panose="02040503050406030204" pitchFamily="18" charset="0"/>
                            <a:ea typeface="굴림" charset="0"/>
                            <a:cs typeface="굴림" charset="0"/>
                          </a:rPr>
                          <m:t>𝐶</m:t>
                        </m:r>
                      </m:e>
                      <m:sub>
                        <m:r>
                          <a:rPr lang="de-DE" altLang="ko-KR" sz="2400" i="1">
                            <a:latin typeface="Cambria Math" panose="02040503050406030204" pitchFamily="18" charset="0"/>
                            <a:ea typeface="굴림" charset="0"/>
                            <a:cs typeface="굴림" charset="0"/>
                          </a:rPr>
                          <m:t>𝑖𝑛</m:t>
                        </m:r>
                      </m:sub>
                    </m:sSub>
                  </m:oMath>
                </a14:m>
                <a:r>
                  <a:rPr lang="en-US" altLang="ko-KR" sz="2400" dirty="0">
                    <a:ea typeface="굴림" charset="0"/>
                    <a:cs typeface="굴림" charset="0"/>
                  </a:rPr>
                  <a:t> </a:t>
                </a:r>
              </a:p>
              <a:p>
                <a:pPr lvl="1"/>
                <a14:m>
                  <m:oMath xmlns:m="http://schemas.openxmlformats.org/officeDocument/2006/math">
                    <m:sSub>
                      <m:sSubPr>
                        <m:ctrlPr>
                          <a:rPr lang="de-DE" altLang="ko-KR" sz="2400" i="1">
                            <a:latin typeface="Cambria Math" panose="02040503050406030204" pitchFamily="18" charset="0"/>
                            <a:ea typeface="굴림" charset="0"/>
                            <a:cs typeface="굴림" charset="0"/>
                          </a:rPr>
                        </m:ctrlPr>
                      </m:sSubPr>
                      <m:e>
                        <m:r>
                          <a:rPr lang="de-DE" altLang="ko-KR" sz="2400" i="1">
                            <a:latin typeface="Cambria Math" panose="02040503050406030204" pitchFamily="18" charset="0"/>
                            <a:ea typeface="굴림" charset="0"/>
                            <a:cs typeface="굴림" charset="0"/>
                          </a:rPr>
                          <m:t>𝐶</m:t>
                        </m:r>
                      </m:e>
                      <m:sub>
                        <m:r>
                          <a:rPr lang="de-DE" altLang="ko-KR" sz="2400" i="1">
                            <a:latin typeface="Cambria Math" panose="02040503050406030204" pitchFamily="18" charset="0"/>
                            <a:ea typeface="굴림" charset="0"/>
                            <a:cs typeface="굴림" charset="0"/>
                          </a:rPr>
                          <m:t>𝑜𝑢𝑡</m:t>
                        </m:r>
                      </m:sub>
                    </m:sSub>
                    <m:r>
                      <a:rPr lang="de-DE" altLang="ko-KR" sz="2400" i="1">
                        <a:latin typeface="Cambria Math" panose="02040503050406030204" pitchFamily="18" charset="0"/>
                        <a:ea typeface="굴림" charset="0"/>
                        <a:cs typeface="굴림" charset="0"/>
                      </a:rPr>
                      <m:t>=</m:t>
                    </m:r>
                    <m:r>
                      <a:rPr lang="de-DE" altLang="ko-KR" sz="2400" i="1">
                        <a:latin typeface="Cambria Math" panose="02040503050406030204" pitchFamily="18" charset="0"/>
                        <a:ea typeface="굴림" charset="0"/>
                        <a:cs typeface="굴림" charset="0"/>
                      </a:rPr>
                      <m:t>𝐵</m:t>
                    </m:r>
                    <m:r>
                      <a:rPr lang="de-DE" altLang="ko-KR" sz="2400" i="1">
                        <a:latin typeface="Cambria Math" panose="02040503050406030204" pitchFamily="18" charset="0"/>
                        <a:ea typeface="굴림" charset="0"/>
                        <a:cs typeface="굴림" charset="0"/>
                      </a:rPr>
                      <m:t>⋅</m:t>
                    </m:r>
                    <m:sSub>
                      <m:sSubPr>
                        <m:ctrlPr>
                          <a:rPr lang="de-DE" altLang="ko-KR" sz="2400" i="1">
                            <a:latin typeface="Cambria Math" panose="02040503050406030204" pitchFamily="18" charset="0"/>
                            <a:ea typeface="굴림" charset="0"/>
                            <a:cs typeface="굴림" charset="0"/>
                          </a:rPr>
                        </m:ctrlPr>
                      </m:sSubPr>
                      <m:e>
                        <m:r>
                          <a:rPr lang="de-DE" altLang="ko-KR" sz="2400" i="1">
                            <a:latin typeface="Cambria Math" panose="02040503050406030204" pitchFamily="18" charset="0"/>
                            <a:ea typeface="굴림" charset="0"/>
                            <a:cs typeface="굴림" charset="0"/>
                          </a:rPr>
                          <m:t>𝐶</m:t>
                        </m:r>
                      </m:e>
                      <m:sub>
                        <m:r>
                          <a:rPr lang="de-DE" altLang="ko-KR" sz="2400" i="1">
                            <a:latin typeface="Cambria Math" panose="02040503050406030204" pitchFamily="18" charset="0"/>
                            <a:ea typeface="굴림" charset="0"/>
                            <a:cs typeface="굴림" charset="0"/>
                          </a:rPr>
                          <m:t>𝑖𝑛</m:t>
                        </m:r>
                      </m:sub>
                    </m:sSub>
                    <m:r>
                      <a:rPr lang="de-DE" altLang="ko-KR" sz="2400" i="1">
                        <a:latin typeface="Cambria Math" panose="02040503050406030204" pitchFamily="18" charset="0"/>
                        <a:ea typeface="굴림" charset="0"/>
                        <a:cs typeface="굴림" charset="0"/>
                      </a:rPr>
                      <m:t>+</m:t>
                    </m:r>
                    <m:r>
                      <a:rPr lang="de-DE" altLang="ko-KR" sz="2400" i="1">
                        <a:latin typeface="Cambria Math" panose="02040503050406030204" pitchFamily="18" charset="0"/>
                        <a:ea typeface="굴림" charset="0"/>
                        <a:cs typeface="굴림" charset="0"/>
                      </a:rPr>
                      <m:t>𝐴</m:t>
                    </m:r>
                    <m:r>
                      <a:rPr lang="de-DE" altLang="ko-KR" sz="2400" i="1">
                        <a:latin typeface="Cambria Math" panose="02040503050406030204" pitchFamily="18" charset="0"/>
                        <a:ea typeface="굴림" charset="0"/>
                        <a:cs typeface="굴림" charset="0"/>
                      </a:rPr>
                      <m:t>⋅</m:t>
                    </m:r>
                    <m:sSub>
                      <m:sSubPr>
                        <m:ctrlPr>
                          <a:rPr lang="de-DE" altLang="ko-KR" sz="2400" i="1">
                            <a:latin typeface="Cambria Math" panose="02040503050406030204" pitchFamily="18" charset="0"/>
                            <a:ea typeface="굴림" charset="0"/>
                            <a:cs typeface="굴림" charset="0"/>
                          </a:rPr>
                        </m:ctrlPr>
                      </m:sSubPr>
                      <m:e>
                        <m:r>
                          <a:rPr lang="de-DE" altLang="ko-KR" sz="2400" i="1">
                            <a:latin typeface="Cambria Math" panose="02040503050406030204" pitchFamily="18" charset="0"/>
                            <a:ea typeface="굴림" charset="0"/>
                            <a:cs typeface="굴림" charset="0"/>
                          </a:rPr>
                          <m:t>𝐶</m:t>
                        </m:r>
                      </m:e>
                      <m:sub>
                        <m:r>
                          <a:rPr lang="de-DE" altLang="ko-KR" sz="2400" i="1">
                            <a:latin typeface="Cambria Math" panose="02040503050406030204" pitchFamily="18" charset="0"/>
                            <a:ea typeface="굴림" charset="0"/>
                            <a:cs typeface="굴림" charset="0"/>
                          </a:rPr>
                          <m:t>𝑖𝑛</m:t>
                        </m:r>
                      </m:sub>
                    </m:sSub>
                    <m:r>
                      <a:rPr lang="de-DE" altLang="ko-KR" sz="2400" i="1">
                        <a:latin typeface="Cambria Math" panose="02040503050406030204" pitchFamily="18" charset="0"/>
                        <a:ea typeface="굴림" charset="0"/>
                        <a:cs typeface="굴림" charset="0"/>
                      </a:rPr>
                      <m:t>+</m:t>
                    </m:r>
                    <m:r>
                      <a:rPr lang="de-DE" altLang="ko-KR" sz="2400" i="1">
                        <a:latin typeface="Cambria Math" panose="02040503050406030204" pitchFamily="18" charset="0"/>
                        <a:ea typeface="굴림" charset="0"/>
                        <a:cs typeface="굴림" charset="0"/>
                      </a:rPr>
                      <m:t>𝐴</m:t>
                    </m:r>
                    <m:r>
                      <a:rPr lang="de-DE" altLang="ko-KR" sz="2400" i="1">
                        <a:latin typeface="Cambria Math" panose="02040503050406030204" pitchFamily="18" charset="0"/>
                        <a:ea typeface="굴림" charset="0"/>
                        <a:cs typeface="굴림" charset="0"/>
                      </a:rPr>
                      <m:t>⋅</m:t>
                    </m:r>
                    <m:r>
                      <a:rPr lang="de-DE" altLang="ko-KR" sz="2400" i="1">
                        <a:latin typeface="Cambria Math" panose="02040503050406030204" pitchFamily="18" charset="0"/>
                        <a:ea typeface="굴림" charset="0"/>
                        <a:cs typeface="굴림" charset="0"/>
                      </a:rPr>
                      <m:t>𝐵</m:t>
                    </m:r>
                  </m:oMath>
                </a14:m>
                <a:endParaRPr lang="en-US" altLang="ko-KR" sz="2400" dirty="0">
                  <a:ea typeface="굴림" charset="0"/>
                  <a:cs typeface="굴림" charset="0"/>
                </a:endParaRPr>
              </a:p>
              <a:p>
                <a:pPr lvl="1"/>
                <a:endParaRPr lang="en-US" altLang="ko-KR" sz="2400" dirty="0">
                  <a:ea typeface="굴림" charset="0"/>
                  <a:cs typeface="굴림" charset="0"/>
                </a:endParaRPr>
              </a:p>
              <a:p>
                <a:pPr marL="76200" lvl="1" indent="0">
                  <a:buNone/>
                </a:pPr>
                <a:r>
                  <a:rPr lang="en-US" altLang="ko-KR" sz="2000" dirty="0">
                    <a:ea typeface="굴림" charset="0"/>
                    <a:cs typeface="굴림" charset="0"/>
                  </a:rPr>
                  <a:t>* 2. </a:t>
                </a:r>
                <a:r>
                  <a:rPr lang="en-US" altLang="ko-KR" sz="2000" dirty="0" err="1">
                    <a:ea typeface="굴림" charset="0"/>
                    <a:cs typeface="굴림" charset="0"/>
                  </a:rPr>
                  <a:t>Ausgang</a:t>
                </a:r>
                <a:r>
                  <a:rPr lang="en-US" altLang="ko-KR" sz="2000" dirty="0">
                    <a:ea typeface="굴림" charset="0"/>
                    <a:cs typeface="굴림" charset="0"/>
                  </a:rPr>
                  <a:t> </a:t>
                </a:r>
                <a:r>
                  <a:rPr lang="en-US" altLang="ko-KR" sz="2000" dirty="0" err="1">
                    <a:ea typeface="굴림" charset="0"/>
                    <a:cs typeface="굴림" charset="0"/>
                  </a:rPr>
                  <a:t>für</a:t>
                </a:r>
                <a:r>
                  <a:rPr lang="en-US" altLang="ko-KR" sz="2000" dirty="0">
                    <a:ea typeface="굴림" charset="0"/>
                    <a:cs typeface="굴림" charset="0"/>
                  </a:rPr>
                  <a:t> die </a:t>
                </a:r>
                <a:r>
                  <a:rPr lang="en-US" altLang="ko-KR" sz="2000" dirty="0" err="1">
                    <a:ea typeface="굴림" charset="0"/>
                    <a:cs typeface="굴림" charset="0"/>
                  </a:rPr>
                  <a:t>Summe</a:t>
                </a:r>
                <a:r>
                  <a:rPr lang="en-US" altLang="ko-KR" sz="2000" dirty="0">
                    <a:ea typeface="굴림" charset="0"/>
                    <a:cs typeface="굴림" charset="0"/>
                  </a:rPr>
                  <a:t> S </a:t>
                </a:r>
                <a:r>
                  <a:rPr lang="en-US" altLang="ko-KR" sz="2000" dirty="0" err="1">
                    <a:ea typeface="굴림" charset="0"/>
                    <a:cs typeface="굴림" charset="0"/>
                  </a:rPr>
                  <a:t>hier</a:t>
                </a:r>
                <a:r>
                  <a:rPr lang="en-US" altLang="ko-KR" sz="2000" dirty="0">
                    <a:ea typeface="굴림" charset="0"/>
                    <a:cs typeface="굴림" charset="0"/>
                  </a:rPr>
                  <a:t> </a:t>
                </a:r>
                <a:r>
                  <a:rPr lang="en-US" altLang="ko-KR" sz="2000" dirty="0" err="1">
                    <a:ea typeface="굴림" charset="0"/>
                    <a:cs typeface="굴림" charset="0"/>
                  </a:rPr>
                  <a:t>nicht</a:t>
                </a:r>
                <a:r>
                  <a:rPr lang="en-US" altLang="ko-KR" sz="2000" dirty="0">
                    <a:ea typeface="굴림" charset="0"/>
                    <a:cs typeface="굴림" charset="0"/>
                  </a:rPr>
                  <a:t> </a:t>
                </a:r>
                <a:r>
                  <a:rPr lang="en-US" altLang="ko-KR" sz="2000" dirty="0" err="1">
                    <a:ea typeface="굴림" charset="0"/>
                    <a:cs typeface="굴림" charset="0"/>
                  </a:rPr>
                  <a:t>betrachtet</a:t>
                </a:r>
                <a:endParaRPr lang="en-US" altLang="ko-KR" sz="2000" dirty="0">
                  <a:ea typeface="굴림" charset="0"/>
                  <a:cs typeface="굴림" charset="0"/>
                </a:endParaRPr>
              </a:p>
              <a:p>
                <a:pPr lvl="1"/>
                <a:endParaRPr lang="en-US" altLang="ko-KR" sz="2400" dirty="0">
                  <a:ea typeface="굴림" charset="0"/>
                  <a:cs typeface="굴림" charset="0"/>
                </a:endParaRPr>
              </a:p>
              <a:p>
                <a:pPr lvl="1"/>
                <a:endParaRPr lang="en-US" altLang="ko-KR" sz="2200" baseline="-25000" dirty="0">
                  <a:ea typeface="굴림" charset="0"/>
                  <a:cs typeface="굴림" charset="0"/>
                </a:endParaRPr>
              </a:p>
            </p:txBody>
          </p:sp>
        </mc:Choice>
        <mc:Fallback xmlns="">
          <p:sp>
            <p:nvSpPr>
              <p:cNvPr id="240643" name="Rectangle 3"/>
              <p:cNvSpPr>
                <a:spLocks noGrp="1" noRot="1" noChangeAspect="1" noMove="1" noResize="1" noEditPoints="1" noAdjustHandles="1" noChangeArrowheads="1" noChangeShapeType="1" noTextEdit="1"/>
              </p:cNvSpPr>
              <p:nvPr>
                <p:ph idx="1"/>
              </p:nvPr>
            </p:nvSpPr>
            <p:spPr>
              <a:blipFill>
                <a:blip r:embed="rId3"/>
                <a:stretch>
                  <a:fillRect l="-1488" t="-2195" b="-5487"/>
                </a:stretch>
              </a:blipFill>
            </p:spPr>
            <p:txBody>
              <a:bodyPr/>
              <a:lstStyle/>
              <a:p>
                <a:r>
                  <a:rPr lang="de-DE">
                    <a:noFill/>
                  </a:rPr>
                  <a:t> </a:t>
                </a:r>
              </a:p>
            </p:txBody>
          </p:sp>
        </mc:Fallback>
      </mc:AlternateContent>
      <p:sp>
        <p:nvSpPr>
          <p:cNvPr id="3" name="Fußzeilenplatzhalter 2"/>
          <p:cNvSpPr>
            <a:spLocks noGrp="1"/>
          </p:cNvSpPr>
          <p:nvPr>
            <p:ph type="ftr" sz="quarter" idx="11"/>
          </p:nvPr>
        </p:nvSpPr>
        <p:spPr/>
        <p:txBody>
          <a:bodyPr/>
          <a:lstStyle/>
          <a:p>
            <a:r>
              <a:rPr lang="en-US"/>
              <a:t>Prof. Dr. Sebastian Schlesinger</a:t>
            </a:r>
          </a:p>
        </p:txBody>
      </p:sp>
      <p:sp>
        <p:nvSpPr>
          <p:cNvPr id="5" name="Slide Number Placeholder 5"/>
          <p:cNvSpPr>
            <a:spLocks noGrp="1"/>
          </p:cNvSpPr>
          <p:nvPr>
            <p:ph type="sldNum" sz="quarter" idx="12"/>
          </p:nvPr>
        </p:nvSpPr>
        <p:spPr/>
        <p:txBody>
          <a:bodyPr/>
          <a:lstStyle/>
          <a:p>
            <a:fld id="{FBCECE69-AD63-C24B-9D54-0967FF9F21C3}" type="slidenum">
              <a:rPr lang="en-US"/>
              <a:pPr/>
              <a:t>33</a:t>
            </a:fld>
            <a:endParaRPr lang="en-US"/>
          </a:p>
        </p:txBody>
      </p:sp>
    </p:spTree>
    <p:extLst>
      <p:ext uri="{BB962C8B-B14F-4D97-AF65-F5344CB8AC3E}">
        <p14:creationId xmlns:p14="http://schemas.microsoft.com/office/powerpoint/2010/main" val="75906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64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06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064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064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064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064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6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de-DE" altLang="ko-KR" dirty="0">
                <a:ea typeface="굴림" charset="0"/>
                <a:cs typeface="굴림" charset="0"/>
              </a:rPr>
              <a:t>Logikminimierung: Ansätze </a:t>
            </a:r>
          </a:p>
        </p:txBody>
      </p:sp>
      <p:sp>
        <p:nvSpPr>
          <p:cNvPr id="240643" name="Rectangle 3"/>
          <p:cNvSpPr>
            <a:spLocks noGrp="1" noChangeArrowheads="1"/>
          </p:cNvSpPr>
          <p:nvPr>
            <p:ph idx="1"/>
          </p:nvPr>
        </p:nvSpPr>
        <p:spPr/>
        <p:txBody>
          <a:bodyPr/>
          <a:lstStyle/>
          <a:p>
            <a:r>
              <a:rPr lang="de-DE" dirty="0">
                <a:solidFill>
                  <a:srgbClr val="432BF5"/>
                </a:solidFill>
              </a:rPr>
              <a:t>Manuelle Minimierung</a:t>
            </a:r>
          </a:p>
          <a:p>
            <a:pPr lvl="1"/>
            <a:r>
              <a:rPr lang="de-DE" sz="2400" dirty="0"/>
              <a:t>Umformen nach den Regeln der Booleschen Algebra</a:t>
            </a:r>
          </a:p>
          <a:p>
            <a:r>
              <a:rPr lang="de-DE" dirty="0">
                <a:solidFill>
                  <a:schemeClr val="bg2"/>
                </a:solidFill>
              </a:rPr>
              <a:t>Algorithmisches Verfahren</a:t>
            </a:r>
          </a:p>
          <a:p>
            <a:pPr lvl="1"/>
            <a:r>
              <a:rPr lang="de-DE" sz="2400" dirty="0">
                <a:solidFill>
                  <a:schemeClr val="bg1">
                    <a:lumMod val="50000"/>
                  </a:schemeClr>
                </a:solidFill>
              </a:rPr>
              <a:t>Verfahren nach </a:t>
            </a:r>
            <a:r>
              <a:rPr lang="de-DE" sz="2400" dirty="0" err="1">
                <a:solidFill>
                  <a:schemeClr val="bg1">
                    <a:lumMod val="50000"/>
                  </a:schemeClr>
                </a:solidFill>
              </a:rPr>
              <a:t>Quine</a:t>
            </a:r>
            <a:r>
              <a:rPr lang="de-DE" sz="2400" dirty="0">
                <a:solidFill>
                  <a:schemeClr val="bg1">
                    <a:lumMod val="50000"/>
                  </a:schemeClr>
                </a:solidFill>
              </a:rPr>
              <a:t>/</a:t>
            </a:r>
            <a:r>
              <a:rPr lang="de-DE" sz="2400" dirty="0" err="1">
                <a:solidFill>
                  <a:schemeClr val="bg1">
                    <a:lumMod val="50000"/>
                  </a:schemeClr>
                </a:solidFill>
              </a:rPr>
              <a:t>McCluskey</a:t>
            </a:r>
            <a:endParaRPr lang="de-DE" sz="2400" dirty="0">
              <a:solidFill>
                <a:schemeClr val="bg1">
                  <a:lumMod val="50000"/>
                </a:schemeClr>
              </a:solidFill>
            </a:endParaRPr>
          </a:p>
          <a:p>
            <a:pPr lvl="1"/>
            <a:r>
              <a:rPr lang="de-DE" sz="2400" dirty="0">
                <a:solidFill>
                  <a:schemeClr val="bg1">
                    <a:lumMod val="50000"/>
                  </a:schemeClr>
                </a:solidFill>
              </a:rPr>
              <a:t>Kann mit einem Programm automatisiert durchgeführt werden</a:t>
            </a:r>
          </a:p>
          <a:p>
            <a:pPr lvl="1"/>
            <a:r>
              <a:rPr lang="de-DE" sz="2400" dirty="0">
                <a:solidFill>
                  <a:schemeClr val="bg1">
                    <a:lumMod val="50000"/>
                  </a:schemeClr>
                </a:solidFill>
              </a:rPr>
              <a:t>Geeignet für Schaltfunktionen mit vielen Variablen</a:t>
            </a:r>
          </a:p>
          <a:p>
            <a:r>
              <a:rPr lang="de-DE" dirty="0">
                <a:solidFill>
                  <a:srgbClr val="432BF5"/>
                </a:solidFill>
              </a:rPr>
              <a:t>Graphische Verfahren </a:t>
            </a:r>
          </a:p>
          <a:p>
            <a:pPr lvl="1"/>
            <a:r>
              <a:rPr lang="en-US" altLang="ko-KR" sz="2400" dirty="0" err="1">
                <a:ea typeface="굴림" charset="0"/>
                <a:cs typeface="굴림" charset="0"/>
              </a:rPr>
              <a:t>Händlerscher</a:t>
            </a:r>
            <a:r>
              <a:rPr lang="en-US" altLang="ko-KR" sz="2400" dirty="0">
                <a:ea typeface="굴림" charset="0"/>
                <a:cs typeface="굴림" charset="0"/>
              </a:rPr>
              <a:t> </a:t>
            </a:r>
            <a:r>
              <a:rPr lang="en-US" altLang="ko-KR" sz="2400" dirty="0" err="1">
                <a:ea typeface="굴림" charset="0"/>
                <a:cs typeface="굴림" charset="0"/>
              </a:rPr>
              <a:t>Kreisgraph</a:t>
            </a:r>
            <a:endParaRPr lang="en-US" altLang="ko-KR" sz="2400" dirty="0">
              <a:ea typeface="굴림" charset="0"/>
              <a:cs typeface="굴림" charset="0"/>
            </a:endParaRPr>
          </a:p>
          <a:p>
            <a:pPr lvl="1"/>
            <a:r>
              <a:rPr lang="en-US" altLang="ko-KR" sz="2400" dirty="0" err="1">
                <a:solidFill>
                  <a:schemeClr val="bg2">
                    <a:lumMod val="60000"/>
                    <a:lumOff val="40000"/>
                  </a:schemeClr>
                </a:solidFill>
                <a:ea typeface="굴림" charset="0"/>
                <a:cs typeface="굴림" charset="0"/>
              </a:rPr>
              <a:t>Karnaugh</a:t>
            </a:r>
            <a:r>
              <a:rPr lang="en-US" altLang="ko-KR" sz="2400" dirty="0">
                <a:solidFill>
                  <a:schemeClr val="bg2">
                    <a:lumMod val="60000"/>
                    <a:lumOff val="40000"/>
                  </a:schemeClr>
                </a:solidFill>
                <a:ea typeface="굴림" charset="0"/>
                <a:cs typeface="굴림" charset="0"/>
              </a:rPr>
              <a:t>-Veitch </a:t>
            </a:r>
            <a:r>
              <a:rPr lang="en-US" altLang="ko-KR" sz="2400" dirty="0" err="1">
                <a:solidFill>
                  <a:schemeClr val="bg2">
                    <a:lumMod val="60000"/>
                    <a:lumOff val="40000"/>
                  </a:schemeClr>
                </a:solidFill>
                <a:ea typeface="굴림" charset="0"/>
                <a:cs typeface="굴림" charset="0"/>
              </a:rPr>
              <a:t>Diagramme</a:t>
            </a:r>
            <a:endParaRPr lang="en-US" altLang="ko-KR" sz="2400" dirty="0">
              <a:solidFill>
                <a:schemeClr val="bg2">
                  <a:lumMod val="60000"/>
                  <a:lumOff val="40000"/>
                </a:schemeClr>
              </a:solidFill>
              <a:ea typeface="굴림" charset="0"/>
              <a:cs typeface="굴림" charset="0"/>
            </a:endParaRPr>
          </a:p>
          <a:p>
            <a:pPr lvl="1"/>
            <a:r>
              <a:rPr lang="de-DE" sz="2400" dirty="0"/>
              <a:t>Geeignet für Schaltfunktionen mit wenig Variablen</a:t>
            </a:r>
          </a:p>
          <a:p>
            <a:pPr lvl="1"/>
            <a:endParaRPr lang="en-US" altLang="ko-KR" sz="2400" dirty="0">
              <a:ea typeface="굴림" charset="0"/>
              <a:cs typeface="굴림" charset="0"/>
            </a:endParaRPr>
          </a:p>
          <a:p>
            <a:pPr lvl="1"/>
            <a:endParaRPr lang="en-US" altLang="ko-KR" sz="2200" baseline="-250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p>
        </p:txBody>
      </p:sp>
      <p:sp>
        <p:nvSpPr>
          <p:cNvPr id="5" name="Slide Number Placeholder 5"/>
          <p:cNvSpPr>
            <a:spLocks noGrp="1"/>
          </p:cNvSpPr>
          <p:nvPr>
            <p:ph type="sldNum" sz="quarter" idx="12"/>
          </p:nvPr>
        </p:nvSpPr>
        <p:spPr/>
        <p:txBody>
          <a:bodyPr/>
          <a:lstStyle/>
          <a:p>
            <a:fld id="{FBCECE69-AD63-C24B-9D54-0967FF9F21C3}" type="slidenum">
              <a:rPr lang="en-US"/>
              <a:pPr/>
              <a:t>34</a:t>
            </a:fld>
            <a:endParaRPr lang="en-US"/>
          </a:p>
        </p:txBody>
      </p:sp>
    </p:spTree>
    <p:extLst>
      <p:ext uri="{BB962C8B-B14F-4D97-AF65-F5344CB8AC3E}">
        <p14:creationId xmlns:p14="http://schemas.microsoft.com/office/powerpoint/2010/main" val="287483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06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6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064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064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064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06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064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064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06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normAutofit/>
          </a:bodyPr>
          <a:lstStyle/>
          <a:p>
            <a:pPr>
              <a:lnSpc>
                <a:spcPct val="80000"/>
              </a:lnSpc>
            </a:pPr>
            <a:r>
              <a:rPr lang="de-DE" sz="3200" dirty="0" err="1"/>
              <a:t>Karnaugh</a:t>
            </a:r>
            <a:r>
              <a:rPr lang="de-DE" sz="3200" dirty="0"/>
              <a:t>-</a:t>
            </a:r>
            <a:r>
              <a:rPr lang="de-DE" sz="3200" dirty="0" err="1"/>
              <a:t>Veitch</a:t>
            </a:r>
            <a:r>
              <a:rPr lang="de-DE" sz="3200" dirty="0"/>
              <a:t>-Diagramm</a:t>
            </a:r>
            <a:endParaRPr lang="de-DE" altLang="ko-KR" sz="3200" dirty="0">
              <a:solidFill>
                <a:srgbClr val="0000FF"/>
              </a:solidFill>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p>
        </p:txBody>
      </p:sp>
      <p:sp>
        <p:nvSpPr>
          <p:cNvPr id="45" name="Slide Number Placeholder 5"/>
          <p:cNvSpPr>
            <a:spLocks noGrp="1"/>
          </p:cNvSpPr>
          <p:nvPr>
            <p:ph type="sldNum" sz="quarter" idx="12"/>
          </p:nvPr>
        </p:nvSpPr>
        <p:spPr/>
        <p:txBody>
          <a:bodyPr/>
          <a:lstStyle/>
          <a:p>
            <a:fld id="{20567056-E594-924F-9299-8B7B19193F90}" type="slidenum">
              <a:rPr lang="en-US"/>
              <a:pPr/>
              <a:t>35</a:t>
            </a:fld>
            <a:endParaRPr lang="en-US"/>
          </a:p>
        </p:txBody>
      </p:sp>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lstStyle/>
              <a:p>
                <a:r>
                  <a:rPr lang="de-DE" dirty="0"/>
                  <a:t>Ziel: </a:t>
                </a:r>
                <a:r>
                  <a:rPr lang="de-DE" dirty="0">
                    <a:solidFill>
                      <a:srgbClr val="432BF5"/>
                    </a:solidFill>
                  </a:rPr>
                  <a:t>unnötige Terme und Variablen in einer DNF entfernen</a:t>
                </a:r>
              </a:p>
              <a:p>
                <a:pPr>
                  <a:buFont typeface="Wingdings" panose="05000000000000000000" pitchFamily="2" charset="2"/>
                  <a:buChar char="ð"/>
                </a:pPr>
                <a:r>
                  <a:rPr lang="de-DE" dirty="0">
                    <a:sym typeface="Wingdings" panose="05000000000000000000" pitchFamily="2" charset="2"/>
                  </a:rPr>
                  <a:t>Minimierung des Schaltnetzes, das die Funktion realisiert</a:t>
                </a:r>
              </a:p>
              <a:p>
                <a:pPr marL="0" indent="0">
                  <a:buNone/>
                </a:pPr>
                <a:endParaRPr lang="de-DE" sz="1200" dirty="0">
                  <a:sym typeface="Wingdings" panose="05000000000000000000" pitchFamily="2" charset="2"/>
                </a:endParaRPr>
              </a:p>
              <a:p>
                <a:pPr marL="0" indent="0">
                  <a:buNone/>
                </a:pPr>
                <a:r>
                  <a:rPr lang="de-DE" b="1" dirty="0">
                    <a:sym typeface="Wingdings" panose="05000000000000000000" pitchFamily="2" charset="2"/>
                  </a:rPr>
                  <a:t>Idee</a:t>
                </a:r>
              </a:p>
              <a:p>
                <a:r>
                  <a:rPr lang="de-DE" dirty="0">
                    <a:solidFill>
                      <a:srgbClr val="432BF5"/>
                    </a:solidFill>
                    <a:sym typeface="Wingdings" panose="05000000000000000000" pitchFamily="2" charset="2"/>
                  </a:rPr>
                  <a:t>graphische Darstellung </a:t>
                </a:r>
                <a:r>
                  <a:rPr lang="de-DE" dirty="0">
                    <a:sym typeface="Wingdings" panose="05000000000000000000" pitchFamily="2" charset="2"/>
                  </a:rPr>
                  <a:t>aller möglichen Eingangskombinationen</a:t>
                </a:r>
              </a:p>
              <a:p>
                <a:r>
                  <a:rPr lang="de-DE" dirty="0">
                    <a:sym typeface="Wingdings" panose="05000000000000000000" pitchFamily="2" charset="2"/>
                  </a:rPr>
                  <a:t>Anordnung der Felder so, dass </a:t>
                </a:r>
                <a:r>
                  <a:rPr lang="de-DE" dirty="0">
                    <a:solidFill>
                      <a:srgbClr val="432BF5"/>
                    </a:solidFill>
                    <a:sym typeface="Wingdings" panose="05000000000000000000" pitchFamily="2" charset="2"/>
                  </a:rPr>
                  <a:t>benachbarte Felder zusammenfassbar </a:t>
                </a:r>
                <a:r>
                  <a:rPr lang="de-DE" dirty="0">
                    <a:sym typeface="Wingdings" panose="05000000000000000000" pitchFamily="2" charset="2"/>
                  </a:rPr>
                  <a:t>sind</a:t>
                </a:r>
              </a:p>
              <a:p>
                <a:pPr marL="0" indent="0">
                  <a:buNone/>
                </a:pPr>
                <a:endParaRPr lang="de-DE" sz="800" dirty="0">
                  <a:sym typeface="Wingdings" panose="05000000000000000000" pitchFamily="2" charset="2"/>
                </a:endParaRPr>
              </a:p>
              <a:p>
                <a:pPr marL="0" indent="0">
                  <a:buNone/>
                </a:pPr>
                <a:r>
                  <a:rPr lang="de-DE" dirty="0">
                    <a:sym typeface="Wingdings" panose="05000000000000000000" pitchFamily="2" charset="2"/>
                  </a:rPr>
                  <a:t>für zweistellige Schaltfunktionen </a:t>
                </a:r>
                <a14:m>
                  <m:oMath xmlns:m="http://schemas.openxmlformats.org/officeDocument/2006/math">
                    <m:r>
                      <a:rPr lang="de-DE" b="0" i="1" smtClean="0">
                        <a:latin typeface="Cambria Math" panose="02040503050406030204" pitchFamily="18" charset="0"/>
                        <a:sym typeface="Wingdings" panose="05000000000000000000" pitchFamily="2" charset="2"/>
                      </a:rPr>
                      <m:t>𝑓</m:t>
                    </m:r>
                    <m:r>
                      <a:rPr lang="de-DE" b="0" i="1" smtClean="0">
                        <a:latin typeface="Cambria Math" panose="02040503050406030204" pitchFamily="18" charset="0"/>
                        <a:sym typeface="Wingdings" panose="05000000000000000000" pitchFamily="2" charset="2"/>
                      </a:rPr>
                      <m:t>(</m:t>
                    </m:r>
                    <m:sSub>
                      <m:sSubPr>
                        <m:ctrlPr>
                          <a:rPr lang="de-DE" b="0" i="1" smtClean="0">
                            <a:latin typeface="Cambria Math" panose="02040503050406030204" pitchFamily="18" charset="0"/>
                            <a:sym typeface="Wingdings" panose="05000000000000000000" pitchFamily="2" charset="2"/>
                          </a:rPr>
                        </m:ctrlPr>
                      </m:sSubPr>
                      <m:e>
                        <m:r>
                          <a:rPr lang="de-DE" b="0" i="1" smtClean="0">
                            <a:latin typeface="Cambria Math" panose="02040503050406030204" pitchFamily="18" charset="0"/>
                            <a:sym typeface="Wingdings" panose="05000000000000000000" pitchFamily="2" charset="2"/>
                          </a:rPr>
                          <m:t>𝑥</m:t>
                        </m:r>
                      </m:e>
                      <m:sub>
                        <m:r>
                          <a:rPr lang="de-DE" b="0" i="1" smtClean="0">
                            <a:latin typeface="Cambria Math" panose="02040503050406030204" pitchFamily="18" charset="0"/>
                            <a:sym typeface="Wingdings" panose="05000000000000000000" pitchFamily="2" charset="2"/>
                          </a:rPr>
                          <m:t>1</m:t>
                        </m:r>
                      </m:sub>
                    </m:sSub>
                    <m:r>
                      <a:rPr lang="de-DE" b="0" i="1" smtClean="0">
                        <a:latin typeface="Cambria Math" panose="02040503050406030204" pitchFamily="18" charset="0"/>
                        <a:sym typeface="Wingdings" panose="05000000000000000000" pitchFamily="2" charset="2"/>
                      </a:rPr>
                      <m:t>, </m:t>
                    </m:r>
                    <m:sSub>
                      <m:sSubPr>
                        <m:ctrlPr>
                          <a:rPr lang="de-DE" b="0" i="1" smtClean="0">
                            <a:latin typeface="Cambria Math" panose="02040503050406030204" pitchFamily="18" charset="0"/>
                            <a:sym typeface="Wingdings" panose="05000000000000000000" pitchFamily="2" charset="2"/>
                          </a:rPr>
                        </m:ctrlPr>
                      </m:sSubPr>
                      <m:e>
                        <m:r>
                          <a:rPr lang="de-DE" b="0" i="1" smtClean="0">
                            <a:latin typeface="Cambria Math" panose="02040503050406030204" pitchFamily="18" charset="0"/>
                            <a:sym typeface="Wingdings" panose="05000000000000000000" pitchFamily="2" charset="2"/>
                          </a:rPr>
                          <m:t>𝑥</m:t>
                        </m:r>
                      </m:e>
                      <m:sub>
                        <m:r>
                          <a:rPr lang="de-DE" b="0" i="1" smtClean="0">
                            <a:latin typeface="Cambria Math" panose="02040503050406030204" pitchFamily="18" charset="0"/>
                            <a:sym typeface="Wingdings" panose="05000000000000000000" pitchFamily="2" charset="2"/>
                          </a:rPr>
                          <m:t>2</m:t>
                        </m:r>
                      </m:sub>
                    </m:sSub>
                    <m:r>
                      <a:rPr lang="de-DE" b="0" i="1" smtClean="0">
                        <a:latin typeface="Cambria Math" panose="02040503050406030204" pitchFamily="18" charset="0"/>
                        <a:sym typeface="Wingdings" panose="05000000000000000000" pitchFamily="2" charset="2"/>
                      </a:rPr>
                      <m:t>)</m:t>
                    </m:r>
                  </m:oMath>
                </a14:m>
                <a:r>
                  <a:rPr lang="de-DE" dirty="0"/>
                  <a:t>:</a:t>
                </a:r>
              </a:p>
              <a:p>
                <a:pPr marL="0" indent="0">
                  <a:buNone/>
                </a:pPr>
                <a:endParaRPr lang="de-DE" dirty="0"/>
              </a:p>
              <a:p>
                <a:pPr>
                  <a:buFont typeface="Wingdings" panose="05000000000000000000" pitchFamily="2" charset="2"/>
                  <a:buChar char="ð"/>
                </a:pPr>
                <a:r>
                  <a:rPr lang="de-DE" dirty="0">
                    <a:sym typeface="Wingdings" panose="05000000000000000000" pitchFamily="2" charset="2"/>
                  </a:rPr>
                  <a:t>jedes Feld entspricht einem Term </a:t>
                </a:r>
                <a:br>
                  <a:rPr lang="de-DE" dirty="0">
                    <a:sym typeface="Wingdings" panose="05000000000000000000" pitchFamily="2" charset="2"/>
                  </a:rPr>
                </a:br>
                <a:r>
                  <a:rPr lang="de-DE" dirty="0">
                    <a:sym typeface="Wingdings" panose="05000000000000000000" pitchFamily="2" charset="2"/>
                  </a:rPr>
                  <a:t>der (kanonischen) DNF</a:t>
                </a:r>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a:blip r:embed="rId3"/>
                <a:stretch>
                  <a:fillRect l="-1594" t="-219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4" name="Tabelle 3"/>
              <p:cNvGraphicFramePr>
                <a:graphicFrameLocks noGrp="1"/>
              </p:cNvGraphicFramePr>
              <p:nvPr>
                <p:extLst>
                  <p:ext uri="{D42A27DB-BD31-4B8C-83A1-F6EECF244321}">
                    <p14:modId xmlns:p14="http://schemas.microsoft.com/office/powerpoint/2010/main" val="1620916109"/>
                  </p:ext>
                </p:extLst>
              </p:nvPr>
            </p:nvGraphicFramePr>
            <p:xfrm>
              <a:off x="6456040" y="3717032"/>
              <a:ext cx="2880322" cy="154966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3960395"/>
                        </a:ext>
                      </a:extLst>
                    </a:gridCol>
                    <a:gridCol w="1224137">
                      <a:extLst>
                        <a:ext uri="{9D8B030D-6E8A-4147-A177-3AD203B41FA5}">
                          <a16:colId xmlns:a16="http://schemas.microsoft.com/office/drawing/2014/main" val="446650220"/>
                        </a:ext>
                      </a:extLst>
                    </a:gridCol>
                    <a:gridCol w="1224137">
                      <a:extLst>
                        <a:ext uri="{9D8B030D-6E8A-4147-A177-3AD203B41FA5}">
                          <a16:colId xmlns:a16="http://schemas.microsoft.com/office/drawing/2014/main" val="2015024337"/>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597747"/>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2</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9163629"/>
                      </a:ext>
                    </a:extLst>
                  </a:tr>
                </a:tbl>
              </a:graphicData>
            </a:graphic>
          </p:graphicFrame>
        </mc:Choice>
        <mc:Fallback xmlns="">
          <p:graphicFrame>
            <p:nvGraphicFramePr>
              <p:cNvPr id="4" name="Tabelle 3"/>
              <p:cNvGraphicFramePr>
                <a:graphicFrameLocks noGrp="1"/>
              </p:cNvGraphicFramePr>
              <p:nvPr>
                <p:extLst>
                  <p:ext uri="{D42A27DB-BD31-4B8C-83A1-F6EECF244321}">
                    <p14:modId xmlns:p14="http://schemas.microsoft.com/office/powerpoint/2010/main" val="1620916109"/>
                  </p:ext>
                </p:extLst>
              </p:nvPr>
            </p:nvGraphicFramePr>
            <p:xfrm>
              <a:off x="6456040" y="3717032"/>
              <a:ext cx="2880322" cy="154966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3960395"/>
                        </a:ext>
                      </a:extLst>
                    </a:gridCol>
                    <a:gridCol w="1224137">
                      <a:extLst>
                        <a:ext uri="{9D8B030D-6E8A-4147-A177-3AD203B41FA5}">
                          <a16:colId xmlns:a16="http://schemas.microsoft.com/office/drawing/2014/main" val="446650220"/>
                        </a:ext>
                      </a:extLst>
                    </a:gridCol>
                    <a:gridCol w="1224137">
                      <a:extLst>
                        <a:ext uri="{9D8B030D-6E8A-4147-A177-3AD203B41FA5}">
                          <a16:colId xmlns:a16="http://schemas.microsoft.com/office/drawing/2014/main" val="2015024337"/>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4"/>
                          <a:stretch>
                            <a:fillRect l="-35821" t="-1299" r="-100995" b="-235065"/>
                          </a:stretch>
                        </a:blip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4"/>
                          <a:stretch>
                            <a:fillRect l="-135821" t="-1299" r="-995" b="-235065"/>
                          </a:stretch>
                        </a:blipFill>
                      </a:tcPr>
                    </a:tc>
                    <a:extLst>
                      <a:ext uri="{0D108BD9-81ED-4DB2-BD59-A6C34878D82A}">
                        <a16:rowId xmlns:a16="http://schemas.microsoft.com/office/drawing/2014/main" val="2900597747"/>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408" t="-87640" r="-569014" b="-1033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5821" t="-87640" r="-100995" b="-1033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5821" t="-87640" r="-995" b="-103371"/>
                          </a:stretch>
                        </a:blip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408" t="-187640" r="-569014" b="-33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5821" t="-187640" r="-100995" b="-33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5821" t="-187640" r="-995" b="-3371"/>
                          </a:stretch>
                        </a:blipFill>
                      </a:tcPr>
                    </a:tc>
                    <a:extLst>
                      <a:ext uri="{0D108BD9-81ED-4DB2-BD59-A6C34878D82A}">
                        <a16:rowId xmlns:a16="http://schemas.microsoft.com/office/drawing/2014/main" val="2349163629"/>
                      </a:ext>
                    </a:extLst>
                  </a:tr>
                </a:tbl>
              </a:graphicData>
            </a:graphic>
          </p:graphicFrame>
        </mc:Fallback>
      </mc:AlternateContent>
    </p:spTree>
    <p:extLst>
      <p:ext uri="{BB962C8B-B14F-4D97-AF65-F5344CB8AC3E}">
        <p14:creationId xmlns:p14="http://schemas.microsoft.com/office/powerpoint/2010/main" val="180900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normAutofit/>
          </a:bodyPr>
          <a:lstStyle/>
          <a:p>
            <a:pPr>
              <a:lnSpc>
                <a:spcPct val="80000"/>
              </a:lnSpc>
            </a:pPr>
            <a:r>
              <a:rPr lang="de-DE" sz="3200" dirty="0" err="1"/>
              <a:t>Karnaugh</a:t>
            </a:r>
            <a:r>
              <a:rPr lang="de-DE" sz="3200" dirty="0"/>
              <a:t>-</a:t>
            </a:r>
            <a:r>
              <a:rPr lang="de-DE" sz="3200" dirty="0" err="1"/>
              <a:t>Veitch</a:t>
            </a:r>
            <a:r>
              <a:rPr lang="de-DE" sz="3200" dirty="0"/>
              <a:t>-Diagramm</a:t>
            </a:r>
            <a:endParaRPr lang="de-DE" altLang="ko-KR" sz="3200" dirty="0">
              <a:solidFill>
                <a:srgbClr val="0000FF"/>
              </a:solidFill>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p>
        </p:txBody>
      </p:sp>
      <p:sp>
        <p:nvSpPr>
          <p:cNvPr id="45" name="Slide Number Placeholder 5"/>
          <p:cNvSpPr>
            <a:spLocks noGrp="1"/>
          </p:cNvSpPr>
          <p:nvPr>
            <p:ph type="sldNum" sz="quarter" idx="12"/>
          </p:nvPr>
        </p:nvSpPr>
        <p:spPr/>
        <p:txBody>
          <a:bodyPr/>
          <a:lstStyle/>
          <a:p>
            <a:fld id="{20567056-E594-924F-9299-8B7B19193F90}" type="slidenum">
              <a:rPr lang="en-US"/>
              <a:pPr/>
              <a:t>36</a:t>
            </a:fld>
            <a:endParaRPr lang="en-US"/>
          </a:p>
        </p:txBody>
      </p:sp>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lstStyle/>
              <a:p>
                <a:r>
                  <a:rPr lang="de-DE" dirty="0">
                    <a:solidFill>
                      <a:srgbClr val="432BF5"/>
                    </a:solidFill>
                    <a:sym typeface="Wingdings" panose="05000000000000000000" pitchFamily="2" charset="2"/>
                  </a:rPr>
                  <a:t>Jede Variable </a:t>
                </a:r>
                <a14:m>
                  <m:oMath xmlns:m="http://schemas.openxmlformats.org/officeDocument/2006/math">
                    <m:sSub>
                      <m:sSubPr>
                        <m:ctrlPr>
                          <a:rPr lang="de-DE" b="0" i="1" smtClean="0">
                            <a:solidFill>
                              <a:srgbClr val="432BF5"/>
                            </a:solidFill>
                            <a:latin typeface="Cambria Math" panose="02040503050406030204" pitchFamily="18" charset="0"/>
                            <a:sym typeface="Wingdings" panose="05000000000000000000" pitchFamily="2" charset="2"/>
                          </a:rPr>
                        </m:ctrlPr>
                      </m:sSubPr>
                      <m:e>
                        <m:r>
                          <a:rPr lang="de-DE" b="0" i="1" smtClean="0">
                            <a:solidFill>
                              <a:srgbClr val="432BF5"/>
                            </a:solidFill>
                            <a:latin typeface="Cambria Math" panose="02040503050406030204" pitchFamily="18" charset="0"/>
                            <a:sym typeface="Wingdings" panose="05000000000000000000" pitchFamily="2" charset="2"/>
                          </a:rPr>
                          <m:t>𝑥</m:t>
                        </m:r>
                      </m:e>
                      <m:sub>
                        <m:r>
                          <a:rPr lang="de-DE" b="0" i="1" smtClean="0">
                            <a:solidFill>
                              <a:srgbClr val="432BF5"/>
                            </a:solidFill>
                            <a:latin typeface="Cambria Math" panose="02040503050406030204" pitchFamily="18" charset="0"/>
                            <a:sym typeface="Wingdings" panose="05000000000000000000" pitchFamily="2" charset="2"/>
                          </a:rPr>
                          <m:t>𝑖</m:t>
                        </m:r>
                      </m:sub>
                    </m:sSub>
                  </m:oMath>
                </a14:m>
                <a:r>
                  <a:rPr lang="de-DE" dirty="0">
                    <a:solidFill>
                      <a:srgbClr val="432BF5"/>
                    </a:solidFill>
                    <a:sym typeface="Wingdings" panose="05000000000000000000" pitchFamily="2" charset="2"/>
                  </a:rPr>
                  <a:t> halbiert das Diagramm </a:t>
                </a:r>
                <a:r>
                  <a:rPr lang="de-DE" dirty="0">
                    <a:sym typeface="Wingdings" panose="05000000000000000000" pitchFamily="2" charset="2"/>
                  </a:rPr>
                  <a:t>in zwei zusammenhängende Teile</a:t>
                </a:r>
              </a:p>
              <a:p>
                <a:pPr marL="0" indent="0">
                  <a:buNone/>
                </a:pPr>
                <a:r>
                  <a:rPr lang="de-DE" dirty="0">
                    <a:sym typeface="Wingdings" panose="05000000000000000000" pitchFamily="2" charset="2"/>
                  </a:rPr>
                  <a:t>eine Hälfte für </a:t>
                </a:r>
                <a14:m>
                  <m:oMath xmlns:m="http://schemas.openxmlformats.org/officeDocument/2006/math">
                    <m:sSub>
                      <m:sSubPr>
                        <m:ctrlPr>
                          <a:rPr lang="de-DE" b="0" i="1" smtClean="0">
                            <a:solidFill>
                              <a:srgbClr val="432BF5"/>
                            </a:solidFill>
                            <a:latin typeface="Cambria Math" panose="02040503050406030204" pitchFamily="18" charset="0"/>
                            <a:sym typeface="Wingdings" panose="05000000000000000000" pitchFamily="2" charset="2"/>
                          </a:rPr>
                        </m:ctrlPr>
                      </m:sSubPr>
                      <m:e>
                        <m:bar>
                          <m:barPr>
                            <m:pos m:val="top"/>
                            <m:ctrlPr>
                              <a:rPr lang="de-DE" b="0" i="1" smtClean="0">
                                <a:solidFill>
                                  <a:srgbClr val="432BF5"/>
                                </a:solidFill>
                                <a:latin typeface="Cambria Math" panose="02040503050406030204" pitchFamily="18" charset="0"/>
                                <a:sym typeface="Wingdings" panose="05000000000000000000" pitchFamily="2" charset="2"/>
                              </a:rPr>
                            </m:ctrlPr>
                          </m:barPr>
                          <m:e>
                            <m:r>
                              <a:rPr lang="de-DE" b="0" i="1" smtClean="0">
                                <a:solidFill>
                                  <a:srgbClr val="432BF5"/>
                                </a:solidFill>
                                <a:latin typeface="Cambria Math" panose="02040503050406030204" pitchFamily="18" charset="0"/>
                                <a:sym typeface="Wingdings" panose="05000000000000000000" pitchFamily="2" charset="2"/>
                              </a:rPr>
                              <m:t>𝑥</m:t>
                            </m:r>
                          </m:e>
                        </m:bar>
                      </m:e>
                      <m:sub>
                        <m:r>
                          <a:rPr lang="de-DE" b="0" i="1" smtClean="0">
                            <a:solidFill>
                              <a:srgbClr val="432BF5"/>
                            </a:solidFill>
                            <a:latin typeface="Cambria Math" panose="02040503050406030204" pitchFamily="18" charset="0"/>
                            <a:sym typeface="Wingdings" panose="05000000000000000000" pitchFamily="2" charset="2"/>
                          </a:rPr>
                          <m:t>𝑖</m:t>
                        </m:r>
                      </m:sub>
                    </m:sSub>
                  </m:oMath>
                </a14:m>
                <a:r>
                  <a:rPr lang="de-DE" dirty="0">
                    <a:sym typeface="Wingdings" panose="05000000000000000000" pitchFamily="2" charset="2"/>
                  </a:rPr>
                  <a:t>, die zweite Hälfte für </a:t>
                </a:r>
                <a14:m>
                  <m:oMath xmlns:m="http://schemas.openxmlformats.org/officeDocument/2006/math">
                    <m:sSub>
                      <m:sSubPr>
                        <m:ctrlPr>
                          <a:rPr lang="de-DE" b="0" i="1" smtClean="0">
                            <a:solidFill>
                              <a:srgbClr val="432BF5"/>
                            </a:solidFill>
                            <a:latin typeface="Cambria Math" panose="02040503050406030204" pitchFamily="18" charset="0"/>
                            <a:sym typeface="Wingdings" panose="05000000000000000000" pitchFamily="2" charset="2"/>
                          </a:rPr>
                        </m:ctrlPr>
                      </m:sSubPr>
                      <m:e>
                        <m:r>
                          <a:rPr lang="de-DE" b="0" i="1" smtClean="0">
                            <a:solidFill>
                              <a:srgbClr val="432BF5"/>
                            </a:solidFill>
                            <a:latin typeface="Cambria Math" panose="02040503050406030204" pitchFamily="18" charset="0"/>
                            <a:sym typeface="Wingdings" panose="05000000000000000000" pitchFamily="2" charset="2"/>
                          </a:rPr>
                          <m:t>𝑥</m:t>
                        </m:r>
                      </m:e>
                      <m:sub>
                        <m:r>
                          <a:rPr lang="de-DE" b="0" i="1" smtClean="0">
                            <a:solidFill>
                              <a:srgbClr val="432BF5"/>
                            </a:solidFill>
                            <a:latin typeface="Cambria Math" panose="02040503050406030204" pitchFamily="18" charset="0"/>
                            <a:sym typeface="Wingdings" panose="05000000000000000000" pitchFamily="2" charset="2"/>
                          </a:rPr>
                          <m:t>𝑖</m:t>
                        </m:r>
                      </m:sub>
                    </m:sSub>
                  </m:oMath>
                </a14:m>
                <a:endParaRPr lang="de-DE" dirty="0">
                  <a:sym typeface="Wingdings" panose="05000000000000000000" pitchFamily="2" charset="2"/>
                </a:endParaRPr>
              </a:p>
              <a:p>
                <a:r>
                  <a:rPr lang="de-DE" dirty="0">
                    <a:sym typeface="Wingdings" panose="05000000000000000000" pitchFamily="2" charset="2"/>
                  </a:rPr>
                  <a:t>Variable </a:t>
                </a:r>
                <a14:m>
                  <m:oMath xmlns:m="http://schemas.openxmlformats.org/officeDocument/2006/math">
                    <m:sSub>
                      <m:sSubPr>
                        <m:ctrlPr>
                          <a:rPr lang="de-DE" i="1">
                            <a:latin typeface="Cambria Math" panose="02040503050406030204" pitchFamily="18" charset="0"/>
                            <a:sym typeface="Wingdings" panose="05000000000000000000" pitchFamily="2" charset="2"/>
                          </a:rPr>
                        </m:ctrlPr>
                      </m:sSubPr>
                      <m:e>
                        <m:r>
                          <a:rPr lang="de-DE" i="1">
                            <a:latin typeface="Cambria Math" panose="02040503050406030204" pitchFamily="18" charset="0"/>
                            <a:sym typeface="Wingdings" panose="05000000000000000000" pitchFamily="2" charset="2"/>
                          </a:rPr>
                          <m:t>𝑥</m:t>
                        </m:r>
                      </m:e>
                      <m:sub>
                        <m:r>
                          <a:rPr lang="de-DE" b="0" i="1" smtClean="0">
                            <a:latin typeface="Cambria Math" panose="02040503050406030204" pitchFamily="18" charset="0"/>
                            <a:sym typeface="Wingdings" panose="05000000000000000000" pitchFamily="2" charset="2"/>
                          </a:rPr>
                          <m:t>1</m:t>
                        </m:r>
                      </m:sub>
                    </m:sSub>
                  </m:oMath>
                </a14:m>
                <a:r>
                  <a:rPr lang="de-DE" dirty="0">
                    <a:sym typeface="Wingdings" panose="05000000000000000000" pitchFamily="2" charset="2"/>
                  </a:rPr>
                  <a:t>:							Variable </a:t>
                </a:r>
                <a14:m>
                  <m:oMath xmlns:m="http://schemas.openxmlformats.org/officeDocument/2006/math">
                    <m:sSub>
                      <m:sSubPr>
                        <m:ctrlPr>
                          <a:rPr lang="de-DE" b="0" i="1" smtClean="0">
                            <a:latin typeface="Cambria Math" panose="02040503050406030204" pitchFamily="18" charset="0"/>
                            <a:sym typeface="Wingdings" panose="05000000000000000000" pitchFamily="2" charset="2"/>
                          </a:rPr>
                        </m:ctrlPr>
                      </m:sSubPr>
                      <m:e>
                        <m:r>
                          <a:rPr lang="de-DE" b="0" i="1" smtClean="0">
                            <a:latin typeface="Cambria Math" panose="02040503050406030204" pitchFamily="18" charset="0"/>
                            <a:sym typeface="Wingdings" panose="05000000000000000000" pitchFamily="2" charset="2"/>
                          </a:rPr>
                          <m:t>𝑥</m:t>
                        </m:r>
                      </m:e>
                      <m:sub>
                        <m:r>
                          <a:rPr lang="de-DE" b="0" i="1" smtClean="0">
                            <a:latin typeface="Cambria Math" panose="02040503050406030204" pitchFamily="18" charset="0"/>
                            <a:sym typeface="Wingdings" panose="05000000000000000000" pitchFamily="2" charset="2"/>
                          </a:rPr>
                          <m:t>2</m:t>
                        </m:r>
                      </m:sub>
                    </m:sSub>
                  </m:oMath>
                </a14:m>
                <a:r>
                  <a:rPr lang="de-DE" dirty="0">
                    <a:sym typeface="Wingdings" panose="05000000000000000000" pitchFamily="2" charset="2"/>
                  </a:rPr>
                  <a:t>:</a:t>
                </a:r>
              </a:p>
              <a:p>
                <a:endParaRPr lang="de-DE" dirty="0">
                  <a:sym typeface="Wingdings" panose="05000000000000000000" pitchFamily="2" charset="2"/>
                </a:endParaRPr>
              </a:p>
              <a:p>
                <a:endParaRPr lang="de-DE" dirty="0">
                  <a:sym typeface="Wingdings" panose="05000000000000000000" pitchFamily="2" charset="2"/>
                </a:endParaRPr>
              </a:p>
              <a:p>
                <a:endParaRPr lang="de-DE" dirty="0">
                  <a:sym typeface="Wingdings" panose="05000000000000000000" pitchFamily="2" charset="2"/>
                </a:endParaRPr>
              </a:p>
              <a:p>
                <a:endParaRPr lang="de-DE" dirty="0">
                  <a:sym typeface="Wingdings" panose="05000000000000000000" pitchFamily="2" charset="2"/>
                </a:endParaRPr>
              </a:p>
              <a:p>
                <a:endParaRPr lang="de-DE" dirty="0">
                  <a:sym typeface="Wingdings" panose="05000000000000000000" pitchFamily="2" charset="2"/>
                </a:endParaRPr>
              </a:p>
              <a:p>
                <a:r>
                  <a:rPr lang="de-DE" dirty="0">
                    <a:solidFill>
                      <a:srgbClr val="0000FF"/>
                    </a:solidFill>
                    <a:sym typeface="Wingdings" panose="05000000000000000000" pitchFamily="2" charset="2"/>
                  </a:rPr>
                  <a:t>Benachbarte Felder unterscheiden sich nur in einer Variablen </a:t>
                </a:r>
                <a:r>
                  <a:rPr lang="de-DE" dirty="0">
                    <a:sym typeface="Wingdings" panose="05000000000000000000" pitchFamily="2" charset="2"/>
                  </a:rPr>
                  <a:t>(in einem Bit)</a:t>
                </a:r>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a:blip r:embed="rId3"/>
                <a:stretch>
                  <a:fillRect l="-1594" t="-219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4" name="Tabelle 3"/>
              <p:cNvGraphicFramePr>
                <a:graphicFrameLocks noGrp="1"/>
              </p:cNvGraphicFramePr>
              <p:nvPr>
                <p:extLst>
                  <p:ext uri="{D42A27DB-BD31-4B8C-83A1-F6EECF244321}">
                    <p14:modId xmlns:p14="http://schemas.microsoft.com/office/powerpoint/2010/main" val="1386786967"/>
                  </p:ext>
                </p:extLst>
              </p:nvPr>
            </p:nvGraphicFramePr>
            <p:xfrm>
              <a:off x="695399" y="2671420"/>
              <a:ext cx="3024337" cy="1549668"/>
            </p:xfrm>
            <a:graphic>
              <a:graphicData uri="http://schemas.openxmlformats.org/drawingml/2006/table">
                <a:tbl>
                  <a:tblPr firstRow="1" bandRow="1">
                    <a:tableStyleId>{5C22544A-7EE6-4342-B048-85BDC9FD1C3A}</a:tableStyleId>
                  </a:tblPr>
                  <a:tblGrid>
                    <a:gridCol w="576063">
                      <a:extLst>
                        <a:ext uri="{9D8B030D-6E8A-4147-A177-3AD203B41FA5}">
                          <a16:colId xmlns:a16="http://schemas.microsoft.com/office/drawing/2014/main" val="73960395"/>
                        </a:ext>
                      </a:extLst>
                    </a:gridCol>
                    <a:gridCol w="1224137">
                      <a:extLst>
                        <a:ext uri="{9D8B030D-6E8A-4147-A177-3AD203B41FA5}">
                          <a16:colId xmlns:a16="http://schemas.microsoft.com/office/drawing/2014/main" val="446650220"/>
                        </a:ext>
                      </a:extLst>
                    </a:gridCol>
                    <a:gridCol w="1224137">
                      <a:extLst>
                        <a:ext uri="{9D8B030D-6E8A-4147-A177-3AD203B41FA5}">
                          <a16:colId xmlns:a16="http://schemas.microsoft.com/office/drawing/2014/main" val="2015024337"/>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597747"/>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2</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extLst>
                      <a:ext uri="{0D108BD9-81ED-4DB2-BD59-A6C34878D82A}">
                        <a16:rowId xmlns:a16="http://schemas.microsoft.com/office/drawing/2014/main" val="2349163629"/>
                      </a:ext>
                    </a:extLst>
                  </a:tr>
                </a:tbl>
              </a:graphicData>
            </a:graphic>
          </p:graphicFrame>
        </mc:Choice>
        <mc:Fallback xmlns="">
          <p:graphicFrame>
            <p:nvGraphicFramePr>
              <p:cNvPr id="4" name="Tabelle 3"/>
              <p:cNvGraphicFramePr>
                <a:graphicFrameLocks noGrp="1"/>
              </p:cNvGraphicFramePr>
              <p:nvPr>
                <p:extLst>
                  <p:ext uri="{D42A27DB-BD31-4B8C-83A1-F6EECF244321}">
                    <p14:modId xmlns:p14="http://schemas.microsoft.com/office/powerpoint/2010/main" val="1386786967"/>
                  </p:ext>
                </p:extLst>
              </p:nvPr>
            </p:nvGraphicFramePr>
            <p:xfrm>
              <a:off x="695399" y="2671420"/>
              <a:ext cx="3024337" cy="1549668"/>
            </p:xfrm>
            <a:graphic>
              <a:graphicData uri="http://schemas.openxmlformats.org/drawingml/2006/table">
                <a:tbl>
                  <a:tblPr firstRow="1" bandRow="1">
                    <a:tableStyleId>{5C22544A-7EE6-4342-B048-85BDC9FD1C3A}</a:tableStyleId>
                  </a:tblPr>
                  <a:tblGrid>
                    <a:gridCol w="576063">
                      <a:extLst>
                        <a:ext uri="{9D8B030D-6E8A-4147-A177-3AD203B41FA5}">
                          <a16:colId xmlns:a16="http://schemas.microsoft.com/office/drawing/2014/main" val="73960395"/>
                        </a:ext>
                      </a:extLst>
                    </a:gridCol>
                    <a:gridCol w="1224137">
                      <a:extLst>
                        <a:ext uri="{9D8B030D-6E8A-4147-A177-3AD203B41FA5}">
                          <a16:colId xmlns:a16="http://schemas.microsoft.com/office/drawing/2014/main" val="446650220"/>
                        </a:ext>
                      </a:extLst>
                    </a:gridCol>
                    <a:gridCol w="1224137">
                      <a:extLst>
                        <a:ext uri="{9D8B030D-6E8A-4147-A177-3AD203B41FA5}">
                          <a16:colId xmlns:a16="http://schemas.microsoft.com/office/drawing/2014/main" val="2015024337"/>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4"/>
                          <a:stretch>
                            <a:fillRect l="-47761" t="-1299" r="-100995" b="-233766"/>
                          </a:stretch>
                        </a:blip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4"/>
                          <a:stretch>
                            <a:fillRect l="-147761" t="-1299" r="-995" b="-233766"/>
                          </a:stretch>
                        </a:blipFill>
                      </a:tcPr>
                    </a:tc>
                    <a:extLst>
                      <a:ext uri="{0D108BD9-81ED-4DB2-BD59-A6C34878D82A}">
                        <a16:rowId xmlns:a16="http://schemas.microsoft.com/office/drawing/2014/main" val="2900597747"/>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053" t="-87640" r="-425263"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7761" t="-87640" r="-100995"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7761" t="-87640" r="-995" b="-102247"/>
                          </a:stretch>
                        </a:blip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053" t="-187640" r="-425263"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7761" t="-187640" r="-100995"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7761" t="-187640" r="-995" b="-2247"/>
                          </a:stretch>
                        </a:blipFill>
                      </a:tcPr>
                    </a:tc>
                    <a:extLst>
                      <a:ext uri="{0D108BD9-81ED-4DB2-BD59-A6C34878D82A}">
                        <a16:rowId xmlns:a16="http://schemas.microsoft.com/office/drawing/2014/main" val="234916362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elle 6"/>
              <p:cNvGraphicFramePr>
                <a:graphicFrameLocks noGrp="1"/>
              </p:cNvGraphicFramePr>
              <p:nvPr>
                <p:extLst>
                  <p:ext uri="{D42A27DB-BD31-4B8C-83A1-F6EECF244321}">
                    <p14:modId xmlns:p14="http://schemas.microsoft.com/office/powerpoint/2010/main" val="44319851"/>
                  </p:ext>
                </p:extLst>
              </p:nvPr>
            </p:nvGraphicFramePr>
            <p:xfrm>
              <a:off x="4583831" y="2708920"/>
              <a:ext cx="3024337" cy="1549668"/>
            </p:xfrm>
            <a:graphic>
              <a:graphicData uri="http://schemas.openxmlformats.org/drawingml/2006/table">
                <a:tbl>
                  <a:tblPr firstRow="1" bandRow="1">
                    <a:tableStyleId>{5C22544A-7EE6-4342-B048-85BDC9FD1C3A}</a:tableStyleId>
                  </a:tblPr>
                  <a:tblGrid>
                    <a:gridCol w="576063">
                      <a:extLst>
                        <a:ext uri="{9D8B030D-6E8A-4147-A177-3AD203B41FA5}">
                          <a16:colId xmlns:a16="http://schemas.microsoft.com/office/drawing/2014/main" val="73960395"/>
                        </a:ext>
                      </a:extLst>
                    </a:gridCol>
                    <a:gridCol w="1224137">
                      <a:extLst>
                        <a:ext uri="{9D8B030D-6E8A-4147-A177-3AD203B41FA5}">
                          <a16:colId xmlns:a16="http://schemas.microsoft.com/office/drawing/2014/main" val="446650220"/>
                        </a:ext>
                      </a:extLst>
                    </a:gridCol>
                    <a:gridCol w="1224137">
                      <a:extLst>
                        <a:ext uri="{9D8B030D-6E8A-4147-A177-3AD203B41FA5}">
                          <a16:colId xmlns:a16="http://schemas.microsoft.com/office/drawing/2014/main" val="2015024337"/>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597747"/>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2</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extLst>
                      <a:ext uri="{0D108BD9-81ED-4DB2-BD59-A6C34878D82A}">
                        <a16:rowId xmlns:a16="http://schemas.microsoft.com/office/drawing/2014/main" val="2349163629"/>
                      </a:ext>
                    </a:extLst>
                  </a:tr>
                </a:tbl>
              </a:graphicData>
            </a:graphic>
          </p:graphicFrame>
        </mc:Choice>
        <mc:Fallback xmlns="">
          <p:graphicFrame>
            <p:nvGraphicFramePr>
              <p:cNvPr id="7" name="Tabelle 6"/>
              <p:cNvGraphicFramePr>
                <a:graphicFrameLocks noGrp="1"/>
              </p:cNvGraphicFramePr>
              <p:nvPr>
                <p:extLst>
                  <p:ext uri="{D42A27DB-BD31-4B8C-83A1-F6EECF244321}">
                    <p14:modId xmlns:p14="http://schemas.microsoft.com/office/powerpoint/2010/main" val="44319851"/>
                  </p:ext>
                </p:extLst>
              </p:nvPr>
            </p:nvGraphicFramePr>
            <p:xfrm>
              <a:off x="4583831" y="2708920"/>
              <a:ext cx="3024337" cy="1549668"/>
            </p:xfrm>
            <a:graphic>
              <a:graphicData uri="http://schemas.openxmlformats.org/drawingml/2006/table">
                <a:tbl>
                  <a:tblPr firstRow="1" bandRow="1">
                    <a:tableStyleId>{5C22544A-7EE6-4342-B048-85BDC9FD1C3A}</a:tableStyleId>
                  </a:tblPr>
                  <a:tblGrid>
                    <a:gridCol w="576063">
                      <a:extLst>
                        <a:ext uri="{9D8B030D-6E8A-4147-A177-3AD203B41FA5}">
                          <a16:colId xmlns:a16="http://schemas.microsoft.com/office/drawing/2014/main" val="73960395"/>
                        </a:ext>
                      </a:extLst>
                    </a:gridCol>
                    <a:gridCol w="1224137">
                      <a:extLst>
                        <a:ext uri="{9D8B030D-6E8A-4147-A177-3AD203B41FA5}">
                          <a16:colId xmlns:a16="http://schemas.microsoft.com/office/drawing/2014/main" val="446650220"/>
                        </a:ext>
                      </a:extLst>
                    </a:gridCol>
                    <a:gridCol w="1224137">
                      <a:extLst>
                        <a:ext uri="{9D8B030D-6E8A-4147-A177-3AD203B41FA5}">
                          <a16:colId xmlns:a16="http://schemas.microsoft.com/office/drawing/2014/main" val="2015024337"/>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5"/>
                          <a:stretch>
                            <a:fillRect l="-47761" t="-1299" r="-101493" b="-233766"/>
                          </a:stretch>
                        </a:blip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5"/>
                          <a:stretch>
                            <a:fillRect l="-147030" t="-1299" r="-990" b="-233766"/>
                          </a:stretch>
                        </a:blipFill>
                      </a:tcPr>
                    </a:tc>
                    <a:extLst>
                      <a:ext uri="{0D108BD9-81ED-4DB2-BD59-A6C34878D82A}">
                        <a16:rowId xmlns:a16="http://schemas.microsoft.com/office/drawing/2014/main" val="2900597747"/>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5"/>
                          <a:stretch>
                            <a:fillRect l="-1053" t="-87640" r="-426316"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7761" t="-87640" r="-101493"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47030" t="-87640" r="-990" b="-102247"/>
                          </a:stretch>
                        </a:blip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5"/>
                          <a:stretch>
                            <a:fillRect l="-1053" t="-187640" r="-426316"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7761" t="-187640" r="-101493"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47030" t="-187640" r="-990" b="-2247"/>
                          </a:stretch>
                        </a:blipFill>
                      </a:tcPr>
                    </a:tc>
                    <a:extLst>
                      <a:ext uri="{0D108BD9-81ED-4DB2-BD59-A6C34878D82A}">
                        <a16:rowId xmlns:a16="http://schemas.microsoft.com/office/drawing/2014/main" val="2349163629"/>
                      </a:ext>
                    </a:extLst>
                  </a:tr>
                </a:tbl>
              </a:graphicData>
            </a:graphic>
          </p:graphicFrame>
        </mc:Fallback>
      </mc:AlternateContent>
    </p:spTree>
    <p:extLst>
      <p:ext uri="{BB962C8B-B14F-4D97-AF65-F5344CB8AC3E}">
        <p14:creationId xmlns:p14="http://schemas.microsoft.com/office/powerpoint/2010/main" val="623112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1981200" y="403674"/>
            <a:ext cx="7620000" cy="577054"/>
          </a:xfrm>
        </p:spPr>
        <p:txBody>
          <a:bodyPr>
            <a:normAutofit fontScale="90000"/>
          </a:bodyPr>
          <a:lstStyle/>
          <a:p>
            <a:pPr>
              <a:lnSpc>
                <a:spcPct val="80000"/>
              </a:lnSpc>
            </a:pPr>
            <a:r>
              <a:rPr lang="de-DE" sz="3200" dirty="0"/>
              <a:t>Konstruktion von </a:t>
            </a:r>
            <a:r>
              <a:rPr lang="de-DE" sz="3200" dirty="0" err="1"/>
              <a:t>Karnaugh</a:t>
            </a:r>
            <a:r>
              <a:rPr lang="de-DE" sz="3200" dirty="0"/>
              <a:t>-</a:t>
            </a:r>
            <a:r>
              <a:rPr lang="de-DE" sz="3200" dirty="0" err="1"/>
              <a:t>Veitch</a:t>
            </a:r>
            <a:r>
              <a:rPr lang="de-DE" sz="3200" dirty="0"/>
              <a:t>-Diagramm</a:t>
            </a:r>
            <a:endParaRPr lang="de-DE" altLang="ko-KR" sz="3200" dirty="0">
              <a:solidFill>
                <a:srgbClr val="0000FF"/>
              </a:solidFill>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p>
        </p:txBody>
      </p:sp>
      <p:sp>
        <p:nvSpPr>
          <p:cNvPr id="45" name="Slide Number Placeholder 5"/>
          <p:cNvSpPr>
            <a:spLocks noGrp="1"/>
          </p:cNvSpPr>
          <p:nvPr>
            <p:ph type="sldNum" sz="quarter" idx="12"/>
          </p:nvPr>
        </p:nvSpPr>
        <p:spPr/>
        <p:txBody>
          <a:bodyPr/>
          <a:lstStyle/>
          <a:p>
            <a:fld id="{20567056-E594-924F-9299-8B7B19193F90}" type="slidenum">
              <a:rPr lang="en-US"/>
              <a:pPr/>
              <a:t>37</a:t>
            </a:fld>
            <a:endParaRPr lang="en-US"/>
          </a:p>
        </p:txBody>
      </p:sp>
      <p:sp>
        <p:nvSpPr>
          <p:cNvPr id="2" name="Inhaltsplatzhalter 1"/>
          <p:cNvSpPr>
            <a:spLocks noGrp="1"/>
          </p:cNvSpPr>
          <p:nvPr>
            <p:ph idx="1"/>
          </p:nvPr>
        </p:nvSpPr>
        <p:spPr/>
        <p:txBody>
          <a:bodyPr/>
          <a:lstStyle/>
          <a:p>
            <a:r>
              <a:rPr lang="de-DE" sz="2000" dirty="0"/>
              <a:t>Diagramme für drei und vier Variablen erhält man durch „Spiegeln“ des Diagramms </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solidFill>
                <a:srgbClr val="0000FF"/>
              </a:solidFill>
            </a:endParaRPr>
          </a:p>
          <a:p>
            <a:endParaRPr lang="de-DE" sz="2000" dirty="0">
              <a:solidFill>
                <a:srgbClr val="0000FF"/>
              </a:solidFill>
            </a:endParaRPr>
          </a:p>
          <a:p>
            <a:endParaRPr lang="de-DE" sz="2000" dirty="0">
              <a:solidFill>
                <a:srgbClr val="0000FF"/>
              </a:solidFill>
            </a:endParaRPr>
          </a:p>
        </p:txBody>
      </p:sp>
      <mc:AlternateContent xmlns:mc="http://schemas.openxmlformats.org/markup-compatibility/2006" xmlns:a14="http://schemas.microsoft.com/office/drawing/2010/main">
        <mc:Choice Requires="a14">
          <p:graphicFrame>
            <p:nvGraphicFramePr>
              <p:cNvPr id="33" name="Tabelle 32"/>
              <p:cNvGraphicFramePr>
                <a:graphicFrameLocks noGrp="1"/>
              </p:cNvGraphicFramePr>
              <p:nvPr>
                <p:extLst>
                  <p:ext uri="{D42A27DB-BD31-4B8C-83A1-F6EECF244321}">
                    <p14:modId xmlns:p14="http://schemas.microsoft.com/office/powerpoint/2010/main" val="3202833491"/>
                  </p:ext>
                </p:extLst>
              </p:nvPr>
            </p:nvGraphicFramePr>
            <p:xfrm>
              <a:off x="3575720" y="2132856"/>
              <a:ext cx="5688635" cy="1364960"/>
            </p:xfrm>
            <a:graphic>
              <a:graphicData uri="http://schemas.openxmlformats.org/drawingml/2006/table">
                <a:tbl>
                  <a:tblPr firstRow="1" bandRow="1">
                    <a:tableStyleId>{5C22544A-7EE6-4342-B048-85BDC9FD1C3A}</a:tableStyleId>
                  </a:tblPr>
                  <a:tblGrid>
                    <a:gridCol w="461243">
                      <a:extLst>
                        <a:ext uri="{9D8B030D-6E8A-4147-A177-3AD203B41FA5}">
                          <a16:colId xmlns:a16="http://schemas.microsoft.com/office/drawing/2014/main" val="73960395"/>
                        </a:ext>
                      </a:extLst>
                    </a:gridCol>
                    <a:gridCol w="1306848">
                      <a:extLst>
                        <a:ext uri="{9D8B030D-6E8A-4147-A177-3AD203B41FA5}">
                          <a16:colId xmlns:a16="http://schemas.microsoft.com/office/drawing/2014/main" val="446650220"/>
                        </a:ext>
                      </a:extLst>
                    </a:gridCol>
                    <a:gridCol w="1306848">
                      <a:extLst>
                        <a:ext uri="{9D8B030D-6E8A-4147-A177-3AD203B41FA5}">
                          <a16:colId xmlns:a16="http://schemas.microsoft.com/office/drawing/2014/main" val="2015024337"/>
                        </a:ext>
                      </a:extLst>
                    </a:gridCol>
                    <a:gridCol w="1306848">
                      <a:extLst>
                        <a:ext uri="{9D8B030D-6E8A-4147-A177-3AD203B41FA5}">
                          <a16:colId xmlns:a16="http://schemas.microsoft.com/office/drawing/2014/main" val="3494032769"/>
                        </a:ext>
                      </a:extLst>
                    </a:gridCol>
                    <a:gridCol w="1306848">
                      <a:extLst>
                        <a:ext uri="{9D8B030D-6E8A-4147-A177-3AD203B41FA5}">
                          <a16:colId xmlns:a16="http://schemas.microsoft.com/office/drawing/2014/main" val="2671594900"/>
                        </a:ext>
                      </a:extLst>
                    </a:gridCol>
                  </a:tblGrid>
                  <a:tr h="333648">
                    <a:tc>
                      <a:txBody>
                        <a:bodyPr/>
                        <a:lstStyle/>
                        <a:p>
                          <a:pPr algn="ctr"/>
                          <a:endParaRPr lang="de-DE" sz="1600" dirty="0">
                            <a:latin typeface="Meta Offc Pro" panose="020B0504030101020102"/>
                          </a:endParaRPr>
                        </a:p>
                      </a:txBody>
                      <a:tcPr anchor="ctr">
                        <a:lnR w="12700" cmpd="sng">
                          <a:noFill/>
                        </a:ln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bar>
                                      <m:barPr>
                                        <m:pos m:val="top"/>
                                        <m:ctrlPr>
                                          <a:rPr lang="de-DE" sz="1600" b="0" i="1" smtClean="0">
                                            <a:solidFill>
                                              <a:schemeClr val="tx1"/>
                                            </a:solidFill>
                                            <a:latin typeface="Cambria Math" panose="02040503050406030204" pitchFamily="18" charset="0"/>
                                          </a:rPr>
                                        </m:ctrlPr>
                                      </m:barPr>
                                      <m:e>
                                        <m:r>
                                          <a:rPr lang="de-DE" sz="1600" b="0" i="1" smtClean="0">
                                            <a:solidFill>
                                              <a:schemeClr val="tx1"/>
                                            </a:solidFill>
                                            <a:latin typeface="Cambria Math" panose="02040503050406030204" pitchFamily="18" charset="0"/>
                                          </a:rPr>
                                          <m:t>𝑥</m:t>
                                        </m:r>
                                      </m:e>
                                    </m:bar>
                                  </m:e>
                                  <m:sub>
                                    <m:r>
                                      <a:rPr lang="de-DE" sz="1600" b="0" i="1" smtClean="0">
                                        <a:solidFill>
                                          <a:schemeClr val="tx1"/>
                                        </a:solidFill>
                                        <a:latin typeface="Cambria Math" panose="02040503050406030204" pitchFamily="18" charset="0"/>
                                      </a:rPr>
                                      <m:t>1</m:t>
                                    </m:r>
                                  </m:sub>
                                </m:sSub>
                              </m:oMath>
                            </m:oMathPara>
                          </a14:m>
                          <a:endParaRPr lang="de-DE" sz="16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𝑥</m:t>
                                    </m:r>
                                  </m:e>
                                  <m:sub>
                                    <m:r>
                                      <a:rPr lang="de-DE" sz="1600" b="0" i="1" smtClean="0">
                                        <a:solidFill>
                                          <a:schemeClr val="tx1"/>
                                        </a:solidFill>
                                        <a:latin typeface="Cambria Math" panose="02040503050406030204" pitchFamily="18" charset="0"/>
                                      </a:rPr>
                                      <m:t>1</m:t>
                                    </m:r>
                                  </m:sub>
                                </m:sSub>
                              </m:oMath>
                            </m:oMathPara>
                          </a14:m>
                          <a:endParaRPr lang="de-DE" sz="16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bar>
                                      <m:barPr>
                                        <m:pos m:val="top"/>
                                        <m:ctrlPr>
                                          <a:rPr lang="de-DE" sz="1600" b="0" i="1" smtClean="0">
                                            <a:solidFill>
                                              <a:schemeClr val="tx1"/>
                                            </a:solidFill>
                                            <a:latin typeface="Cambria Math" panose="02040503050406030204" pitchFamily="18" charset="0"/>
                                          </a:rPr>
                                        </m:ctrlPr>
                                      </m:barPr>
                                      <m:e>
                                        <m:r>
                                          <a:rPr lang="de-DE" sz="1600" b="0" i="1" smtClean="0">
                                            <a:solidFill>
                                              <a:schemeClr val="tx1"/>
                                            </a:solidFill>
                                            <a:latin typeface="Cambria Math" panose="02040503050406030204" pitchFamily="18" charset="0"/>
                                          </a:rPr>
                                          <m:t>𝑥</m:t>
                                        </m:r>
                                      </m:e>
                                    </m:bar>
                                  </m:e>
                                  <m:sub>
                                    <m:r>
                                      <a:rPr lang="de-DE" sz="1600" b="0" i="1" smtClean="0">
                                        <a:solidFill>
                                          <a:schemeClr val="tx1"/>
                                        </a:solidFill>
                                        <a:latin typeface="Cambria Math" panose="02040503050406030204" pitchFamily="18" charset="0"/>
                                      </a:rPr>
                                      <m:t>1</m:t>
                                    </m:r>
                                  </m:sub>
                                </m:sSub>
                              </m:oMath>
                            </m:oMathPara>
                          </a14:m>
                          <a:endParaRPr lang="de-DE" sz="16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616209"/>
                      </a:ext>
                    </a:extLst>
                  </a:tr>
                  <a:tr h="333648">
                    <a:tc>
                      <a:txBody>
                        <a:bodyPr/>
                        <a:lstStyle/>
                        <a:p>
                          <a:pPr algn="ctr"/>
                          <a:endParaRPr lang="de-DE" sz="1600" dirty="0">
                            <a:latin typeface="Meta Offc Pro" panose="020B0504030101020102"/>
                          </a:endParaRPr>
                        </a:p>
                      </a:txBody>
                      <a:tcPr anchor="ctr">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bar>
                                      <m:barPr>
                                        <m:pos m:val="top"/>
                                        <m:ctrlPr>
                                          <a:rPr lang="de-DE" sz="1600" b="0" i="1" smtClean="0">
                                            <a:solidFill>
                                              <a:schemeClr val="tx1"/>
                                            </a:solidFill>
                                            <a:latin typeface="Cambria Math" panose="02040503050406030204" pitchFamily="18" charset="0"/>
                                          </a:rPr>
                                        </m:ctrlPr>
                                      </m:barPr>
                                      <m:e>
                                        <m:r>
                                          <a:rPr lang="de-DE" sz="1600" b="0" i="1" smtClean="0">
                                            <a:solidFill>
                                              <a:schemeClr val="tx1"/>
                                            </a:solidFill>
                                            <a:latin typeface="Cambria Math" panose="02040503050406030204" pitchFamily="18" charset="0"/>
                                          </a:rPr>
                                          <m:t>𝑥</m:t>
                                        </m:r>
                                      </m:e>
                                    </m:bar>
                                  </m:e>
                                  <m:sub>
                                    <m:r>
                                      <a:rPr lang="de-DE" sz="1600" b="0" i="1" smtClean="0">
                                        <a:solidFill>
                                          <a:schemeClr val="tx1"/>
                                        </a:solidFill>
                                        <a:latin typeface="Cambria Math" panose="02040503050406030204" pitchFamily="18" charset="0"/>
                                      </a:rPr>
                                      <m:t>3</m:t>
                                    </m:r>
                                  </m:sub>
                                </m:sSub>
                              </m:oMath>
                            </m:oMathPara>
                          </a14:m>
                          <a:endParaRPr lang="de-DE" sz="16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𝑥</m:t>
                                    </m:r>
                                  </m:e>
                                  <m:sub>
                                    <m:r>
                                      <a:rPr lang="de-DE" sz="1600" b="0" i="1" smtClean="0">
                                        <a:solidFill>
                                          <a:schemeClr val="tx1"/>
                                        </a:solidFill>
                                        <a:latin typeface="Cambria Math" panose="02040503050406030204" pitchFamily="18" charset="0"/>
                                      </a:rPr>
                                      <m:t>3</m:t>
                                    </m:r>
                                  </m:sub>
                                </m:sSub>
                              </m:oMath>
                            </m:oMathPara>
                          </a14:m>
                          <a:endParaRPr lang="de-DE" sz="16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597747"/>
                      </a:ext>
                    </a:extLst>
                  </a:tr>
                  <a:tr h="34720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bar>
                                      <m:barPr>
                                        <m:pos m:val="top"/>
                                        <m:ctrlPr>
                                          <a:rPr lang="de-DE" sz="1600" b="0" i="1" smtClean="0">
                                            <a:solidFill>
                                              <a:schemeClr val="tx1"/>
                                            </a:solidFill>
                                            <a:latin typeface="Cambria Math" panose="02040503050406030204" pitchFamily="18" charset="0"/>
                                          </a:rPr>
                                        </m:ctrlPr>
                                      </m:barPr>
                                      <m:e>
                                        <m:r>
                                          <a:rPr lang="de-DE" sz="1600" b="0" i="1" smtClean="0">
                                            <a:solidFill>
                                              <a:schemeClr val="tx1"/>
                                            </a:solidFill>
                                            <a:latin typeface="Cambria Math" panose="02040503050406030204" pitchFamily="18" charset="0"/>
                                          </a:rPr>
                                          <m:t>𝑥</m:t>
                                        </m:r>
                                      </m:e>
                                    </m:bar>
                                  </m:e>
                                  <m:sub>
                                    <m:r>
                                      <a:rPr lang="de-DE" sz="1600" b="0" i="1" smtClean="0">
                                        <a:solidFill>
                                          <a:schemeClr val="tx1"/>
                                        </a:solidFill>
                                        <a:latin typeface="Cambria Math" panose="02040503050406030204" pitchFamily="18" charset="0"/>
                                      </a:rPr>
                                      <m:t>2</m:t>
                                    </m:r>
                                  </m:sub>
                                </m:sSub>
                              </m:oMath>
                            </m:oMathPara>
                          </a14:m>
                          <a:endParaRPr lang="de-DE" sz="16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2</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3</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2</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3</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2</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3</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2</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3</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98347779"/>
                      </a:ext>
                    </a:extLst>
                  </a:tr>
                  <a:tr h="347200">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𝑥</m:t>
                                    </m:r>
                                  </m:e>
                                  <m:sub>
                                    <m:r>
                                      <a:rPr lang="de-DE" sz="1600" b="0" i="1" smtClean="0">
                                        <a:solidFill>
                                          <a:schemeClr val="tx1"/>
                                        </a:solidFill>
                                        <a:latin typeface="Cambria Math" panose="02040503050406030204" pitchFamily="18" charset="0"/>
                                      </a:rPr>
                                      <m:t>2</m:t>
                                    </m:r>
                                  </m:sub>
                                </m:sSub>
                              </m:oMath>
                            </m:oMathPara>
                          </a14:m>
                          <a:endParaRPr lang="de-DE" sz="16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2</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3</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2</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3</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2</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3</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2</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3</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349163629"/>
                      </a:ext>
                    </a:extLst>
                  </a:tr>
                </a:tbl>
              </a:graphicData>
            </a:graphic>
          </p:graphicFrame>
        </mc:Choice>
        <mc:Fallback xmlns="">
          <p:graphicFrame>
            <p:nvGraphicFramePr>
              <p:cNvPr id="33" name="Tabelle 32"/>
              <p:cNvGraphicFramePr>
                <a:graphicFrameLocks noGrp="1"/>
              </p:cNvGraphicFramePr>
              <p:nvPr>
                <p:extLst>
                  <p:ext uri="{D42A27DB-BD31-4B8C-83A1-F6EECF244321}">
                    <p14:modId xmlns:p14="http://schemas.microsoft.com/office/powerpoint/2010/main" val="3202833491"/>
                  </p:ext>
                </p:extLst>
              </p:nvPr>
            </p:nvGraphicFramePr>
            <p:xfrm>
              <a:off x="3575720" y="2132856"/>
              <a:ext cx="5688635" cy="1364960"/>
            </p:xfrm>
            <a:graphic>
              <a:graphicData uri="http://schemas.openxmlformats.org/drawingml/2006/table">
                <a:tbl>
                  <a:tblPr firstRow="1" bandRow="1">
                    <a:tableStyleId>{5C22544A-7EE6-4342-B048-85BDC9FD1C3A}</a:tableStyleId>
                  </a:tblPr>
                  <a:tblGrid>
                    <a:gridCol w="461243">
                      <a:extLst>
                        <a:ext uri="{9D8B030D-6E8A-4147-A177-3AD203B41FA5}">
                          <a16:colId xmlns:a16="http://schemas.microsoft.com/office/drawing/2014/main" val="73960395"/>
                        </a:ext>
                      </a:extLst>
                    </a:gridCol>
                    <a:gridCol w="1306848">
                      <a:extLst>
                        <a:ext uri="{9D8B030D-6E8A-4147-A177-3AD203B41FA5}">
                          <a16:colId xmlns:a16="http://schemas.microsoft.com/office/drawing/2014/main" val="446650220"/>
                        </a:ext>
                      </a:extLst>
                    </a:gridCol>
                    <a:gridCol w="1306848">
                      <a:extLst>
                        <a:ext uri="{9D8B030D-6E8A-4147-A177-3AD203B41FA5}">
                          <a16:colId xmlns:a16="http://schemas.microsoft.com/office/drawing/2014/main" val="2015024337"/>
                        </a:ext>
                      </a:extLst>
                    </a:gridCol>
                    <a:gridCol w="1306848">
                      <a:extLst>
                        <a:ext uri="{9D8B030D-6E8A-4147-A177-3AD203B41FA5}">
                          <a16:colId xmlns:a16="http://schemas.microsoft.com/office/drawing/2014/main" val="3494032769"/>
                        </a:ext>
                      </a:extLst>
                    </a:gridCol>
                    <a:gridCol w="1306848">
                      <a:extLst>
                        <a:ext uri="{9D8B030D-6E8A-4147-A177-3AD203B41FA5}">
                          <a16:colId xmlns:a16="http://schemas.microsoft.com/office/drawing/2014/main" val="2671594900"/>
                        </a:ext>
                      </a:extLst>
                    </a:gridCol>
                  </a:tblGrid>
                  <a:tr h="335280">
                    <a:tc>
                      <a:txBody>
                        <a:bodyPr/>
                        <a:lstStyle/>
                        <a:p>
                          <a:pPr algn="ctr"/>
                          <a:endParaRPr lang="de-DE" sz="1600" dirty="0">
                            <a:latin typeface="Meta Offc Pro" panose="020B0504030101020102"/>
                          </a:endParaRPr>
                        </a:p>
                      </a:txBody>
                      <a:tcPr anchor="ctr">
                        <a:lnR w="12700" cmpd="sng">
                          <a:noFill/>
                        </a:ln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35981" t="-1818" r="-301869" b="-312727"/>
                          </a:stretch>
                        </a:blipFill>
                      </a:tcPr>
                    </a:tc>
                    <a:tc gridSpan="2">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7832" t="-1818" r="-50583" b="-312727"/>
                          </a:stretch>
                        </a:blip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334884" t="-1818" r="-930" b="-312727"/>
                          </a:stretch>
                        </a:blipFill>
                      </a:tcPr>
                    </a:tc>
                    <a:extLst>
                      <a:ext uri="{0D108BD9-81ED-4DB2-BD59-A6C34878D82A}">
                        <a16:rowId xmlns:a16="http://schemas.microsoft.com/office/drawing/2014/main" val="1318616209"/>
                      </a:ext>
                    </a:extLst>
                  </a:tr>
                  <a:tr h="335280">
                    <a:tc>
                      <a:txBody>
                        <a:bodyPr/>
                        <a:lstStyle/>
                        <a:p>
                          <a:pPr algn="ctr"/>
                          <a:endParaRPr lang="de-DE" sz="1600" dirty="0">
                            <a:latin typeface="Meta Offc Pro" panose="020B0504030101020102"/>
                          </a:endParaRPr>
                        </a:p>
                      </a:txBody>
                      <a:tcPr anchor="ctr">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949" t="-100000" r="-100466" b="-207143"/>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7949" t="-100000" r="-466" b="-207143"/>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597747"/>
                      </a:ext>
                    </a:extLst>
                  </a:tr>
                  <a:tr h="347200">
                    <a:tc>
                      <a:txBody>
                        <a:bodyPr/>
                        <a:lstStyle/>
                        <a:p>
                          <a:endParaRPr lang="de-DE"/>
                        </a:p>
                      </a:txBody>
                      <a:tcPr anchor="ctr">
                        <a:lnR w="12700" cap="flat" cmpd="sng" algn="ctr">
                          <a:solidFill>
                            <a:schemeClr val="tx1"/>
                          </a:solidFill>
                          <a:prstDash val="solid"/>
                          <a:round/>
                          <a:headEnd type="none" w="med" len="med"/>
                          <a:tailEnd type="none" w="med" len="med"/>
                        </a:lnR>
                        <a:blipFill>
                          <a:blip r:embed="rId3"/>
                          <a:stretch>
                            <a:fillRect l="-1316" t="-196491" r="-1131579" b="-103509"/>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5981" t="-196491" r="-301869" b="-103509"/>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5349" t="-196491" r="-200465" b="-103509"/>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6449" t="-196491" r="-101402" b="-103509"/>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4884" t="-196491" r="-930" b="-103509"/>
                          </a:stretch>
                        </a:blipFill>
                      </a:tcPr>
                    </a:tc>
                    <a:extLst>
                      <a:ext uri="{0D108BD9-81ED-4DB2-BD59-A6C34878D82A}">
                        <a16:rowId xmlns:a16="http://schemas.microsoft.com/office/drawing/2014/main" val="1298347779"/>
                      </a:ext>
                    </a:extLst>
                  </a:tr>
                  <a:tr h="347200">
                    <a:tc>
                      <a:txBody>
                        <a:bodyPr/>
                        <a:lstStyle/>
                        <a:p>
                          <a:endParaRPr lang="de-DE"/>
                        </a:p>
                      </a:txBody>
                      <a:tcPr anchor="ctr">
                        <a:lnR w="12700" cap="flat" cmpd="sng" algn="ctr">
                          <a:solidFill>
                            <a:schemeClr val="tx1"/>
                          </a:solidFill>
                          <a:prstDash val="solid"/>
                          <a:round/>
                          <a:headEnd type="none" w="med" len="med"/>
                          <a:tailEnd type="none" w="med" len="med"/>
                        </a:lnR>
                        <a:blipFill>
                          <a:blip r:embed="rId3"/>
                          <a:stretch>
                            <a:fillRect l="-1316" t="-296491" r="-1131579" b="-3509"/>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5981" t="-296491" r="-301869" b="-3509"/>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5349" t="-296491" r="-200465" b="-3509"/>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6449" t="-296491" r="-101402" b="-3509"/>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4884" t="-296491" r="-930" b="-3509"/>
                          </a:stretch>
                        </a:blipFill>
                      </a:tcPr>
                    </a:tc>
                    <a:extLst>
                      <a:ext uri="{0D108BD9-81ED-4DB2-BD59-A6C34878D82A}">
                        <a16:rowId xmlns:a16="http://schemas.microsoft.com/office/drawing/2014/main" val="2349163629"/>
                      </a:ext>
                    </a:extLst>
                  </a:tr>
                </a:tbl>
              </a:graphicData>
            </a:graphic>
          </p:graphicFrame>
        </mc:Fallback>
      </mc:AlternateContent>
      <p:cxnSp>
        <p:nvCxnSpPr>
          <p:cNvPr id="12" name="Gerader Verbinder 11"/>
          <p:cNvCxnSpPr/>
          <p:nvPr/>
        </p:nvCxnSpPr>
        <p:spPr>
          <a:xfrm>
            <a:off x="4079773" y="2494628"/>
            <a:ext cx="11521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8040213" y="2492896"/>
            <a:ext cx="122414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a:xfrm>
            <a:off x="5431445" y="2492896"/>
            <a:ext cx="2417044" cy="0"/>
          </a:xfrm>
          <a:prstGeom prst="line">
            <a:avLst/>
          </a:prstGeom>
          <a:ln w="38100">
            <a:solidFill>
              <a:srgbClr val="F5CAC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5" name="Tabelle 14"/>
              <p:cNvGraphicFramePr>
                <a:graphicFrameLocks noGrp="1"/>
              </p:cNvGraphicFramePr>
              <p:nvPr>
                <p:extLst>
                  <p:ext uri="{D42A27DB-BD31-4B8C-83A1-F6EECF244321}">
                    <p14:modId xmlns:p14="http://schemas.microsoft.com/office/powerpoint/2010/main" val="355579482"/>
                  </p:ext>
                </p:extLst>
              </p:nvPr>
            </p:nvGraphicFramePr>
            <p:xfrm>
              <a:off x="551383" y="2492896"/>
              <a:ext cx="2232249" cy="1013610"/>
            </p:xfrm>
            <a:graphic>
              <a:graphicData uri="http://schemas.openxmlformats.org/drawingml/2006/table">
                <a:tbl>
                  <a:tblPr firstRow="1" bandRow="1">
                    <a:tableStyleId>{5C22544A-7EE6-4342-B048-85BDC9FD1C3A}</a:tableStyleId>
                  </a:tblPr>
                  <a:tblGrid>
                    <a:gridCol w="425189">
                      <a:extLst>
                        <a:ext uri="{9D8B030D-6E8A-4147-A177-3AD203B41FA5}">
                          <a16:colId xmlns:a16="http://schemas.microsoft.com/office/drawing/2014/main" val="73960395"/>
                        </a:ext>
                      </a:extLst>
                    </a:gridCol>
                    <a:gridCol w="903530">
                      <a:extLst>
                        <a:ext uri="{9D8B030D-6E8A-4147-A177-3AD203B41FA5}">
                          <a16:colId xmlns:a16="http://schemas.microsoft.com/office/drawing/2014/main" val="446650220"/>
                        </a:ext>
                      </a:extLst>
                    </a:gridCol>
                    <a:gridCol w="903530">
                      <a:extLst>
                        <a:ext uri="{9D8B030D-6E8A-4147-A177-3AD203B41FA5}">
                          <a16:colId xmlns:a16="http://schemas.microsoft.com/office/drawing/2014/main" val="2015024337"/>
                        </a:ext>
                      </a:extLst>
                    </a:gridCol>
                  </a:tblGrid>
                  <a:tr h="294882">
                    <a:tc>
                      <a:txBody>
                        <a:bodyPr/>
                        <a:lstStyle/>
                        <a:p>
                          <a:pPr algn="ctr"/>
                          <a:endParaRPr lang="de-DE" sz="16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bar>
                                      <m:barPr>
                                        <m:pos m:val="top"/>
                                        <m:ctrlPr>
                                          <a:rPr lang="de-DE" sz="1600" b="0" i="1" smtClean="0">
                                            <a:solidFill>
                                              <a:schemeClr val="tx1"/>
                                            </a:solidFill>
                                            <a:latin typeface="Cambria Math" panose="02040503050406030204" pitchFamily="18" charset="0"/>
                                          </a:rPr>
                                        </m:ctrlPr>
                                      </m:barPr>
                                      <m:e>
                                        <m:r>
                                          <a:rPr lang="de-DE" sz="1600" b="0" i="1" smtClean="0">
                                            <a:solidFill>
                                              <a:schemeClr val="tx1"/>
                                            </a:solidFill>
                                            <a:latin typeface="Cambria Math" panose="02040503050406030204" pitchFamily="18" charset="0"/>
                                          </a:rPr>
                                          <m:t>𝑥</m:t>
                                        </m:r>
                                      </m:e>
                                    </m:bar>
                                  </m:e>
                                  <m:sub>
                                    <m:r>
                                      <a:rPr lang="de-DE" sz="1600" b="0" i="1" smtClean="0">
                                        <a:solidFill>
                                          <a:schemeClr val="tx1"/>
                                        </a:solidFill>
                                        <a:latin typeface="Cambria Math" panose="02040503050406030204" pitchFamily="18" charset="0"/>
                                      </a:rPr>
                                      <m:t>1</m:t>
                                    </m:r>
                                  </m:sub>
                                </m:sSub>
                              </m:oMath>
                            </m:oMathPara>
                          </a14:m>
                          <a:endParaRPr lang="de-DE" sz="16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𝑥</m:t>
                                    </m:r>
                                  </m:e>
                                  <m:sub>
                                    <m:r>
                                      <a:rPr lang="de-DE" sz="1600" b="0" i="1" smtClean="0">
                                        <a:solidFill>
                                          <a:schemeClr val="tx1"/>
                                        </a:solidFill>
                                        <a:latin typeface="Cambria Math" panose="02040503050406030204" pitchFamily="18" charset="0"/>
                                      </a:rPr>
                                      <m:t>1</m:t>
                                    </m:r>
                                  </m:sub>
                                </m:sSub>
                              </m:oMath>
                            </m:oMathPara>
                          </a14:m>
                          <a:endParaRPr lang="de-DE" sz="16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597747"/>
                      </a:ext>
                    </a:extLst>
                  </a:tr>
                  <a:tr h="339165">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bar>
                                      <m:barPr>
                                        <m:pos m:val="top"/>
                                        <m:ctrlPr>
                                          <a:rPr lang="de-DE" sz="1600" b="0" i="1" smtClean="0">
                                            <a:solidFill>
                                              <a:schemeClr val="tx1"/>
                                            </a:solidFill>
                                            <a:latin typeface="Cambria Math" panose="02040503050406030204" pitchFamily="18" charset="0"/>
                                          </a:rPr>
                                        </m:ctrlPr>
                                      </m:barPr>
                                      <m:e>
                                        <m:r>
                                          <a:rPr lang="de-DE" sz="1600" b="0" i="1" smtClean="0">
                                            <a:solidFill>
                                              <a:schemeClr val="tx1"/>
                                            </a:solidFill>
                                            <a:latin typeface="Cambria Math" panose="02040503050406030204" pitchFamily="18" charset="0"/>
                                          </a:rPr>
                                          <m:t>𝑥</m:t>
                                        </m:r>
                                      </m:e>
                                    </m:bar>
                                  </m:e>
                                  <m:sub>
                                    <m:r>
                                      <a:rPr lang="de-DE" sz="1600" b="0" i="1" smtClean="0">
                                        <a:solidFill>
                                          <a:schemeClr val="tx1"/>
                                        </a:solidFill>
                                        <a:latin typeface="Cambria Math" panose="02040503050406030204" pitchFamily="18" charset="0"/>
                                      </a:rPr>
                                      <m:t>2</m:t>
                                    </m:r>
                                  </m:sub>
                                </m:sSub>
                              </m:oMath>
                            </m:oMathPara>
                          </a14:m>
                          <a:endParaRPr lang="de-DE" sz="16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2</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2</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extLst>
                      <a:ext uri="{0D108BD9-81ED-4DB2-BD59-A6C34878D82A}">
                        <a16:rowId xmlns:a16="http://schemas.microsoft.com/office/drawing/2014/main" val="1298347779"/>
                      </a:ext>
                    </a:extLst>
                  </a:tr>
                  <a:tr h="339165">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𝑥</m:t>
                                    </m:r>
                                  </m:e>
                                  <m:sub>
                                    <m:r>
                                      <a:rPr lang="de-DE" sz="1600" b="0" i="1" smtClean="0">
                                        <a:solidFill>
                                          <a:schemeClr val="tx1"/>
                                        </a:solidFill>
                                        <a:latin typeface="Cambria Math" panose="02040503050406030204" pitchFamily="18" charset="0"/>
                                      </a:rPr>
                                      <m:t>2</m:t>
                                    </m:r>
                                  </m:sub>
                                </m:sSub>
                              </m:oMath>
                            </m:oMathPara>
                          </a14:m>
                          <a:endParaRPr lang="de-DE" sz="16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2</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2</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extLst>
                      <a:ext uri="{0D108BD9-81ED-4DB2-BD59-A6C34878D82A}">
                        <a16:rowId xmlns:a16="http://schemas.microsoft.com/office/drawing/2014/main" val="2349163629"/>
                      </a:ext>
                    </a:extLst>
                  </a:tr>
                </a:tbl>
              </a:graphicData>
            </a:graphic>
          </p:graphicFrame>
        </mc:Choice>
        <mc:Fallback xmlns="">
          <p:graphicFrame>
            <p:nvGraphicFramePr>
              <p:cNvPr id="15" name="Tabelle 14"/>
              <p:cNvGraphicFramePr>
                <a:graphicFrameLocks noGrp="1"/>
              </p:cNvGraphicFramePr>
              <p:nvPr>
                <p:extLst>
                  <p:ext uri="{D42A27DB-BD31-4B8C-83A1-F6EECF244321}">
                    <p14:modId xmlns:p14="http://schemas.microsoft.com/office/powerpoint/2010/main" val="355579482"/>
                  </p:ext>
                </p:extLst>
              </p:nvPr>
            </p:nvGraphicFramePr>
            <p:xfrm>
              <a:off x="551383" y="2492896"/>
              <a:ext cx="2232249" cy="1013610"/>
            </p:xfrm>
            <a:graphic>
              <a:graphicData uri="http://schemas.openxmlformats.org/drawingml/2006/table">
                <a:tbl>
                  <a:tblPr firstRow="1" bandRow="1">
                    <a:tableStyleId>{5C22544A-7EE6-4342-B048-85BDC9FD1C3A}</a:tableStyleId>
                  </a:tblPr>
                  <a:tblGrid>
                    <a:gridCol w="425189">
                      <a:extLst>
                        <a:ext uri="{9D8B030D-6E8A-4147-A177-3AD203B41FA5}">
                          <a16:colId xmlns:a16="http://schemas.microsoft.com/office/drawing/2014/main" val="73960395"/>
                        </a:ext>
                      </a:extLst>
                    </a:gridCol>
                    <a:gridCol w="903530">
                      <a:extLst>
                        <a:ext uri="{9D8B030D-6E8A-4147-A177-3AD203B41FA5}">
                          <a16:colId xmlns:a16="http://schemas.microsoft.com/office/drawing/2014/main" val="446650220"/>
                        </a:ext>
                      </a:extLst>
                    </a:gridCol>
                    <a:gridCol w="903530">
                      <a:extLst>
                        <a:ext uri="{9D8B030D-6E8A-4147-A177-3AD203B41FA5}">
                          <a16:colId xmlns:a16="http://schemas.microsoft.com/office/drawing/2014/main" val="2015024337"/>
                        </a:ext>
                      </a:extLst>
                    </a:gridCol>
                  </a:tblGrid>
                  <a:tr h="335280">
                    <a:tc>
                      <a:txBody>
                        <a:bodyPr/>
                        <a:lstStyle/>
                        <a:p>
                          <a:pPr algn="ctr"/>
                          <a:endParaRPr lang="de-DE" sz="1600" dirty="0">
                            <a:latin typeface="Meta Offc Pro" panose="020B0504030101020102"/>
                          </a:endParaRPr>
                        </a:p>
                      </a:txBody>
                      <a:tcPr anchor="ctr">
                        <a:solidFill>
                          <a:schemeClr val="bg1"/>
                        </a:solid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4"/>
                          <a:stretch>
                            <a:fillRect l="-47973" t="-1786" r="-102027" b="-203571"/>
                          </a:stretch>
                        </a:blip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4"/>
                          <a:stretch>
                            <a:fillRect l="-146980" t="-1786" r="-1342" b="-203571"/>
                          </a:stretch>
                        </a:blipFill>
                      </a:tcPr>
                    </a:tc>
                    <a:extLst>
                      <a:ext uri="{0D108BD9-81ED-4DB2-BD59-A6C34878D82A}">
                        <a16:rowId xmlns:a16="http://schemas.microsoft.com/office/drawing/2014/main" val="2900597747"/>
                      </a:ext>
                    </a:extLst>
                  </a:tr>
                  <a:tr h="339165">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429" t="-101786" r="-427143" b="-1035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7973" t="-101786" r="-102027" b="-1035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6980" t="-101786" r="-1342" b="-103571"/>
                          </a:stretch>
                        </a:blipFill>
                      </a:tcPr>
                    </a:tc>
                    <a:extLst>
                      <a:ext uri="{0D108BD9-81ED-4DB2-BD59-A6C34878D82A}">
                        <a16:rowId xmlns:a16="http://schemas.microsoft.com/office/drawing/2014/main" val="1298347779"/>
                      </a:ext>
                    </a:extLst>
                  </a:tr>
                  <a:tr h="339165">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429" t="-201786" r="-427143" b="-35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7973" t="-201786" r="-102027" b="-35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6980" t="-201786" r="-1342" b="-3571"/>
                          </a:stretch>
                        </a:blipFill>
                      </a:tcPr>
                    </a:tc>
                    <a:extLst>
                      <a:ext uri="{0D108BD9-81ED-4DB2-BD59-A6C34878D82A}">
                        <a16:rowId xmlns:a16="http://schemas.microsoft.com/office/drawing/2014/main" val="234916362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elle 17"/>
              <p:cNvGraphicFramePr>
                <a:graphicFrameLocks noGrp="1"/>
              </p:cNvGraphicFramePr>
              <p:nvPr>
                <p:extLst>
                  <p:ext uri="{D42A27DB-BD31-4B8C-83A1-F6EECF244321}">
                    <p14:modId xmlns:p14="http://schemas.microsoft.com/office/powerpoint/2010/main" val="2830375438"/>
                  </p:ext>
                </p:extLst>
              </p:nvPr>
            </p:nvGraphicFramePr>
            <p:xfrm>
              <a:off x="551384" y="1606312"/>
              <a:ext cx="2232249" cy="670560"/>
            </p:xfrm>
            <a:graphic>
              <a:graphicData uri="http://schemas.openxmlformats.org/drawingml/2006/table">
                <a:tbl>
                  <a:tblPr firstRow="1" bandRow="1">
                    <a:tableStyleId>{5C22544A-7EE6-4342-B048-85BDC9FD1C3A}</a:tableStyleId>
                  </a:tblPr>
                  <a:tblGrid>
                    <a:gridCol w="425189">
                      <a:extLst>
                        <a:ext uri="{9D8B030D-6E8A-4147-A177-3AD203B41FA5}">
                          <a16:colId xmlns:a16="http://schemas.microsoft.com/office/drawing/2014/main" val="73960395"/>
                        </a:ext>
                      </a:extLst>
                    </a:gridCol>
                    <a:gridCol w="903530">
                      <a:extLst>
                        <a:ext uri="{9D8B030D-6E8A-4147-A177-3AD203B41FA5}">
                          <a16:colId xmlns:a16="http://schemas.microsoft.com/office/drawing/2014/main" val="446650220"/>
                        </a:ext>
                      </a:extLst>
                    </a:gridCol>
                    <a:gridCol w="903530">
                      <a:extLst>
                        <a:ext uri="{9D8B030D-6E8A-4147-A177-3AD203B41FA5}">
                          <a16:colId xmlns:a16="http://schemas.microsoft.com/office/drawing/2014/main" val="2015024337"/>
                        </a:ext>
                      </a:extLst>
                    </a:gridCol>
                  </a:tblGrid>
                  <a:tr h="282891">
                    <a:tc>
                      <a:txBody>
                        <a:bodyPr/>
                        <a:lstStyle/>
                        <a:p>
                          <a:pPr algn="ctr"/>
                          <a:endParaRPr lang="de-DE" sz="16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bar>
                                      <m:barPr>
                                        <m:pos m:val="top"/>
                                        <m:ctrlPr>
                                          <a:rPr lang="de-DE" sz="1600" b="0" i="1" smtClean="0">
                                            <a:solidFill>
                                              <a:schemeClr val="tx1"/>
                                            </a:solidFill>
                                            <a:latin typeface="Cambria Math" panose="02040503050406030204" pitchFamily="18" charset="0"/>
                                          </a:rPr>
                                        </m:ctrlPr>
                                      </m:barPr>
                                      <m:e>
                                        <m:r>
                                          <a:rPr lang="de-DE" sz="1600" b="0" i="1" smtClean="0">
                                            <a:solidFill>
                                              <a:schemeClr val="tx1"/>
                                            </a:solidFill>
                                            <a:latin typeface="Cambria Math" panose="02040503050406030204" pitchFamily="18" charset="0"/>
                                          </a:rPr>
                                          <m:t>𝑥</m:t>
                                        </m:r>
                                      </m:e>
                                    </m:bar>
                                  </m:e>
                                  <m:sub>
                                    <m:r>
                                      <a:rPr lang="de-DE" sz="1600" b="0" i="1" smtClean="0">
                                        <a:solidFill>
                                          <a:schemeClr val="tx1"/>
                                        </a:solidFill>
                                        <a:latin typeface="Cambria Math" panose="02040503050406030204" pitchFamily="18" charset="0"/>
                                      </a:rPr>
                                      <m:t>1</m:t>
                                    </m:r>
                                  </m:sub>
                                </m:sSub>
                              </m:oMath>
                            </m:oMathPara>
                          </a14:m>
                          <a:endParaRPr lang="de-DE" sz="16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𝑥</m:t>
                                    </m:r>
                                  </m:e>
                                  <m:sub>
                                    <m:r>
                                      <a:rPr lang="de-DE" sz="1600" b="0" i="1" smtClean="0">
                                        <a:solidFill>
                                          <a:schemeClr val="tx1"/>
                                        </a:solidFill>
                                        <a:latin typeface="Cambria Math" panose="02040503050406030204" pitchFamily="18" charset="0"/>
                                      </a:rPr>
                                      <m:t>1</m:t>
                                    </m:r>
                                  </m:sub>
                                </m:sSub>
                              </m:oMath>
                            </m:oMathPara>
                          </a14:m>
                          <a:endParaRPr lang="de-DE" sz="1600" b="0" dirty="0">
                            <a:solidFill>
                              <a:schemeClr val="tx1"/>
                            </a:solidFill>
                            <a:latin typeface="Meta Offc Pro" panose="020B0504030101020102"/>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597747"/>
                      </a:ext>
                    </a:extLst>
                  </a:tr>
                  <a:tr h="293173">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16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bar>
                                      <m:barPr>
                                        <m:pos m:val="top"/>
                                        <m:ctrlPr>
                                          <a:rPr lang="de-DE" sz="1600" b="0" i="1" smtClean="0">
                                            <a:latin typeface="Cambria Math" panose="02040503050406030204" pitchFamily="18" charset="0"/>
                                          </a:rPr>
                                        </m:ctrlPr>
                                      </m:barPr>
                                      <m:e>
                                        <m:r>
                                          <a:rPr lang="de-DE" sz="1600" b="0" i="1" smtClean="0">
                                            <a:latin typeface="Cambria Math" panose="02040503050406030204" pitchFamily="18" charset="0"/>
                                          </a:rPr>
                                          <m:t>𝑥</m:t>
                                        </m:r>
                                      </m:e>
                                    </m:bar>
                                  </m:e>
                                  <m:sub>
                                    <m:r>
                                      <a:rPr lang="de-DE" sz="1600" b="0" i="1" smtClean="0">
                                        <a:latin typeface="Cambria Math" panose="02040503050406030204" pitchFamily="18" charset="0"/>
                                      </a:rPr>
                                      <m:t>1</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1</m:t>
                                    </m:r>
                                  </m:sub>
                                </m:sSub>
                              </m:oMath>
                            </m:oMathPara>
                          </a14:m>
                          <a:endParaRPr lang="de-DE" sz="16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CAC1"/>
                        </a:solidFill>
                      </a:tcPr>
                    </a:tc>
                    <a:extLst>
                      <a:ext uri="{0D108BD9-81ED-4DB2-BD59-A6C34878D82A}">
                        <a16:rowId xmlns:a16="http://schemas.microsoft.com/office/drawing/2014/main" val="1298347779"/>
                      </a:ext>
                    </a:extLst>
                  </a:tr>
                </a:tbl>
              </a:graphicData>
            </a:graphic>
          </p:graphicFrame>
        </mc:Choice>
        <mc:Fallback xmlns="">
          <p:graphicFrame>
            <p:nvGraphicFramePr>
              <p:cNvPr id="18" name="Tabelle 17"/>
              <p:cNvGraphicFramePr>
                <a:graphicFrameLocks noGrp="1"/>
              </p:cNvGraphicFramePr>
              <p:nvPr>
                <p:extLst>
                  <p:ext uri="{D42A27DB-BD31-4B8C-83A1-F6EECF244321}">
                    <p14:modId xmlns:p14="http://schemas.microsoft.com/office/powerpoint/2010/main" val="2830375438"/>
                  </p:ext>
                </p:extLst>
              </p:nvPr>
            </p:nvGraphicFramePr>
            <p:xfrm>
              <a:off x="551384" y="1606312"/>
              <a:ext cx="2232249" cy="670560"/>
            </p:xfrm>
            <a:graphic>
              <a:graphicData uri="http://schemas.openxmlformats.org/drawingml/2006/table">
                <a:tbl>
                  <a:tblPr firstRow="1" bandRow="1">
                    <a:tableStyleId>{5C22544A-7EE6-4342-B048-85BDC9FD1C3A}</a:tableStyleId>
                  </a:tblPr>
                  <a:tblGrid>
                    <a:gridCol w="425189">
                      <a:extLst>
                        <a:ext uri="{9D8B030D-6E8A-4147-A177-3AD203B41FA5}">
                          <a16:colId xmlns:a16="http://schemas.microsoft.com/office/drawing/2014/main" val="73960395"/>
                        </a:ext>
                      </a:extLst>
                    </a:gridCol>
                    <a:gridCol w="903530">
                      <a:extLst>
                        <a:ext uri="{9D8B030D-6E8A-4147-A177-3AD203B41FA5}">
                          <a16:colId xmlns:a16="http://schemas.microsoft.com/office/drawing/2014/main" val="446650220"/>
                        </a:ext>
                      </a:extLst>
                    </a:gridCol>
                    <a:gridCol w="903530">
                      <a:extLst>
                        <a:ext uri="{9D8B030D-6E8A-4147-A177-3AD203B41FA5}">
                          <a16:colId xmlns:a16="http://schemas.microsoft.com/office/drawing/2014/main" val="2015024337"/>
                        </a:ext>
                      </a:extLst>
                    </a:gridCol>
                  </a:tblGrid>
                  <a:tr h="335280">
                    <a:tc>
                      <a:txBody>
                        <a:bodyPr/>
                        <a:lstStyle/>
                        <a:p>
                          <a:pPr algn="ctr"/>
                          <a:endParaRPr lang="de-DE" sz="1600" dirty="0">
                            <a:latin typeface="Meta Offc Pro" panose="020B0504030101020102"/>
                          </a:endParaRPr>
                        </a:p>
                      </a:txBody>
                      <a:tcPr anchor="ctr">
                        <a:solidFill>
                          <a:schemeClr val="bg1"/>
                        </a:solid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5"/>
                          <a:stretch>
                            <a:fillRect l="-47973" t="-1786" r="-102027" b="-101786"/>
                          </a:stretch>
                        </a:blipFill>
                      </a:tcPr>
                    </a:tc>
                    <a:tc>
                      <a:txBody>
                        <a:bodyPr/>
                        <a:lstStyle/>
                        <a:p>
                          <a:endParaRPr lang="de-DE"/>
                        </a:p>
                      </a:txBody>
                      <a:tcPr anchor="ctr">
                        <a:lnB w="12700" cap="flat" cmpd="sng" algn="ctr">
                          <a:solidFill>
                            <a:schemeClr val="tx1"/>
                          </a:solidFill>
                          <a:prstDash val="solid"/>
                          <a:round/>
                          <a:headEnd type="none" w="med" len="med"/>
                          <a:tailEnd type="none" w="med" len="med"/>
                        </a:lnB>
                        <a:blipFill>
                          <a:blip r:embed="rId5"/>
                          <a:stretch>
                            <a:fillRect l="-146980" t="-1786" r="-1342" b="-101786"/>
                          </a:stretch>
                        </a:blipFill>
                      </a:tcPr>
                    </a:tc>
                    <a:extLst>
                      <a:ext uri="{0D108BD9-81ED-4DB2-BD59-A6C34878D82A}">
                        <a16:rowId xmlns:a16="http://schemas.microsoft.com/office/drawing/2014/main" val="2900597747"/>
                      </a:ext>
                    </a:extLst>
                  </a:tr>
                  <a:tr h="33528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16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7973" t="-103636" r="-102027" b="-3636"/>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46980" t="-103636" r="-1342" b="-3636"/>
                          </a:stretch>
                        </a:blipFill>
                      </a:tcPr>
                    </a:tc>
                    <a:extLst>
                      <a:ext uri="{0D108BD9-81ED-4DB2-BD59-A6C34878D82A}">
                        <a16:rowId xmlns:a16="http://schemas.microsoft.com/office/drawing/2014/main" val="1298347779"/>
                      </a:ext>
                    </a:extLst>
                  </a:tr>
                </a:tbl>
              </a:graphicData>
            </a:graphic>
          </p:graphicFrame>
        </mc:Fallback>
      </mc:AlternateContent>
      <p:cxnSp>
        <p:nvCxnSpPr>
          <p:cNvPr id="19" name="Gerader Verbinder 18"/>
          <p:cNvCxnSpPr/>
          <p:nvPr/>
        </p:nvCxnSpPr>
        <p:spPr>
          <a:xfrm>
            <a:off x="695400" y="2276872"/>
            <a:ext cx="2376264" cy="0"/>
          </a:xfrm>
          <a:prstGeom prst="line">
            <a:avLst/>
          </a:prstGeom>
          <a:ln w="28575">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13" name="Nach rechts gekrümmter Pfeil 12"/>
          <p:cNvSpPr/>
          <p:nvPr/>
        </p:nvSpPr>
        <p:spPr>
          <a:xfrm>
            <a:off x="407369" y="2060848"/>
            <a:ext cx="288031" cy="432048"/>
          </a:xfrm>
          <a:prstGeom prst="curv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solidFill>
                <a:schemeClr val="tx1"/>
              </a:solidFill>
            </a:endParaRPr>
          </a:p>
        </p:txBody>
      </p:sp>
      <p:cxnSp>
        <p:nvCxnSpPr>
          <p:cNvPr id="5" name="Gerader Verbinder 4"/>
          <p:cNvCxnSpPr/>
          <p:nvPr/>
        </p:nvCxnSpPr>
        <p:spPr>
          <a:xfrm>
            <a:off x="2783632" y="2602404"/>
            <a:ext cx="0" cy="1368152"/>
          </a:xfrm>
          <a:prstGeom prst="line">
            <a:avLst/>
          </a:prstGeom>
          <a:ln w="28575">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23" name="Nach rechts gekrümmter Pfeil 22"/>
          <p:cNvSpPr/>
          <p:nvPr/>
        </p:nvSpPr>
        <p:spPr>
          <a:xfrm rot="16200000">
            <a:off x="2639617" y="3898548"/>
            <a:ext cx="288031" cy="432048"/>
          </a:xfrm>
          <a:prstGeom prst="curv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solidFill>
                <a:schemeClr val="tx1"/>
              </a:solidFill>
            </a:endParaRPr>
          </a:p>
        </p:txBody>
      </p:sp>
      <mc:AlternateContent xmlns:mc="http://schemas.openxmlformats.org/markup-compatibility/2006" xmlns:a14="http://schemas.microsoft.com/office/drawing/2010/main">
        <mc:Choice Requires="a14">
          <p:graphicFrame>
            <p:nvGraphicFramePr>
              <p:cNvPr id="24" name="Tabelle 23"/>
              <p:cNvGraphicFramePr>
                <a:graphicFrameLocks noGrp="1"/>
              </p:cNvGraphicFramePr>
              <p:nvPr>
                <p:extLst>
                  <p:ext uri="{D42A27DB-BD31-4B8C-83A1-F6EECF244321}">
                    <p14:modId xmlns:p14="http://schemas.microsoft.com/office/powerpoint/2010/main" val="1053667753"/>
                  </p:ext>
                </p:extLst>
              </p:nvPr>
            </p:nvGraphicFramePr>
            <p:xfrm>
              <a:off x="3143668" y="3717032"/>
              <a:ext cx="6120684" cy="1979604"/>
            </p:xfrm>
            <a:graphic>
              <a:graphicData uri="http://schemas.openxmlformats.org/drawingml/2006/table">
                <a:tbl>
                  <a:tblPr firstRow="1" bandRow="1">
                    <a:tableStyleId>{5C22544A-7EE6-4342-B048-85BDC9FD1C3A}</a:tableStyleId>
                  </a:tblPr>
                  <a:tblGrid>
                    <a:gridCol w="459054">
                      <a:extLst>
                        <a:ext uri="{9D8B030D-6E8A-4147-A177-3AD203B41FA5}">
                          <a16:colId xmlns:a16="http://schemas.microsoft.com/office/drawing/2014/main" val="1298247933"/>
                        </a:ext>
                      </a:extLst>
                    </a:gridCol>
                    <a:gridCol w="459054">
                      <a:extLst>
                        <a:ext uri="{9D8B030D-6E8A-4147-A177-3AD203B41FA5}">
                          <a16:colId xmlns:a16="http://schemas.microsoft.com/office/drawing/2014/main" val="472115354"/>
                        </a:ext>
                      </a:extLst>
                    </a:gridCol>
                    <a:gridCol w="1300644">
                      <a:extLst>
                        <a:ext uri="{9D8B030D-6E8A-4147-A177-3AD203B41FA5}">
                          <a16:colId xmlns:a16="http://schemas.microsoft.com/office/drawing/2014/main" val="2121692163"/>
                        </a:ext>
                      </a:extLst>
                    </a:gridCol>
                    <a:gridCol w="1300644">
                      <a:extLst>
                        <a:ext uri="{9D8B030D-6E8A-4147-A177-3AD203B41FA5}">
                          <a16:colId xmlns:a16="http://schemas.microsoft.com/office/drawing/2014/main" val="1640024042"/>
                        </a:ext>
                      </a:extLst>
                    </a:gridCol>
                    <a:gridCol w="1300644">
                      <a:extLst>
                        <a:ext uri="{9D8B030D-6E8A-4147-A177-3AD203B41FA5}">
                          <a16:colId xmlns:a16="http://schemas.microsoft.com/office/drawing/2014/main" val="3321365875"/>
                        </a:ext>
                      </a:extLst>
                    </a:gridCol>
                    <a:gridCol w="1300644">
                      <a:extLst>
                        <a:ext uri="{9D8B030D-6E8A-4147-A177-3AD203B41FA5}">
                          <a16:colId xmlns:a16="http://schemas.microsoft.com/office/drawing/2014/main" val="1232459990"/>
                        </a:ext>
                      </a:extLst>
                    </a:gridCol>
                  </a:tblGrid>
                  <a:tr h="297783">
                    <a:tc>
                      <a:txBody>
                        <a:bodyPr/>
                        <a:lstStyle/>
                        <a:p>
                          <a:pPr algn="ctr"/>
                          <a:endParaRPr lang="de-DE" sz="1400" dirty="0">
                            <a:latin typeface="Meta Offc Pro" panose="020B0504030101020102"/>
                          </a:endParaRPr>
                        </a:p>
                      </a:txBody>
                      <a:tcPr anchor="ctr">
                        <a:lnR w="12700" cmpd="sng">
                          <a:noFill/>
                        </a:lnR>
                        <a:solidFill>
                          <a:schemeClr val="bg1"/>
                        </a:solidFill>
                      </a:tcPr>
                    </a:tc>
                    <a:tc>
                      <a:txBody>
                        <a:bodyPr/>
                        <a:lstStyle/>
                        <a:p>
                          <a:pPr algn="ctr"/>
                          <a:endParaRPr lang="de-DE" sz="1400" dirty="0">
                            <a:latin typeface="Meta Offc Pro" panose="020B0504030101020102"/>
                          </a:endParaRPr>
                        </a:p>
                      </a:txBody>
                      <a:tcPr anchor="ctr">
                        <a:lnL w="12700" cmpd="sng">
                          <a:noFill/>
                        </a:lnL>
                        <a:lnR w="12700" cmpd="sng">
                          <a:noFill/>
                        </a:ln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bar>
                                      <m:barPr>
                                        <m:pos m:val="top"/>
                                        <m:ctrlPr>
                                          <a:rPr lang="de-DE" sz="1400" b="0" i="1" smtClean="0">
                                            <a:solidFill>
                                              <a:schemeClr val="tx1"/>
                                            </a:solidFill>
                                            <a:latin typeface="Cambria Math" panose="02040503050406030204" pitchFamily="18" charset="0"/>
                                          </a:rPr>
                                        </m:ctrlPr>
                                      </m:barPr>
                                      <m:e>
                                        <m:r>
                                          <a:rPr lang="de-DE" sz="1400" b="0" i="1" smtClean="0">
                                            <a:solidFill>
                                              <a:schemeClr val="tx1"/>
                                            </a:solidFill>
                                            <a:latin typeface="Cambria Math" panose="02040503050406030204" pitchFamily="18" charset="0"/>
                                          </a:rPr>
                                          <m:t>𝑥</m:t>
                                        </m:r>
                                      </m:e>
                                    </m:bar>
                                  </m:e>
                                  <m:sub>
                                    <m:r>
                                      <a:rPr lang="de-DE" sz="1400" b="0" i="1" smtClean="0">
                                        <a:solidFill>
                                          <a:schemeClr val="tx1"/>
                                        </a:solidFill>
                                        <a:latin typeface="Cambria Math" panose="02040503050406030204" pitchFamily="18" charset="0"/>
                                      </a:rPr>
                                      <m:t>1</m:t>
                                    </m:r>
                                  </m:sub>
                                </m:sSub>
                              </m:oMath>
                            </m:oMathPara>
                          </a14:m>
                          <a:endParaRPr lang="de-DE" sz="14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r>
                                      <a:rPr lang="de-DE" sz="1400" b="0" i="1" smtClean="0">
                                        <a:solidFill>
                                          <a:schemeClr val="tx1"/>
                                        </a:solidFill>
                                        <a:latin typeface="Cambria Math" panose="02040503050406030204" pitchFamily="18" charset="0"/>
                                      </a:rPr>
                                      <m:t>𝑥</m:t>
                                    </m:r>
                                  </m:e>
                                  <m:sub>
                                    <m:r>
                                      <a:rPr lang="de-DE" sz="1400" b="0" i="1" smtClean="0">
                                        <a:solidFill>
                                          <a:schemeClr val="tx1"/>
                                        </a:solidFill>
                                        <a:latin typeface="Cambria Math" panose="02040503050406030204" pitchFamily="18" charset="0"/>
                                      </a:rPr>
                                      <m:t>1</m:t>
                                    </m:r>
                                  </m:sub>
                                </m:sSub>
                              </m:oMath>
                            </m:oMathPara>
                          </a14:m>
                          <a:endParaRPr lang="de-DE" sz="14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bar>
                                      <m:barPr>
                                        <m:pos m:val="top"/>
                                        <m:ctrlPr>
                                          <a:rPr lang="de-DE" sz="1400" b="0" i="1" smtClean="0">
                                            <a:solidFill>
                                              <a:schemeClr val="tx1"/>
                                            </a:solidFill>
                                            <a:latin typeface="Cambria Math" panose="02040503050406030204" pitchFamily="18" charset="0"/>
                                          </a:rPr>
                                        </m:ctrlPr>
                                      </m:barPr>
                                      <m:e>
                                        <m:r>
                                          <a:rPr lang="de-DE" sz="1400" b="0" i="1" smtClean="0">
                                            <a:solidFill>
                                              <a:schemeClr val="tx1"/>
                                            </a:solidFill>
                                            <a:latin typeface="Cambria Math" panose="02040503050406030204" pitchFamily="18" charset="0"/>
                                          </a:rPr>
                                          <m:t>𝑥</m:t>
                                        </m:r>
                                      </m:e>
                                    </m:bar>
                                  </m:e>
                                  <m:sub>
                                    <m:r>
                                      <a:rPr lang="de-DE" sz="1400" b="0" i="1" smtClean="0">
                                        <a:solidFill>
                                          <a:schemeClr val="tx1"/>
                                        </a:solidFill>
                                        <a:latin typeface="Cambria Math" panose="02040503050406030204" pitchFamily="18" charset="0"/>
                                      </a:rPr>
                                      <m:t>1</m:t>
                                    </m:r>
                                  </m:sub>
                                </m:sSub>
                              </m:oMath>
                            </m:oMathPara>
                          </a14:m>
                          <a:endParaRPr lang="de-DE" sz="14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9848840"/>
                      </a:ext>
                    </a:extLst>
                  </a:tr>
                  <a:tr h="297783">
                    <a:tc>
                      <a:txBody>
                        <a:bodyPr/>
                        <a:lstStyle/>
                        <a:p>
                          <a:pPr algn="ctr"/>
                          <a:endParaRPr lang="de-DE" sz="1400" dirty="0">
                            <a:latin typeface="Meta Offc Pro" panose="020B0504030101020102"/>
                          </a:endParaRPr>
                        </a:p>
                      </a:txBody>
                      <a:tcPr anchor="ctr">
                        <a:lnB w="12700" cmpd="sng">
                          <a:noFill/>
                        </a:lnB>
                        <a:solidFill>
                          <a:schemeClr val="bg1"/>
                        </a:solidFill>
                      </a:tcPr>
                    </a:tc>
                    <a:tc>
                      <a:txBody>
                        <a:bodyPr/>
                        <a:lstStyle/>
                        <a:p>
                          <a:pPr algn="ctr"/>
                          <a:endParaRPr lang="de-DE" sz="1400" dirty="0">
                            <a:latin typeface="Meta Offc Pro" panose="020B0504030101020102"/>
                          </a:endParaRPr>
                        </a:p>
                      </a:txBody>
                      <a:tcPr anchor="ctr">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bar>
                                      <m:barPr>
                                        <m:pos m:val="top"/>
                                        <m:ctrlPr>
                                          <a:rPr lang="de-DE" sz="1400" b="0" i="1" smtClean="0">
                                            <a:solidFill>
                                              <a:schemeClr val="tx1"/>
                                            </a:solidFill>
                                            <a:latin typeface="Cambria Math" panose="02040503050406030204" pitchFamily="18" charset="0"/>
                                          </a:rPr>
                                        </m:ctrlPr>
                                      </m:barPr>
                                      <m:e>
                                        <m:r>
                                          <a:rPr lang="de-DE" sz="1400" b="0" i="1" smtClean="0">
                                            <a:solidFill>
                                              <a:schemeClr val="tx1"/>
                                            </a:solidFill>
                                            <a:latin typeface="Cambria Math" panose="02040503050406030204" pitchFamily="18" charset="0"/>
                                          </a:rPr>
                                          <m:t>𝑥</m:t>
                                        </m:r>
                                      </m:e>
                                    </m:bar>
                                  </m:e>
                                  <m:sub>
                                    <m:r>
                                      <a:rPr lang="de-DE" sz="1400" b="0" i="1" smtClean="0">
                                        <a:solidFill>
                                          <a:schemeClr val="tx1"/>
                                        </a:solidFill>
                                        <a:latin typeface="Cambria Math" panose="02040503050406030204" pitchFamily="18" charset="0"/>
                                      </a:rPr>
                                      <m:t>3</m:t>
                                    </m:r>
                                  </m:sub>
                                </m:sSub>
                              </m:oMath>
                            </m:oMathPara>
                          </a14:m>
                          <a:endParaRPr lang="de-DE" sz="14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r>
                                      <a:rPr lang="de-DE" sz="1400" b="0" i="1" smtClean="0">
                                        <a:solidFill>
                                          <a:schemeClr val="tx1"/>
                                        </a:solidFill>
                                        <a:latin typeface="Cambria Math" panose="02040503050406030204" pitchFamily="18" charset="0"/>
                                      </a:rPr>
                                      <m:t>𝑥</m:t>
                                    </m:r>
                                  </m:e>
                                  <m:sub>
                                    <m:r>
                                      <a:rPr lang="de-DE" sz="1400" b="0" i="1" smtClean="0">
                                        <a:solidFill>
                                          <a:schemeClr val="tx1"/>
                                        </a:solidFill>
                                        <a:latin typeface="Cambria Math" panose="02040503050406030204" pitchFamily="18" charset="0"/>
                                      </a:rPr>
                                      <m:t>3</m:t>
                                    </m:r>
                                  </m:sub>
                                </m:sSub>
                              </m:oMath>
                            </m:oMathPara>
                          </a14:m>
                          <a:endParaRPr lang="de-DE" sz="14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7021525"/>
                      </a:ext>
                    </a:extLst>
                  </a:tr>
                  <a:tr h="342501">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bar>
                                      <m:barPr>
                                        <m:pos m:val="top"/>
                                        <m:ctrlPr>
                                          <a:rPr lang="de-DE" sz="1400" b="0" i="1" smtClean="0">
                                            <a:solidFill>
                                              <a:schemeClr val="tx1"/>
                                            </a:solidFill>
                                            <a:latin typeface="Cambria Math" panose="02040503050406030204" pitchFamily="18" charset="0"/>
                                          </a:rPr>
                                        </m:ctrlPr>
                                      </m:barPr>
                                      <m:e>
                                        <m:r>
                                          <a:rPr lang="de-DE" sz="1400" b="0" i="1" smtClean="0">
                                            <a:solidFill>
                                              <a:schemeClr val="tx1"/>
                                            </a:solidFill>
                                            <a:latin typeface="Cambria Math" panose="02040503050406030204" pitchFamily="18" charset="0"/>
                                          </a:rPr>
                                          <m:t>𝑥</m:t>
                                        </m:r>
                                      </m:e>
                                    </m:bar>
                                  </m:e>
                                  <m:sub>
                                    <m:r>
                                      <a:rPr lang="de-DE" sz="1400" b="0" i="1" smtClean="0">
                                        <a:solidFill>
                                          <a:schemeClr val="tx1"/>
                                        </a:solidFill>
                                        <a:latin typeface="Cambria Math" panose="02040503050406030204" pitchFamily="18" charset="0"/>
                                      </a:rPr>
                                      <m:t>2</m:t>
                                    </m:r>
                                  </m:sub>
                                </m:sSub>
                              </m:oMath>
                            </m:oMathPara>
                          </a14:m>
                          <a:endParaRPr lang="de-DE" sz="14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bar>
                                      <m:barPr>
                                        <m:pos m:val="top"/>
                                        <m:ctrlPr>
                                          <a:rPr lang="de-DE" sz="1400" b="0" i="1" smtClean="0">
                                            <a:solidFill>
                                              <a:schemeClr val="tx1"/>
                                            </a:solidFill>
                                            <a:latin typeface="Cambria Math" panose="02040503050406030204" pitchFamily="18" charset="0"/>
                                          </a:rPr>
                                        </m:ctrlPr>
                                      </m:barPr>
                                      <m:e>
                                        <m:r>
                                          <a:rPr lang="de-DE" sz="1400" b="0" i="1" smtClean="0">
                                            <a:solidFill>
                                              <a:schemeClr val="tx1"/>
                                            </a:solidFill>
                                            <a:latin typeface="Cambria Math" panose="02040503050406030204" pitchFamily="18" charset="0"/>
                                          </a:rPr>
                                          <m:t>𝑥</m:t>
                                        </m:r>
                                      </m:e>
                                    </m:bar>
                                  </m:e>
                                  <m:sub>
                                    <m:r>
                                      <a:rPr lang="de-DE" sz="1400" b="0" i="1" smtClean="0">
                                        <a:solidFill>
                                          <a:schemeClr val="tx1"/>
                                        </a:solidFill>
                                        <a:latin typeface="Cambria Math" panose="02040503050406030204" pitchFamily="18" charset="0"/>
                                      </a:rPr>
                                      <m:t>4</m:t>
                                    </m:r>
                                  </m:sub>
                                </m:sSub>
                              </m:oMath>
                            </m:oMathPara>
                          </a14:m>
                          <a:endParaRPr lang="de-DE" sz="1400" b="0" dirty="0">
                            <a:solidFill>
                              <a:schemeClr val="tx1"/>
                            </a:solidFill>
                            <a:latin typeface="Meta Offc Pro" panose="020B050403010102010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9662181"/>
                      </a:ext>
                    </a:extLst>
                  </a:tr>
                  <a:tr h="342501">
                    <a:tc row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r>
                                      <a:rPr lang="de-DE" sz="1400" b="0" i="1" smtClean="0">
                                        <a:solidFill>
                                          <a:schemeClr val="tx1"/>
                                        </a:solidFill>
                                        <a:latin typeface="Cambria Math" panose="02040503050406030204" pitchFamily="18" charset="0"/>
                                      </a:rPr>
                                      <m:t>𝑥</m:t>
                                    </m:r>
                                  </m:e>
                                  <m:sub>
                                    <m:r>
                                      <a:rPr lang="de-DE" sz="1400" b="0" i="1" smtClean="0">
                                        <a:solidFill>
                                          <a:schemeClr val="tx1"/>
                                        </a:solidFill>
                                        <a:latin typeface="Cambria Math" panose="02040503050406030204" pitchFamily="18" charset="0"/>
                                      </a:rPr>
                                      <m:t>2</m:t>
                                    </m:r>
                                  </m:sub>
                                </m:sSub>
                              </m:oMath>
                            </m:oMathPara>
                          </a14:m>
                          <a:endParaRPr lang="de-DE" sz="14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209182"/>
                      </a:ext>
                    </a:extLst>
                  </a:tr>
                  <a:tr h="342501">
                    <a:tc vMerge="1">
                      <a:txBody>
                        <a:bodyPr/>
                        <a:lstStyle/>
                        <a:p>
                          <a:pPr algn="ctr"/>
                          <a:endParaRPr lang="de-DE" sz="2000" b="0" dirty="0">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r>
                                      <a:rPr lang="de-DE" sz="1400" b="0" i="1" smtClean="0">
                                        <a:solidFill>
                                          <a:schemeClr val="tx1"/>
                                        </a:solidFill>
                                        <a:latin typeface="Cambria Math" panose="02040503050406030204" pitchFamily="18" charset="0"/>
                                      </a:rPr>
                                      <m:t>𝑥</m:t>
                                    </m:r>
                                  </m:e>
                                  <m:sub>
                                    <m:r>
                                      <a:rPr lang="de-DE" sz="1400" b="0" i="1" smtClean="0">
                                        <a:solidFill>
                                          <a:schemeClr val="tx1"/>
                                        </a:solidFill>
                                        <a:latin typeface="Cambria Math" panose="02040503050406030204" pitchFamily="18" charset="0"/>
                                      </a:rPr>
                                      <m:t>4</m:t>
                                    </m:r>
                                  </m:sub>
                                </m:sSub>
                              </m:oMath>
                            </m:oMathPara>
                          </a14:m>
                          <a:endParaRPr lang="de-DE" sz="1400" b="0" dirty="0">
                            <a:latin typeface="Meta Offc Pro" panose="020B050403010102010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236081"/>
                      </a:ext>
                    </a:extLst>
                  </a:tr>
                  <a:tr h="342501">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0" i="1" smtClean="0">
                                        <a:solidFill>
                                          <a:schemeClr val="tx1"/>
                                        </a:solidFill>
                                        <a:latin typeface="Cambria Math" panose="02040503050406030204" pitchFamily="18" charset="0"/>
                                      </a:rPr>
                                    </m:ctrlPr>
                                  </m:sSubPr>
                                  <m:e>
                                    <m:bar>
                                      <m:barPr>
                                        <m:pos m:val="top"/>
                                        <m:ctrlPr>
                                          <a:rPr lang="de-DE" sz="1400" b="0" i="1" smtClean="0">
                                            <a:solidFill>
                                              <a:schemeClr val="tx1"/>
                                            </a:solidFill>
                                            <a:latin typeface="Cambria Math" panose="02040503050406030204" pitchFamily="18" charset="0"/>
                                          </a:rPr>
                                        </m:ctrlPr>
                                      </m:barPr>
                                      <m:e>
                                        <m:r>
                                          <a:rPr lang="de-DE" sz="1400" b="0" i="1" smtClean="0">
                                            <a:solidFill>
                                              <a:schemeClr val="tx1"/>
                                            </a:solidFill>
                                            <a:latin typeface="Cambria Math" panose="02040503050406030204" pitchFamily="18" charset="0"/>
                                          </a:rPr>
                                          <m:t>𝑥</m:t>
                                        </m:r>
                                      </m:e>
                                    </m:bar>
                                  </m:e>
                                  <m:sub>
                                    <m:r>
                                      <a:rPr lang="de-DE" sz="1400" b="0" i="1" smtClean="0">
                                        <a:solidFill>
                                          <a:schemeClr val="tx1"/>
                                        </a:solidFill>
                                        <a:latin typeface="Cambria Math" panose="02040503050406030204" pitchFamily="18" charset="0"/>
                                      </a:rPr>
                                      <m:t>2</m:t>
                                    </m:r>
                                  </m:sub>
                                </m:sSub>
                              </m:oMath>
                            </m:oMathPara>
                          </a14:m>
                          <a:endParaRPr lang="de-DE" sz="14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4</m:t>
                                    </m:r>
                                  </m:sub>
                                </m:sSub>
                              </m:oMath>
                            </m:oMathPara>
                          </a14:m>
                          <a:endParaRPr lang="de-DE" sz="1400" b="0" i="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1</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e>
                                  <m:sub>
                                    <m:r>
                                      <a:rPr lang="de-DE" sz="1400" b="0" i="1" smtClean="0">
                                        <a:latin typeface="Cambria Math" panose="02040503050406030204" pitchFamily="18" charset="0"/>
                                      </a:rPr>
                                      <m:t>2</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3</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4</m:t>
                                    </m:r>
                                  </m:sub>
                                </m:sSub>
                              </m:oMath>
                            </m:oMathPara>
                          </a14:m>
                          <a:endParaRPr lang="de-DE" sz="14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595559"/>
                      </a:ext>
                    </a:extLst>
                  </a:tr>
                </a:tbl>
              </a:graphicData>
            </a:graphic>
          </p:graphicFrame>
        </mc:Choice>
        <mc:Fallback xmlns="">
          <p:graphicFrame>
            <p:nvGraphicFramePr>
              <p:cNvPr id="24" name="Tabelle 23"/>
              <p:cNvGraphicFramePr>
                <a:graphicFrameLocks noGrp="1"/>
              </p:cNvGraphicFramePr>
              <p:nvPr>
                <p:extLst>
                  <p:ext uri="{D42A27DB-BD31-4B8C-83A1-F6EECF244321}">
                    <p14:modId xmlns:p14="http://schemas.microsoft.com/office/powerpoint/2010/main" val="1053667753"/>
                  </p:ext>
                </p:extLst>
              </p:nvPr>
            </p:nvGraphicFramePr>
            <p:xfrm>
              <a:off x="3143668" y="3717032"/>
              <a:ext cx="6120684" cy="1979604"/>
            </p:xfrm>
            <a:graphic>
              <a:graphicData uri="http://schemas.openxmlformats.org/drawingml/2006/table">
                <a:tbl>
                  <a:tblPr firstRow="1" bandRow="1">
                    <a:tableStyleId>{5C22544A-7EE6-4342-B048-85BDC9FD1C3A}</a:tableStyleId>
                  </a:tblPr>
                  <a:tblGrid>
                    <a:gridCol w="459054">
                      <a:extLst>
                        <a:ext uri="{9D8B030D-6E8A-4147-A177-3AD203B41FA5}">
                          <a16:colId xmlns:a16="http://schemas.microsoft.com/office/drawing/2014/main" val="1298247933"/>
                        </a:ext>
                      </a:extLst>
                    </a:gridCol>
                    <a:gridCol w="459054">
                      <a:extLst>
                        <a:ext uri="{9D8B030D-6E8A-4147-A177-3AD203B41FA5}">
                          <a16:colId xmlns:a16="http://schemas.microsoft.com/office/drawing/2014/main" val="472115354"/>
                        </a:ext>
                      </a:extLst>
                    </a:gridCol>
                    <a:gridCol w="1300644">
                      <a:extLst>
                        <a:ext uri="{9D8B030D-6E8A-4147-A177-3AD203B41FA5}">
                          <a16:colId xmlns:a16="http://schemas.microsoft.com/office/drawing/2014/main" val="2121692163"/>
                        </a:ext>
                      </a:extLst>
                    </a:gridCol>
                    <a:gridCol w="1300644">
                      <a:extLst>
                        <a:ext uri="{9D8B030D-6E8A-4147-A177-3AD203B41FA5}">
                          <a16:colId xmlns:a16="http://schemas.microsoft.com/office/drawing/2014/main" val="1640024042"/>
                        </a:ext>
                      </a:extLst>
                    </a:gridCol>
                    <a:gridCol w="1300644">
                      <a:extLst>
                        <a:ext uri="{9D8B030D-6E8A-4147-A177-3AD203B41FA5}">
                          <a16:colId xmlns:a16="http://schemas.microsoft.com/office/drawing/2014/main" val="3321365875"/>
                        </a:ext>
                      </a:extLst>
                    </a:gridCol>
                    <a:gridCol w="1300644">
                      <a:extLst>
                        <a:ext uri="{9D8B030D-6E8A-4147-A177-3AD203B41FA5}">
                          <a16:colId xmlns:a16="http://schemas.microsoft.com/office/drawing/2014/main" val="1232459990"/>
                        </a:ext>
                      </a:extLst>
                    </a:gridCol>
                  </a:tblGrid>
                  <a:tr h="304800">
                    <a:tc>
                      <a:txBody>
                        <a:bodyPr/>
                        <a:lstStyle/>
                        <a:p>
                          <a:pPr algn="ctr"/>
                          <a:endParaRPr lang="de-DE" sz="1400" dirty="0">
                            <a:latin typeface="Meta Offc Pro" panose="020B0504030101020102"/>
                          </a:endParaRPr>
                        </a:p>
                      </a:txBody>
                      <a:tcPr anchor="ctr">
                        <a:lnR w="12700" cmpd="sng">
                          <a:noFill/>
                        </a:lnR>
                        <a:solidFill>
                          <a:schemeClr val="bg1"/>
                        </a:solidFill>
                      </a:tcPr>
                    </a:tc>
                    <a:tc>
                      <a:txBody>
                        <a:bodyPr/>
                        <a:lstStyle/>
                        <a:p>
                          <a:pPr algn="ctr"/>
                          <a:endParaRPr lang="de-DE" sz="1400" dirty="0">
                            <a:latin typeface="Meta Offc Pro" panose="020B0504030101020102"/>
                          </a:endParaRPr>
                        </a:p>
                      </a:txBody>
                      <a:tcPr anchor="ctr">
                        <a:lnL w="12700" cmpd="sng">
                          <a:noFill/>
                        </a:lnL>
                        <a:lnR w="12700" cmpd="sng">
                          <a:noFill/>
                        </a:ln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71362" t="-2000" r="-301878" b="-556000"/>
                          </a:stretch>
                        </a:blipFill>
                      </a:tcPr>
                    </a:tc>
                    <a:tc gridSpan="2">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85480" t="-2000" r="-50585" b="-556000"/>
                          </a:stretch>
                        </a:blip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370093" t="-2000" r="-935" b="-556000"/>
                          </a:stretch>
                        </a:blipFill>
                      </a:tcPr>
                    </a:tc>
                    <a:extLst>
                      <a:ext uri="{0D108BD9-81ED-4DB2-BD59-A6C34878D82A}">
                        <a16:rowId xmlns:a16="http://schemas.microsoft.com/office/drawing/2014/main" val="1689848840"/>
                      </a:ext>
                    </a:extLst>
                  </a:tr>
                  <a:tr h="304800">
                    <a:tc>
                      <a:txBody>
                        <a:bodyPr/>
                        <a:lstStyle/>
                        <a:p>
                          <a:pPr algn="ctr"/>
                          <a:endParaRPr lang="de-DE" sz="1400" dirty="0">
                            <a:latin typeface="Meta Offc Pro" panose="020B0504030101020102"/>
                          </a:endParaRPr>
                        </a:p>
                      </a:txBody>
                      <a:tcPr anchor="ctr">
                        <a:lnB w="12700" cmpd="sng">
                          <a:noFill/>
                        </a:lnB>
                        <a:solidFill>
                          <a:schemeClr val="bg1"/>
                        </a:solidFill>
                      </a:tcPr>
                    </a:tc>
                    <a:tc>
                      <a:txBody>
                        <a:bodyPr/>
                        <a:lstStyle/>
                        <a:p>
                          <a:pPr algn="ctr"/>
                          <a:endParaRPr lang="de-DE" sz="1400" dirty="0">
                            <a:latin typeface="Meta Offc Pro" panose="020B0504030101020102"/>
                          </a:endParaRPr>
                        </a:p>
                      </a:txBody>
                      <a:tcPr anchor="ctr">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5597" t="-102000" r="-100468" b="-456000"/>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5597" t="-102000" r="-468" b="-456000"/>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7021525"/>
                      </a:ext>
                    </a:extLst>
                  </a:tr>
                  <a:tr h="342501">
                    <a:tc>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6"/>
                          <a:stretch>
                            <a:fillRect l="-1333" t="-177193" r="-1242667" b="-300000"/>
                          </a:stretch>
                        </a:blipFill>
                      </a:tcPr>
                    </a:tc>
                    <a:tc rowSpan="2">
                      <a:txBody>
                        <a:bodyPr/>
                        <a:lstStyle/>
                        <a:p>
                          <a:endParaRPr lang="de-DE"/>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6"/>
                          <a:stretch>
                            <a:fillRect l="-100000" t="-89381" r="-1126316" b="-101770"/>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1362" t="-177193" r="-301878" b="-300000"/>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70561" t="-177193" r="-200467" b="-300000"/>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71831" t="-177193" r="-101408" b="-300000"/>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70093" t="-177193" r="-935" b="-300000"/>
                          </a:stretch>
                        </a:blipFill>
                      </a:tcPr>
                    </a:tc>
                    <a:extLst>
                      <a:ext uri="{0D108BD9-81ED-4DB2-BD59-A6C34878D82A}">
                        <a16:rowId xmlns:a16="http://schemas.microsoft.com/office/drawing/2014/main" val="2559662181"/>
                      </a:ext>
                    </a:extLst>
                  </a:tr>
                  <a:tr h="342501">
                    <a:tc rowSpan="2">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6"/>
                          <a:stretch>
                            <a:fillRect l="-1333" t="-139823" r="-1242667" b="-51327"/>
                          </a:stretch>
                        </a:blip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1362" t="-282143" r="-301878" b="-20535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70561" t="-282143" r="-200467" b="-20535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71831" t="-282143" r="-101408" b="-20535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70093" t="-282143" r="-935" b="-205357"/>
                          </a:stretch>
                        </a:blipFill>
                      </a:tcPr>
                    </a:tc>
                    <a:extLst>
                      <a:ext uri="{0D108BD9-81ED-4DB2-BD59-A6C34878D82A}">
                        <a16:rowId xmlns:a16="http://schemas.microsoft.com/office/drawing/2014/main" val="3563209182"/>
                      </a:ext>
                    </a:extLst>
                  </a:tr>
                  <a:tr h="342501">
                    <a:tc vMerge="1">
                      <a:txBody>
                        <a:bodyPr/>
                        <a:lstStyle/>
                        <a:p>
                          <a:pPr algn="ctr"/>
                          <a:endParaRPr lang="de-DE" sz="2000" b="0" dirty="0">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endParaRPr lang="de-DE"/>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6"/>
                          <a:stretch>
                            <a:fillRect l="-100000" t="-189381" r="-1126316" b="-1770"/>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1362" t="-375439" r="-301878" b="-101754"/>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70561" t="-375439" r="-200467" b="-101754"/>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71831" t="-375439" r="-101408" b="-101754"/>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70093" t="-375439" r="-935" b="-101754"/>
                          </a:stretch>
                        </a:blipFill>
                      </a:tcPr>
                    </a:tc>
                    <a:extLst>
                      <a:ext uri="{0D108BD9-81ED-4DB2-BD59-A6C34878D82A}">
                        <a16:rowId xmlns:a16="http://schemas.microsoft.com/office/drawing/2014/main" val="403236081"/>
                      </a:ext>
                    </a:extLst>
                  </a:tr>
                  <a:tr h="342501">
                    <a:tc>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6"/>
                          <a:stretch>
                            <a:fillRect l="-1333" t="-483929" r="-1242667" b="-3571"/>
                          </a:stretch>
                        </a:blip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1362" t="-483929" r="-301878" b="-35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70561" t="-483929" r="-200467" b="-35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71831" t="-483929" r="-101408" b="-3571"/>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70093" t="-483929" r="-935" b="-3571"/>
                          </a:stretch>
                        </a:blipFill>
                      </a:tcPr>
                    </a:tc>
                    <a:extLst>
                      <a:ext uri="{0D108BD9-81ED-4DB2-BD59-A6C34878D82A}">
                        <a16:rowId xmlns:a16="http://schemas.microsoft.com/office/drawing/2014/main" val="1379595559"/>
                      </a:ext>
                    </a:extLst>
                  </a:tr>
                </a:tbl>
              </a:graphicData>
            </a:graphic>
          </p:graphicFrame>
        </mc:Fallback>
      </mc:AlternateContent>
      <p:sp>
        <p:nvSpPr>
          <p:cNvPr id="28" name="Textfeld 27"/>
          <p:cNvSpPr txBox="1"/>
          <p:nvPr/>
        </p:nvSpPr>
        <p:spPr>
          <a:xfrm>
            <a:off x="9889230" y="2327969"/>
            <a:ext cx="2158798" cy="3693319"/>
          </a:xfrm>
          <a:prstGeom prst="rect">
            <a:avLst/>
          </a:prstGeom>
          <a:noFill/>
        </p:spPr>
        <p:txBody>
          <a:bodyPr wrap="square" rtlCol="0">
            <a:spAutoFit/>
          </a:bodyPr>
          <a:lstStyle/>
          <a:p>
            <a:pPr marL="285750" indent="-285750">
              <a:buClr>
                <a:schemeClr val="bg2"/>
              </a:buClr>
              <a:buFont typeface="Wingdings" panose="05000000000000000000" pitchFamily="2" charset="2"/>
              <a:buChar char="§"/>
            </a:pPr>
            <a:r>
              <a:rPr lang="de-DE" dirty="0">
                <a:latin typeface="Meta Offc Pro" panose="020B0504030101020102"/>
              </a:rPr>
              <a:t>nach wie vor </a:t>
            </a:r>
            <a:r>
              <a:rPr lang="de-DE" dirty="0">
                <a:solidFill>
                  <a:srgbClr val="0000FF"/>
                </a:solidFill>
                <a:latin typeface="Meta Offc Pro" panose="020B0504030101020102"/>
              </a:rPr>
              <a:t>unterscheiden sich alle benachbarten Felder nur um ein Bit</a:t>
            </a:r>
            <a:br>
              <a:rPr lang="de-DE" dirty="0">
                <a:solidFill>
                  <a:srgbClr val="0000FF"/>
                </a:solidFill>
                <a:latin typeface="Meta Offc Pro" panose="020B0504030101020102"/>
              </a:rPr>
            </a:br>
            <a:r>
              <a:rPr lang="de-DE" dirty="0">
                <a:latin typeface="Meta Offc Pro" panose="020B0504030101020102"/>
              </a:rPr>
              <a:t>(</a:t>
            </a:r>
            <a:r>
              <a:rPr lang="de-DE" dirty="0">
                <a:solidFill>
                  <a:srgbClr val="432BF5"/>
                </a:solidFill>
                <a:latin typeface="Meta Offc Pro" panose="020B0504030101020102"/>
              </a:rPr>
              <a:t>auch über die Ränder hinaus</a:t>
            </a:r>
            <a:r>
              <a:rPr lang="de-DE" dirty="0">
                <a:latin typeface="Meta Offc Pro" panose="020B0504030101020102"/>
              </a:rPr>
              <a:t>)</a:t>
            </a:r>
          </a:p>
          <a:p>
            <a:pPr marL="285750" indent="-285750">
              <a:buClr>
                <a:schemeClr val="bg2"/>
              </a:buClr>
              <a:buFont typeface="Wingdings" panose="05000000000000000000" pitchFamily="2" charset="2"/>
              <a:buChar char="§"/>
            </a:pPr>
            <a:r>
              <a:rPr lang="de-DE" dirty="0">
                <a:latin typeface="Meta Offc Pro" panose="020B0504030101020102"/>
              </a:rPr>
              <a:t>die </a:t>
            </a:r>
            <a:r>
              <a:rPr lang="de-DE" dirty="0">
                <a:solidFill>
                  <a:srgbClr val="0000FF"/>
                </a:solidFill>
                <a:latin typeface="Meta Offc Pro" panose="020B0504030101020102"/>
              </a:rPr>
              <a:t>Reihenfolge</a:t>
            </a:r>
            <a:r>
              <a:rPr lang="de-DE" dirty="0">
                <a:latin typeface="Meta Offc Pro" panose="020B0504030101020102"/>
              </a:rPr>
              <a:t> der Variablen </a:t>
            </a:r>
            <a:r>
              <a:rPr lang="de-DE" dirty="0">
                <a:solidFill>
                  <a:srgbClr val="0000FF"/>
                </a:solidFill>
                <a:latin typeface="Meta Offc Pro" panose="020B0504030101020102"/>
              </a:rPr>
              <a:t>spielt keine Rolle</a:t>
            </a:r>
          </a:p>
          <a:p>
            <a:endParaRPr lang="de-DE" dirty="0">
              <a:latin typeface="Meta Offc Pro" panose="020B0504030101020102"/>
            </a:endParaRPr>
          </a:p>
        </p:txBody>
      </p:sp>
      <p:cxnSp>
        <p:nvCxnSpPr>
          <p:cNvPr id="32" name="Gerader Verbinder 31"/>
          <p:cNvCxnSpPr/>
          <p:nvPr/>
        </p:nvCxnSpPr>
        <p:spPr>
          <a:xfrm flipV="1">
            <a:off x="3575720" y="3497816"/>
            <a:ext cx="6025480" cy="3192"/>
          </a:xfrm>
          <a:prstGeom prst="line">
            <a:avLst/>
          </a:prstGeom>
          <a:ln w="28575">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34" name="Nach rechts gekrümmter Pfeil 33"/>
          <p:cNvSpPr/>
          <p:nvPr/>
        </p:nvSpPr>
        <p:spPr>
          <a:xfrm flipH="1">
            <a:off x="9552385" y="3284984"/>
            <a:ext cx="288031" cy="432048"/>
          </a:xfrm>
          <a:prstGeom prst="curv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solidFill>
                <a:schemeClr val="tx1"/>
              </a:solidFill>
            </a:endParaRPr>
          </a:p>
        </p:txBody>
      </p:sp>
      <p:cxnSp>
        <p:nvCxnSpPr>
          <p:cNvPr id="35" name="Gerader Verbinder 34"/>
          <p:cNvCxnSpPr/>
          <p:nvPr/>
        </p:nvCxnSpPr>
        <p:spPr>
          <a:xfrm>
            <a:off x="4079776" y="4006796"/>
            <a:ext cx="11521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a:xfrm>
            <a:off x="8040216" y="4005064"/>
            <a:ext cx="122414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a:off x="5431448" y="4005064"/>
            <a:ext cx="2417044" cy="0"/>
          </a:xfrm>
          <a:prstGeom prst="line">
            <a:avLst/>
          </a:prstGeom>
          <a:ln w="38100">
            <a:solidFill>
              <a:srgbClr val="F5CAC1"/>
            </a:solidFill>
          </a:ln>
        </p:spPr>
        <p:style>
          <a:lnRef idx="1">
            <a:schemeClr val="accent1"/>
          </a:lnRef>
          <a:fillRef idx="0">
            <a:schemeClr val="accent1"/>
          </a:fillRef>
          <a:effectRef idx="0">
            <a:schemeClr val="accent1"/>
          </a:effectRef>
          <a:fontRef idx="minor">
            <a:schemeClr val="tx1"/>
          </a:fontRef>
        </p:style>
      </p:cxnSp>
      <p:grpSp>
        <p:nvGrpSpPr>
          <p:cNvPr id="42" name="Gruppieren 41"/>
          <p:cNvGrpSpPr/>
          <p:nvPr/>
        </p:nvGrpSpPr>
        <p:grpSpPr>
          <a:xfrm flipH="1">
            <a:off x="3503712" y="4339419"/>
            <a:ext cx="45719" cy="1336254"/>
            <a:chOff x="3575720" y="3511282"/>
            <a:chExt cx="0" cy="2160240"/>
          </a:xfrm>
        </p:grpSpPr>
        <p:cxnSp>
          <p:nvCxnSpPr>
            <p:cNvPr id="38" name="Gerader Verbinder 37"/>
            <p:cNvCxnSpPr/>
            <p:nvPr/>
          </p:nvCxnSpPr>
          <p:spPr>
            <a:xfrm>
              <a:off x="3575720" y="3511282"/>
              <a:ext cx="0" cy="5040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3575720" y="5167466"/>
              <a:ext cx="0" cy="5040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3575720" y="4087346"/>
              <a:ext cx="0" cy="100811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20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28" grpId="0"/>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1981200" y="403674"/>
            <a:ext cx="7620000" cy="577054"/>
          </a:xfrm>
        </p:spPr>
        <p:txBody>
          <a:bodyPr>
            <a:normAutofit/>
          </a:bodyPr>
          <a:lstStyle/>
          <a:p>
            <a:pPr>
              <a:lnSpc>
                <a:spcPct val="80000"/>
              </a:lnSpc>
            </a:pPr>
            <a:r>
              <a:rPr lang="de-DE" sz="3200" dirty="0"/>
              <a:t>KV-Diagramme: Beispiel</a:t>
            </a:r>
            <a:endParaRPr lang="de-DE" altLang="ko-KR" sz="3200" dirty="0">
              <a:solidFill>
                <a:srgbClr val="0000FF"/>
              </a:solidFill>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p>
        </p:txBody>
      </p:sp>
      <p:sp>
        <p:nvSpPr>
          <p:cNvPr id="45" name="Slide Number Placeholder 5"/>
          <p:cNvSpPr>
            <a:spLocks noGrp="1"/>
          </p:cNvSpPr>
          <p:nvPr>
            <p:ph type="sldNum" sz="quarter" idx="12"/>
          </p:nvPr>
        </p:nvSpPr>
        <p:spPr/>
        <p:txBody>
          <a:bodyPr/>
          <a:lstStyle/>
          <a:p>
            <a:fld id="{20567056-E594-924F-9299-8B7B19193F90}" type="slidenum">
              <a:rPr lang="en-US"/>
              <a:pPr/>
              <a:t>38</a:t>
            </a:fld>
            <a:endParaRPr lang="en-US"/>
          </a:p>
        </p:txBody>
      </p:sp>
      <p:sp>
        <p:nvSpPr>
          <p:cNvPr id="2" name="Inhaltsplatzhalter 1"/>
          <p:cNvSpPr>
            <a:spLocks noGrp="1"/>
          </p:cNvSpPr>
          <p:nvPr>
            <p:ph idx="1"/>
          </p:nvPr>
        </p:nvSpPr>
        <p:spPr>
          <a:xfrm>
            <a:off x="287979" y="1300565"/>
            <a:ext cx="11472025" cy="4448177"/>
          </a:xfrm>
        </p:spPr>
        <p:txBody>
          <a:bodyPr/>
          <a:lstStyle/>
          <a:p>
            <a:r>
              <a:rPr lang="de-DE" dirty="0"/>
              <a:t>Beispiel: </a:t>
            </a:r>
            <a:r>
              <a:rPr lang="de-DE" dirty="0" err="1"/>
              <a:t>Volladdierer</a:t>
            </a:r>
            <a:endParaRPr lang="de-DE" dirty="0"/>
          </a:p>
        </p:txBody>
      </p:sp>
      <mc:AlternateContent xmlns:mc="http://schemas.openxmlformats.org/markup-compatibility/2006" xmlns:a14="http://schemas.microsoft.com/office/drawing/2010/main">
        <mc:Choice Requires="a14">
          <p:graphicFrame>
            <p:nvGraphicFramePr>
              <p:cNvPr id="33" name="Tabelle 32"/>
              <p:cNvGraphicFramePr>
                <a:graphicFrameLocks noGrp="1"/>
              </p:cNvGraphicFramePr>
              <p:nvPr>
                <p:extLst>
                  <p:ext uri="{D42A27DB-BD31-4B8C-83A1-F6EECF244321}">
                    <p14:modId xmlns:p14="http://schemas.microsoft.com/office/powerpoint/2010/main" val="3810902072"/>
                  </p:ext>
                </p:extLst>
              </p:nvPr>
            </p:nvGraphicFramePr>
            <p:xfrm>
              <a:off x="4943869" y="1340768"/>
              <a:ext cx="5688635" cy="2019216"/>
            </p:xfrm>
            <a:graphic>
              <a:graphicData uri="http://schemas.openxmlformats.org/drawingml/2006/table">
                <a:tbl>
                  <a:tblPr firstRow="1" bandRow="1">
                    <a:tableStyleId>{5C22544A-7EE6-4342-B048-85BDC9FD1C3A}</a:tableStyleId>
                  </a:tblPr>
                  <a:tblGrid>
                    <a:gridCol w="461243">
                      <a:extLst>
                        <a:ext uri="{9D8B030D-6E8A-4147-A177-3AD203B41FA5}">
                          <a16:colId xmlns:a16="http://schemas.microsoft.com/office/drawing/2014/main" val="73960395"/>
                        </a:ext>
                      </a:extLst>
                    </a:gridCol>
                    <a:gridCol w="1306848">
                      <a:extLst>
                        <a:ext uri="{9D8B030D-6E8A-4147-A177-3AD203B41FA5}">
                          <a16:colId xmlns:a16="http://schemas.microsoft.com/office/drawing/2014/main" val="446650220"/>
                        </a:ext>
                      </a:extLst>
                    </a:gridCol>
                    <a:gridCol w="1306848">
                      <a:extLst>
                        <a:ext uri="{9D8B030D-6E8A-4147-A177-3AD203B41FA5}">
                          <a16:colId xmlns:a16="http://schemas.microsoft.com/office/drawing/2014/main" val="2015024337"/>
                        </a:ext>
                      </a:extLst>
                    </a:gridCol>
                    <a:gridCol w="1306848">
                      <a:extLst>
                        <a:ext uri="{9D8B030D-6E8A-4147-A177-3AD203B41FA5}">
                          <a16:colId xmlns:a16="http://schemas.microsoft.com/office/drawing/2014/main" val="3494032769"/>
                        </a:ext>
                      </a:extLst>
                    </a:gridCol>
                    <a:gridCol w="130684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lnR w="12700" cmpd="sng">
                          <a:noFill/>
                        </a:ln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616209"/>
                      </a:ext>
                    </a:extLst>
                  </a:tr>
                  <a:tr h="469548">
                    <a:tc>
                      <a:txBody>
                        <a:bodyPr/>
                        <a:lstStyle/>
                        <a:p>
                          <a:pPr algn="ctr"/>
                          <a:endParaRPr lang="de-DE" sz="2000" dirty="0">
                            <a:latin typeface="Meta Offc Pro" panose="020B0504030101020102"/>
                          </a:endParaRPr>
                        </a:p>
                      </a:txBody>
                      <a:tcPr anchor="ctr">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597747"/>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3</m:t>
                                    </m:r>
                                  </m:sub>
                                </m:sSub>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3</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3</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3</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3</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3</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3</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3</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3</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1</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bar>
                                      <m:barPr>
                                        <m:pos m:val="top"/>
                                        <m:ctrlPr>
                                          <a:rPr lang="de-DE" sz="2000" b="0" i="1" smtClean="0">
                                            <a:latin typeface="Cambria Math" panose="02040503050406030204" pitchFamily="18" charset="0"/>
                                          </a:rPr>
                                        </m:ctrlPr>
                                      </m:barPr>
                                      <m:e>
                                        <m:r>
                                          <a:rPr lang="de-DE" sz="2000" b="0" i="1" smtClean="0">
                                            <a:latin typeface="Cambria Math" panose="02040503050406030204" pitchFamily="18" charset="0"/>
                                          </a:rPr>
                                          <m:t>𝑥</m:t>
                                        </m:r>
                                      </m:e>
                                    </m:ba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𝑥</m:t>
                                    </m:r>
                                  </m:e>
                                  <m:sub>
                                    <m:r>
                                      <a:rPr lang="de-DE" sz="2000" b="0" i="1" smtClean="0">
                                        <a:latin typeface="Cambria Math" panose="02040503050406030204" pitchFamily="18" charset="0"/>
                                      </a:rPr>
                                      <m:t>3</m:t>
                                    </m:r>
                                  </m:sub>
                                </m:sSub>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9163629"/>
                      </a:ext>
                    </a:extLst>
                  </a:tr>
                </a:tbl>
              </a:graphicData>
            </a:graphic>
          </p:graphicFrame>
        </mc:Choice>
        <mc:Fallback xmlns="">
          <p:graphicFrame>
            <p:nvGraphicFramePr>
              <p:cNvPr id="33" name="Tabelle 32"/>
              <p:cNvGraphicFramePr>
                <a:graphicFrameLocks noGrp="1"/>
              </p:cNvGraphicFramePr>
              <p:nvPr>
                <p:extLst>
                  <p:ext uri="{D42A27DB-BD31-4B8C-83A1-F6EECF244321}">
                    <p14:modId xmlns:p14="http://schemas.microsoft.com/office/powerpoint/2010/main" val="3810902072"/>
                  </p:ext>
                </p:extLst>
              </p:nvPr>
            </p:nvGraphicFramePr>
            <p:xfrm>
              <a:off x="4943869" y="1340768"/>
              <a:ext cx="5688635" cy="2019216"/>
            </p:xfrm>
            <a:graphic>
              <a:graphicData uri="http://schemas.openxmlformats.org/drawingml/2006/table">
                <a:tbl>
                  <a:tblPr firstRow="1" bandRow="1">
                    <a:tableStyleId>{5C22544A-7EE6-4342-B048-85BDC9FD1C3A}</a:tableStyleId>
                  </a:tblPr>
                  <a:tblGrid>
                    <a:gridCol w="461243">
                      <a:extLst>
                        <a:ext uri="{9D8B030D-6E8A-4147-A177-3AD203B41FA5}">
                          <a16:colId xmlns:a16="http://schemas.microsoft.com/office/drawing/2014/main" val="73960395"/>
                        </a:ext>
                      </a:extLst>
                    </a:gridCol>
                    <a:gridCol w="1306848">
                      <a:extLst>
                        <a:ext uri="{9D8B030D-6E8A-4147-A177-3AD203B41FA5}">
                          <a16:colId xmlns:a16="http://schemas.microsoft.com/office/drawing/2014/main" val="446650220"/>
                        </a:ext>
                      </a:extLst>
                    </a:gridCol>
                    <a:gridCol w="1306848">
                      <a:extLst>
                        <a:ext uri="{9D8B030D-6E8A-4147-A177-3AD203B41FA5}">
                          <a16:colId xmlns:a16="http://schemas.microsoft.com/office/drawing/2014/main" val="2015024337"/>
                        </a:ext>
                      </a:extLst>
                    </a:gridCol>
                    <a:gridCol w="1306848">
                      <a:extLst>
                        <a:ext uri="{9D8B030D-6E8A-4147-A177-3AD203B41FA5}">
                          <a16:colId xmlns:a16="http://schemas.microsoft.com/office/drawing/2014/main" val="3494032769"/>
                        </a:ext>
                      </a:extLst>
                    </a:gridCol>
                    <a:gridCol w="130684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lnR w="12700" cmpd="sng">
                          <a:noFill/>
                        </a:ln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36449" t="-1299" r="-301869" b="-335065"/>
                          </a:stretch>
                        </a:blipFill>
                      </a:tcPr>
                    </a:tc>
                    <a:tc gridSpan="2">
                      <a:txBody>
                        <a:bodyPr/>
                        <a:lstStyle/>
                        <a:p>
                          <a:endParaRPr lang="de-DE"/>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8065" t="-1299" r="-50583" b="-335065"/>
                          </a:stretch>
                        </a:blip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335349" t="-1299" r="-930" b="-335065"/>
                          </a:stretch>
                        </a:blipFill>
                      </a:tcPr>
                    </a:tc>
                    <a:extLst>
                      <a:ext uri="{0D108BD9-81ED-4DB2-BD59-A6C34878D82A}">
                        <a16:rowId xmlns:a16="http://schemas.microsoft.com/office/drawing/2014/main" val="1318616209"/>
                      </a:ext>
                    </a:extLst>
                  </a:tr>
                  <a:tr h="469548">
                    <a:tc>
                      <a:txBody>
                        <a:bodyPr/>
                        <a:lstStyle/>
                        <a:p>
                          <a:pPr algn="ctr"/>
                          <a:endParaRPr lang="de-DE" sz="2000" dirty="0">
                            <a:latin typeface="Meta Offc Pro" panose="020B0504030101020102"/>
                          </a:endParaRPr>
                        </a:p>
                      </a:txBody>
                      <a:tcPr anchor="ctr">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182" t="-100000" r="-100466" b="-230769"/>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endParaRPr lang="de-DE"/>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8182" t="-100000" r="-466" b="-230769"/>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597747"/>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3"/>
                          <a:stretch>
                            <a:fillRect l="-2632" t="-175281" r="-1131579"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449" t="-175281" r="-301869"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5814" t="-175281" r="-200465"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6916" t="-175281" r="-101402"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5349" t="-175281" r="-930" b="-102247"/>
                          </a:stretch>
                        </a:blip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3"/>
                          <a:stretch>
                            <a:fillRect l="-2632" t="-275281" r="-1131579"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449" t="-275281" r="-301869"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5814" t="-275281" r="-200465"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6916" t="-275281" r="-101402"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5349" t="-275281" r="-930" b="-2247"/>
                          </a:stretch>
                        </a:blipFill>
                      </a:tcPr>
                    </a:tc>
                    <a:extLst>
                      <a:ext uri="{0D108BD9-81ED-4DB2-BD59-A6C34878D82A}">
                        <a16:rowId xmlns:a16="http://schemas.microsoft.com/office/drawing/2014/main" val="2349163629"/>
                      </a:ext>
                    </a:extLst>
                  </a:tr>
                </a:tbl>
              </a:graphicData>
            </a:graphic>
          </p:graphicFrame>
        </mc:Fallback>
      </mc:AlternateContent>
      <p:graphicFrame>
        <p:nvGraphicFramePr>
          <p:cNvPr id="7" name="Table 5"/>
          <p:cNvGraphicFramePr>
            <a:graphicFrameLocks noGrp="1"/>
          </p:cNvGraphicFramePr>
          <p:nvPr>
            <p:extLst>
              <p:ext uri="{D42A27DB-BD31-4B8C-83A1-F6EECF244321}">
                <p14:modId xmlns:p14="http://schemas.microsoft.com/office/powerpoint/2010/main" val="2972145588"/>
              </p:ext>
            </p:extLst>
          </p:nvPr>
        </p:nvGraphicFramePr>
        <p:xfrm>
          <a:off x="983432" y="2060848"/>
          <a:ext cx="2952328" cy="3566160"/>
        </p:xfrm>
        <a:graphic>
          <a:graphicData uri="http://schemas.openxmlformats.org/drawingml/2006/table">
            <a:tbl>
              <a:tblPr firstRow="1" bandRow="1">
                <a:tableStyleId>{5C22544A-7EE6-4342-B048-85BDC9FD1C3A}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70840">
                <a:tc>
                  <a:txBody>
                    <a:bodyPr/>
                    <a:lstStyle/>
                    <a:p>
                      <a:pPr algn="ctr"/>
                      <a:r>
                        <a:rPr lang="en-US" sz="2000" b="1" dirty="0">
                          <a:solidFill>
                            <a:schemeClr val="bg1"/>
                          </a:solidFill>
                        </a:rPr>
                        <a:t>A</a:t>
                      </a:r>
                    </a:p>
                  </a:txBody>
                  <a:tcPr>
                    <a:solidFill>
                      <a:schemeClr val="accent1"/>
                    </a:solidFill>
                  </a:tcPr>
                </a:tc>
                <a:tc>
                  <a:txBody>
                    <a:bodyPr/>
                    <a:lstStyle/>
                    <a:p>
                      <a:pPr algn="ctr"/>
                      <a:r>
                        <a:rPr lang="en-US" sz="2000" b="1" dirty="0">
                          <a:solidFill>
                            <a:schemeClr val="bg1"/>
                          </a:solidFill>
                        </a:rPr>
                        <a:t>B</a:t>
                      </a: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in</a:t>
                      </a:r>
                      <a:endParaRPr lang="en-US" sz="2000" b="1" baseline="-25000" dirty="0">
                        <a:solidFill>
                          <a:schemeClr val="bg1"/>
                        </a:solidFill>
                      </a:endParaRPr>
                    </a:p>
                  </a:txBody>
                  <a:tcPr>
                    <a:solidFill>
                      <a:schemeClr val="accent1"/>
                    </a:solidFill>
                  </a:tcPr>
                </a:tc>
                <a:tc>
                  <a:txBody>
                    <a:bodyPr/>
                    <a:lstStyle/>
                    <a:p>
                      <a:pPr algn="ctr"/>
                      <a:r>
                        <a:rPr lang="en-US" sz="2000" b="1" dirty="0" err="1">
                          <a:solidFill>
                            <a:schemeClr val="bg1"/>
                          </a:solidFill>
                        </a:rPr>
                        <a:t>C</a:t>
                      </a:r>
                      <a:r>
                        <a:rPr lang="en-US" sz="2000" b="1" baseline="-25000" dirty="0" err="1">
                          <a:solidFill>
                            <a:schemeClr val="bg1"/>
                          </a:solidFill>
                        </a:rPr>
                        <a:t>out</a:t>
                      </a:r>
                      <a:endParaRPr lang="en-US" sz="2000" b="1" baseline="-25000" dirty="0">
                        <a:solidFill>
                          <a:schemeClr val="bg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chemeClr val="bg1"/>
                          </a:solidFill>
                        </a:rPr>
                        <a:t>1</a:t>
                      </a:r>
                    </a:p>
                  </a:txBody>
                  <a:tcPr>
                    <a:solidFill>
                      <a:srgbClr val="0000FF"/>
                    </a:solidFill>
                  </a:tcPr>
                </a:tc>
                <a:extLst>
                  <a:ext uri="{0D108BD9-81ED-4DB2-BD59-A6C34878D82A}">
                    <a16:rowId xmlns:a16="http://schemas.microsoft.com/office/drawing/2014/main" val="10004"/>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5"/>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solidFill>
                            <a:schemeClr val="bg1"/>
                          </a:solidFill>
                        </a:rPr>
                        <a:t>1</a:t>
                      </a:r>
                    </a:p>
                  </a:txBody>
                  <a:tcPr>
                    <a:solidFill>
                      <a:srgbClr val="0000FF"/>
                    </a:solidFill>
                  </a:tcPr>
                </a:tc>
                <a:extLst>
                  <a:ext uri="{0D108BD9-81ED-4DB2-BD59-A6C34878D82A}">
                    <a16:rowId xmlns:a16="http://schemas.microsoft.com/office/drawing/2014/main" val="10006"/>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solidFill>
                            <a:schemeClr val="bg1"/>
                          </a:solidFill>
                        </a:rPr>
                        <a:t>1</a:t>
                      </a:r>
                    </a:p>
                  </a:txBody>
                  <a:tcPr>
                    <a:solidFill>
                      <a:srgbClr val="0000FF"/>
                    </a:solidFill>
                  </a:tcPr>
                </a:tc>
                <a:extLst>
                  <a:ext uri="{0D108BD9-81ED-4DB2-BD59-A6C34878D82A}">
                    <a16:rowId xmlns:a16="http://schemas.microsoft.com/office/drawing/2014/main" val="10007"/>
                  </a:ext>
                </a:extLst>
              </a:tr>
              <a:tr h="129624">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solidFill>
                            <a:schemeClr val="bg1"/>
                          </a:solidFill>
                        </a:rPr>
                        <a:t>1</a:t>
                      </a:r>
                    </a:p>
                  </a:txBody>
                  <a:tcPr>
                    <a:solidFill>
                      <a:srgbClr val="0000FF"/>
                    </a:solidFill>
                  </a:tcPr>
                </a:tc>
                <a:extLst>
                  <a:ext uri="{0D108BD9-81ED-4DB2-BD59-A6C34878D82A}">
                    <a16:rowId xmlns:a16="http://schemas.microsoft.com/office/drawing/2014/main" val="10008"/>
                  </a:ext>
                </a:extLst>
              </a:tr>
            </a:tbl>
          </a:graphicData>
        </a:graphic>
      </p:graphicFrame>
      <mc:AlternateContent xmlns:mc="http://schemas.openxmlformats.org/markup-compatibility/2006" xmlns:a14="http://schemas.microsoft.com/office/drawing/2010/main">
        <mc:Choice Requires="a14">
          <p:graphicFrame>
            <p:nvGraphicFramePr>
              <p:cNvPr id="8" name="Tabelle 7"/>
              <p:cNvGraphicFramePr>
                <a:graphicFrameLocks noGrp="1"/>
              </p:cNvGraphicFramePr>
              <p:nvPr>
                <p:extLst>
                  <p:ext uri="{D42A27DB-BD31-4B8C-83A1-F6EECF244321}">
                    <p14:modId xmlns:p14="http://schemas.microsoft.com/office/powerpoint/2010/main" val="2318164756"/>
                  </p:ext>
                </p:extLst>
              </p:nvPr>
            </p:nvGraphicFramePr>
            <p:xfrm>
              <a:off x="4943872" y="4005064"/>
              <a:ext cx="5688635" cy="1551164"/>
            </p:xfrm>
            <a:graphic>
              <a:graphicData uri="http://schemas.openxmlformats.org/drawingml/2006/table">
                <a:tbl>
                  <a:tblPr firstRow="1" bandRow="1">
                    <a:tableStyleId>{5C22544A-7EE6-4342-B048-85BDC9FD1C3A}</a:tableStyleId>
                  </a:tblPr>
                  <a:tblGrid>
                    <a:gridCol w="461243">
                      <a:extLst>
                        <a:ext uri="{9D8B030D-6E8A-4147-A177-3AD203B41FA5}">
                          <a16:colId xmlns:a16="http://schemas.microsoft.com/office/drawing/2014/main" val="73960395"/>
                        </a:ext>
                      </a:extLst>
                    </a:gridCol>
                    <a:gridCol w="1306848">
                      <a:extLst>
                        <a:ext uri="{9D8B030D-6E8A-4147-A177-3AD203B41FA5}">
                          <a16:colId xmlns:a16="http://schemas.microsoft.com/office/drawing/2014/main" val="446650220"/>
                        </a:ext>
                      </a:extLst>
                    </a:gridCol>
                    <a:gridCol w="1306848">
                      <a:extLst>
                        <a:ext uri="{9D8B030D-6E8A-4147-A177-3AD203B41FA5}">
                          <a16:colId xmlns:a16="http://schemas.microsoft.com/office/drawing/2014/main" val="2015024337"/>
                        </a:ext>
                      </a:extLst>
                    </a:gridCol>
                    <a:gridCol w="1306848">
                      <a:extLst>
                        <a:ext uri="{9D8B030D-6E8A-4147-A177-3AD203B41FA5}">
                          <a16:colId xmlns:a16="http://schemas.microsoft.com/office/drawing/2014/main" val="3494032769"/>
                        </a:ext>
                      </a:extLst>
                    </a:gridCol>
                    <a:gridCol w="130684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𝐴</m:t>
                                    </m: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2000" b="0" i="1" smtClean="0">
                                    <a:solidFill>
                                      <a:schemeClr val="tx1"/>
                                    </a:solidFill>
                                    <a:latin typeface="Cambria Math" panose="02040503050406030204" pitchFamily="18" charset="0"/>
                                  </a:rPr>
                                  <m:t>𝐴</m:t>
                                </m:r>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0597747"/>
                      </a:ext>
                    </a:extLst>
                  </a:tr>
                  <a:tr h="541556">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𝐶</m:t>
                                        </m:r>
                                      </m:e>
                                    </m:bar>
                                  </m:e>
                                  <m:sub>
                                    <m:r>
                                      <a:rPr lang="de-DE" sz="2000" b="0" i="1" smtClean="0">
                                        <a:solidFill>
                                          <a:schemeClr val="tx1"/>
                                        </a:solidFill>
                                        <a:latin typeface="Cambria Math" panose="02040503050406030204" pitchFamily="18" charset="0"/>
                                      </a:rPr>
                                      <m:t>𝑖𝑛</m:t>
                                    </m:r>
                                  </m:sub>
                                </m:sSub>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solidFill>
                                <a:schemeClr val="bg1"/>
                              </a:solidFill>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𝐶</m:t>
                                    </m:r>
                                  </m:e>
                                  <m:sub>
                                    <m:r>
                                      <a:rPr lang="de-DE" sz="2000" b="0" i="1" smtClean="0">
                                        <a:solidFill>
                                          <a:schemeClr val="tx1"/>
                                        </a:solidFill>
                                        <a:latin typeface="Cambria Math" panose="02040503050406030204" pitchFamily="18" charset="0"/>
                                      </a:rPr>
                                      <m:t>𝑖𝑛</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solidFill>
                                <a:schemeClr val="bg1"/>
                              </a:solidFill>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de-DE" sz="2000" dirty="0">
                              <a:solidFill>
                                <a:schemeClr val="bg1"/>
                              </a:solidFill>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de-DE" sz="2000" dirty="0">
                              <a:solidFill>
                                <a:schemeClr val="bg1"/>
                              </a:solidFill>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349163629"/>
                      </a:ext>
                    </a:extLst>
                  </a:tr>
                </a:tbl>
              </a:graphicData>
            </a:graphic>
          </p:graphicFrame>
        </mc:Choice>
        <mc:Fallback xmlns="">
          <p:graphicFrame>
            <p:nvGraphicFramePr>
              <p:cNvPr id="8" name="Tabelle 7"/>
              <p:cNvGraphicFramePr>
                <a:graphicFrameLocks noGrp="1"/>
              </p:cNvGraphicFramePr>
              <p:nvPr>
                <p:extLst>
                  <p:ext uri="{D42A27DB-BD31-4B8C-83A1-F6EECF244321}">
                    <p14:modId xmlns:p14="http://schemas.microsoft.com/office/powerpoint/2010/main" val="2318164756"/>
                  </p:ext>
                </p:extLst>
              </p:nvPr>
            </p:nvGraphicFramePr>
            <p:xfrm>
              <a:off x="4943872" y="4005064"/>
              <a:ext cx="5688635" cy="1551164"/>
            </p:xfrm>
            <a:graphic>
              <a:graphicData uri="http://schemas.openxmlformats.org/drawingml/2006/table">
                <a:tbl>
                  <a:tblPr firstRow="1" bandRow="1">
                    <a:tableStyleId>{5C22544A-7EE6-4342-B048-85BDC9FD1C3A}</a:tableStyleId>
                  </a:tblPr>
                  <a:tblGrid>
                    <a:gridCol w="461243">
                      <a:extLst>
                        <a:ext uri="{9D8B030D-6E8A-4147-A177-3AD203B41FA5}">
                          <a16:colId xmlns:a16="http://schemas.microsoft.com/office/drawing/2014/main" val="73960395"/>
                        </a:ext>
                      </a:extLst>
                    </a:gridCol>
                    <a:gridCol w="1306848">
                      <a:extLst>
                        <a:ext uri="{9D8B030D-6E8A-4147-A177-3AD203B41FA5}">
                          <a16:colId xmlns:a16="http://schemas.microsoft.com/office/drawing/2014/main" val="446650220"/>
                        </a:ext>
                      </a:extLst>
                    </a:gridCol>
                    <a:gridCol w="1306848">
                      <a:extLst>
                        <a:ext uri="{9D8B030D-6E8A-4147-A177-3AD203B41FA5}">
                          <a16:colId xmlns:a16="http://schemas.microsoft.com/office/drawing/2014/main" val="2015024337"/>
                        </a:ext>
                      </a:extLst>
                    </a:gridCol>
                    <a:gridCol w="1306848">
                      <a:extLst>
                        <a:ext uri="{9D8B030D-6E8A-4147-A177-3AD203B41FA5}">
                          <a16:colId xmlns:a16="http://schemas.microsoft.com/office/drawing/2014/main" val="3494032769"/>
                        </a:ext>
                      </a:extLst>
                    </a:gridCol>
                    <a:gridCol w="130684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449" t="-1299" r="-301869" b="-240260"/>
                          </a:stretch>
                        </a:blipFill>
                      </a:tcPr>
                    </a:tc>
                    <a:tc>
                      <a:txBody>
                        <a:bodyPr/>
                        <a:lstStyle/>
                        <a:p>
                          <a:endParaRPr lang="de-DE"/>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5814" t="-1299" r="-200465" b="-240260"/>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36916" t="-1299" r="-101402" b="-240260"/>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35349" t="-1299" r="-930" b="-240260"/>
                          </a:stretch>
                        </a:blipFill>
                      </a:tcPr>
                    </a:tc>
                    <a:extLst>
                      <a:ext uri="{0D108BD9-81ED-4DB2-BD59-A6C34878D82A}">
                        <a16:rowId xmlns:a16="http://schemas.microsoft.com/office/drawing/2014/main" val="2900597747"/>
                      </a:ext>
                    </a:extLst>
                  </a:tr>
                  <a:tr h="541556">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2632" t="-86667" r="-1131579" b="-105556"/>
                          </a:stretch>
                        </a:blip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solidFill>
                                <a:schemeClr val="bg1"/>
                              </a:solidFill>
                              <a:latin typeface="Meta Offc Pro" panose="020B0504030101020102"/>
                            </a:rPr>
                            <a:t>1</a:t>
                          </a:r>
                          <a:endParaRPr lang="de-DE" sz="2000" dirty="0">
                            <a:solidFill>
                              <a:schemeClr val="bg1"/>
                            </a:solidFill>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2632" t="-188764" r="-1131579" b="-6742"/>
                          </a:stretch>
                        </a:blip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solidFill>
                                <a:schemeClr val="bg1"/>
                              </a:solidFill>
                              <a:latin typeface="Meta Offc Pro" panose="020B0504030101020102"/>
                            </a:rPr>
                            <a:t>1</a:t>
                          </a:r>
                          <a:endParaRPr lang="de-DE" sz="2000" dirty="0">
                            <a:solidFill>
                              <a:schemeClr val="bg1"/>
                            </a:solidFill>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de-DE" sz="2000" dirty="0" smtClean="0">
                              <a:solidFill>
                                <a:schemeClr val="bg1"/>
                              </a:solidFill>
                              <a:latin typeface="Meta Offc Pro" panose="020B0504030101020102"/>
                            </a:rPr>
                            <a:t>1</a:t>
                          </a:r>
                          <a:endParaRPr lang="de-DE" sz="2000" dirty="0">
                            <a:solidFill>
                              <a:schemeClr val="bg1"/>
                            </a:solidFill>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r>
                            <a:rPr lang="de-DE" sz="2000" dirty="0" smtClean="0">
                              <a:solidFill>
                                <a:schemeClr val="bg1"/>
                              </a:solidFill>
                              <a:latin typeface="Meta Offc Pro" panose="020B0504030101020102"/>
                            </a:rPr>
                            <a:t>1</a:t>
                          </a:r>
                          <a:endParaRPr lang="de-DE" sz="2000" dirty="0">
                            <a:solidFill>
                              <a:schemeClr val="bg1"/>
                            </a:solidFill>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2349163629"/>
                      </a:ext>
                    </a:extLst>
                  </a:tr>
                </a:tbl>
              </a:graphicData>
            </a:graphic>
          </p:graphicFrame>
        </mc:Fallback>
      </mc:AlternateContent>
      <p:cxnSp>
        <p:nvCxnSpPr>
          <p:cNvPr id="9" name="Gerader Verbinder 8"/>
          <p:cNvCxnSpPr/>
          <p:nvPr/>
        </p:nvCxnSpPr>
        <p:spPr>
          <a:xfrm>
            <a:off x="5447928" y="1800580"/>
            <a:ext cx="1152128" cy="0"/>
          </a:xfrm>
          <a:prstGeom prst="line">
            <a:avLst/>
          </a:prstGeom>
          <a:ln w="38100">
            <a:solidFill>
              <a:srgbClr val="432BF5"/>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a:off x="9408368" y="1798848"/>
            <a:ext cx="1152128" cy="0"/>
          </a:xfrm>
          <a:prstGeom prst="line">
            <a:avLst/>
          </a:prstGeom>
          <a:ln w="38100">
            <a:solidFill>
              <a:srgbClr val="432BF5"/>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a:off x="6799600" y="1798848"/>
            <a:ext cx="24170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67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lstStyle/>
              <a:p>
                <a:pPr marL="0" indent="0">
                  <a:buNone/>
                </a:pPr>
                <a:r>
                  <a:rPr lang="de-DE" dirty="0"/>
                  <a:t>Idee: </a:t>
                </a:r>
                <a:r>
                  <a:rPr lang="de-DE" dirty="0">
                    <a:solidFill>
                      <a:srgbClr val="432BF5"/>
                    </a:solidFill>
                  </a:rPr>
                  <a:t>Zusammenfassung benachbarter Felder</a:t>
                </a:r>
                <a:r>
                  <a:rPr lang="de-DE" dirty="0"/>
                  <a:t>, die eine 1 enthalten </a:t>
                </a:r>
              </a:p>
              <a:p>
                <a:pPr>
                  <a:buFont typeface="Wingdings" panose="05000000000000000000" pitchFamily="2" charset="2"/>
                  <a:buChar char="ð"/>
                </a:pPr>
                <a:r>
                  <a:rPr lang="de-DE" dirty="0"/>
                  <a:t>Bildung von </a:t>
                </a:r>
                <a:r>
                  <a:rPr lang="de-DE" dirty="0">
                    <a:solidFill>
                      <a:srgbClr val="432BF5"/>
                    </a:solidFill>
                  </a:rPr>
                  <a:t>möglichst wenigen, möglichst großen Rechtecken mit </a:t>
                </a:r>
                <a14:m>
                  <m:oMath xmlns:m="http://schemas.openxmlformats.org/officeDocument/2006/math">
                    <m:sSup>
                      <m:sSupPr>
                        <m:ctrlPr>
                          <a:rPr lang="de-DE" b="0" i="1" smtClean="0">
                            <a:solidFill>
                              <a:srgbClr val="432BF5"/>
                            </a:solidFill>
                            <a:latin typeface="Cambria Math" panose="02040503050406030204" pitchFamily="18" charset="0"/>
                          </a:rPr>
                        </m:ctrlPr>
                      </m:sSupPr>
                      <m:e>
                        <m:r>
                          <a:rPr lang="de-DE" b="0" i="1" smtClean="0">
                            <a:solidFill>
                              <a:srgbClr val="432BF5"/>
                            </a:solidFill>
                            <a:latin typeface="Cambria Math" panose="02040503050406030204" pitchFamily="18" charset="0"/>
                          </a:rPr>
                          <m:t>2</m:t>
                        </m:r>
                      </m:e>
                      <m:sup>
                        <m:r>
                          <a:rPr lang="de-DE" b="0" i="1" smtClean="0">
                            <a:solidFill>
                              <a:srgbClr val="432BF5"/>
                            </a:solidFill>
                            <a:latin typeface="Cambria Math" panose="02040503050406030204" pitchFamily="18" charset="0"/>
                          </a:rPr>
                          <m:t>𝑘</m:t>
                        </m:r>
                      </m:sup>
                    </m:sSup>
                  </m:oMath>
                </a14:m>
                <a:r>
                  <a:rPr lang="de-DE" dirty="0">
                    <a:solidFill>
                      <a:srgbClr val="432BF5"/>
                    </a:solidFill>
                  </a:rPr>
                  <a:t> Feldern </a:t>
                </a:r>
                <a:r>
                  <a:rPr lang="de-DE" dirty="0"/>
                  <a:t>(also Zweierpotenzen, bei k </a:t>
                </a:r>
                <a:r>
                  <a:rPr lang="de-DE" dirty="0" err="1"/>
                  <a:t>Eing</a:t>
                </a:r>
                <a:r>
                  <a:rPr lang="en-GB" dirty="0" err="1"/>
                  <a:t>ängen</a:t>
                </a:r>
                <a:r>
                  <a:rPr lang="en-GB" dirty="0"/>
                  <a:t> </a:t>
                </a:r>
                <a:r>
                  <a:rPr lang="en-GB" dirty="0" err="1"/>
                  <a:t>höchstens</a:t>
                </a:r>
                <a:r>
                  <a:rPr lang="en-GB" dirty="0"/>
                  <a:t> </a:t>
                </a:r>
                <a14:m>
                  <m:oMath xmlns:m="http://schemas.openxmlformats.org/officeDocument/2006/math">
                    <m:sSup>
                      <m:sSupPr>
                        <m:ctrlPr>
                          <a:rPr lang="de-DE" i="1">
                            <a:latin typeface="Cambria Math" panose="02040503050406030204" pitchFamily="18" charset="0"/>
                          </a:rPr>
                        </m:ctrlPr>
                      </m:sSupPr>
                      <m:e>
                        <m:r>
                          <a:rPr lang="de-DE">
                            <a:latin typeface="Cambria Math" panose="02040503050406030204" pitchFamily="18" charset="0"/>
                          </a:rPr>
                          <m:t>2</m:t>
                        </m:r>
                      </m:e>
                      <m:sup>
                        <m:r>
                          <a:rPr lang="de-DE">
                            <a:latin typeface="Cambria Math" panose="02040503050406030204" pitchFamily="18" charset="0"/>
                          </a:rPr>
                          <m:t>𝑘</m:t>
                        </m:r>
                      </m:sup>
                    </m:sSup>
                    <m:r>
                      <a:rPr lang="en-GB">
                        <a:latin typeface="Cambria Math" panose="02040503050406030204" pitchFamily="18" charset="0"/>
                      </a:rPr>
                      <m:t>)</m:t>
                    </m:r>
                  </m:oMath>
                </a14:m>
                <a:r>
                  <a:rPr lang="de-DE" dirty="0"/>
                  <a:t>, in denen nur </a:t>
                </a:r>
                <a:r>
                  <a:rPr lang="de-DE" dirty="0">
                    <a:solidFill>
                      <a:srgbClr val="0000FF"/>
                    </a:solidFill>
                  </a:rPr>
                  <a:t>Einsen</a:t>
                </a:r>
                <a:r>
                  <a:rPr lang="de-DE" dirty="0"/>
                  <a:t> vorkommen</a:t>
                </a:r>
              </a:p>
              <a:p>
                <a:pPr lvl="1"/>
                <a:r>
                  <a:rPr lang="de-DE" dirty="0">
                    <a:solidFill>
                      <a:srgbClr val="FF0000"/>
                    </a:solidFill>
                  </a:rPr>
                  <a:t>Die Rechtecke können über den Rand hinauslaufen und sich gegenseitig überlappen.</a:t>
                </a:r>
              </a:p>
              <a:p>
                <a:pPr lvl="1"/>
                <a:r>
                  <a:rPr lang="de-DE" dirty="0"/>
                  <a:t>Alle Felder mit 1 müssen zu einem Rechteck gehören. </a:t>
                </a:r>
              </a:p>
              <a:p>
                <a:pPr lvl="1"/>
                <a:r>
                  <a:rPr lang="de-DE" dirty="0"/>
                  <a:t>Felder mit einem nicht definierten Funktionswert („</a:t>
                </a:r>
                <a:r>
                  <a:rPr lang="de-DE" dirty="0" err="1"/>
                  <a:t>Don’t</a:t>
                </a:r>
                <a:r>
                  <a:rPr lang="de-DE" dirty="0"/>
                  <a:t> care“) können wahlweise als 1 oder 0 interpretiert werden.</a:t>
                </a:r>
              </a:p>
              <a:p>
                <a:pPr marL="76200" lvl="1" indent="0">
                  <a:buNone/>
                </a:pPr>
                <a:br>
                  <a:rPr lang="de-DE" dirty="0"/>
                </a:br>
                <a:r>
                  <a:rPr lang="de-DE" dirty="0"/>
                  <a:t>Beispiel </a:t>
                </a:r>
                <a:r>
                  <a:rPr lang="de-DE" dirty="0" err="1"/>
                  <a:t>Volladdierer</a:t>
                </a:r>
                <a:r>
                  <a:rPr lang="de-DE" dirty="0"/>
                  <a:t>:</a:t>
                </a:r>
                <a:endParaRPr lang="de-DE" sz="2200" dirty="0"/>
              </a:p>
              <a:p>
                <a:pPr marL="76200" lvl="1" indent="0">
                  <a:buNone/>
                </a:pPr>
                <a14:m>
                  <m:oMath xmlns:m="http://schemas.openxmlformats.org/officeDocument/2006/math">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𝐶</m:t>
                        </m:r>
                      </m:e>
                      <m:sub>
                        <m:r>
                          <a:rPr lang="de-DE" altLang="ko-KR" i="1">
                            <a:latin typeface="Cambria Math" panose="02040503050406030204" pitchFamily="18" charset="0"/>
                            <a:ea typeface="굴림" charset="0"/>
                            <a:cs typeface="굴림" charset="0"/>
                          </a:rPr>
                          <m:t>𝑜𝑢𝑡</m:t>
                        </m:r>
                      </m:sub>
                    </m:sSub>
                    <m:r>
                      <a:rPr lang="de-DE" altLang="ko-KR" i="1">
                        <a:latin typeface="Cambria Math" panose="02040503050406030204" pitchFamily="18" charset="0"/>
                        <a:ea typeface="굴림" charset="0"/>
                        <a:cs typeface="굴림" charset="0"/>
                      </a:rPr>
                      <m:t>=</m:t>
                    </m:r>
                    <m:bar>
                      <m:barPr>
                        <m:pos m:val="top"/>
                        <m:ctrlPr>
                          <a:rPr lang="de-DE" altLang="ko-KR" i="1">
                            <a:latin typeface="Cambria Math" panose="02040503050406030204" pitchFamily="18" charset="0"/>
                            <a:ea typeface="굴림" charset="0"/>
                            <a:cs typeface="굴림" charset="0"/>
                          </a:rPr>
                        </m:ctrlPr>
                      </m:barPr>
                      <m:e>
                        <m:r>
                          <a:rPr lang="de-DE" altLang="ko-KR" i="1">
                            <a:latin typeface="Cambria Math" panose="02040503050406030204" pitchFamily="18" charset="0"/>
                            <a:ea typeface="굴림" charset="0"/>
                            <a:cs typeface="굴림" charset="0"/>
                          </a:rPr>
                          <m:t>𝐴</m:t>
                        </m:r>
                      </m:e>
                    </m:bar>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𝐵</m:t>
                    </m:r>
                    <m:r>
                      <a:rPr lang="de-DE" altLang="ko-KR" i="1">
                        <a:latin typeface="Cambria Math" panose="02040503050406030204" pitchFamily="18" charset="0"/>
                        <a:ea typeface="굴림" charset="0"/>
                        <a:cs typeface="굴림" charset="0"/>
                      </a:rPr>
                      <m:t>⋅</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𝐶</m:t>
                        </m:r>
                      </m:e>
                      <m:sub>
                        <m:r>
                          <a:rPr lang="de-DE" altLang="ko-KR" i="1">
                            <a:latin typeface="Cambria Math" panose="02040503050406030204" pitchFamily="18" charset="0"/>
                            <a:ea typeface="굴림" charset="0"/>
                            <a:cs typeface="굴림" charset="0"/>
                          </a:rPr>
                          <m:t>𝑖𝑛</m:t>
                        </m:r>
                      </m:sub>
                    </m:sSub>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𝐴</m:t>
                    </m:r>
                    <m:r>
                      <a:rPr lang="de-DE" altLang="ko-KR" i="1">
                        <a:latin typeface="Cambria Math" panose="02040503050406030204" pitchFamily="18" charset="0"/>
                        <a:ea typeface="굴림" charset="0"/>
                        <a:cs typeface="굴림" charset="0"/>
                      </a:rPr>
                      <m:t>⋅</m:t>
                    </m:r>
                    <m:bar>
                      <m:barPr>
                        <m:pos m:val="top"/>
                        <m:ctrlPr>
                          <a:rPr lang="de-DE" altLang="ko-KR" i="1">
                            <a:latin typeface="Cambria Math" panose="02040503050406030204" pitchFamily="18" charset="0"/>
                            <a:ea typeface="굴림" charset="0"/>
                            <a:cs typeface="굴림" charset="0"/>
                          </a:rPr>
                        </m:ctrlPr>
                      </m:barPr>
                      <m:e>
                        <m:r>
                          <a:rPr lang="de-DE" altLang="ko-KR" i="1">
                            <a:latin typeface="Cambria Math" panose="02040503050406030204" pitchFamily="18" charset="0"/>
                            <a:ea typeface="굴림" charset="0"/>
                            <a:cs typeface="굴림" charset="0"/>
                          </a:rPr>
                          <m:t>𝐵</m:t>
                        </m:r>
                      </m:e>
                    </m:bar>
                    <m:r>
                      <a:rPr lang="de-DE" altLang="ko-KR" i="1">
                        <a:latin typeface="Cambria Math" panose="02040503050406030204" pitchFamily="18" charset="0"/>
                        <a:ea typeface="굴림" charset="0"/>
                        <a:cs typeface="굴림" charset="0"/>
                      </a:rPr>
                      <m:t>⋅</m:t>
                    </m:r>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𝐶</m:t>
                        </m:r>
                      </m:e>
                      <m:sub>
                        <m:r>
                          <a:rPr lang="de-DE" altLang="ko-KR" i="1">
                            <a:latin typeface="Cambria Math" panose="02040503050406030204" pitchFamily="18" charset="0"/>
                            <a:ea typeface="굴림" charset="0"/>
                            <a:cs typeface="굴림" charset="0"/>
                          </a:rPr>
                          <m:t>𝑖𝑛</m:t>
                        </m:r>
                      </m:sub>
                    </m:sSub>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𝐴</m:t>
                    </m:r>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𝐵</m:t>
                    </m:r>
                    <m:r>
                      <a:rPr lang="de-DE" altLang="ko-KR" i="1">
                        <a:latin typeface="Cambria Math" panose="02040503050406030204" pitchFamily="18" charset="0"/>
                        <a:ea typeface="굴림" charset="0"/>
                        <a:cs typeface="굴림" charset="0"/>
                      </a:rPr>
                      <m:t>⋅</m:t>
                    </m:r>
                    <m:sSub>
                      <m:sSubPr>
                        <m:ctrlPr>
                          <a:rPr lang="de-DE" altLang="ko-KR" i="1">
                            <a:latin typeface="Cambria Math" panose="02040503050406030204" pitchFamily="18" charset="0"/>
                            <a:ea typeface="굴림" charset="0"/>
                            <a:cs typeface="굴림" charset="0"/>
                          </a:rPr>
                        </m:ctrlPr>
                      </m:sSubPr>
                      <m:e>
                        <m:bar>
                          <m:barPr>
                            <m:pos m:val="top"/>
                            <m:ctrlPr>
                              <a:rPr lang="de-DE" altLang="ko-KR" i="1">
                                <a:latin typeface="Cambria Math" panose="02040503050406030204" pitchFamily="18" charset="0"/>
                                <a:ea typeface="굴림" charset="0"/>
                                <a:cs typeface="굴림" charset="0"/>
                              </a:rPr>
                            </m:ctrlPr>
                          </m:barPr>
                          <m:e>
                            <m:r>
                              <a:rPr lang="de-DE" altLang="ko-KR" i="1">
                                <a:latin typeface="Cambria Math" panose="02040503050406030204" pitchFamily="18" charset="0"/>
                                <a:ea typeface="굴림" charset="0"/>
                                <a:cs typeface="굴림" charset="0"/>
                              </a:rPr>
                              <m:t>𝐶</m:t>
                            </m:r>
                          </m:e>
                        </m:bar>
                      </m:e>
                      <m:sub>
                        <m:r>
                          <a:rPr lang="de-DE" altLang="ko-KR" i="1">
                            <a:latin typeface="Cambria Math" panose="02040503050406030204" pitchFamily="18" charset="0"/>
                            <a:ea typeface="굴림" charset="0"/>
                            <a:cs typeface="굴림" charset="0"/>
                          </a:rPr>
                          <m:t>𝑖𝑛</m:t>
                        </m:r>
                      </m:sub>
                    </m:sSub>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𝐴</m:t>
                    </m:r>
                    <m:r>
                      <a:rPr lang="de-DE" altLang="ko-KR" i="1">
                        <a:latin typeface="Cambria Math" panose="02040503050406030204" pitchFamily="18" charset="0"/>
                        <a:ea typeface="굴림" charset="0"/>
                        <a:cs typeface="굴림" charset="0"/>
                      </a:rPr>
                      <m:t>⋅</m:t>
                    </m:r>
                    <m:r>
                      <a:rPr lang="de-DE" altLang="ko-KR" i="1">
                        <a:latin typeface="Cambria Math" panose="02040503050406030204" pitchFamily="18" charset="0"/>
                        <a:ea typeface="굴림" charset="0"/>
                        <a:cs typeface="굴림" charset="0"/>
                      </a:rPr>
                      <m:t>𝐵</m:t>
                    </m:r>
                    <m:r>
                      <a:rPr lang="de-DE" altLang="ko-KR" i="1">
                        <a:latin typeface="Cambria Math" panose="02040503050406030204" pitchFamily="18" charset="0"/>
                        <a:ea typeface="굴림" charset="0"/>
                        <a:cs typeface="굴림" charset="0"/>
                      </a:rPr>
                      <m:t>⋅</m:t>
                    </m:r>
                    <m:sSub>
                      <m:sSubPr>
                        <m:ctrlPr>
                          <a:rPr lang="de-DE" altLang="ko-KR" i="1" smtClean="0">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𝐶</m:t>
                        </m:r>
                      </m:e>
                      <m:sub>
                        <m:r>
                          <a:rPr lang="de-DE" altLang="ko-KR" i="1">
                            <a:latin typeface="Cambria Math" panose="02040503050406030204" pitchFamily="18" charset="0"/>
                            <a:ea typeface="굴림" charset="0"/>
                            <a:cs typeface="굴림" charset="0"/>
                          </a:rPr>
                          <m:t>𝑖𝑛</m:t>
                        </m:r>
                      </m:sub>
                    </m:sSub>
                  </m:oMath>
                </a14:m>
                <a:r>
                  <a:rPr lang="en-US" altLang="ko-KR" dirty="0">
                    <a:ea typeface="굴림" charset="0"/>
                    <a:cs typeface="굴림" charset="0"/>
                  </a:rPr>
                  <a:t> </a:t>
                </a:r>
              </a:p>
              <a:p>
                <a:pPr marL="76200" lvl="1" indent="0">
                  <a:buNone/>
                </a:pPr>
                <a:endParaRPr lang="de-DE" dirty="0"/>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a:blip r:embed="rId3"/>
                <a:stretch>
                  <a:fillRect l="-1594" t="-19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elle 11"/>
              <p:cNvGraphicFramePr>
                <a:graphicFrameLocks noGrp="1"/>
              </p:cNvGraphicFramePr>
              <p:nvPr>
                <p:extLst>
                  <p:ext uri="{D42A27DB-BD31-4B8C-83A1-F6EECF244321}">
                    <p14:modId xmlns:p14="http://schemas.microsoft.com/office/powerpoint/2010/main" val="1359005622"/>
                  </p:ext>
                </p:extLst>
              </p:nvPr>
            </p:nvGraphicFramePr>
            <p:xfrm>
              <a:off x="7392144" y="4221088"/>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𝐴</m:t>
                                    </m: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2000" b="0" i="1" smtClean="0">
                                    <a:solidFill>
                                      <a:schemeClr val="tx1"/>
                                    </a:solidFill>
                                    <a:latin typeface="Cambria Math" panose="02040503050406030204" pitchFamily="18" charset="0"/>
                                  </a:rPr>
                                  <m:t>𝐴</m:t>
                                </m:r>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0597747"/>
                      </a:ext>
                    </a:extLst>
                  </a:tr>
                  <a:tr h="541556">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𝐶</m:t>
                                        </m:r>
                                      </m:e>
                                    </m:bar>
                                  </m:e>
                                  <m:sub>
                                    <m:r>
                                      <a:rPr lang="de-DE" sz="2000" b="0" i="1" smtClean="0">
                                        <a:solidFill>
                                          <a:schemeClr val="tx1"/>
                                        </a:solidFill>
                                        <a:latin typeface="Cambria Math" panose="02040503050406030204" pitchFamily="18" charset="0"/>
                                      </a:rPr>
                                      <m:t>𝑖𝑛</m:t>
                                    </m:r>
                                  </m:sub>
                                </m:sSub>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𝐶</m:t>
                                    </m:r>
                                  </m:e>
                                  <m:sub>
                                    <m:r>
                                      <a:rPr lang="de-DE" sz="2000" b="0" i="1" smtClean="0">
                                        <a:solidFill>
                                          <a:schemeClr val="tx1"/>
                                        </a:solidFill>
                                        <a:latin typeface="Cambria Math" panose="02040503050406030204" pitchFamily="18" charset="0"/>
                                      </a:rPr>
                                      <m:t>𝑖𝑛</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extLst>
                      <a:ext uri="{0D108BD9-81ED-4DB2-BD59-A6C34878D82A}">
                        <a16:rowId xmlns:a16="http://schemas.microsoft.com/office/drawing/2014/main" val="2349163629"/>
                      </a:ext>
                    </a:extLst>
                  </a:tr>
                </a:tbl>
              </a:graphicData>
            </a:graphic>
          </p:graphicFrame>
        </mc:Choice>
        <mc:Fallback xmlns="">
          <p:graphicFrame>
            <p:nvGraphicFramePr>
              <p:cNvPr id="12" name="Tabelle 11"/>
              <p:cNvGraphicFramePr>
                <a:graphicFrameLocks noGrp="1"/>
              </p:cNvGraphicFramePr>
              <p:nvPr>
                <p:extLst>
                  <p:ext uri="{D42A27DB-BD31-4B8C-83A1-F6EECF244321}">
                    <p14:modId xmlns:p14="http://schemas.microsoft.com/office/powerpoint/2010/main" val="1359005622"/>
                  </p:ext>
                </p:extLst>
              </p:nvPr>
            </p:nvGraphicFramePr>
            <p:xfrm>
              <a:off x="7392144" y="4221088"/>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5503" t="-1299" r="-300592" b="-238961"/>
                          </a:stretch>
                        </a:blipFill>
                      </a:tcPr>
                    </a:tc>
                    <a:tc>
                      <a:txBody>
                        <a:bodyPr/>
                        <a:lstStyle/>
                        <a:p>
                          <a:endParaRPr lang="de-DE"/>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6310" t="-1299" r="-202381"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34911" t="-1299" r="-101183"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36905" t="-1299" r="-1786" b="-238961"/>
                          </a:stretch>
                        </a:blipFill>
                      </a:tcPr>
                    </a:tc>
                    <a:extLst>
                      <a:ext uri="{0D108BD9-81ED-4DB2-BD59-A6C34878D82A}">
                        <a16:rowId xmlns:a16="http://schemas.microsoft.com/office/drawing/2014/main" val="2900597747"/>
                      </a:ext>
                    </a:extLst>
                  </a:tr>
                  <a:tr h="541556">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695" t="-87640" r="-1147458" b="-106742"/>
                          </a:stretch>
                        </a:blip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695" t="-187640" r="-1147458" b="-6742"/>
                          </a:stretch>
                        </a:blip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extLst>
                      <a:ext uri="{0D108BD9-81ED-4DB2-BD59-A6C34878D82A}">
                        <a16:rowId xmlns:a16="http://schemas.microsoft.com/office/drawing/2014/main" val="2349163629"/>
                      </a:ext>
                    </a:extLst>
                  </a:tr>
                </a:tbl>
              </a:graphicData>
            </a:graphic>
          </p:graphicFrame>
        </mc:Fallback>
      </mc:AlternateContent>
      <p:sp>
        <p:nvSpPr>
          <p:cNvPr id="247810" name="Rectangle 2"/>
          <p:cNvSpPr>
            <a:spLocks noGrp="1" noChangeArrowheads="1"/>
          </p:cNvSpPr>
          <p:nvPr>
            <p:ph type="title"/>
          </p:nvPr>
        </p:nvSpPr>
        <p:spPr>
          <a:xfrm>
            <a:off x="1981200" y="403674"/>
            <a:ext cx="7620000" cy="577054"/>
          </a:xfrm>
        </p:spPr>
        <p:txBody>
          <a:bodyPr>
            <a:normAutofit/>
          </a:bodyPr>
          <a:lstStyle/>
          <a:p>
            <a:pPr>
              <a:lnSpc>
                <a:spcPct val="80000"/>
              </a:lnSpc>
            </a:pPr>
            <a:r>
              <a:rPr lang="de-DE" sz="3200" dirty="0"/>
              <a:t>KV-Minimierung</a:t>
            </a:r>
            <a:endParaRPr lang="de-DE" altLang="ko-KR" sz="3200" dirty="0">
              <a:solidFill>
                <a:srgbClr val="0000FF"/>
              </a:solidFill>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45" name="Slide Number Placeholder 5"/>
          <p:cNvSpPr>
            <a:spLocks noGrp="1"/>
          </p:cNvSpPr>
          <p:nvPr>
            <p:ph type="sldNum" sz="quarter" idx="12"/>
          </p:nvPr>
        </p:nvSpPr>
        <p:spPr/>
        <p:txBody>
          <a:bodyPr/>
          <a:lstStyle/>
          <a:p>
            <a:fld id="{20567056-E594-924F-9299-8B7B19193F90}" type="slidenum">
              <a:rPr lang="en-US"/>
              <a:pPr/>
              <a:t>39</a:t>
            </a:fld>
            <a:endParaRPr lang="en-US"/>
          </a:p>
        </p:txBody>
      </p:sp>
    </p:spTree>
    <p:extLst>
      <p:ext uri="{BB962C8B-B14F-4D97-AF65-F5344CB8AC3E}">
        <p14:creationId xmlns:p14="http://schemas.microsoft.com/office/powerpoint/2010/main" val="58017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2"/>
                </a:solidFill>
                <a:ea typeface="굴림" charset="0"/>
                <a:cs typeface="굴림" charset="0"/>
              </a:rPr>
              <a:t>Kombinatorische Logik (Schaltnetze)</a:t>
            </a:r>
          </a:p>
          <a:p>
            <a:pPr marL="530225" lvl="1" indent="-176213">
              <a:lnSpc>
                <a:spcPct val="90000"/>
              </a:lnSpc>
            </a:pPr>
            <a:r>
              <a:rPr lang="de-DE" altLang="ko-KR" dirty="0">
                <a:ea typeface="굴림" charset="0"/>
                <a:cs typeface="굴림" charset="0"/>
              </a:rPr>
              <a:t>Logikgatter</a:t>
            </a:r>
          </a:p>
          <a:p>
            <a:pPr marL="530225" lvl="1" indent="-176213">
              <a:lnSpc>
                <a:spcPct val="90000"/>
              </a:lnSpc>
            </a:pPr>
            <a:r>
              <a:rPr lang="de-DE" altLang="ko-KR" dirty="0">
                <a:solidFill>
                  <a:schemeClr val="bg1">
                    <a:lumMod val="75000"/>
                  </a:schemeClr>
                </a:solidFill>
                <a:ea typeface="굴림" charset="0"/>
                <a:cs typeface="굴림" charset="0"/>
              </a:rPr>
              <a:t>Boolesche Algebra</a:t>
            </a:r>
          </a:p>
          <a:p>
            <a:pPr marL="530225" lvl="1" indent="-176213">
              <a:lnSpc>
                <a:spcPct val="90000"/>
              </a:lnSpc>
            </a:pPr>
            <a:r>
              <a:rPr lang="de-DE" altLang="ko-KR" dirty="0">
                <a:solidFill>
                  <a:schemeClr val="bg1">
                    <a:lumMod val="75000"/>
                  </a:schemeClr>
                </a:solidFill>
                <a:ea typeface="굴림" charset="0"/>
                <a:cs typeface="굴림" charset="0"/>
              </a:rPr>
              <a:t>Logiksynthese (Schaltnetzentwurf)</a:t>
            </a:r>
          </a:p>
          <a:p>
            <a:pPr marL="530225" lvl="1" indent="-176213">
              <a:lnSpc>
                <a:spcPct val="90000"/>
              </a:lnSpc>
            </a:pPr>
            <a:r>
              <a:rPr lang="de-DE" altLang="ko-KR" dirty="0">
                <a:solidFill>
                  <a:schemeClr val="bg1">
                    <a:lumMod val="75000"/>
                  </a:schemeClr>
                </a:solidFill>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Sequentielle Logik (Schaltwerke)</a:t>
            </a:r>
          </a:p>
          <a:p>
            <a:pPr marL="523875" lvl="1" indent="-169863">
              <a:lnSpc>
                <a:spcPct val="90000"/>
              </a:lnSpc>
            </a:pPr>
            <a:r>
              <a:rPr lang="de-DE" altLang="ko-KR" dirty="0">
                <a:solidFill>
                  <a:schemeClr val="bg1">
                    <a:lumMod val="75000"/>
                  </a:schemeClr>
                </a:solidFill>
                <a:ea typeface="굴림" charset="0"/>
                <a:cs typeface="굴림" charset="0"/>
              </a:rPr>
              <a:t>Speicherelemente (Flipflops, </a:t>
            </a:r>
            <a:r>
              <a:rPr lang="de-DE" altLang="ko-KR" dirty="0" err="1">
                <a:solidFill>
                  <a:schemeClr val="bg1">
                    <a:lumMod val="75000"/>
                  </a:schemeClr>
                </a:solidFill>
                <a:ea typeface="굴림" charset="0"/>
                <a:cs typeface="굴림" charset="0"/>
              </a:rPr>
              <a:t>Latches</a:t>
            </a:r>
            <a:r>
              <a:rPr lang="de-DE" altLang="ko-KR" dirty="0">
                <a:solidFill>
                  <a:schemeClr val="bg1">
                    <a:lumMod val="75000"/>
                  </a:schemeClr>
                </a:solidFill>
                <a:ea typeface="굴림" charset="0"/>
                <a:cs typeface="굴림" charset="0"/>
              </a:rPr>
              <a:t>)</a:t>
            </a:r>
          </a:p>
          <a:p>
            <a:pPr marL="523875" lvl="1" indent="-169863">
              <a:lnSpc>
                <a:spcPct val="90000"/>
              </a:lnSpc>
            </a:pPr>
            <a:r>
              <a:rPr lang="de-DE" altLang="ko-KR" dirty="0">
                <a:solidFill>
                  <a:schemeClr val="bg1">
                    <a:lumMod val="75000"/>
                  </a:schemeClr>
                </a:solidFill>
                <a:ea typeface="굴림" charset="0"/>
                <a:cs typeface="굴림" charset="0"/>
              </a:rPr>
              <a:t>Schaltwerksentwurf</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 Wichtige Schaltungen</a:t>
            </a:r>
          </a:p>
          <a:p>
            <a:pPr marL="530225" indent="-176213">
              <a:lnSpc>
                <a:spcPct val="90000"/>
              </a:lnSpc>
            </a:pPr>
            <a:r>
              <a:rPr lang="de-DE" altLang="ko-KR" sz="2200" dirty="0">
                <a:solidFill>
                  <a:schemeClr val="bg1">
                    <a:lumMod val="75000"/>
                  </a:schemeClr>
                </a:solidFill>
                <a:ea typeface="굴림" charset="0"/>
                <a:cs typeface="굴림" charset="0"/>
              </a:rPr>
              <a:t>Multiplexer und Decoder</a:t>
            </a:r>
          </a:p>
          <a:p>
            <a:pPr marL="530225" indent="-176213">
              <a:lnSpc>
                <a:spcPct val="90000"/>
              </a:lnSpc>
            </a:pPr>
            <a:r>
              <a:rPr lang="de-DE" altLang="ko-KR" sz="2200" dirty="0">
                <a:solidFill>
                  <a:schemeClr val="bg1">
                    <a:lumMod val="75000"/>
                  </a:schemeClr>
                </a:solidFill>
                <a:ea typeface="굴림" charset="0"/>
                <a:cs typeface="굴림" charset="0"/>
              </a:rPr>
              <a:t>Registersatz</a:t>
            </a:r>
          </a:p>
          <a:p>
            <a:pPr marL="530225" indent="-176213">
              <a:lnSpc>
                <a:spcPct val="90000"/>
              </a:lnSpc>
            </a:pPr>
            <a:r>
              <a:rPr lang="de-DE" altLang="ko-KR" sz="2200" dirty="0">
                <a:solidFill>
                  <a:schemeClr val="bg1">
                    <a:lumMod val="75000"/>
                  </a:schemeClr>
                </a:solidFill>
                <a:ea typeface="굴림" charset="0"/>
                <a:cs typeface="굴림" charset="0"/>
              </a:rPr>
              <a:t>Arithmetisch-Logische Einheit (ALU)</a:t>
            </a:r>
          </a:p>
          <a:p>
            <a:pPr marL="530225" indent="-176213">
              <a:lnSpc>
                <a:spcPct val="90000"/>
              </a:lnSpc>
            </a:pPr>
            <a:r>
              <a:rPr lang="de-DE" altLang="ko-KR" sz="2200" dirty="0">
                <a:solidFill>
                  <a:schemeClr val="bg1">
                    <a:lumMod val="75000"/>
                  </a:schemeClr>
                </a:solidFill>
                <a:ea typeface="굴림" charset="0"/>
                <a:cs typeface="굴림" charset="0"/>
              </a:rPr>
              <a:t>Ripple-Carry und Carry-Look-</a:t>
            </a:r>
            <a:r>
              <a:rPr lang="de-DE" altLang="ko-KR" sz="2200" dirty="0" err="1">
                <a:solidFill>
                  <a:schemeClr val="bg1">
                    <a:lumMod val="75000"/>
                  </a:schemeClr>
                </a:solidFill>
                <a:ea typeface="굴림" charset="0"/>
                <a:cs typeface="굴림" charset="0"/>
              </a:rPr>
              <a:t>Ahead</a:t>
            </a:r>
            <a:r>
              <a:rPr lang="de-DE" altLang="ko-KR" sz="2200" dirty="0">
                <a:solidFill>
                  <a:schemeClr val="bg1">
                    <a:lumMod val="75000"/>
                  </a:schemeClr>
                </a:solidFill>
                <a:ea typeface="굴림" charset="0"/>
                <a:cs typeface="굴림" charset="0"/>
              </a:rPr>
              <a:t> </a:t>
            </a:r>
            <a:r>
              <a:rPr lang="de-DE" altLang="ko-KR" sz="2200" dirty="0" err="1">
                <a:solidFill>
                  <a:schemeClr val="bg1">
                    <a:lumMod val="75000"/>
                  </a:schemeClr>
                </a:solidFill>
                <a:ea typeface="굴림" charset="0"/>
                <a:cs typeface="굴림" charset="0"/>
              </a:rPr>
              <a:t>Addierer</a:t>
            </a:r>
            <a:endParaRPr lang="de-DE" altLang="ko-KR" sz="2200" dirty="0">
              <a:solidFill>
                <a:schemeClr val="bg1">
                  <a:lumMod val="75000"/>
                </a:schemeClr>
              </a:solidFill>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4</a:t>
            </a:fld>
            <a:endParaRPr lang="en-US"/>
          </a:p>
        </p:txBody>
      </p:sp>
    </p:spTree>
    <p:extLst>
      <p:ext uri="{BB962C8B-B14F-4D97-AF65-F5344CB8AC3E}">
        <p14:creationId xmlns:p14="http://schemas.microsoft.com/office/powerpoint/2010/main" val="3646793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lstStyle/>
              <a:p>
                <a:pPr marL="0" indent="0">
                  <a:buNone/>
                </a:pPr>
                <a:r>
                  <a:rPr lang="de-DE" dirty="0"/>
                  <a:t>Beispiel </a:t>
                </a:r>
                <a:r>
                  <a:rPr lang="de-DE" dirty="0" err="1"/>
                  <a:t>Volladdierer</a:t>
                </a:r>
                <a:r>
                  <a:rPr lang="de-DE" dirty="0"/>
                  <a:t>:</a:t>
                </a:r>
                <a:endParaRPr lang="de-DE" sz="2200" dirty="0"/>
              </a:p>
              <a:p>
                <a:pPr marL="76200" lvl="1" indent="0">
                  <a:buNone/>
                </a:pPr>
                <a:endParaRPr lang="en-US" altLang="ko-KR" dirty="0">
                  <a:ea typeface="굴림" charset="0"/>
                  <a:cs typeface="굴림" charset="0"/>
                </a:endParaRPr>
              </a:p>
              <a:p>
                <a:pPr lvl="1"/>
                <a:r>
                  <a:rPr lang="en-US" altLang="ko-KR">
                    <a:solidFill>
                      <a:srgbClr val="FF0000"/>
                    </a:solidFill>
                    <a:ea typeface="굴림" charset="0"/>
                    <a:cs typeface="굴림" charset="0"/>
                  </a:rPr>
                  <a:t>Gruppe</a:t>
                </a:r>
                <a:r>
                  <a:rPr lang="en-US" altLang="ko-KR" dirty="0">
                    <a:solidFill>
                      <a:srgbClr val="FF0000"/>
                    </a:solidFill>
                    <a:ea typeface="굴림" charset="0"/>
                    <a:cs typeface="굴림" charset="0"/>
                  </a:rPr>
                  <a:t>: </a:t>
                </a:r>
                <a14:m>
                  <m:oMath xmlns:m="http://schemas.openxmlformats.org/officeDocument/2006/math">
                    <m:r>
                      <a:rPr lang="de-DE" altLang="ko-KR" i="1">
                        <a:solidFill>
                          <a:srgbClr val="FF0000"/>
                        </a:solidFill>
                        <a:latin typeface="Cambria Math" panose="02040503050406030204" pitchFamily="18" charset="0"/>
                        <a:ea typeface="굴림" charset="0"/>
                        <a:cs typeface="굴림" charset="0"/>
                      </a:rPr>
                      <m:t>𝐴</m:t>
                    </m:r>
                    <m:r>
                      <a:rPr lang="de-DE" altLang="ko-KR" i="1">
                        <a:solidFill>
                          <a:srgbClr val="FF0000"/>
                        </a:solidFill>
                        <a:latin typeface="Cambria Math" panose="02040503050406030204" pitchFamily="18" charset="0"/>
                        <a:ea typeface="굴림" charset="0"/>
                        <a:cs typeface="굴림" charset="0"/>
                      </a:rPr>
                      <m:t>⋅</m:t>
                    </m:r>
                    <m:r>
                      <a:rPr lang="de-DE" altLang="ko-KR" i="1">
                        <a:solidFill>
                          <a:srgbClr val="FF0000"/>
                        </a:solidFill>
                        <a:latin typeface="Cambria Math" panose="02040503050406030204" pitchFamily="18" charset="0"/>
                        <a:ea typeface="굴림" charset="0"/>
                        <a:cs typeface="굴림" charset="0"/>
                      </a:rPr>
                      <m:t>𝐵</m:t>
                    </m:r>
                  </m:oMath>
                </a14:m>
                <a:endParaRPr lang="en-US" altLang="ko-KR" dirty="0">
                  <a:ea typeface="굴림" charset="0"/>
                  <a:cs typeface="굴림" charset="0"/>
                </a:endParaRPr>
              </a:p>
              <a:p>
                <a:pPr lvl="2"/>
                <a:r>
                  <a:rPr lang="en-US" altLang="ko-KR" dirty="0" err="1">
                    <a:ea typeface="굴림" charset="0"/>
                    <a:cs typeface="굴림" charset="0"/>
                  </a:rPr>
                  <a:t>vollständig</a:t>
                </a:r>
                <a:r>
                  <a:rPr lang="en-US" altLang="ko-KR" dirty="0">
                    <a:ea typeface="굴림" charset="0"/>
                    <a:cs typeface="굴림" charset="0"/>
                  </a:rPr>
                  <a:t> </a:t>
                </a:r>
                <a:r>
                  <a:rPr lang="en-US" altLang="ko-KR" dirty="0" err="1">
                    <a:ea typeface="굴림" charset="0"/>
                    <a:cs typeface="굴림" charset="0"/>
                  </a:rPr>
                  <a:t>im</a:t>
                </a:r>
                <a:r>
                  <a:rPr lang="en-US" altLang="ko-KR" dirty="0">
                    <a:ea typeface="굴림" charset="0"/>
                    <a:cs typeface="굴림" charset="0"/>
                  </a:rPr>
                  <a:t> </a:t>
                </a:r>
                <a:r>
                  <a:rPr lang="en-US" altLang="ko-KR" dirty="0" err="1">
                    <a:ea typeface="굴림" charset="0"/>
                    <a:cs typeface="굴림" charset="0"/>
                  </a:rPr>
                  <a:t>Bereich</a:t>
                </a:r>
                <a:r>
                  <a:rPr lang="en-US" altLang="ko-KR" dirty="0">
                    <a:ea typeface="굴림" charset="0"/>
                    <a:cs typeface="굴림" charset="0"/>
                  </a:rPr>
                  <a:t> von B 	</a:t>
                </a:r>
                <a:r>
                  <a:rPr lang="en-US" altLang="ko-KR" dirty="0">
                    <a:ea typeface="굴림" charset="0"/>
                    <a:cs typeface="굴림" charset="0"/>
                    <a:sym typeface="Wingdings" panose="05000000000000000000" pitchFamily="2" charset="2"/>
                  </a:rPr>
                  <a:t> B </a:t>
                </a:r>
                <a:r>
                  <a:rPr lang="en-US" altLang="ko-KR" dirty="0" err="1">
                    <a:ea typeface="굴림" charset="0"/>
                    <a:cs typeface="굴림" charset="0"/>
                    <a:sym typeface="Wingdings" panose="05000000000000000000" pitchFamily="2" charset="2"/>
                  </a:rPr>
                  <a:t>gehört</a:t>
                </a:r>
                <a:r>
                  <a:rPr lang="en-US" altLang="ko-KR" dirty="0">
                    <a:ea typeface="굴림" charset="0"/>
                    <a:cs typeface="굴림" charset="0"/>
                    <a:sym typeface="Wingdings" panose="05000000000000000000" pitchFamily="2" charset="2"/>
                  </a:rPr>
                  <a:t> </a:t>
                </a:r>
                <a:r>
                  <a:rPr lang="en-US" altLang="ko-KR" dirty="0" err="1">
                    <a:ea typeface="굴림" charset="0"/>
                    <a:cs typeface="굴림" charset="0"/>
                    <a:sym typeface="Wingdings" panose="05000000000000000000" pitchFamily="2" charset="2"/>
                  </a:rPr>
                  <a:t>zum</a:t>
                </a:r>
                <a:r>
                  <a:rPr lang="en-US" altLang="ko-KR" dirty="0">
                    <a:ea typeface="굴림" charset="0"/>
                    <a:cs typeface="굴림" charset="0"/>
                    <a:sym typeface="Wingdings" panose="05000000000000000000" pitchFamily="2" charset="2"/>
                  </a:rPr>
                  <a:t> Term </a:t>
                </a:r>
                <a:r>
                  <a:rPr lang="en-US" altLang="ko-KR" dirty="0" err="1">
                    <a:ea typeface="굴림" charset="0"/>
                    <a:cs typeface="굴림" charset="0"/>
                    <a:sym typeface="Wingdings" panose="05000000000000000000" pitchFamily="2" charset="2"/>
                  </a:rPr>
                  <a:t>dieser</a:t>
                </a:r>
                <a:r>
                  <a:rPr lang="en-US" altLang="ko-KR" dirty="0">
                    <a:ea typeface="굴림" charset="0"/>
                    <a:cs typeface="굴림" charset="0"/>
                    <a:sym typeface="Wingdings" panose="05000000000000000000" pitchFamily="2" charset="2"/>
                  </a:rPr>
                  <a:t> </a:t>
                </a:r>
                <a:r>
                  <a:rPr lang="en-US" altLang="ko-KR" dirty="0" err="1">
                    <a:ea typeface="굴림" charset="0"/>
                    <a:cs typeface="굴림" charset="0"/>
                    <a:sym typeface="Wingdings" panose="05000000000000000000" pitchFamily="2" charset="2"/>
                  </a:rPr>
                  <a:t>Gruppe</a:t>
                </a:r>
                <a:endParaRPr lang="en-US" altLang="ko-KR" dirty="0">
                  <a:ea typeface="굴림" charset="0"/>
                  <a:cs typeface="굴림" charset="0"/>
                </a:endParaRPr>
              </a:p>
              <a:p>
                <a:pPr lvl="2"/>
                <a:r>
                  <a:rPr lang="en-US" altLang="ko-KR" dirty="0" err="1">
                    <a:ea typeface="굴림" charset="0"/>
                    <a:cs typeface="굴림" charset="0"/>
                  </a:rPr>
                  <a:t>vollständig</a:t>
                </a:r>
                <a:r>
                  <a:rPr lang="en-US" altLang="ko-KR" dirty="0">
                    <a:ea typeface="굴림" charset="0"/>
                    <a:cs typeface="굴림" charset="0"/>
                  </a:rPr>
                  <a:t> </a:t>
                </a:r>
                <a:r>
                  <a:rPr lang="en-US" altLang="ko-KR" dirty="0" err="1">
                    <a:ea typeface="굴림" charset="0"/>
                    <a:cs typeface="굴림" charset="0"/>
                  </a:rPr>
                  <a:t>im</a:t>
                </a:r>
                <a:r>
                  <a:rPr lang="en-US" altLang="ko-KR" dirty="0">
                    <a:ea typeface="굴림" charset="0"/>
                    <a:cs typeface="굴림" charset="0"/>
                  </a:rPr>
                  <a:t> </a:t>
                </a:r>
                <a:r>
                  <a:rPr lang="en-US" altLang="ko-KR" dirty="0" err="1">
                    <a:ea typeface="굴림" charset="0"/>
                    <a:cs typeface="굴림" charset="0"/>
                  </a:rPr>
                  <a:t>Bereich</a:t>
                </a:r>
                <a:r>
                  <a:rPr lang="en-US" altLang="ko-KR" dirty="0">
                    <a:ea typeface="굴림" charset="0"/>
                    <a:cs typeface="굴림" charset="0"/>
                  </a:rPr>
                  <a:t> von A 	</a:t>
                </a:r>
                <a:r>
                  <a:rPr lang="en-US" altLang="ko-KR" dirty="0">
                    <a:ea typeface="굴림" charset="0"/>
                    <a:cs typeface="굴림" charset="0"/>
                    <a:sym typeface="Wingdings" panose="05000000000000000000" pitchFamily="2" charset="2"/>
                  </a:rPr>
                  <a:t> A </a:t>
                </a:r>
                <a:r>
                  <a:rPr lang="en-US" altLang="ko-KR" dirty="0" err="1">
                    <a:ea typeface="굴림" charset="0"/>
                    <a:cs typeface="굴림" charset="0"/>
                    <a:sym typeface="Wingdings" panose="05000000000000000000" pitchFamily="2" charset="2"/>
                  </a:rPr>
                  <a:t>gehört</a:t>
                </a:r>
                <a:r>
                  <a:rPr lang="en-US" altLang="ko-KR" dirty="0">
                    <a:ea typeface="굴림" charset="0"/>
                    <a:cs typeface="굴림" charset="0"/>
                    <a:sym typeface="Wingdings" panose="05000000000000000000" pitchFamily="2" charset="2"/>
                  </a:rPr>
                  <a:t> </a:t>
                </a:r>
                <a:r>
                  <a:rPr lang="en-US" altLang="ko-KR" dirty="0" err="1">
                    <a:ea typeface="굴림" charset="0"/>
                    <a:cs typeface="굴림" charset="0"/>
                    <a:sym typeface="Wingdings" panose="05000000000000000000" pitchFamily="2" charset="2"/>
                  </a:rPr>
                  <a:t>zum</a:t>
                </a:r>
                <a:r>
                  <a:rPr lang="en-US" altLang="ko-KR" dirty="0">
                    <a:ea typeface="굴림" charset="0"/>
                    <a:cs typeface="굴림" charset="0"/>
                    <a:sym typeface="Wingdings" panose="05000000000000000000" pitchFamily="2" charset="2"/>
                  </a:rPr>
                  <a:t> Term </a:t>
                </a:r>
                <a:r>
                  <a:rPr lang="en-US" altLang="ko-KR" dirty="0" err="1">
                    <a:ea typeface="굴림" charset="0"/>
                    <a:cs typeface="굴림" charset="0"/>
                    <a:sym typeface="Wingdings" panose="05000000000000000000" pitchFamily="2" charset="2"/>
                  </a:rPr>
                  <a:t>dieser</a:t>
                </a:r>
                <a:r>
                  <a:rPr lang="en-US" altLang="ko-KR" dirty="0">
                    <a:ea typeface="굴림" charset="0"/>
                    <a:cs typeface="굴림" charset="0"/>
                    <a:sym typeface="Wingdings" panose="05000000000000000000" pitchFamily="2" charset="2"/>
                  </a:rPr>
                  <a:t> </a:t>
                </a:r>
                <a:r>
                  <a:rPr lang="en-US" altLang="ko-KR" dirty="0" err="1">
                    <a:ea typeface="굴림" charset="0"/>
                    <a:cs typeface="굴림" charset="0"/>
                    <a:sym typeface="Wingdings" panose="05000000000000000000" pitchFamily="2" charset="2"/>
                  </a:rPr>
                  <a:t>Gruppe</a:t>
                </a:r>
                <a:endParaRPr lang="en-US" altLang="ko-KR" dirty="0">
                  <a:ea typeface="굴림" charset="0"/>
                  <a:cs typeface="굴림" charset="0"/>
                </a:endParaRPr>
              </a:p>
              <a:p>
                <a:pPr lvl="2"/>
                <a:r>
                  <a:rPr lang="en-US" altLang="ko-KR" dirty="0" err="1">
                    <a:ea typeface="굴림" charset="0"/>
                    <a:cs typeface="굴림" charset="0"/>
                  </a:rPr>
                  <a:t>erstreckt</a:t>
                </a:r>
                <a:r>
                  <a:rPr lang="en-US" altLang="ko-KR" dirty="0">
                    <a:ea typeface="굴림" charset="0"/>
                    <a:cs typeface="굴림" charset="0"/>
                  </a:rPr>
                  <a:t> </a:t>
                </a:r>
                <a:r>
                  <a:rPr lang="en-US" altLang="ko-KR" dirty="0" err="1">
                    <a:ea typeface="굴림" charset="0"/>
                    <a:cs typeface="굴림" charset="0"/>
                  </a:rPr>
                  <a:t>sich</a:t>
                </a:r>
                <a:r>
                  <a:rPr lang="en-US" altLang="ko-KR" dirty="0">
                    <a:ea typeface="굴림" charset="0"/>
                    <a:cs typeface="굴림" charset="0"/>
                  </a:rPr>
                  <a:t> </a:t>
                </a:r>
                <a:r>
                  <a:rPr lang="en-US" altLang="ko-KR" dirty="0">
                    <a:solidFill>
                      <a:schemeClr val="tx1"/>
                    </a:solidFill>
                    <a:ea typeface="굴림" charset="0"/>
                    <a:cs typeface="굴림" charset="0"/>
                  </a:rPr>
                  <a:t>über </a:t>
                </a:r>
                <a14:m>
                  <m:oMath xmlns:m="http://schemas.openxmlformats.org/officeDocument/2006/math">
                    <m:sSub>
                      <m:sSubPr>
                        <m:ctrlPr>
                          <a:rPr lang="de-DE" altLang="ko-KR" i="1">
                            <a:solidFill>
                              <a:schemeClr val="tx1"/>
                            </a:solidFill>
                            <a:latin typeface="Cambria Math" panose="02040503050406030204" pitchFamily="18" charset="0"/>
                            <a:ea typeface="굴림" charset="0"/>
                            <a:cs typeface="굴림" charset="0"/>
                          </a:rPr>
                        </m:ctrlPr>
                      </m:sSubPr>
                      <m:e>
                        <m:r>
                          <a:rPr lang="de-DE" altLang="ko-KR" i="1">
                            <a:solidFill>
                              <a:schemeClr val="tx1"/>
                            </a:solidFill>
                            <a:latin typeface="Cambria Math" panose="02040503050406030204" pitchFamily="18" charset="0"/>
                            <a:ea typeface="굴림" charset="0"/>
                            <a:cs typeface="굴림" charset="0"/>
                          </a:rPr>
                          <m:t>𝐶</m:t>
                        </m:r>
                      </m:e>
                      <m:sub>
                        <m:r>
                          <a:rPr lang="de-DE" altLang="ko-KR" i="1">
                            <a:solidFill>
                              <a:schemeClr val="tx1"/>
                            </a:solidFill>
                            <a:latin typeface="Cambria Math" panose="02040503050406030204" pitchFamily="18" charset="0"/>
                            <a:ea typeface="굴림" charset="0"/>
                            <a:cs typeface="굴림" charset="0"/>
                          </a:rPr>
                          <m:t>𝑖𝑛</m:t>
                        </m:r>
                      </m:sub>
                    </m:sSub>
                  </m:oMath>
                </a14:m>
                <a:r>
                  <a:rPr lang="en-US" altLang="ko-KR" dirty="0">
                    <a:ea typeface="굴림" charset="0"/>
                    <a:cs typeface="굴림" charset="0"/>
                  </a:rPr>
                  <a:t> und </a:t>
                </a:r>
                <a14:m>
                  <m:oMath xmlns:m="http://schemas.openxmlformats.org/officeDocument/2006/math">
                    <m:sSub>
                      <m:sSubPr>
                        <m:ctrlPr>
                          <a:rPr lang="de-DE" altLang="ko-KR" i="1">
                            <a:latin typeface="Cambria Math" panose="02040503050406030204" pitchFamily="18" charset="0"/>
                            <a:ea typeface="굴림" charset="0"/>
                            <a:cs typeface="굴림" charset="0"/>
                          </a:rPr>
                        </m:ctrlPr>
                      </m:sSubPr>
                      <m:e>
                        <m:bar>
                          <m:barPr>
                            <m:pos m:val="top"/>
                            <m:ctrlPr>
                              <a:rPr lang="de-DE" altLang="ko-KR" i="1">
                                <a:latin typeface="Cambria Math" panose="02040503050406030204" pitchFamily="18" charset="0"/>
                                <a:ea typeface="굴림" charset="0"/>
                                <a:cs typeface="굴림" charset="0"/>
                              </a:rPr>
                            </m:ctrlPr>
                          </m:barPr>
                          <m:e>
                            <m:r>
                              <a:rPr lang="de-DE" altLang="ko-KR" i="1">
                                <a:latin typeface="Cambria Math" panose="02040503050406030204" pitchFamily="18" charset="0"/>
                                <a:ea typeface="굴림" charset="0"/>
                                <a:cs typeface="굴림" charset="0"/>
                              </a:rPr>
                              <m:t>𝐶</m:t>
                            </m:r>
                          </m:e>
                        </m:bar>
                      </m:e>
                      <m:sub>
                        <m:r>
                          <a:rPr lang="de-DE" altLang="ko-KR" i="1">
                            <a:latin typeface="Cambria Math" panose="02040503050406030204" pitchFamily="18" charset="0"/>
                            <a:ea typeface="굴림" charset="0"/>
                            <a:cs typeface="굴림" charset="0"/>
                          </a:rPr>
                          <m:t>𝑖𝑛</m:t>
                        </m:r>
                      </m:sub>
                    </m:sSub>
                  </m:oMath>
                </a14:m>
                <a:r>
                  <a:rPr lang="en-US" altLang="ko-KR" dirty="0">
                    <a:ea typeface="굴림" charset="0"/>
                    <a:cs typeface="굴림" charset="0"/>
                  </a:rPr>
                  <a:t> 	</a:t>
                </a:r>
                <a:r>
                  <a:rPr lang="en-US" altLang="ko-KR" dirty="0">
                    <a:ea typeface="굴림" charset="0"/>
                    <a:cs typeface="굴림" charset="0"/>
                    <a:sym typeface="Wingdings" panose="05000000000000000000" pitchFamily="2" charset="2"/>
                  </a:rPr>
                  <a:t> </a:t>
                </a:r>
                <a14:m>
                  <m:oMath xmlns:m="http://schemas.openxmlformats.org/officeDocument/2006/math">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𝐶</m:t>
                        </m:r>
                      </m:e>
                      <m:sub>
                        <m:r>
                          <a:rPr lang="de-DE" altLang="ko-KR" i="1">
                            <a:latin typeface="Cambria Math" panose="02040503050406030204" pitchFamily="18" charset="0"/>
                            <a:ea typeface="굴림" charset="0"/>
                            <a:cs typeface="굴림" charset="0"/>
                          </a:rPr>
                          <m:t>𝑖𝑛</m:t>
                        </m:r>
                      </m:sub>
                    </m:sSub>
                  </m:oMath>
                </a14:m>
                <a:r>
                  <a:rPr lang="en-US" altLang="ko-KR" dirty="0">
                    <a:ea typeface="굴림" charset="0"/>
                    <a:cs typeface="굴림" charset="0"/>
                    <a:sym typeface="Wingdings" panose="05000000000000000000" pitchFamily="2" charset="2"/>
                  </a:rPr>
                  <a:t> </a:t>
                </a:r>
                <a:r>
                  <a:rPr lang="en-US" altLang="ko-KR" dirty="0" err="1">
                    <a:ea typeface="굴림" charset="0"/>
                    <a:cs typeface="굴림" charset="0"/>
                    <a:sym typeface="Wingdings" panose="05000000000000000000" pitchFamily="2" charset="2"/>
                  </a:rPr>
                  <a:t>gehört</a:t>
                </a:r>
                <a:r>
                  <a:rPr lang="en-US" altLang="ko-KR" dirty="0">
                    <a:ea typeface="굴림" charset="0"/>
                    <a:cs typeface="굴림" charset="0"/>
                    <a:sym typeface="Wingdings" panose="05000000000000000000" pitchFamily="2" charset="2"/>
                  </a:rPr>
                  <a:t> </a:t>
                </a:r>
                <a:r>
                  <a:rPr lang="en-US" altLang="ko-KR" dirty="0" err="1">
                    <a:ea typeface="굴림" charset="0"/>
                    <a:cs typeface="굴림" charset="0"/>
                    <a:sym typeface="Wingdings" panose="05000000000000000000" pitchFamily="2" charset="2"/>
                  </a:rPr>
                  <a:t>nicht</a:t>
                </a:r>
                <a:r>
                  <a:rPr lang="en-US" altLang="ko-KR" dirty="0">
                    <a:ea typeface="굴림" charset="0"/>
                    <a:cs typeface="굴림" charset="0"/>
                    <a:sym typeface="Wingdings" panose="05000000000000000000" pitchFamily="2" charset="2"/>
                  </a:rPr>
                  <a:t> </a:t>
                </a:r>
                <a:r>
                  <a:rPr lang="en-US" altLang="ko-KR" dirty="0" err="1">
                    <a:ea typeface="굴림" charset="0"/>
                    <a:cs typeface="굴림" charset="0"/>
                    <a:sym typeface="Wingdings" panose="05000000000000000000" pitchFamily="2" charset="2"/>
                  </a:rPr>
                  <a:t>zum</a:t>
                </a:r>
                <a:r>
                  <a:rPr lang="en-US" altLang="ko-KR" dirty="0">
                    <a:ea typeface="굴림" charset="0"/>
                    <a:cs typeface="굴림" charset="0"/>
                    <a:sym typeface="Wingdings" panose="05000000000000000000" pitchFamily="2" charset="2"/>
                  </a:rPr>
                  <a:t> Term dieser Gruppe</a:t>
                </a:r>
                <a:endParaRPr lang="en-US" altLang="ko-KR" dirty="0">
                  <a:ea typeface="굴림" charset="0"/>
                  <a:cs typeface="굴림" charset="0"/>
                </a:endParaRPr>
              </a:p>
              <a:p>
                <a:pPr lvl="1"/>
                <a:endParaRPr lang="en-US" altLang="ko-KR" dirty="0">
                  <a:ea typeface="굴림" charset="0"/>
                  <a:cs typeface="굴림" charset="0"/>
                </a:endParaRPr>
              </a:p>
              <a:p>
                <a:pPr lvl="1"/>
                <a:r>
                  <a:rPr lang="en-US" altLang="ko-KR">
                    <a:ea typeface="굴림" charset="0"/>
                    <a:cs typeface="굴림" charset="0"/>
                  </a:rPr>
                  <a:t>analog für die anderen Gruppen</a:t>
                </a:r>
                <a:endParaRPr lang="en-US" altLang="ko-KR" dirty="0">
                  <a:solidFill>
                    <a:srgbClr val="A90996"/>
                  </a:solidFill>
                  <a:ea typeface="굴림" charset="0"/>
                  <a:cs typeface="굴림" charset="0"/>
                </a:endParaRPr>
              </a:p>
              <a:p>
                <a:pPr marL="76200" lvl="1" indent="0">
                  <a:buNone/>
                </a:pPr>
                <a:endParaRPr lang="en-US" altLang="ko-KR" dirty="0">
                  <a:ea typeface="굴림" charset="0"/>
                  <a:cs typeface="굴림" charset="0"/>
                </a:endParaRPr>
              </a:p>
              <a:p>
                <a:pPr marL="76200" lvl="1" indent="0">
                  <a:buNone/>
                </a:pPr>
                <a:r>
                  <a:rPr lang="en-US" altLang="ko-KR" dirty="0" err="1">
                    <a:ea typeface="굴림" charset="0"/>
                    <a:cs typeface="굴림" charset="0"/>
                  </a:rPr>
                  <a:t>Minimierter</a:t>
                </a:r>
                <a:r>
                  <a:rPr lang="en-US" altLang="ko-KR" dirty="0">
                    <a:ea typeface="굴림" charset="0"/>
                    <a:cs typeface="굴림" charset="0"/>
                  </a:rPr>
                  <a:t> </a:t>
                </a:r>
                <a:r>
                  <a:rPr lang="en-US" altLang="ko-KR" dirty="0" err="1">
                    <a:ea typeface="굴림" charset="0"/>
                    <a:cs typeface="굴림" charset="0"/>
                  </a:rPr>
                  <a:t>Funktionsterm</a:t>
                </a:r>
                <a:r>
                  <a:rPr lang="en-US" altLang="ko-KR" dirty="0">
                    <a:ea typeface="굴림" charset="0"/>
                    <a:cs typeface="굴림" charset="0"/>
                  </a:rPr>
                  <a:t>: </a:t>
                </a:r>
                <a14:m>
                  <m:oMath xmlns:m="http://schemas.openxmlformats.org/officeDocument/2006/math">
                    <m:sSub>
                      <m:sSubPr>
                        <m:ctrlPr>
                          <a:rPr lang="de-DE" altLang="ko-KR" i="1">
                            <a:latin typeface="Cambria Math" panose="02040503050406030204" pitchFamily="18" charset="0"/>
                            <a:ea typeface="굴림" charset="0"/>
                            <a:cs typeface="굴림" charset="0"/>
                          </a:rPr>
                        </m:ctrlPr>
                      </m:sSubPr>
                      <m:e>
                        <m:r>
                          <a:rPr lang="de-DE" altLang="ko-KR" i="1">
                            <a:latin typeface="Cambria Math" panose="02040503050406030204" pitchFamily="18" charset="0"/>
                            <a:ea typeface="굴림" charset="0"/>
                            <a:cs typeface="굴림" charset="0"/>
                          </a:rPr>
                          <m:t>𝐶</m:t>
                        </m:r>
                      </m:e>
                      <m:sub>
                        <m:r>
                          <a:rPr lang="de-DE" altLang="ko-KR" i="1">
                            <a:latin typeface="Cambria Math" panose="02040503050406030204" pitchFamily="18" charset="0"/>
                            <a:ea typeface="굴림" charset="0"/>
                            <a:cs typeface="굴림" charset="0"/>
                          </a:rPr>
                          <m:t>𝑜𝑢𝑡</m:t>
                        </m:r>
                      </m:sub>
                    </m:sSub>
                    <m:r>
                      <a:rPr lang="de-DE" altLang="ko-KR" i="1">
                        <a:latin typeface="Cambria Math" panose="02040503050406030204" pitchFamily="18" charset="0"/>
                        <a:ea typeface="굴림" charset="0"/>
                        <a:cs typeface="굴림" charset="0"/>
                      </a:rPr>
                      <m:t>=</m:t>
                    </m:r>
                    <m:r>
                      <a:rPr lang="de-DE" altLang="ko-KR" i="1">
                        <a:solidFill>
                          <a:srgbClr val="FF0000"/>
                        </a:solidFill>
                        <a:latin typeface="Cambria Math" panose="02040503050406030204" pitchFamily="18" charset="0"/>
                        <a:ea typeface="굴림" charset="0"/>
                        <a:cs typeface="굴림" charset="0"/>
                      </a:rPr>
                      <m:t>𝐴</m:t>
                    </m:r>
                    <m:r>
                      <a:rPr lang="de-DE" altLang="ko-KR" i="1">
                        <a:solidFill>
                          <a:srgbClr val="FF0000"/>
                        </a:solidFill>
                        <a:latin typeface="Cambria Math" panose="02040503050406030204" pitchFamily="18" charset="0"/>
                        <a:ea typeface="굴림" charset="0"/>
                        <a:cs typeface="굴림" charset="0"/>
                      </a:rPr>
                      <m:t>⋅</m:t>
                    </m:r>
                    <m:r>
                      <a:rPr lang="de-DE" altLang="ko-KR" i="1">
                        <a:solidFill>
                          <a:srgbClr val="FF0000"/>
                        </a:solidFill>
                        <a:latin typeface="Cambria Math" panose="02040503050406030204" pitchFamily="18" charset="0"/>
                        <a:ea typeface="굴림" charset="0"/>
                        <a:cs typeface="굴림" charset="0"/>
                      </a:rPr>
                      <m:t>𝐵</m:t>
                    </m:r>
                    <m:r>
                      <a:rPr lang="de-DE" altLang="ko-KR" b="0" i="0" smtClean="0">
                        <a:solidFill>
                          <a:schemeClr val="tx1"/>
                        </a:solidFill>
                        <a:latin typeface="Cambria Math" panose="02040503050406030204" pitchFamily="18" charset="0"/>
                        <a:ea typeface="굴림" charset="0"/>
                        <a:cs typeface="굴림" charset="0"/>
                      </a:rPr>
                      <m:t>+</m:t>
                    </m:r>
                    <m:r>
                      <a:rPr lang="de-DE" altLang="ko-KR" i="1" smtClean="0">
                        <a:solidFill>
                          <a:srgbClr val="F5750B"/>
                        </a:solidFill>
                        <a:latin typeface="Cambria Math" panose="02040503050406030204" pitchFamily="18" charset="0"/>
                        <a:ea typeface="굴림" charset="0"/>
                        <a:cs typeface="굴림" charset="0"/>
                      </a:rPr>
                      <m:t>𝐵</m:t>
                    </m:r>
                    <m:r>
                      <a:rPr lang="de-DE" altLang="ko-KR" i="1" smtClean="0">
                        <a:solidFill>
                          <a:srgbClr val="F5750B"/>
                        </a:solidFill>
                        <a:latin typeface="Cambria Math" panose="02040503050406030204" pitchFamily="18" charset="0"/>
                        <a:ea typeface="굴림" charset="0"/>
                        <a:cs typeface="굴림" charset="0"/>
                      </a:rPr>
                      <m:t>⋅</m:t>
                    </m:r>
                    <m:sSub>
                      <m:sSubPr>
                        <m:ctrlPr>
                          <a:rPr lang="de-DE" altLang="ko-KR" i="1">
                            <a:solidFill>
                              <a:srgbClr val="F5750B"/>
                            </a:solidFill>
                            <a:latin typeface="Cambria Math" panose="02040503050406030204" pitchFamily="18" charset="0"/>
                            <a:ea typeface="굴림" charset="0"/>
                            <a:cs typeface="굴림" charset="0"/>
                          </a:rPr>
                        </m:ctrlPr>
                      </m:sSubPr>
                      <m:e>
                        <m:r>
                          <a:rPr lang="de-DE" altLang="ko-KR" i="1">
                            <a:solidFill>
                              <a:srgbClr val="F5750B"/>
                            </a:solidFill>
                            <a:latin typeface="Cambria Math" panose="02040503050406030204" pitchFamily="18" charset="0"/>
                            <a:ea typeface="굴림" charset="0"/>
                            <a:cs typeface="굴림" charset="0"/>
                          </a:rPr>
                          <m:t>𝐶</m:t>
                        </m:r>
                      </m:e>
                      <m:sub>
                        <m:r>
                          <a:rPr lang="de-DE" altLang="ko-KR" i="1">
                            <a:solidFill>
                              <a:srgbClr val="F5750B"/>
                            </a:solidFill>
                            <a:latin typeface="Cambria Math" panose="02040503050406030204" pitchFamily="18" charset="0"/>
                            <a:ea typeface="굴림" charset="0"/>
                            <a:cs typeface="굴림" charset="0"/>
                          </a:rPr>
                          <m:t>𝑖𝑛</m:t>
                        </m:r>
                      </m:sub>
                    </m:sSub>
                    <m:r>
                      <a:rPr lang="de-DE" altLang="ko-KR" i="1">
                        <a:latin typeface="Cambria Math" panose="02040503050406030204" pitchFamily="18" charset="0"/>
                        <a:ea typeface="굴림" charset="0"/>
                        <a:cs typeface="굴림" charset="0"/>
                      </a:rPr>
                      <m:t>+</m:t>
                    </m:r>
                    <m:r>
                      <a:rPr lang="de-DE" altLang="ko-KR" i="1" smtClean="0">
                        <a:solidFill>
                          <a:srgbClr val="432BF5"/>
                        </a:solidFill>
                        <a:latin typeface="Cambria Math" panose="02040503050406030204" pitchFamily="18" charset="0"/>
                        <a:ea typeface="굴림" charset="0"/>
                        <a:cs typeface="굴림" charset="0"/>
                      </a:rPr>
                      <m:t>𝐴</m:t>
                    </m:r>
                    <m:r>
                      <a:rPr lang="de-DE" altLang="ko-KR" i="1" smtClean="0">
                        <a:solidFill>
                          <a:srgbClr val="432BF5"/>
                        </a:solidFill>
                        <a:latin typeface="Cambria Math" panose="02040503050406030204" pitchFamily="18" charset="0"/>
                        <a:ea typeface="굴림" charset="0"/>
                        <a:cs typeface="굴림" charset="0"/>
                      </a:rPr>
                      <m:t>⋅</m:t>
                    </m:r>
                    <m:sSub>
                      <m:sSubPr>
                        <m:ctrlPr>
                          <a:rPr lang="de-DE" altLang="ko-KR" i="1">
                            <a:solidFill>
                              <a:srgbClr val="432BF5"/>
                            </a:solidFill>
                            <a:latin typeface="Cambria Math" panose="02040503050406030204" pitchFamily="18" charset="0"/>
                            <a:ea typeface="굴림" charset="0"/>
                            <a:cs typeface="굴림" charset="0"/>
                          </a:rPr>
                        </m:ctrlPr>
                      </m:sSubPr>
                      <m:e>
                        <m:r>
                          <a:rPr lang="de-DE" altLang="ko-KR" i="1">
                            <a:solidFill>
                              <a:srgbClr val="432BF5"/>
                            </a:solidFill>
                            <a:latin typeface="Cambria Math" panose="02040503050406030204" pitchFamily="18" charset="0"/>
                            <a:ea typeface="굴림" charset="0"/>
                            <a:cs typeface="굴림" charset="0"/>
                          </a:rPr>
                          <m:t>𝐶</m:t>
                        </m:r>
                      </m:e>
                      <m:sub>
                        <m:r>
                          <a:rPr lang="de-DE" altLang="ko-KR" i="1">
                            <a:solidFill>
                              <a:srgbClr val="432BF5"/>
                            </a:solidFill>
                            <a:latin typeface="Cambria Math" panose="02040503050406030204" pitchFamily="18" charset="0"/>
                            <a:ea typeface="굴림" charset="0"/>
                            <a:cs typeface="굴림" charset="0"/>
                          </a:rPr>
                          <m:t>𝑖𝑛</m:t>
                        </m:r>
                      </m:sub>
                    </m:sSub>
                  </m:oMath>
                </a14:m>
                <a:endParaRPr lang="de-DE" dirty="0"/>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a:blip r:embed="rId3"/>
                <a:stretch>
                  <a:fillRect l="-1594" t="-219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12" name="Tabelle 11"/>
              <p:cNvGraphicFramePr>
                <a:graphicFrameLocks noGrp="1"/>
              </p:cNvGraphicFramePr>
              <p:nvPr>
                <p:extLst>
                  <p:ext uri="{D42A27DB-BD31-4B8C-83A1-F6EECF244321}">
                    <p14:modId xmlns:p14="http://schemas.microsoft.com/office/powerpoint/2010/main" val="540816140"/>
                  </p:ext>
                </p:extLst>
              </p:nvPr>
            </p:nvGraphicFramePr>
            <p:xfrm>
              <a:off x="7176120" y="692696"/>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𝐴</m:t>
                                    </m: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2000" b="0" i="1" smtClean="0">
                                    <a:solidFill>
                                      <a:schemeClr val="tx1"/>
                                    </a:solidFill>
                                    <a:latin typeface="Cambria Math" panose="02040503050406030204" pitchFamily="18" charset="0"/>
                                  </a:rPr>
                                  <m:t>𝐴</m:t>
                                </m:r>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0597747"/>
                      </a:ext>
                    </a:extLst>
                  </a:tr>
                  <a:tr h="541556">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𝐶</m:t>
                                        </m:r>
                                      </m:e>
                                    </m:bar>
                                  </m:e>
                                  <m:sub>
                                    <m:r>
                                      <a:rPr lang="de-DE" sz="2000" b="0" i="1" smtClean="0">
                                        <a:solidFill>
                                          <a:schemeClr val="tx1"/>
                                        </a:solidFill>
                                        <a:latin typeface="Cambria Math" panose="02040503050406030204" pitchFamily="18" charset="0"/>
                                      </a:rPr>
                                      <m:t>𝑖𝑛</m:t>
                                    </m:r>
                                  </m:sub>
                                </m:sSub>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𝐶</m:t>
                                    </m:r>
                                  </m:e>
                                  <m:sub>
                                    <m:r>
                                      <a:rPr lang="de-DE" sz="2000" b="0" i="1" smtClean="0">
                                        <a:solidFill>
                                          <a:schemeClr val="tx1"/>
                                        </a:solidFill>
                                        <a:latin typeface="Cambria Math" panose="02040503050406030204" pitchFamily="18" charset="0"/>
                                      </a:rPr>
                                      <m:t>𝑖𝑛</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extLst>
                      <a:ext uri="{0D108BD9-81ED-4DB2-BD59-A6C34878D82A}">
                        <a16:rowId xmlns:a16="http://schemas.microsoft.com/office/drawing/2014/main" val="2349163629"/>
                      </a:ext>
                    </a:extLst>
                  </a:tr>
                </a:tbl>
              </a:graphicData>
            </a:graphic>
          </p:graphicFrame>
        </mc:Choice>
        <mc:Fallback xmlns="">
          <p:graphicFrame>
            <p:nvGraphicFramePr>
              <p:cNvPr id="12" name="Tabelle 11"/>
              <p:cNvGraphicFramePr>
                <a:graphicFrameLocks noGrp="1"/>
              </p:cNvGraphicFramePr>
              <p:nvPr>
                <p:extLst>
                  <p:ext uri="{D42A27DB-BD31-4B8C-83A1-F6EECF244321}">
                    <p14:modId xmlns:p14="http://schemas.microsoft.com/office/powerpoint/2010/main" val="540816140"/>
                  </p:ext>
                </p:extLst>
              </p:nvPr>
            </p:nvGraphicFramePr>
            <p:xfrm>
              <a:off x="7176120" y="692696"/>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5503" t="-1299" r="-300000" b="-238961"/>
                          </a:stretch>
                        </a:blipFill>
                      </a:tcPr>
                    </a:tc>
                    <a:tc>
                      <a:txBody>
                        <a:bodyPr/>
                        <a:lstStyle/>
                        <a:p>
                          <a:endParaRPr lang="de-DE"/>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6310" t="-1299" r="-201786"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34911" t="-1299" r="-100592"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36905" t="-1299" r="-1190" b="-238961"/>
                          </a:stretch>
                        </a:blipFill>
                      </a:tcPr>
                    </a:tc>
                    <a:extLst>
                      <a:ext uri="{0D108BD9-81ED-4DB2-BD59-A6C34878D82A}">
                        <a16:rowId xmlns:a16="http://schemas.microsoft.com/office/drawing/2014/main" val="2900597747"/>
                      </a:ext>
                    </a:extLst>
                  </a:tr>
                  <a:tr h="541556">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695" t="-86667" r="-1145763" b="-104444"/>
                          </a:stretch>
                        </a:blip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4"/>
                          <a:stretch>
                            <a:fillRect l="-1695" t="-188764" r="-1145763" b="-5618"/>
                          </a:stretch>
                        </a:blip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4BD"/>
                        </a:solidFill>
                      </a:tcPr>
                    </a:tc>
                    <a:extLst>
                      <a:ext uri="{0D108BD9-81ED-4DB2-BD59-A6C34878D82A}">
                        <a16:rowId xmlns:a16="http://schemas.microsoft.com/office/drawing/2014/main" val="2349163629"/>
                      </a:ext>
                    </a:extLst>
                  </a:tr>
                </a:tbl>
              </a:graphicData>
            </a:graphic>
          </p:graphicFrame>
        </mc:Fallback>
      </mc:AlternateContent>
      <p:sp>
        <p:nvSpPr>
          <p:cNvPr id="247810" name="Rectangle 2"/>
          <p:cNvSpPr>
            <a:spLocks noGrp="1" noChangeArrowheads="1"/>
          </p:cNvSpPr>
          <p:nvPr>
            <p:ph type="title"/>
          </p:nvPr>
        </p:nvSpPr>
        <p:spPr>
          <a:xfrm>
            <a:off x="1981200" y="403674"/>
            <a:ext cx="7620000" cy="577054"/>
          </a:xfrm>
        </p:spPr>
        <p:txBody>
          <a:bodyPr>
            <a:normAutofit/>
          </a:bodyPr>
          <a:lstStyle/>
          <a:p>
            <a:pPr>
              <a:lnSpc>
                <a:spcPct val="80000"/>
              </a:lnSpc>
            </a:pPr>
            <a:r>
              <a:rPr lang="de-DE" altLang="ko-KR" sz="3200" dirty="0">
                <a:ea typeface="굴림" charset="0"/>
                <a:cs typeface="굴림" charset="0"/>
              </a:rPr>
              <a:t>KV-Minimierung: Beispiel</a:t>
            </a: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45" name="Slide Number Placeholder 5"/>
          <p:cNvSpPr>
            <a:spLocks noGrp="1"/>
          </p:cNvSpPr>
          <p:nvPr>
            <p:ph type="sldNum" sz="quarter" idx="12"/>
          </p:nvPr>
        </p:nvSpPr>
        <p:spPr/>
        <p:txBody>
          <a:bodyPr/>
          <a:lstStyle/>
          <a:p>
            <a:fld id="{20567056-E594-924F-9299-8B7B19193F90}" type="slidenum">
              <a:rPr lang="en-US"/>
              <a:pPr/>
              <a:t>40</a:t>
            </a:fld>
            <a:endParaRPr lang="en-US"/>
          </a:p>
        </p:txBody>
      </p:sp>
      <p:sp>
        <p:nvSpPr>
          <p:cNvPr id="4" name="Abgerundetes Rechteck 3"/>
          <p:cNvSpPr/>
          <p:nvPr/>
        </p:nvSpPr>
        <p:spPr>
          <a:xfrm>
            <a:off x="9840416" y="1243360"/>
            <a:ext cx="551432" cy="946429"/>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p:cNvSpPr/>
          <p:nvPr/>
        </p:nvSpPr>
        <p:spPr>
          <a:xfrm>
            <a:off x="8796296" y="1700808"/>
            <a:ext cx="1548176" cy="504056"/>
          </a:xfrm>
          <a:prstGeom prst="roundRect">
            <a:avLst/>
          </a:prstGeom>
          <a:noFill/>
          <a:ln w="50800">
            <a:solidFill>
              <a:srgbClr val="F575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bgerundetes Rechteck 10"/>
          <p:cNvSpPr/>
          <p:nvPr/>
        </p:nvSpPr>
        <p:spPr>
          <a:xfrm>
            <a:off x="9696400" y="1772816"/>
            <a:ext cx="1656184" cy="471044"/>
          </a:xfrm>
          <a:prstGeom prst="roundRect">
            <a:avLst/>
          </a:prstGeom>
          <a:noFill/>
          <a:ln w="508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6247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KV-Minimierung: fiktive Beispiele</a:t>
            </a:r>
          </a:p>
        </p:txBody>
      </p:sp>
      <p:sp>
        <p:nvSpPr>
          <p:cNvPr id="3" name="Inhaltsplatzhalter 2"/>
          <p:cNvSpPr>
            <a:spLocks noGrp="1"/>
          </p:cNvSpPr>
          <p:nvPr>
            <p:ph idx="1"/>
          </p:nvPr>
        </p:nvSpPr>
        <p:spPr/>
        <p:txBody>
          <a:bodyPr/>
          <a:lstStyle/>
          <a:p>
            <a:pPr marL="0" indent="0">
              <a:buNone/>
            </a:pPr>
            <a:endParaRPr lang="de-DE" dirty="0"/>
          </a:p>
          <a:p>
            <a:endParaRPr lang="de-DE" dirty="0"/>
          </a:p>
          <a:p>
            <a:pPr marL="0" indent="0">
              <a:buNone/>
            </a:pPr>
            <a:endParaRPr lang="de-DE" dirty="0"/>
          </a:p>
          <a:p>
            <a:pPr marL="0" indent="0">
              <a:buNone/>
            </a:pPr>
            <a:endParaRPr lang="de-DE" sz="1100" dirty="0"/>
          </a:p>
          <a:p>
            <a:pPr marL="0" indent="0">
              <a:buNone/>
            </a:pPr>
            <a:endParaRPr lang="de-DE" b="1" dirty="0">
              <a:solidFill>
                <a:srgbClr val="FF0000"/>
              </a:solidFill>
            </a:endParaRPr>
          </a:p>
          <a:p>
            <a:pPr marL="0" indent="0">
              <a:buNone/>
            </a:pPr>
            <a:endParaRPr lang="de-DE" b="1" dirty="0">
              <a:solidFill>
                <a:srgbClr val="FF0000"/>
              </a:solidFill>
            </a:endParaRPr>
          </a:p>
          <a:p>
            <a:pPr marL="0" indent="0">
              <a:buNone/>
            </a:pPr>
            <a:r>
              <a:rPr lang="de-DE" b="1" u="sng" dirty="0">
                <a:solidFill>
                  <a:srgbClr val="FF0000"/>
                </a:solidFill>
              </a:rPr>
              <a:t>Was ist jeweils die beste Markierung?</a:t>
            </a:r>
            <a:br>
              <a:rPr lang="de-DE" b="1" u="sng" dirty="0">
                <a:solidFill>
                  <a:srgbClr val="FF0000"/>
                </a:solidFill>
              </a:rPr>
            </a:br>
            <a:r>
              <a:rPr lang="de-DE" b="1" u="sng" dirty="0">
                <a:solidFill>
                  <a:srgbClr val="FF0000"/>
                </a:solidFill>
              </a:rPr>
              <a:t>Geben Sie die minimierten Funktionsterme an!</a:t>
            </a:r>
            <a:endParaRPr lang="de-DE" sz="2000" b="1" u="sng" dirty="0">
              <a:solidFill>
                <a:srgbClr val="FF0000"/>
              </a:solidFill>
            </a:endParaRPr>
          </a:p>
          <a:p>
            <a:pPr marL="0" indent="0">
              <a:buNone/>
            </a:pPr>
            <a:r>
              <a:rPr lang="de-DE" dirty="0"/>
              <a:t>Nicht vergessen: </a:t>
            </a:r>
          </a:p>
          <a:p>
            <a:r>
              <a:rPr lang="de-DE" dirty="0"/>
              <a:t>wie bei einer Weltkarte liegt ganz rechts neben ganz links</a:t>
            </a:r>
          </a:p>
          <a:p>
            <a:r>
              <a:rPr lang="de-DE" dirty="0"/>
              <a:t>das gleiche gilt für oben und unten bei größeren KV-Diagrammen</a:t>
            </a:r>
          </a:p>
          <a:p>
            <a:pPr marL="0" indent="0">
              <a:buNone/>
            </a:pPr>
            <a:endParaRPr lang="de-DE" b="1" dirty="0">
              <a:solidFill>
                <a:srgbClr val="FF0000"/>
              </a:solidFill>
            </a:endParaRP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41</a:t>
            </a:fld>
            <a:r>
              <a:rPr lang="de-DE"/>
              <a:t> </a:t>
            </a:r>
            <a:endParaRPr lang="de-DE" dirty="0"/>
          </a:p>
        </p:txBody>
      </p:sp>
      <mc:AlternateContent xmlns:mc="http://schemas.openxmlformats.org/markup-compatibility/2006" xmlns:a14="http://schemas.microsoft.com/office/drawing/2010/main">
        <mc:Choice Requires="a14">
          <p:graphicFrame>
            <p:nvGraphicFramePr>
              <p:cNvPr id="7" name="Tabelle 6"/>
              <p:cNvGraphicFramePr>
                <a:graphicFrameLocks noGrp="1"/>
              </p:cNvGraphicFramePr>
              <p:nvPr>
                <p:extLst>
                  <p:ext uri="{D42A27DB-BD31-4B8C-83A1-F6EECF244321}">
                    <p14:modId xmlns:p14="http://schemas.microsoft.com/office/powerpoint/2010/main" val="2818287418"/>
                  </p:ext>
                </p:extLst>
              </p:nvPr>
            </p:nvGraphicFramePr>
            <p:xfrm>
              <a:off x="1631500" y="1301772"/>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𝐴</m:t>
                                    </m: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2000" b="0" i="1" smtClean="0">
                                    <a:solidFill>
                                      <a:schemeClr val="tx1"/>
                                    </a:solidFill>
                                    <a:latin typeface="Cambria Math" panose="02040503050406030204" pitchFamily="18" charset="0"/>
                                  </a:rPr>
                                  <m:t>𝐴</m:t>
                                </m:r>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0597747"/>
                      </a:ext>
                    </a:extLst>
                  </a:tr>
                  <a:tr h="541556">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𝐶</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 </m:t>
                                </m:r>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𝐶</m:t>
                                    </m:r>
                                  </m:e>
                                  <m:sub>
                                    <m:r>
                                      <a:rPr lang="de-DE" sz="2000" b="0" i="1" smtClean="0">
                                        <a:solidFill>
                                          <a:schemeClr val="tx1"/>
                                        </a:solidFill>
                                        <a:latin typeface="Cambria Math" panose="02040503050406030204" pitchFamily="18" charset="0"/>
                                      </a:rPr>
                                      <m:t> </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9163629"/>
                      </a:ext>
                    </a:extLst>
                  </a:tr>
                </a:tbl>
              </a:graphicData>
            </a:graphic>
          </p:graphicFrame>
        </mc:Choice>
        <mc:Fallback xmlns="">
          <p:graphicFrame>
            <p:nvGraphicFramePr>
              <p:cNvPr id="7" name="Tabelle 6"/>
              <p:cNvGraphicFramePr>
                <a:graphicFrameLocks noGrp="1"/>
              </p:cNvGraphicFramePr>
              <p:nvPr>
                <p:extLst>
                  <p:ext uri="{D42A27DB-BD31-4B8C-83A1-F6EECF244321}">
                    <p14:modId xmlns:p14="http://schemas.microsoft.com/office/powerpoint/2010/main" val="2818287418"/>
                  </p:ext>
                </p:extLst>
              </p:nvPr>
            </p:nvGraphicFramePr>
            <p:xfrm>
              <a:off x="1631500" y="1301772"/>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503" t="-1299" r="-300592" b="-238961"/>
                          </a:stretch>
                        </a:blipFill>
                      </a:tcPr>
                    </a:tc>
                    <a:tc>
                      <a:txBody>
                        <a:bodyPr/>
                        <a:lstStyle/>
                        <a:p>
                          <a:endParaRPr lang="de-DE"/>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6310" t="-1299" r="-202381"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34911" t="-1299" r="-101183"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36905" t="-1299" r="-1786" b="-238961"/>
                          </a:stretch>
                        </a:blipFill>
                      </a:tcPr>
                    </a:tc>
                    <a:extLst>
                      <a:ext uri="{0D108BD9-81ED-4DB2-BD59-A6C34878D82A}">
                        <a16:rowId xmlns:a16="http://schemas.microsoft.com/office/drawing/2014/main" val="2900597747"/>
                      </a:ext>
                    </a:extLst>
                  </a:tr>
                  <a:tr h="541556">
                    <a:tc>
                      <a:txBody>
                        <a:bodyPr/>
                        <a:lstStyle/>
                        <a:p>
                          <a:endParaRPr lang="de-DE"/>
                        </a:p>
                      </a:txBody>
                      <a:tcPr anchor="ctr">
                        <a:lnR w="12700" cap="flat" cmpd="sng" algn="ctr">
                          <a:solidFill>
                            <a:schemeClr val="tx1"/>
                          </a:solidFill>
                          <a:prstDash val="solid"/>
                          <a:round/>
                          <a:headEnd type="none" w="med" len="med"/>
                          <a:tailEnd type="none" w="med" len="med"/>
                        </a:lnR>
                        <a:blipFill>
                          <a:blip r:embed="rId2"/>
                          <a:stretch>
                            <a:fillRect l="-1695" t="-86667" r="-1147458" b="-104444"/>
                          </a:stretch>
                        </a:blip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2"/>
                          <a:stretch>
                            <a:fillRect l="-1695" t="-188764" r="-1147458" b="-5618"/>
                          </a:stretch>
                        </a:blip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916362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elle 13"/>
              <p:cNvGraphicFramePr>
                <a:graphicFrameLocks noGrp="1"/>
              </p:cNvGraphicFramePr>
              <p:nvPr>
                <p:extLst>
                  <p:ext uri="{D42A27DB-BD31-4B8C-83A1-F6EECF244321}">
                    <p14:modId xmlns:p14="http://schemas.microsoft.com/office/powerpoint/2010/main" val="3867946952"/>
                  </p:ext>
                </p:extLst>
              </p:nvPr>
            </p:nvGraphicFramePr>
            <p:xfrm>
              <a:off x="7248128" y="980728"/>
              <a:ext cx="3780336" cy="3099336"/>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1298247933"/>
                        </a:ext>
                      </a:extLst>
                    </a:gridCol>
                    <a:gridCol w="360000">
                      <a:extLst>
                        <a:ext uri="{9D8B030D-6E8A-4147-A177-3AD203B41FA5}">
                          <a16:colId xmlns:a16="http://schemas.microsoft.com/office/drawing/2014/main" val="472115354"/>
                        </a:ext>
                      </a:extLst>
                    </a:gridCol>
                    <a:gridCol w="765084">
                      <a:extLst>
                        <a:ext uri="{9D8B030D-6E8A-4147-A177-3AD203B41FA5}">
                          <a16:colId xmlns:a16="http://schemas.microsoft.com/office/drawing/2014/main" val="2121692163"/>
                        </a:ext>
                      </a:extLst>
                    </a:gridCol>
                    <a:gridCol w="765084">
                      <a:extLst>
                        <a:ext uri="{9D8B030D-6E8A-4147-A177-3AD203B41FA5}">
                          <a16:colId xmlns:a16="http://schemas.microsoft.com/office/drawing/2014/main" val="1640024042"/>
                        </a:ext>
                      </a:extLst>
                    </a:gridCol>
                    <a:gridCol w="765084">
                      <a:extLst>
                        <a:ext uri="{9D8B030D-6E8A-4147-A177-3AD203B41FA5}">
                          <a16:colId xmlns:a16="http://schemas.microsoft.com/office/drawing/2014/main" val="3321365875"/>
                        </a:ext>
                      </a:extLst>
                    </a:gridCol>
                    <a:gridCol w="765084">
                      <a:extLst>
                        <a:ext uri="{9D8B030D-6E8A-4147-A177-3AD203B41FA5}">
                          <a16:colId xmlns:a16="http://schemas.microsoft.com/office/drawing/2014/main" val="1232459990"/>
                        </a:ext>
                      </a:extLst>
                    </a:gridCol>
                  </a:tblGrid>
                  <a:tr h="469548">
                    <a:tc>
                      <a:txBody>
                        <a:bodyPr/>
                        <a:lstStyle/>
                        <a:p>
                          <a:pPr algn="ctr"/>
                          <a:endParaRPr lang="de-DE" sz="2000" dirty="0">
                            <a:latin typeface="Meta Offc Pro" panose="020B0504030101020102"/>
                          </a:endParaRPr>
                        </a:p>
                      </a:txBody>
                      <a:tcPr anchor="ctr">
                        <a:lnR w="12700" cmpd="sng">
                          <a:noFill/>
                        </a:lnR>
                        <a:solidFill>
                          <a:schemeClr val="bg1"/>
                        </a:solidFill>
                      </a:tcPr>
                    </a:tc>
                    <a:tc>
                      <a:txBody>
                        <a:bodyPr/>
                        <a:lstStyle/>
                        <a:p>
                          <a:pPr algn="ctr"/>
                          <a:endParaRPr lang="de-DE" sz="2000" dirty="0">
                            <a:latin typeface="Meta Offc Pro" panose="020B0504030101020102"/>
                          </a:endParaRPr>
                        </a:p>
                      </a:txBody>
                      <a:tcPr anchor="ctr">
                        <a:lnL w="12700" cmpd="sng">
                          <a:noFill/>
                        </a:lnL>
                        <a:lnR w="12700" cmpd="sng">
                          <a:noFill/>
                        </a:ln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9848840"/>
                      </a:ext>
                    </a:extLst>
                  </a:tr>
                  <a:tr h="469548">
                    <a:tc>
                      <a:txBody>
                        <a:bodyPr/>
                        <a:lstStyle/>
                        <a:p>
                          <a:pPr algn="ctr"/>
                          <a:endParaRPr lang="de-DE" sz="2000" dirty="0">
                            <a:latin typeface="Meta Offc Pro" panose="020B0504030101020102"/>
                          </a:endParaRPr>
                        </a:p>
                      </a:txBody>
                      <a:tcPr anchor="ctr">
                        <a:lnB w="12700" cmpd="sng">
                          <a:noFill/>
                        </a:lnB>
                        <a:solidFill>
                          <a:schemeClr val="bg1"/>
                        </a:solidFill>
                      </a:tcPr>
                    </a:tc>
                    <a:tc>
                      <a:txBody>
                        <a:bodyPr/>
                        <a:lstStyle/>
                        <a:p>
                          <a:pPr algn="ctr"/>
                          <a:endParaRPr lang="de-DE" sz="2000" dirty="0">
                            <a:latin typeface="Meta Offc Pro" panose="020B0504030101020102"/>
                          </a:endParaRPr>
                        </a:p>
                      </a:txBody>
                      <a:tcPr anchor="ctr">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7021525"/>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4</m:t>
                                    </m:r>
                                  </m:sub>
                                </m:sSub>
                              </m:oMath>
                            </m:oMathPara>
                          </a14:m>
                          <a:endParaRPr lang="de-DE" sz="20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3</m:t>
                                    </m:r>
                                  </m:sub>
                                </m:sSub>
                              </m:oMath>
                            </m:oMathPara>
                          </a14:m>
                          <a:endParaRPr lang="de-DE" sz="2000" b="0" dirty="0">
                            <a:solidFill>
                              <a:schemeClr val="tx1"/>
                            </a:solidFill>
                            <a:latin typeface="Meta Offc Pro" panose="020B050403010102010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9662181"/>
                      </a:ext>
                    </a:extLst>
                  </a:tr>
                  <a:tr h="540060">
                    <a:tc row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4</m:t>
                                    </m:r>
                                  </m:sub>
                                </m:sSub>
                              </m:oMath>
                            </m:oMathPara>
                          </a14:m>
                          <a:endParaRPr lang="de-DE" sz="20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209182"/>
                      </a:ext>
                    </a:extLst>
                  </a:tr>
                  <a:tr h="540060">
                    <a:tc vMerge="1">
                      <a:txBody>
                        <a:bodyPr/>
                        <a:lstStyle/>
                        <a:p>
                          <a:pPr algn="ctr"/>
                          <a:endParaRPr lang="de-DE" sz="2000" b="0" dirty="0">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3</m:t>
                                    </m:r>
                                  </m:sub>
                                </m:sSub>
                              </m:oMath>
                            </m:oMathPara>
                          </a14:m>
                          <a:endParaRPr lang="de-DE" sz="2000" b="0" dirty="0">
                            <a:latin typeface="Meta Offc Pro" panose="020B050403010102010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236081"/>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4</m:t>
                                    </m:r>
                                  </m:sub>
                                </m:sSub>
                              </m:oMath>
                            </m:oMathPara>
                          </a14:m>
                          <a:endParaRPr lang="de-DE" sz="20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595559"/>
                      </a:ext>
                    </a:extLst>
                  </a:tr>
                </a:tbl>
              </a:graphicData>
            </a:graphic>
          </p:graphicFrame>
        </mc:Choice>
        <mc:Fallback xmlns="">
          <p:graphicFrame>
            <p:nvGraphicFramePr>
              <p:cNvPr id="14" name="Tabelle 13"/>
              <p:cNvGraphicFramePr>
                <a:graphicFrameLocks noGrp="1"/>
              </p:cNvGraphicFramePr>
              <p:nvPr>
                <p:extLst>
                  <p:ext uri="{D42A27DB-BD31-4B8C-83A1-F6EECF244321}">
                    <p14:modId xmlns:p14="http://schemas.microsoft.com/office/powerpoint/2010/main" val="3867946952"/>
                  </p:ext>
                </p:extLst>
              </p:nvPr>
            </p:nvGraphicFramePr>
            <p:xfrm>
              <a:off x="7248128" y="980728"/>
              <a:ext cx="3780336" cy="3099336"/>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1298247933"/>
                        </a:ext>
                      </a:extLst>
                    </a:gridCol>
                    <a:gridCol w="360000">
                      <a:extLst>
                        <a:ext uri="{9D8B030D-6E8A-4147-A177-3AD203B41FA5}">
                          <a16:colId xmlns:a16="http://schemas.microsoft.com/office/drawing/2014/main" val="472115354"/>
                        </a:ext>
                      </a:extLst>
                    </a:gridCol>
                    <a:gridCol w="765084">
                      <a:extLst>
                        <a:ext uri="{9D8B030D-6E8A-4147-A177-3AD203B41FA5}">
                          <a16:colId xmlns:a16="http://schemas.microsoft.com/office/drawing/2014/main" val="2121692163"/>
                        </a:ext>
                      </a:extLst>
                    </a:gridCol>
                    <a:gridCol w="765084">
                      <a:extLst>
                        <a:ext uri="{9D8B030D-6E8A-4147-A177-3AD203B41FA5}">
                          <a16:colId xmlns:a16="http://schemas.microsoft.com/office/drawing/2014/main" val="1640024042"/>
                        </a:ext>
                      </a:extLst>
                    </a:gridCol>
                    <a:gridCol w="765084">
                      <a:extLst>
                        <a:ext uri="{9D8B030D-6E8A-4147-A177-3AD203B41FA5}">
                          <a16:colId xmlns:a16="http://schemas.microsoft.com/office/drawing/2014/main" val="3321365875"/>
                        </a:ext>
                      </a:extLst>
                    </a:gridCol>
                    <a:gridCol w="765084">
                      <a:extLst>
                        <a:ext uri="{9D8B030D-6E8A-4147-A177-3AD203B41FA5}">
                          <a16:colId xmlns:a16="http://schemas.microsoft.com/office/drawing/2014/main" val="1232459990"/>
                        </a:ext>
                      </a:extLst>
                    </a:gridCol>
                  </a:tblGrid>
                  <a:tr h="469548">
                    <a:tc>
                      <a:txBody>
                        <a:bodyPr/>
                        <a:lstStyle/>
                        <a:p>
                          <a:pPr algn="ctr"/>
                          <a:endParaRPr lang="de-DE" sz="2000" dirty="0">
                            <a:latin typeface="Meta Offc Pro" panose="020B0504030101020102"/>
                          </a:endParaRPr>
                        </a:p>
                      </a:txBody>
                      <a:tcPr anchor="ctr">
                        <a:lnR w="12700" cmpd="sng">
                          <a:noFill/>
                        </a:lnR>
                        <a:solidFill>
                          <a:schemeClr val="bg1"/>
                        </a:solidFill>
                      </a:tcPr>
                    </a:tc>
                    <a:tc>
                      <a:txBody>
                        <a:bodyPr/>
                        <a:lstStyle/>
                        <a:p>
                          <a:pPr algn="ctr"/>
                          <a:endParaRPr lang="de-DE" sz="2000" dirty="0">
                            <a:latin typeface="Meta Offc Pro" panose="020B0504030101020102"/>
                          </a:endParaRPr>
                        </a:p>
                      </a:txBody>
                      <a:tcPr anchor="ctr">
                        <a:lnL w="12700" cmpd="sng">
                          <a:noFill/>
                        </a:lnL>
                        <a:lnR w="12700" cmpd="sng">
                          <a:noFill/>
                        </a:ln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4444" t="-1299" r="-301587" b="-564935"/>
                          </a:stretch>
                        </a:blipFill>
                      </a:tcPr>
                    </a:tc>
                    <a:tc gridSpan="2">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7222" t="-1299" r="-50794" b="-564935"/>
                          </a:stretch>
                        </a:blip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394444" t="-1299" r="-1587" b="-564935"/>
                          </a:stretch>
                        </a:blipFill>
                      </a:tcPr>
                    </a:tc>
                    <a:extLst>
                      <a:ext uri="{0D108BD9-81ED-4DB2-BD59-A6C34878D82A}">
                        <a16:rowId xmlns:a16="http://schemas.microsoft.com/office/drawing/2014/main" val="1689848840"/>
                      </a:ext>
                    </a:extLst>
                  </a:tr>
                  <a:tr h="469548">
                    <a:tc>
                      <a:txBody>
                        <a:bodyPr/>
                        <a:lstStyle/>
                        <a:p>
                          <a:pPr algn="ctr"/>
                          <a:endParaRPr lang="de-DE" sz="2000" dirty="0">
                            <a:latin typeface="Meta Offc Pro" panose="020B0504030101020102"/>
                          </a:endParaRPr>
                        </a:p>
                      </a:txBody>
                      <a:tcPr anchor="ctr">
                        <a:lnB w="12700" cmpd="sng">
                          <a:noFill/>
                        </a:lnB>
                        <a:solidFill>
                          <a:schemeClr val="bg1"/>
                        </a:solidFill>
                      </a:tcPr>
                    </a:tc>
                    <a:tc>
                      <a:txBody>
                        <a:bodyPr/>
                        <a:lstStyle/>
                        <a:p>
                          <a:pPr algn="ctr"/>
                          <a:endParaRPr lang="de-DE" sz="2000" dirty="0">
                            <a:latin typeface="Meta Offc Pro" panose="020B0504030101020102"/>
                          </a:endParaRPr>
                        </a:p>
                      </a:txBody>
                      <a:tcPr anchor="ctr">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222" t="-100000" r="-100794" b="-457692"/>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7222" t="-100000" r="-794" b="-457692"/>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7021525"/>
                      </a:ext>
                    </a:extLst>
                  </a:tr>
                  <a:tr h="540060">
                    <a:tc>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1695" t="-177273" r="-957627" b="-305682"/>
                          </a:stretch>
                        </a:blipFill>
                      </a:tcPr>
                    </a:tc>
                    <a:tc rowSpan="2">
                      <a:txBody>
                        <a:bodyPr/>
                        <a:lstStyle/>
                        <a:p>
                          <a:endParaRPr lang="de-DE"/>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3"/>
                          <a:stretch>
                            <a:fillRect l="-101695" t="-88136" r="-857627" b="-101695"/>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4444" t="-177273" r="-301587" b="-305682"/>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4444" t="-177273" r="-201587" b="-305682"/>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4444" t="-177273" r="-101587" b="-305682"/>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4444" t="-177273" r="-1587" b="-305682"/>
                          </a:stretch>
                        </a:blipFill>
                      </a:tcPr>
                    </a:tc>
                    <a:extLst>
                      <a:ext uri="{0D108BD9-81ED-4DB2-BD59-A6C34878D82A}">
                        <a16:rowId xmlns:a16="http://schemas.microsoft.com/office/drawing/2014/main" val="2559662181"/>
                      </a:ext>
                    </a:extLst>
                  </a:tr>
                  <a:tr h="540060">
                    <a:tc rowSpan="2">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1695" t="-137079" r="-957627" b="-51124"/>
                          </a:stretch>
                        </a:blip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4444" t="-274157" r="-301587" b="-2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4444" t="-274157" r="-201587" b="-2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4444" t="-274157" r="-101587" b="-2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4444" t="-274157" r="-1587" b="-202247"/>
                          </a:stretch>
                        </a:blipFill>
                      </a:tcPr>
                    </a:tc>
                    <a:extLst>
                      <a:ext uri="{0D108BD9-81ED-4DB2-BD59-A6C34878D82A}">
                        <a16:rowId xmlns:a16="http://schemas.microsoft.com/office/drawing/2014/main" val="3563209182"/>
                      </a:ext>
                    </a:extLst>
                  </a:tr>
                  <a:tr h="540060">
                    <a:tc vMerge="1">
                      <a:txBody>
                        <a:bodyPr/>
                        <a:lstStyle/>
                        <a:p>
                          <a:pPr algn="ctr"/>
                          <a:endParaRPr lang="de-DE" sz="2000" b="0" dirty="0">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endParaRPr lang="de-DE"/>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3"/>
                          <a:stretch>
                            <a:fillRect l="-101695" t="-187079" r="-857627" b="-1124"/>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4444" t="-374157" r="-301587"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4444" t="-374157" r="-201587"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4444" t="-374157" r="-101587"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4444" t="-374157" r="-1587" b="-102247"/>
                          </a:stretch>
                        </a:blipFill>
                      </a:tcPr>
                    </a:tc>
                    <a:extLst>
                      <a:ext uri="{0D108BD9-81ED-4DB2-BD59-A6C34878D82A}">
                        <a16:rowId xmlns:a16="http://schemas.microsoft.com/office/drawing/2014/main" val="403236081"/>
                      </a:ext>
                    </a:extLst>
                  </a:tr>
                  <a:tr h="540060">
                    <a:tc>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1695" t="-474157" r="-957627" b="-2247"/>
                          </a:stretch>
                        </a:blip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4444" t="-474157" r="-301587"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4444" t="-474157" r="-201587"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4444" t="-474157" r="-101587"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4444" t="-474157" r="-1587" b="-2247"/>
                          </a:stretch>
                        </a:blipFill>
                      </a:tcPr>
                    </a:tc>
                    <a:extLst>
                      <a:ext uri="{0D108BD9-81ED-4DB2-BD59-A6C34878D82A}">
                        <a16:rowId xmlns:a16="http://schemas.microsoft.com/office/drawing/2014/main" val="1379595559"/>
                      </a:ext>
                    </a:extLst>
                  </a:tr>
                </a:tbl>
              </a:graphicData>
            </a:graphic>
          </p:graphicFrame>
        </mc:Fallback>
      </mc:AlternateContent>
      <p:cxnSp>
        <p:nvCxnSpPr>
          <p:cNvPr id="16" name="Gerader Verbinder 15"/>
          <p:cNvCxnSpPr/>
          <p:nvPr/>
        </p:nvCxnSpPr>
        <p:spPr>
          <a:xfrm>
            <a:off x="7912790" y="1484784"/>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a:xfrm>
            <a:off x="8776886" y="1484784"/>
            <a:ext cx="13681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flipV="1">
            <a:off x="10263459" y="1484784"/>
            <a:ext cx="729085" cy="17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a:off x="7536160" y="1916832"/>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7536160" y="3573016"/>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a:off x="7536160" y="2492896"/>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5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KV-Minimierung: fiktives Beispiel 1/2</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pPr marL="0" indent="0">
                  <a:buNone/>
                </a:pPr>
                <a:endParaRPr lang="de-DE" dirty="0"/>
              </a:p>
              <a:p>
                <a:endParaRPr lang="de-DE" dirty="0"/>
              </a:p>
              <a:p>
                <a:pPr marL="0" indent="0">
                  <a:buNone/>
                </a:pPr>
                <a:endParaRPr lang="de-DE" dirty="0"/>
              </a:p>
              <a:p>
                <a:pPr marL="0" indent="0">
                  <a:buNone/>
                </a:pPr>
                <a:endParaRPr lang="de-DE" sz="1100" dirty="0"/>
              </a:p>
              <a:p>
                <a:endParaRPr lang="de-DE" dirty="0"/>
              </a:p>
              <a:p>
                <a:endParaRPr lang="de-DE" dirty="0"/>
              </a:p>
              <a:p>
                <a:r>
                  <a:rPr lang="de-DE" dirty="0"/>
                  <a:t>orange Gruppe: </a:t>
                </a:r>
                <a14:m>
                  <m:oMath xmlns:m="http://schemas.openxmlformats.org/officeDocument/2006/math">
                    <m:r>
                      <m:rPr>
                        <m:sty m:val="p"/>
                      </m:rPr>
                      <a:rPr lang="de-DE" altLang="ko-KR" smtClean="0">
                        <a:solidFill>
                          <a:srgbClr val="F5750B"/>
                        </a:solidFill>
                        <a:latin typeface="Cambria Math" panose="02040503050406030204" pitchFamily="18" charset="0"/>
                        <a:ea typeface="굴림" charset="0"/>
                        <a:cs typeface="굴림" charset="0"/>
                      </a:rPr>
                      <m:t>A</m:t>
                    </m:r>
                    <m:r>
                      <a:rPr lang="de-DE" altLang="ko-KR" i="1">
                        <a:solidFill>
                          <a:srgbClr val="F5750B"/>
                        </a:solidFill>
                        <a:latin typeface="Cambria Math" panose="02040503050406030204" pitchFamily="18" charset="0"/>
                        <a:ea typeface="굴림" charset="0"/>
                        <a:cs typeface="굴림" charset="0"/>
                      </a:rPr>
                      <m:t>⋅</m:t>
                    </m:r>
                    <m:r>
                      <a:rPr lang="de-DE" altLang="ko-KR" i="1">
                        <a:solidFill>
                          <a:srgbClr val="F5750B"/>
                        </a:solidFill>
                        <a:latin typeface="Cambria Math" panose="02040503050406030204" pitchFamily="18" charset="0"/>
                        <a:ea typeface="굴림" charset="0"/>
                        <a:cs typeface="굴림" charset="0"/>
                      </a:rPr>
                      <m:t>𝐶</m:t>
                    </m:r>
                  </m:oMath>
                </a14:m>
                <a:endParaRPr lang="de-DE" b="1" dirty="0">
                  <a:solidFill>
                    <a:srgbClr val="F5750B"/>
                  </a:solidFill>
                </a:endParaRPr>
              </a:p>
              <a:p>
                <a:r>
                  <a:rPr lang="de-DE" dirty="0"/>
                  <a:t>blaue Gruppe: </a:t>
                </a:r>
                <a14:m>
                  <m:oMath xmlns:m="http://schemas.openxmlformats.org/officeDocument/2006/math">
                    <m:bar>
                      <m:barPr>
                        <m:pos m:val="top"/>
                        <m:ctrlPr>
                          <a:rPr lang="de-DE" altLang="ko-KR" i="1" smtClean="0">
                            <a:solidFill>
                              <a:srgbClr val="0000FF"/>
                            </a:solidFill>
                            <a:latin typeface="Cambria Math" panose="02040503050406030204" pitchFamily="18" charset="0"/>
                            <a:ea typeface="굴림" charset="0"/>
                            <a:cs typeface="굴림" charset="0"/>
                          </a:rPr>
                        </m:ctrlPr>
                      </m:barPr>
                      <m:e>
                        <m:r>
                          <a:rPr lang="de-DE" altLang="ko-KR" b="0" i="1" smtClean="0">
                            <a:solidFill>
                              <a:srgbClr val="0000FF"/>
                            </a:solidFill>
                            <a:latin typeface="Cambria Math" panose="02040503050406030204" pitchFamily="18" charset="0"/>
                            <a:ea typeface="굴림" charset="0"/>
                            <a:cs typeface="굴림" charset="0"/>
                          </a:rPr>
                          <m:t>𝐵</m:t>
                        </m:r>
                      </m:e>
                    </m:bar>
                    <m:r>
                      <a:rPr lang="de-DE" altLang="ko-KR" i="1">
                        <a:solidFill>
                          <a:srgbClr val="0000FF"/>
                        </a:solidFill>
                        <a:latin typeface="Cambria Math" panose="02040503050406030204" pitchFamily="18" charset="0"/>
                        <a:ea typeface="굴림" charset="0"/>
                        <a:cs typeface="굴림" charset="0"/>
                      </a:rPr>
                      <m:t>⋅</m:t>
                    </m:r>
                    <m:bar>
                      <m:barPr>
                        <m:pos m:val="top"/>
                        <m:ctrlPr>
                          <a:rPr lang="de-DE" altLang="ko-KR" i="1">
                            <a:solidFill>
                              <a:srgbClr val="0000FF"/>
                            </a:solidFill>
                            <a:latin typeface="Cambria Math" panose="02040503050406030204" pitchFamily="18" charset="0"/>
                            <a:ea typeface="굴림" charset="0"/>
                            <a:cs typeface="굴림" charset="0"/>
                          </a:rPr>
                        </m:ctrlPr>
                      </m:barPr>
                      <m:e>
                        <m:r>
                          <a:rPr lang="de-DE" altLang="ko-KR" b="0" i="1" smtClean="0">
                            <a:solidFill>
                              <a:srgbClr val="0000FF"/>
                            </a:solidFill>
                            <a:latin typeface="Cambria Math" panose="02040503050406030204" pitchFamily="18" charset="0"/>
                            <a:ea typeface="굴림" charset="0"/>
                            <a:cs typeface="굴림" charset="0"/>
                          </a:rPr>
                          <m:t>𝐶</m:t>
                        </m:r>
                      </m:e>
                    </m:bar>
                  </m:oMath>
                </a14:m>
                <a:endParaRPr lang="de-DE" altLang="ko-KR" dirty="0">
                  <a:solidFill>
                    <a:srgbClr val="0000FF"/>
                  </a:solidFill>
                  <a:ea typeface="굴림" charset="0"/>
                  <a:cs typeface="굴림" charset="0"/>
                </a:endParaRPr>
              </a:p>
              <a:p>
                <a:r>
                  <a:rPr lang="de-DE" dirty="0"/>
                  <a:t>Funktionsterm: </a:t>
                </a:r>
                <a14:m>
                  <m:oMath xmlns:m="http://schemas.openxmlformats.org/officeDocument/2006/math">
                    <m:r>
                      <m:rPr>
                        <m:sty m:val="p"/>
                      </m:rPr>
                      <a:rPr lang="de-DE" altLang="ko-KR" b="0" i="0" smtClean="0">
                        <a:solidFill>
                          <a:schemeClr val="tx1"/>
                        </a:solidFill>
                        <a:latin typeface="Cambria Math" panose="02040503050406030204" pitchFamily="18" charset="0"/>
                        <a:ea typeface="굴림" charset="0"/>
                        <a:cs typeface="굴림" charset="0"/>
                      </a:rPr>
                      <m:t>f</m:t>
                    </m:r>
                    <m:r>
                      <a:rPr lang="de-DE" altLang="ko-KR" b="0" i="0" smtClean="0">
                        <a:solidFill>
                          <a:schemeClr val="tx1"/>
                        </a:solidFill>
                        <a:latin typeface="Cambria Math" panose="02040503050406030204" pitchFamily="18" charset="0"/>
                        <a:ea typeface="굴림" charset="0"/>
                        <a:cs typeface="굴림" charset="0"/>
                      </a:rPr>
                      <m:t>= </m:t>
                    </m:r>
                    <m:r>
                      <m:rPr>
                        <m:sty m:val="p"/>
                      </m:rPr>
                      <a:rPr lang="de-DE" altLang="ko-KR" smtClean="0">
                        <a:solidFill>
                          <a:srgbClr val="F5750B"/>
                        </a:solidFill>
                        <a:latin typeface="Cambria Math" panose="02040503050406030204" pitchFamily="18" charset="0"/>
                        <a:ea typeface="굴림" charset="0"/>
                        <a:cs typeface="굴림" charset="0"/>
                      </a:rPr>
                      <m:t>A</m:t>
                    </m:r>
                    <m:r>
                      <a:rPr lang="de-DE" altLang="ko-KR" i="1">
                        <a:solidFill>
                          <a:srgbClr val="F5750B"/>
                        </a:solidFill>
                        <a:latin typeface="Cambria Math" panose="02040503050406030204" pitchFamily="18" charset="0"/>
                        <a:ea typeface="굴림" charset="0"/>
                        <a:cs typeface="굴림" charset="0"/>
                      </a:rPr>
                      <m:t>⋅</m:t>
                    </m:r>
                    <m:r>
                      <a:rPr lang="de-DE" altLang="ko-KR" i="1">
                        <a:solidFill>
                          <a:srgbClr val="F5750B"/>
                        </a:solidFill>
                        <a:latin typeface="Cambria Math" panose="02040503050406030204" pitchFamily="18" charset="0"/>
                        <a:ea typeface="굴림" charset="0"/>
                        <a:cs typeface="굴림" charset="0"/>
                      </a:rPr>
                      <m:t>𝐶</m:t>
                    </m:r>
                    <m:r>
                      <a:rPr lang="de-DE" altLang="ko-KR" b="0" i="1" smtClean="0">
                        <a:solidFill>
                          <a:schemeClr val="tx1"/>
                        </a:solidFill>
                        <a:latin typeface="Cambria Math" panose="02040503050406030204" pitchFamily="18" charset="0"/>
                        <a:ea typeface="굴림" charset="0"/>
                        <a:cs typeface="굴림" charset="0"/>
                      </a:rPr>
                      <m:t>+</m:t>
                    </m:r>
                    <m:bar>
                      <m:barPr>
                        <m:pos m:val="top"/>
                        <m:ctrlPr>
                          <a:rPr lang="de-DE" altLang="ko-KR" i="1">
                            <a:solidFill>
                              <a:srgbClr val="0000FF"/>
                            </a:solidFill>
                            <a:latin typeface="Cambria Math" panose="02040503050406030204" pitchFamily="18" charset="0"/>
                            <a:ea typeface="굴림" charset="0"/>
                            <a:cs typeface="굴림" charset="0"/>
                          </a:rPr>
                        </m:ctrlPr>
                      </m:barPr>
                      <m:e>
                        <m:r>
                          <a:rPr lang="de-DE" altLang="ko-KR" i="1">
                            <a:solidFill>
                              <a:srgbClr val="0000FF"/>
                            </a:solidFill>
                            <a:latin typeface="Cambria Math" panose="02040503050406030204" pitchFamily="18" charset="0"/>
                            <a:ea typeface="굴림" charset="0"/>
                            <a:cs typeface="굴림" charset="0"/>
                          </a:rPr>
                          <m:t>𝐵</m:t>
                        </m:r>
                      </m:e>
                    </m:bar>
                    <m:r>
                      <a:rPr lang="de-DE" altLang="ko-KR" i="1">
                        <a:solidFill>
                          <a:srgbClr val="0000FF"/>
                        </a:solidFill>
                        <a:latin typeface="Cambria Math" panose="02040503050406030204" pitchFamily="18" charset="0"/>
                        <a:ea typeface="굴림" charset="0"/>
                        <a:cs typeface="굴림" charset="0"/>
                      </a:rPr>
                      <m:t>⋅</m:t>
                    </m:r>
                    <m:bar>
                      <m:barPr>
                        <m:pos m:val="top"/>
                        <m:ctrlPr>
                          <a:rPr lang="de-DE" altLang="ko-KR" i="1">
                            <a:solidFill>
                              <a:srgbClr val="0000FF"/>
                            </a:solidFill>
                            <a:latin typeface="Cambria Math" panose="02040503050406030204" pitchFamily="18" charset="0"/>
                            <a:ea typeface="굴림" charset="0"/>
                            <a:cs typeface="굴림" charset="0"/>
                          </a:rPr>
                        </m:ctrlPr>
                      </m:barPr>
                      <m:e>
                        <m:r>
                          <a:rPr lang="de-DE" altLang="ko-KR" i="1">
                            <a:solidFill>
                              <a:srgbClr val="0000FF"/>
                            </a:solidFill>
                            <a:latin typeface="Cambria Math" panose="02040503050406030204" pitchFamily="18" charset="0"/>
                            <a:ea typeface="굴림" charset="0"/>
                            <a:cs typeface="굴림" charset="0"/>
                          </a:rPr>
                          <m:t>𝐶</m:t>
                        </m:r>
                      </m:e>
                    </m:bar>
                  </m:oMath>
                </a14:m>
                <a:endParaRPr lang="de-DE" b="1" dirty="0">
                  <a:solidFill>
                    <a:srgbClr val="A90996"/>
                  </a:solidFill>
                </a:endParaRPr>
              </a:p>
              <a:p>
                <a:endParaRPr lang="de-DE" b="1" dirty="0">
                  <a:solidFill>
                    <a:srgbClr val="A90996"/>
                  </a:solidFill>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488"/>
                </a:stretch>
              </a:blipFill>
            </p:spPr>
            <p:txBody>
              <a:bodyPr/>
              <a:lstStyle/>
              <a:p>
                <a:r>
                  <a:rPr lang="de-DE">
                    <a:noFill/>
                  </a:rPr>
                  <a:t> </a:t>
                </a:r>
              </a:p>
            </p:txBody>
          </p:sp>
        </mc:Fallback>
      </mc:AlternateContent>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42</a:t>
            </a:fld>
            <a:r>
              <a:rPr lang="de-DE"/>
              <a:t> </a:t>
            </a:r>
            <a:endParaRPr lang="de-DE" dirty="0"/>
          </a:p>
        </p:txBody>
      </p:sp>
      <mc:AlternateContent xmlns:mc="http://schemas.openxmlformats.org/markup-compatibility/2006" xmlns:a14="http://schemas.microsoft.com/office/drawing/2010/main">
        <mc:Choice Requires="a14">
          <p:graphicFrame>
            <p:nvGraphicFramePr>
              <p:cNvPr id="7" name="Tabelle 6"/>
              <p:cNvGraphicFramePr>
                <a:graphicFrameLocks noGrp="1"/>
              </p:cNvGraphicFramePr>
              <p:nvPr/>
            </p:nvGraphicFramePr>
            <p:xfrm>
              <a:off x="4007768" y="1229764"/>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𝐴</m:t>
                                    </m: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2000" b="0" i="1" smtClean="0">
                                    <a:solidFill>
                                      <a:schemeClr val="tx1"/>
                                    </a:solidFill>
                                    <a:latin typeface="Cambria Math" panose="02040503050406030204" pitchFamily="18" charset="0"/>
                                  </a:rPr>
                                  <m:t>𝐴</m:t>
                                </m:r>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0597747"/>
                      </a:ext>
                    </a:extLst>
                  </a:tr>
                  <a:tr h="541556">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𝐶</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 </m:t>
                                </m:r>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𝐶</m:t>
                                    </m:r>
                                  </m:e>
                                  <m:sub>
                                    <m:r>
                                      <a:rPr lang="de-DE" sz="2000" b="0" i="1" smtClean="0">
                                        <a:solidFill>
                                          <a:schemeClr val="tx1"/>
                                        </a:solidFill>
                                        <a:latin typeface="Cambria Math" panose="02040503050406030204" pitchFamily="18" charset="0"/>
                                      </a:rPr>
                                      <m:t> </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9163629"/>
                      </a:ext>
                    </a:extLst>
                  </a:tr>
                </a:tbl>
              </a:graphicData>
            </a:graphic>
          </p:graphicFrame>
        </mc:Choice>
        <mc:Fallback xmlns="">
          <p:graphicFrame>
            <p:nvGraphicFramePr>
              <p:cNvPr id="7" name="Tabelle 6"/>
              <p:cNvGraphicFramePr>
                <a:graphicFrameLocks noGrp="1"/>
              </p:cNvGraphicFramePr>
              <p:nvPr>
                <p:extLst>
                  <p:ext uri="{D42A27DB-BD31-4B8C-83A1-F6EECF244321}">
                    <p14:modId xmlns:p14="http://schemas.microsoft.com/office/powerpoint/2010/main" val="3120267551"/>
                  </p:ext>
                </p:extLst>
              </p:nvPr>
            </p:nvGraphicFramePr>
            <p:xfrm>
              <a:off x="4007768" y="1229764"/>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5503" t="-1299" r="-300000" b="-238961"/>
                          </a:stretch>
                        </a:blipFill>
                      </a:tcPr>
                    </a:tc>
                    <a:tc>
                      <a:txBody>
                        <a:bodyPr/>
                        <a:lstStyle/>
                        <a:p>
                          <a:endParaRPr lang="de-DE"/>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6310" t="-1299" r="-201786"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34911" t="-1299" r="-100592"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36905" t="-1299" r="-1190" b="-238961"/>
                          </a:stretch>
                        </a:blipFill>
                      </a:tcPr>
                    </a:tc>
                    <a:extLst>
                      <a:ext uri="{0D108BD9-81ED-4DB2-BD59-A6C34878D82A}">
                        <a16:rowId xmlns:a16="http://schemas.microsoft.com/office/drawing/2014/main" val="2900597747"/>
                      </a:ext>
                    </a:extLst>
                  </a:tr>
                  <a:tr h="541556">
                    <a:tc>
                      <a:txBody>
                        <a:bodyPr/>
                        <a:lstStyle/>
                        <a:p>
                          <a:endParaRPr lang="de-DE"/>
                        </a:p>
                      </a:txBody>
                      <a:tcPr anchor="ctr">
                        <a:lnR w="12700" cap="flat" cmpd="sng" algn="ctr">
                          <a:solidFill>
                            <a:schemeClr val="tx1"/>
                          </a:solidFill>
                          <a:prstDash val="solid"/>
                          <a:round/>
                          <a:headEnd type="none" w="med" len="med"/>
                          <a:tailEnd type="none" w="med" len="med"/>
                        </a:lnR>
                        <a:blipFill>
                          <a:blip r:embed="rId3"/>
                          <a:stretch>
                            <a:fillRect l="-1695" t="-86667" r="-1145763" b="-104444"/>
                          </a:stretch>
                        </a:blip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3"/>
                          <a:stretch>
                            <a:fillRect l="-1695" t="-188764" r="-1145763" b="-5618"/>
                          </a:stretch>
                        </a:blip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9163629"/>
                      </a:ext>
                    </a:extLst>
                  </a:tr>
                </a:tbl>
              </a:graphicData>
            </a:graphic>
          </p:graphicFrame>
        </mc:Fallback>
      </mc:AlternateContent>
      <p:grpSp>
        <p:nvGrpSpPr>
          <p:cNvPr id="10" name="Gruppieren 9"/>
          <p:cNvGrpSpPr/>
          <p:nvPr/>
        </p:nvGrpSpPr>
        <p:grpSpPr>
          <a:xfrm>
            <a:off x="3647728" y="1733820"/>
            <a:ext cx="1440160" cy="504056"/>
            <a:chOff x="6456040" y="1556792"/>
            <a:chExt cx="1440160" cy="720080"/>
          </a:xfrm>
        </p:grpSpPr>
        <p:sp>
          <p:nvSpPr>
            <p:cNvPr id="8" name="Abgerundetes Rechteck 7"/>
            <p:cNvSpPr/>
            <p:nvPr/>
          </p:nvSpPr>
          <p:spPr>
            <a:xfrm>
              <a:off x="6456040" y="1556792"/>
              <a:ext cx="1440160" cy="720080"/>
            </a:xfrm>
            <a:prstGeom prst="roundRect">
              <a:avLst/>
            </a:prstGeom>
            <a:noFill/>
            <a:ln w="508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p:cNvSpPr/>
            <p:nvPr/>
          </p:nvSpPr>
          <p:spPr>
            <a:xfrm>
              <a:off x="6456040" y="1556792"/>
              <a:ext cx="648072" cy="72008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1" name="Gruppieren 10"/>
          <p:cNvGrpSpPr/>
          <p:nvPr/>
        </p:nvGrpSpPr>
        <p:grpSpPr>
          <a:xfrm>
            <a:off x="7680176" y="1733820"/>
            <a:ext cx="1440160" cy="504056"/>
            <a:chOff x="6456040" y="1556792"/>
            <a:chExt cx="1440160" cy="720080"/>
          </a:xfrm>
        </p:grpSpPr>
        <p:sp>
          <p:nvSpPr>
            <p:cNvPr id="12" name="Abgerundetes Rechteck 11"/>
            <p:cNvSpPr/>
            <p:nvPr/>
          </p:nvSpPr>
          <p:spPr>
            <a:xfrm>
              <a:off x="6456040" y="1556792"/>
              <a:ext cx="1440160" cy="720080"/>
            </a:xfrm>
            <a:prstGeom prst="roundRect">
              <a:avLst/>
            </a:prstGeom>
            <a:noFill/>
            <a:ln w="508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7248128" y="1556792"/>
              <a:ext cx="648072" cy="72008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Abgerundetes Rechteck 14"/>
          <p:cNvSpPr/>
          <p:nvPr/>
        </p:nvSpPr>
        <p:spPr>
          <a:xfrm>
            <a:off x="6744072" y="2237876"/>
            <a:ext cx="1440160" cy="504056"/>
          </a:xfrm>
          <a:prstGeom prst="roundRect">
            <a:avLst/>
          </a:prstGeom>
          <a:noFill/>
          <a:ln w="50800">
            <a:solidFill>
              <a:srgbClr val="F575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6267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uiExpan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1" name="Tabelle 40"/>
              <p:cNvGraphicFramePr>
                <a:graphicFrameLocks noGrp="1"/>
              </p:cNvGraphicFramePr>
              <p:nvPr>
                <p:extLst>
                  <p:ext uri="{D42A27DB-BD31-4B8C-83A1-F6EECF244321}">
                    <p14:modId xmlns:p14="http://schemas.microsoft.com/office/powerpoint/2010/main" val="3264324172"/>
                  </p:ext>
                </p:extLst>
              </p:nvPr>
            </p:nvGraphicFramePr>
            <p:xfrm>
              <a:off x="7248128" y="980728"/>
              <a:ext cx="3780336" cy="3099336"/>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1298247933"/>
                        </a:ext>
                      </a:extLst>
                    </a:gridCol>
                    <a:gridCol w="360000">
                      <a:extLst>
                        <a:ext uri="{9D8B030D-6E8A-4147-A177-3AD203B41FA5}">
                          <a16:colId xmlns:a16="http://schemas.microsoft.com/office/drawing/2014/main" val="472115354"/>
                        </a:ext>
                      </a:extLst>
                    </a:gridCol>
                    <a:gridCol w="765084">
                      <a:extLst>
                        <a:ext uri="{9D8B030D-6E8A-4147-A177-3AD203B41FA5}">
                          <a16:colId xmlns:a16="http://schemas.microsoft.com/office/drawing/2014/main" val="2121692163"/>
                        </a:ext>
                      </a:extLst>
                    </a:gridCol>
                    <a:gridCol w="765084">
                      <a:extLst>
                        <a:ext uri="{9D8B030D-6E8A-4147-A177-3AD203B41FA5}">
                          <a16:colId xmlns:a16="http://schemas.microsoft.com/office/drawing/2014/main" val="1640024042"/>
                        </a:ext>
                      </a:extLst>
                    </a:gridCol>
                    <a:gridCol w="765084">
                      <a:extLst>
                        <a:ext uri="{9D8B030D-6E8A-4147-A177-3AD203B41FA5}">
                          <a16:colId xmlns:a16="http://schemas.microsoft.com/office/drawing/2014/main" val="3321365875"/>
                        </a:ext>
                      </a:extLst>
                    </a:gridCol>
                    <a:gridCol w="765084">
                      <a:extLst>
                        <a:ext uri="{9D8B030D-6E8A-4147-A177-3AD203B41FA5}">
                          <a16:colId xmlns:a16="http://schemas.microsoft.com/office/drawing/2014/main" val="1232459990"/>
                        </a:ext>
                      </a:extLst>
                    </a:gridCol>
                  </a:tblGrid>
                  <a:tr h="469548">
                    <a:tc>
                      <a:txBody>
                        <a:bodyPr/>
                        <a:lstStyle/>
                        <a:p>
                          <a:pPr algn="ctr"/>
                          <a:endParaRPr lang="de-DE" sz="2000" dirty="0">
                            <a:latin typeface="Meta Offc Pro" panose="020B0504030101020102"/>
                          </a:endParaRPr>
                        </a:p>
                      </a:txBody>
                      <a:tcPr anchor="ctr">
                        <a:lnR w="12700" cmpd="sng">
                          <a:noFill/>
                        </a:lnR>
                        <a:solidFill>
                          <a:schemeClr val="bg1"/>
                        </a:solidFill>
                      </a:tcPr>
                    </a:tc>
                    <a:tc>
                      <a:txBody>
                        <a:bodyPr/>
                        <a:lstStyle/>
                        <a:p>
                          <a:pPr algn="ctr"/>
                          <a:endParaRPr lang="de-DE" sz="2000" dirty="0">
                            <a:latin typeface="Meta Offc Pro" panose="020B0504030101020102"/>
                          </a:endParaRPr>
                        </a:p>
                      </a:txBody>
                      <a:tcPr anchor="ctr">
                        <a:lnL w="12700" cmpd="sng">
                          <a:noFill/>
                        </a:lnL>
                        <a:lnR w="12700" cmpd="sng">
                          <a:noFill/>
                        </a:ln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9848840"/>
                      </a:ext>
                    </a:extLst>
                  </a:tr>
                  <a:tr h="469548">
                    <a:tc>
                      <a:txBody>
                        <a:bodyPr/>
                        <a:lstStyle/>
                        <a:p>
                          <a:pPr algn="ctr"/>
                          <a:endParaRPr lang="de-DE" sz="2000" dirty="0">
                            <a:latin typeface="Meta Offc Pro" panose="020B0504030101020102"/>
                          </a:endParaRPr>
                        </a:p>
                      </a:txBody>
                      <a:tcPr anchor="ctr">
                        <a:lnB w="12700" cmpd="sng">
                          <a:noFill/>
                        </a:lnB>
                        <a:solidFill>
                          <a:schemeClr val="bg1"/>
                        </a:solidFill>
                      </a:tcPr>
                    </a:tc>
                    <a:tc>
                      <a:txBody>
                        <a:bodyPr/>
                        <a:lstStyle/>
                        <a:p>
                          <a:pPr algn="ctr"/>
                          <a:endParaRPr lang="de-DE" sz="2000" dirty="0">
                            <a:latin typeface="Meta Offc Pro" panose="020B0504030101020102"/>
                          </a:endParaRPr>
                        </a:p>
                      </a:txBody>
                      <a:tcPr anchor="ctr">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7021525"/>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4</m:t>
                                    </m:r>
                                  </m:sub>
                                </m:sSub>
                              </m:oMath>
                            </m:oMathPara>
                          </a14:m>
                          <a:endParaRPr lang="de-DE" sz="20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3</m:t>
                                    </m:r>
                                  </m:sub>
                                </m:sSub>
                              </m:oMath>
                            </m:oMathPara>
                          </a14:m>
                          <a:endParaRPr lang="de-DE" sz="2000" b="0" dirty="0">
                            <a:solidFill>
                              <a:schemeClr val="tx1"/>
                            </a:solidFill>
                            <a:latin typeface="Meta Offc Pro" panose="020B050403010102010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9662181"/>
                      </a:ext>
                    </a:extLst>
                  </a:tr>
                  <a:tr h="540060">
                    <a:tc row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4</m:t>
                                    </m:r>
                                  </m:sub>
                                </m:sSub>
                              </m:oMath>
                            </m:oMathPara>
                          </a14:m>
                          <a:endParaRPr lang="de-DE" sz="20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209182"/>
                      </a:ext>
                    </a:extLst>
                  </a:tr>
                  <a:tr h="540060">
                    <a:tc vMerge="1">
                      <a:txBody>
                        <a:bodyPr/>
                        <a:lstStyle/>
                        <a:p>
                          <a:pPr algn="ctr"/>
                          <a:endParaRPr lang="de-DE" sz="2000" b="0" dirty="0">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3</m:t>
                                    </m:r>
                                  </m:sub>
                                </m:sSub>
                              </m:oMath>
                            </m:oMathPara>
                          </a14:m>
                          <a:endParaRPr lang="de-DE" sz="2000" b="0" dirty="0">
                            <a:latin typeface="Meta Offc Pro" panose="020B050403010102010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236081"/>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4</m:t>
                                    </m:r>
                                  </m:sub>
                                </m:sSub>
                              </m:oMath>
                            </m:oMathPara>
                          </a14:m>
                          <a:endParaRPr lang="de-DE" sz="20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595559"/>
                      </a:ext>
                    </a:extLst>
                  </a:tr>
                </a:tbl>
              </a:graphicData>
            </a:graphic>
          </p:graphicFrame>
        </mc:Choice>
        <mc:Fallback xmlns="">
          <p:graphicFrame>
            <p:nvGraphicFramePr>
              <p:cNvPr id="41" name="Tabelle 40"/>
              <p:cNvGraphicFramePr>
                <a:graphicFrameLocks noGrp="1"/>
              </p:cNvGraphicFramePr>
              <p:nvPr>
                <p:extLst>
                  <p:ext uri="{D42A27DB-BD31-4B8C-83A1-F6EECF244321}">
                    <p14:modId xmlns:p14="http://schemas.microsoft.com/office/powerpoint/2010/main" val="3264324172"/>
                  </p:ext>
                </p:extLst>
              </p:nvPr>
            </p:nvGraphicFramePr>
            <p:xfrm>
              <a:off x="7248128" y="980728"/>
              <a:ext cx="3780336" cy="3099336"/>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1298247933"/>
                        </a:ext>
                      </a:extLst>
                    </a:gridCol>
                    <a:gridCol w="360000">
                      <a:extLst>
                        <a:ext uri="{9D8B030D-6E8A-4147-A177-3AD203B41FA5}">
                          <a16:colId xmlns:a16="http://schemas.microsoft.com/office/drawing/2014/main" val="472115354"/>
                        </a:ext>
                      </a:extLst>
                    </a:gridCol>
                    <a:gridCol w="765084">
                      <a:extLst>
                        <a:ext uri="{9D8B030D-6E8A-4147-A177-3AD203B41FA5}">
                          <a16:colId xmlns:a16="http://schemas.microsoft.com/office/drawing/2014/main" val="2121692163"/>
                        </a:ext>
                      </a:extLst>
                    </a:gridCol>
                    <a:gridCol w="765084">
                      <a:extLst>
                        <a:ext uri="{9D8B030D-6E8A-4147-A177-3AD203B41FA5}">
                          <a16:colId xmlns:a16="http://schemas.microsoft.com/office/drawing/2014/main" val="1640024042"/>
                        </a:ext>
                      </a:extLst>
                    </a:gridCol>
                    <a:gridCol w="765084">
                      <a:extLst>
                        <a:ext uri="{9D8B030D-6E8A-4147-A177-3AD203B41FA5}">
                          <a16:colId xmlns:a16="http://schemas.microsoft.com/office/drawing/2014/main" val="3321365875"/>
                        </a:ext>
                      </a:extLst>
                    </a:gridCol>
                    <a:gridCol w="765084">
                      <a:extLst>
                        <a:ext uri="{9D8B030D-6E8A-4147-A177-3AD203B41FA5}">
                          <a16:colId xmlns:a16="http://schemas.microsoft.com/office/drawing/2014/main" val="1232459990"/>
                        </a:ext>
                      </a:extLst>
                    </a:gridCol>
                  </a:tblGrid>
                  <a:tr h="469548">
                    <a:tc>
                      <a:txBody>
                        <a:bodyPr/>
                        <a:lstStyle/>
                        <a:p>
                          <a:pPr algn="ctr"/>
                          <a:endParaRPr lang="de-DE" sz="2000" dirty="0">
                            <a:latin typeface="Meta Offc Pro" panose="020B0504030101020102"/>
                          </a:endParaRPr>
                        </a:p>
                      </a:txBody>
                      <a:tcPr anchor="ctr">
                        <a:lnR w="12700" cmpd="sng">
                          <a:noFill/>
                        </a:lnR>
                        <a:solidFill>
                          <a:schemeClr val="bg1"/>
                        </a:solidFill>
                      </a:tcPr>
                    </a:tc>
                    <a:tc>
                      <a:txBody>
                        <a:bodyPr/>
                        <a:lstStyle/>
                        <a:p>
                          <a:pPr algn="ctr"/>
                          <a:endParaRPr lang="de-DE" sz="2000" dirty="0">
                            <a:latin typeface="Meta Offc Pro" panose="020B0504030101020102"/>
                          </a:endParaRPr>
                        </a:p>
                      </a:txBody>
                      <a:tcPr anchor="ctr">
                        <a:lnL w="12700" cmpd="sng">
                          <a:noFill/>
                        </a:lnL>
                        <a:lnR w="12700" cmpd="sng">
                          <a:noFill/>
                        </a:ln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94444" t="-1299" r="-301587" b="-564935"/>
                          </a:stretch>
                        </a:blipFill>
                      </a:tcPr>
                    </a:tc>
                    <a:tc gridSpan="2">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97222" t="-1299" r="-50794" b="-564935"/>
                          </a:stretch>
                        </a:blip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94444" t="-1299" r="-1587" b="-564935"/>
                          </a:stretch>
                        </a:blipFill>
                      </a:tcPr>
                    </a:tc>
                    <a:extLst>
                      <a:ext uri="{0D108BD9-81ED-4DB2-BD59-A6C34878D82A}">
                        <a16:rowId xmlns:a16="http://schemas.microsoft.com/office/drawing/2014/main" val="1689848840"/>
                      </a:ext>
                    </a:extLst>
                  </a:tr>
                  <a:tr h="469548">
                    <a:tc>
                      <a:txBody>
                        <a:bodyPr/>
                        <a:lstStyle/>
                        <a:p>
                          <a:pPr algn="ctr"/>
                          <a:endParaRPr lang="de-DE" sz="2000" dirty="0">
                            <a:latin typeface="Meta Offc Pro" panose="020B0504030101020102"/>
                          </a:endParaRPr>
                        </a:p>
                      </a:txBody>
                      <a:tcPr anchor="ctr">
                        <a:lnB w="12700" cmpd="sng">
                          <a:noFill/>
                        </a:lnB>
                        <a:solidFill>
                          <a:schemeClr val="bg1"/>
                        </a:solidFill>
                      </a:tcPr>
                    </a:tc>
                    <a:tc>
                      <a:txBody>
                        <a:bodyPr/>
                        <a:lstStyle/>
                        <a:p>
                          <a:pPr algn="ctr"/>
                          <a:endParaRPr lang="de-DE" sz="2000" dirty="0">
                            <a:latin typeface="Meta Offc Pro" panose="020B0504030101020102"/>
                          </a:endParaRPr>
                        </a:p>
                      </a:txBody>
                      <a:tcPr anchor="ctr">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7222" t="-100000" r="-100794" b="-457692"/>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7222" t="-100000" r="-794" b="-457692"/>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7021525"/>
                      </a:ext>
                    </a:extLst>
                  </a:tr>
                  <a:tr h="540060">
                    <a:tc>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1695" t="-177273" r="-957627" b="-305682"/>
                          </a:stretch>
                        </a:blipFill>
                      </a:tcPr>
                    </a:tc>
                    <a:tc rowSpan="2">
                      <a:txBody>
                        <a:bodyPr/>
                        <a:lstStyle/>
                        <a:p>
                          <a:endParaRPr lang="de-DE"/>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101695" t="-88136" r="-857627" b="-101695"/>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4444" t="-177273" r="-301587" b="-305682"/>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444" t="-177273" r="-201587" b="-305682"/>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4444" t="-177273" r="-101587" b="-305682"/>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4444" t="-177273" r="-1587" b="-305682"/>
                          </a:stretch>
                        </a:blipFill>
                      </a:tcPr>
                    </a:tc>
                    <a:extLst>
                      <a:ext uri="{0D108BD9-81ED-4DB2-BD59-A6C34878D82A}">
                        <a16:rowId xmlns:a16="http://schemas.microsoft.com/office/drawing/2014/main" val="2559662181"/>
                      </a:ext>
                    </a:extLst>
                  </a:tr>
                  <a:tr h="540060">
                    <a:tc rowSpan="2">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1695" t="-137079" r="-957627" b="-51124"/>
                          </a:stretch>
                        </a:blip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4444" t="-274157" r="-301587" b="-2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444" t="-274157" r="-201587" b="-2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4444" t="-274157" r="-101587" b="-2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4444" t="-274157" r="-1587" b="-202247"/>
                          </a:stretch>
                        </a:blipFill>
                      </a:tcPr>
                    </a:tc>
                    <a:extLst>
                      <a:ext uri="{0D108BD9-81ED-4DB2-BD59-A6C34878D82A}">
                        <a16:rowId xmlns:a16="http://schemas.microsoft.com/office/drawing/2014/main" val="3563209182"/>
                      </a:ext>
                    </a:extLst>
                  </a:tr>
                  <a:tr h="540060">
                    <a:tc vMerge="1">
                      <a:txBody>
                        <a:bodyPr/>
                        <a:lstStyle/>
                        <a:p>
                          <a:pPr algn="ctr"/>
                          <a:endParaRPr lang="de-DE" sz="2000" b="0" dirty="0">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endParaRPr lang="de-DE"/>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101695" t="-187079" r="-857627" b="-1124"/>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4444" t="-374157" r="-301587"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444" t="-374157" r="-201587"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4444" t="-374157" r="-101587"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4444" t="-374157" r="-1587" b="-102247"/>
                          </a:stretch>
                        </a:blipFill>
                      </a:tcPr>
                    </a:tc>
                    <a:extLst>
                      <a:ext uri="{0D108BD9-81ED-4DB2-BD59-A6C34878D82A}">
                        <a16:rowId xmlns:a16="http://schemas.microsoft.com/office/drawing/2014/main" val="403236081"/>
                      </a:ext>
                    </a:extLst>
                  </a:tr>
                  <a:tr h="540060">
                    <a:tc>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1695" t="-474157" r="-957627" b="-2247"/>
                          </a:stretch>
                        </a:blip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4444" t="-474157" r="-301587"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444" t="-474157" r="-201587"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4444" t="-474157" r="-101587"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4444" t="-474157" r="-1587" b="-2247"/>
                          </a:stretch>
                        </a:blipFill>
                      </a:tcPr>
                    </a:tc>
                    <a:extLst>
                      <a:ext uri="{0D108BD9-81ED-4DB2-BD59-A6C34878D82A}">
                        <a16:rowId xmlns:a16="http://schemas.microsoft.com/office/drawing/2014/main" val="1379595559"/>
                      </a:ext>
                    </a:extLst>
                  </a:tr>
                </a:tbl>
              </a:graphicData>
            </a:graphic>
          </p:graphicFrame>
        </mc:Fallback>
      </mc:AlternateContent>
      <p:sp>
        <p:nvSpPr>
          <p:cNvPr id="2" name="Titel 1"/>
          <p:cNvSpPr>
            <a:spLocks noGrp="1"/>
          </p:cNvSpPr>
          <p:nvPr>
            <p:ph type="title"/>
          </p:nvPr>
        </p:nvSpPr>
        <p:spPr/>
        <p:txBody>
          <a:bodyPr/>
          <a:lstStyle/>
          <a:p>
            <a:r>
              <a:rPr lang="de-DE" dirty="0"/>
              <a:t>KV-Minimierung: fiktives Beispiel 2/2</a:t>
            </a:r>
          </a:p>
        </p:txBody>
      </p:sp>
      <p:sp>
        <p:nvSpPr>
          <p:cNvPr id="3" name="Inhaltsplatzhalter 2"/>
          <p:cNvSpPr>
            <a:spLocks noGrp="1"/>
          </p:cNvSpPr>
          <p:nvPr>
            <p:ph idx="1"/>
          </p:nvPr>
        </p:nvSpPr>
        <p:spPr/>
        <p:txBody>
          <a:bodyPr/>
          <a:lstStyle/>
          <a:p>
            <a:pPr marL="0" indent="0">
              <a:buNone/>
            </a:pPr>
            <a:endParaRPr lang="de-DE" dirty="0"/>
          </a:p>
          <a:p>
            <a:endParaRPr lang="de-DE" dirty="0"/>
          </a:p>
          <a:p>
            <a:endParaRPr lang="de-DE" dirty="0"/>
          </a:p>
          <a:p>
            <a:endParaRPr lang="de-DE" dirty="0"/>
          </a:p>
          <a:p>
            <a:endParaRPr lang="de-DE" dirty="0"/>
          </a:p>
          <a:p>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43</a:t>
            </a:fld>
            <a:r>
              <a:rPr lang="de-DE"/>
              <a:t> </a:t>
            </a:r>
            <a:endParaRPr lang="de-DE" dirty="0"/>
          </a:p>
        </p:txBody>
      </p:sp>
      <p:sp>
        <p:nvSpPr>
          <p:cNvPr id="31" name="Abgerundetes Rechteck 30"/>
          <p:cNvSpPr/>
          <p:nvPr/>
        </p:nvSpPr>
        <p:spPr>
          <a:xfrm>
            <a:off x="7984798" y="2996952"/>
            <a:ext cx="3007746" cy="504056"/>
          </a:xfrm>
          <a:prstGeom prst="round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Abgerundetes Rechteck 32"/>
          <p:cNvSpPr/>
          <p:nvPr/>
        </p:nvSpPr>
        <p:spPr>
          <a:xfrm>
            <a:off x="8081402" y="1935172"/>
            <a:ext cx="576064" cy="2141900"/>
          </a:xfrm>
          <a:prstGeom prst="roundRect">
            <a:avLst/>
          </a:prstGeom>
          <a:noFill/>
          <a:ln w="50800">
            <a:solidFill>
              <a:srgbClr val="F575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5750B"/>
              </a:solidFill>
            </a:endParaRPr>
          </a:p>
        </p:txBody>
      </p:sp>
      <p:cxnSp>
        <p:nvCxnSpPr>
          <p:cNvPr id="42" name="Gerader Verbinder 41"/>
          <p:cNvCxnSpPr/>
          <p:nvPr/>
        </p:nvCxnSpPr>
        <p:spPr>
          <a:xfrm>
            <a:off x="7912790" y="1484784"/>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8776886" y="1484784"/>
            <a:ext cx="13681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a:xfrm flipV="1">
            <a:off x="10263459" y="1484784"/>
            <a:ext cx="729085" cy="17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7536160" y="1916832"/>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7536160" y="3573016"/>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a:xfrm>
            <a:off x="7536160" y="2492896"/>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Abgerundetes Rechteck 47"/>
          <p:cNvSpPr/>
          <p:nvPr/>
        </p:nvSpPr>
        <p:spPr>
          <a:xfrm>
            <a:off x="9552384" y="2439228"/>
            <a:ext cx="576064" cy="11337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30" name="Inhaltsplatzhalter 2"/>
              <p:cNvSpPr txBox="1">
                <a:spLocks/>
              </p:cNvSpPr>
              <p:nvPr/>
            </p:nvSpPr>
            <p:spPr>
              <a:xfrm>
                <a:off x="512392" y="1447804"/>
                <a:ext cx="11472025" cy="4448177"/>
              </a:xfrm>
              <a:prstGeom prst="rect">
                <a:avLst/>
              </a:prstGeom>
              <a:ln>
                <a:noFill/>
              </a:ln>
            </p:spPr>
            <p:txBody>
              <a:bodyPr vert="horz" lIns="0" tIns="0" rIns="0" bIns="0" rtlCol="0" anchor="t" anchorCtr="0">
                <a:noAutofit/>
              </a:bodyPr>
              <a:lstStyle>
                <a:lvl1pPr marL="198835" indent="-198835" algn="l" defTabSz="385341" rtl="0" eaLnBrk="1" latinLnBrk="0" hangingPunct="1">
                  <a:lnSpc>
                    <a:spcPct val="108000"/>
                  </a:lnSpc>
                  <a:spcBef>
                    <a:spcPts val="295"/>
                  </a:spcBef>
                  <a:spcAft>
                    <a:spcPts val="0"/>
                  </a:spcAft>
                  <a:buClr>
                    <a:schemeClr val="accent5"/>
                  </a:buClr>
                  <a:buFont typeface="Wingdings" panose="05000000000000000000" pitchFamily="2" charset="2"/>
                  <a:buChar char="§"/>
                  <a:defRPr lang="de-DE" sz="2400" b="0" i="0" u="none" strike="noStrike" kern="1200" baseline="0">
                    <a:solidFill>
                      <a:schemeClr val="tx1"/>
                    </a:solidFill>
                    <a:latin typeface="Meta Offc Pro" panose="020B0504030101020102"/>
                    <a:ea typeface="+mn-ea"/>
                    <a:cs typeface="+mn-cs"/>
                  </a:defRPr>
                </a:lvl1pPr>
                <a:lvl2pPr marL="265510" indent="-189310" algn="l" defTabSz="385341" rtl="0" eaLnBrk="1" latinLnBrk="0" hangingPunct="1">
                  <a:lnSpc>
                    <a:spcPct val="108000"/>
                  </a:lnSpc>
                  <a:spcBef>
                    <a:spcPts val="295"/>
                  </a:spcBef>
                  <a:spcAft>
                    <a:spcPts val="0"/>
                  </a:spcAft>
                  <a:buClr>
                    <a:schemeClr val="accent5"/>
                  </a:buClr>
                  <a:buFont typeface="Wingdings" panose="05000000000000000000" pitchFamily="2" charset="2"/>
                  <a:buChar char="§"/>
                  <a:tabLst>
                    <a:tab pos="265510" algn="l"/>
                  </a:tabLst>
                  <a:defRPr sz="2200" b="0" kern="1200" baseline="0">
                    <a:solidFill>
                      <a:schemeClr val="tx1"/>
                    </a:solidFill>
                    <a:latin typeface="Meta Offc Pro" panose="020B0504030101020102"/>
                    <a:ea typeface="+mn-ea"/>
                    <a:cs typeface="+mn-cs"/>
                  </a:defRPr>
                </a:lvl2pPr>
                <a:lvl3pPr marL="339329" indent="-188119" algn="l" defTabSz="385341" rtl="0" eaLnBrk="1" latinLnBrk="0" hangingPunct="1">
                  <a:lnSpc>
                    <a:spcPct val="108000"/>
                  </a:lnSpc>
                  <a:spcBef>
                    <a:spcPts val="295"/>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88255"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4pPr>
                <a:lvl5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5pPr>
                <a:lvl6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6pPr>
                <a:lvl7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7pPr>
                <a:lvl8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8pPr>
                <a:lvl9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9pPr>
              </a:lstStyle>
              <a:p>
                <a:pPr marL="0" indent="0">
                  <a:buNone/>
                </a:pPr>
                <a:endParaRPr lang="de-DE" dirty="0"/>
              </a:p>
              <a:p>
                <a:r>
                  <a:rPr lang="de-DE"/>
                  <a:t>hellblaue </a:t>
                </a:r>
                <a:r>
                  <a:rPr lang="de-DE" dirty="0"/>
                  <a:t>Gruppe: </a:t>
                </a:r>
                <a14:m>
                  <m:oMath xmlns:m="http://schemas.openxmlformats.org/officeDocument/2006/math">
                    <m:sSub>
                      <m:sSubPr>
                        <m:ctrlPr>
                          <a:rPr lang="de-DE" altLang="ko-KR" i="1" smtClean="0">
                            <a:solidFill>
                              <a:schemeClr val="bg2">
                                <a:lumMod val="60000"/>
                                <a:lumOff val="40000"/>
                              </a:schemeClr>
                            </a:solidFill>
                            <a:latin typeface="Cambria Math" panose="02040503050406030204" pitchFamily="18" charset="0"/>
                            <a:ea typeface="굴림" charset="0"/>
                            <a:cs typeface="굴림" charset="0"/>
                          </a:rPr>
                        </m:ctrlPr>
                      </m:sSubPr>
                      <m:e>
                        <m:r>
                          <a:rPr lang="de-DE" altLang="ko-KR" i="1">
                            <a:solidFill>
                              <a:schemeClr val="bg2">
                                <a:lumMod val="60000"/>
                                <a:lumOff val="40000"/>
                              </a:schemeClr>
                            </a:solidFill>
                            <a:latin typeface="Cambria Math" panose="02040503050406030204" pitchFamily="18" charset="0"/>
                            <a:ea typeface="굴림" charset="0"/>
                            <a:cs typeface="굴림" charset="0"/>
                          </a:rPr>
                          <m:t>𝑥</m:t>
                        </m:r>
                      </m:e>
                      <m:sub>
                        <m:r>
                          <a:rPr lang="de-DE" altLang="ko-KR" i="1">
                            <a:solidFill>
                              <a:schemeClr val="bg2">
                                <a:lumMod val="60000"/>
                                <a:lumOff val="40000"/>
                              </a:schemeClr>
                            </a:solidFill>
                            <a:latin typeface="Cambria Math" panose="02040503050406030204" pitchFamily="18" charset="0"/>
                            <a:ea typeface="굴림" charset="0"/>
                            <a:cs typeface="굴림" charset="0"/>
                          </a:rPr>
                          <m:t>3</m:t>
                        </m:r>
                      </m:sub>
                    </m:sSub>
                    <m:r>
                      <a:rPr lang="de-DE" altLang="ko-KR" i="1">
                        <a:solidFill>
                          <a:schemeClr val="bg2">
                            <a:lumMod val="60000"/>
                            <a:lumOff val="40000"/>
                          </a:schemeClr>
                        </a:solidFill>
                        <a:latin typeface="Cambria Math" panose="02040503050406030204" pitchFamily="18" charset="0"/>
                        <a:ea typeface="굴림" charset="0"/>
                        <a:cs typeface="굴림" charset="0"/>
                      </a:rPr>
                      <m:t>⋅</m:t>
                    </m:r>
                    <m:sSub>
                      <m:sSubPr>
                        <m:ctrlPr>
                          <a:rPr lang="de-DE" altLang="ko-KR" i="1">
                            <a:solidFill>
                              <a:schemeClr val="bg2">
                                <a:lumMod val="60000"/>
                                <a:lumOff val="40000"/>
                              </a:schemeClr>
                            </a:solidFill>
                            <a:latin typeface="Cambria Math" panose="02040503050406030204" pitchFamily="18" charset="0"/>
                            <a:ea typeface="굴림" charset="0"/>
                            <a:cs typeface="굴림" charset="0"/>
                          </a:rPr>
                        </m:ctrlPr>
                      </m:sSubPr>
                      <m:e>
                        <m:r>
                          <a:rPr lang="de-DE" altLang="ko-KR" i="1">
                            <a:solidFill>
                              <a:schemeClr val="bg2">
                                <a:lumMod val="60000"/>
                                <a:lumOff val="40000"/>
                              </a:schemeClr>
                            </a:solidFill>
                            <a:latin typeface="Cambria Math" panose="02040503050406030204" pitchFamily="18" charset="0"/>
                            <a:ea typeface="굴림" charset="0"/>
                            <a:cs typeface="굴림" charset="0"/>
                          </a:rPr>
                          <m:t>𝑥</m:t>
                        </m:r>
                      </m:e>
                      <m:sub>
                        <m:r>
                          <a:rPr lang="de-DE" altLang="ko-KR" i="1">
                            <a:solidFill>
                              <a:schemeClr val="bg2">
                                <a:lumMod val="60000"/>
                                <a:lumOff val="40000"/>
                              </a:schemeClr>
                            </a:solidFill>
                            <a:latin typeface="Cambria Math" panose="02040503050406030204" pitchFamily="18" charset="0"/>
                            <a:ea typeface="굴림" charset="0"/>
                            <a:cs typeface="굴림" charset="0"/>
                          </a:rPr>
                          <m:t>4</m:t>
                        </m:r>
                      </m:sub>
                    </m:sSub>
                  </m:oMath>
                </a14:m>
                <a:endParaRPr lang="de-DE" dirty="0">
                  <a:solidFill>
                    <a:srgbClr val="00FFFF"/>
                  </a:solidFill>
                </a:endParaRPr>
              </a:p>
              <a:p>
                <a:r>
                  <a:rPr lang="de-DE"/>
                  <a:t>orange </a:t>
                </a:r>
                <a:r>
                  <a:rPr lang="de-DE" dirty="0"/>
                  <a:t>Gruppe: </a:t>
                </a:r>
                <a14:m>
                  <m:oMath xmlns:m="http://schemas.openxmlformats.org/officeDocument/2006/math">
                    <m:sSub>
                      <m:sSubPr>
                        <m:ctrlPr>
                          <a:rPr lang="de-DE" altLang="ko-KR" b="0" i="1" smtClean="0">
                            <a:solidFill>
                              <a:srgbClr val="F5750B"/>
                            </a:solidFill>
                            <a:latin typeface="Cambria Math" panose="02040503050406030204" pitchFamily="18" charset="0"/>
                          </a:rPr>
                        </m:ctrlPr>
                      </m:sSubPr>
                      <m:e>
                        <m:acc>
                          <m:accPr>
                            <m:chr m:val="̅"/>
                            <m:ctrlPr>
                              <a:rPr lang="de-DE" altLang="ko-KR" b="0" i="1" smtClean="0">
                                <a:solidFill>
                                  <a:srgbClr val="F5750B"/>
                                </a:solidFill>
                                <a:latin typeface="Cambria Math" panose="02040503050406030204" pitchFamily="18" charset="0"/>
                              </a:rPr>
                            </m:ctrlPr>
                          </m:accPr>
                          <m:e>
                            <m:r>
                              <a:rPr lang="de-DE" altLang="ko-KR" b="0" i="1" smtClean="0">
                                <a:solidFill>
                                  <a:srgbClr val="F5750B"/>
                                </a:solidFill>
                                <a:latin typeface="Cambria Math" panose="02040503050406030204" pitchFamily="18" charset="0"/>
                              </a:rPr>
                              <m:t>𝑥</m:t>
                            </m:r>
                          </m:e>
                        </m:acc>
                      </m:e>
                      <m:sub>
                        <m:r>
                          <a:rPr lang="de-DE" altLang="ko-KR" b="0" i="1" smtClean="0">
                            <a:solidFill>
                              <a:srgbClr val="F5750B"/>
                            </a:solidFill>
                            <a:latin typeface="Cambria Math" panose="02040503050406030204" pitchFamily="18" charset="0"/>
                          </a:rPr>
                          <m:t>1</m:t>
                        </m:r>
                      </m:sub>
                    </m:sSub>
                    <m:r>
                      <a:rPr lang="de-DE" altLang="ko-KR" i="1">
                        <a:solidFill>
                          <a:srgbClr val="F5750B"/>
                        </a:solidFill>
                        <a:latin typeface="Cambria Math" panose="02040503050406030204" pitchFamily="18" charset="0"/>
                        <a:ea typeface="굴림" charset="0"/>
                        <a:cs typeface="굴림" charset="0"/>
                      </a:rPr>
                      <m:t>⋅</m:t>
                    </m:r>
                    <m:sSub>
                      <m:sSubPr>
                        <m:ctrlPr>
                          <a:rPr lang="de-DE" altLang="ko-KR" i="1" smtClean="0">
                            <a:solidFill>
                              <a:srgbClr val="F5750B"/>
                            </a:solidFill>
                            <a:latin typeface="Cambria Math" panose="02040503050406030204" pitchFamily="18" charset="0"/>
                            <a:ea typeface="굴림" charset="0"/>
                            <a:cs typeface="굴림" charset="0"/>
                          </a:rPr>
                        </m:ctrlPr>
                      </m:sSubPr>
                      <m:e>
                        <m:sSub>
                          <m:sSubPr>
                            <m:ctrlPr>
                              <a:rPr lang="de-DE" altLang="ko-KR" i="1">
                                <a:solidFill>
                                  <a:srgbClr val="F5750B"/>
                                </a:solidFill>
                                <a:latin typeface="Cambria Math" panose="02040503050406030204" pitchFamily="18" charset="0"/>
                              </a:rPr>
                            </m:ctrlPr>
                          </m:sSubPr>
                          <m:e>
                            <m:acc>
                              <m:accPr>
                                <m:chr m:val="̅"/>
                                <m:ctrlPr>
                                  <a:rPr lang="de-DE" altLang="ko-KR" i="1">
                                    <a:solidFill>
                                      <a:srgbClr val="F5750B"/>
                                    </a:solidFill>
                                    <a:latin typeface="Cambria Math" panose="02040503050406030204" pitchFamily="18" charset="0"/>
                                  </a:rPr>
                                </m:ctrlPr>
                              </m:accPr>
                              <m:e>
                                <m:r>
                                  <a:rPr lang="de-DE" altLang="ko-KR" i="1">
                                    <a:solidFill>
                                      <a:srgbClr val="F5750B"/>
                                    </a:solidFill>
                                    <a:latin typeface="Cambria Math" panose="02040503050406030204" pitchFamily="18" charset="0"/>
                                  </a:rPr>
                                  <m:t>𝑥</m:t>
                                </m:r>
                              </m:e>
                            </m:acc>
                          </m:e>
                          <m:sub>
                            <m:r>
                              <a:rPr lang="de-DE" altLang="ko-KR" b="0" i="1" smtClean="0">
                                <a:solidFill>
                                  <a:srgbClr val="F5750B"/>
                                </a:solidFill>
                                <a:latin typeface="Cambria Math" panose="02040503050406030204" pitchFamily="18" charset="0"/>
                              </a:rPr>
                              <m:t>2</m:t>
                            </m:r>
                          </m:sub>
                        </m:sSub>
                      </m:e>
                      <m:sub>
                        <m:r>
                          <a:rPr lang="de-DE" altLang="ko-KR" b="0" i="1" smtClean="0">
                            <a:solidFill>
                              <a:srgbClr val="F5750B"/>
                            </a:solidFill>
                            <a:latin typeface="Cambria Math" panose="02040503050406030204" pitchFamily="18" charset="0"/>
                            <a:ea typeface="굴림" charset="0"/>
                            <a:cs typeface="굴림" charset="0"/>
                          </a:rPr>
                          <m:t> </m:t>
                        </m:r>
                      </m:sub>
                    </m:sSub>
                  </m:oMath>
                </a14:m>
                <a:endParaRPr lang="de-DE" dirty="0"/>
              </a:p>
              <a:p>
                <a:r>
                  <a:rPr lang="de-DE" dirty="0"/>
                  <a:t>rote Gruppe:</a:t>
                </a:r>
                <a14:m>
                  <m:oMath xmlns:m="http://schemas.openxmlformats.org/officeDocument/2006/math">
                    <m:r>
                      <a:rPr lang="de-DE" altLang="ko-KR" b="0" i="0" smtClean="0">
                        <a:solidFill>
                          <a:srgbClr val="A90996"/>
                        </a:solidFill>
                        <a:latin typeface="Cambria Math" panose="02040503050406030204" pitchFamily="18" charset="0"/>
                        <a:ea typeface="굴림" charset="0"/>
                        <a:cs typeface="굴림" charset="0"/>
                      </a:rPr>
                      <m:t> </m:t>
                    </m:r>
                    <m:sSub>
                      <m:sSubPr>
                        <m:ctrlPr>
                          <a:rPr lang="de-DE" altLang="ko-KR" i="1" smtClean="0">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b="0" i="1" smtClean="0">
                            <a:solidFill>
                              <a:srgbClr val="FF0000"/>
                            </a:solidFill>
                            <a:latin typeface="Cambria Math" panose="02040503050406030204" pitchFamily="18" charset="0"/>
                            <a:ea typeface="굴림" charset="0"/>
                            <a:cs typeface="굴림" charset="0"/>
                          </a:rPr>
                          <m:t>1</m:t>
                        </m:r>
                      </m:sub>
                    </m:sSub>
                    <m:r>
                      <a:rPr lang="de-DE" altLang="ko-KR" b="0" i="1" smtClean="0">
                        <a:solidFill>
                          <a:srgbClr val="FF0000"/>
                        </a:solidFill>
                        <a:latin typeface="Cambria Math" panose="02040503050406030204" pitchFamily="18" charset="0"/>
                        <a:ea typeface="굴림" charset="0"/>
                        <a:cs typeface="굴림" charset="0"/>
                      </a:rPr>
                      <m:t>⋅</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b="0" i="1" smtClean="0">
                            <a:solidFill>
                              <a:srgbClr val="FF0000"/>
                            </a:solidFill>
                            <a:latin typeface="Cambria Math" panose="02040503050406030204" pitchFamily="18" charset="0"/>
                            <a:ea typeface="굴림" charset="0"/>
                            <a:cs typeface="굴림" charset="0"/>
                          </a:rPr>
                          <m:t>2</m:t>
                        </m:r>
                      </m:sub>
                    </m:sSub>
                    <m:r>
                      <a:rPr lang="de-DE" altLang="ko-KR" i="1">
                        <a:solidFill>
                          <a:srgbClr val="FF0000"/>
                        </a:solidFill>
                        <a:latin typeface="Cambria Math" panose="02040503050406030204" pitchFamily="18" charset="0"/>
                        <a:ea typeface="굴림" charset="0"/>
                        <a:cs typeface="굴림" charset="0"/>
                      </a:rPr>
                      <m:t>⋅</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b="0" i="1" smtClean="0">
                            <a:solidFill>
                              <a:srgbClr val="FF0000"/>
                            </a:solidFill>
                            <a:latin typeface="Cambria Math" panose="02040503050406030204" pitchFamily="18" charset="0"/>
                            <a:ea typeface="굴림" charset="0"/>
                            <a:cs typeface="굴림" charset="0"/>
                          </a:rPr>
                          <m:t>4</m:t>
                        </m:r>
                      </m:sub>
                    </m:sSub>
                  </m:oMath>
                </a14:m>
                <a:endParaRPr lang="de-DE" dirty="0"/>
              </a:p>
              <a:p>
                <a:r>
                  <a:rPr lang="de-DE" dirty="0"/>
                  <a:t>blaue Gruppe: </a:t>
                </a:r>
                <a14:m>
                  <m:oMath xmlns:m="http://schemas.openxmlformats.org/officeDocument/2006/math">
                    <m:sSub>
                      <m:sSubPr>
                        <m:ctrlPr>
                          <a:rPr lang="de-DE" altLang="ko-KR" i="1" smtClean="0">
                            <a:solidFill>
                              <a:srgbClr val="0000FF"/>
                            </a:solidFill>
                            <a:latin typeface="Cambria Math" panose="02040503050406030204" pitchFamily="18" charset="0"/>
                          </a:rPr>
                        </m:ctrlPr>
                      </m:sSubPr>
                      <m:e>
                        <m:acc>
                          <m:accPr>
                            <m:chr m:val="̅"/>
                            <m:ctrlPr>
                              <a:rPr lang="de-DE" altLang="ko-KR" i="1">
                                <a:solidFill>
                                  <a:srgbClr val="0000FF"/>
                                </a:solidFill>
                                <a:latin typeface="Cambria Math" panose="02040503050406030204" pitchFamily="18" charset="0"/>
                              </a:rPr>
                            </m:ctrlPr>
                          </m:accPr>
                          <m:e>
                            <m:r>
                              <a:rPr lang="de-DE" altLang="ko-KR" i="1">
                                <a:solidFill>
                                  <a:srgbClr val="0000FF"/>
                                </a:solidFill>
                                <a:latin typeface="Cambria Math" panose="02040503050406030204" pitchFamily="18" charset="0"/>
                              </a:rPr>
                              <m:t>𝑥</m:t>
                            </m:r>
                          </m:e>
                        </m:acc>
                      </m:e>
                      <m:sub>
                        <m:r>
                          <a:rPr lang="de-DE" altLang="ko-KR" b="0" i="1" smtClean="0">
                            <a:solidFill>
                              <a:srgbClr val="0000FF"/>
                            </a:solidFill>
                            <a:latin typeface="Cambria Math" panose="02040503050406030204" pitchFamily="18" charset="0"/>
                          </a:rPr>
                          <m:t>2</m:t>
                        </m:r>
                      </m:sub>
                    </m:sSub>
                    <m:r>
                      <a:rPr lang="de-DE" altLang="ko-KR" i="1">
                        <a:solidFill>
                          <a:srgbClr val="0000FF"/>
                        </a:solidFill>
                        <a:latin typeface="Cambria Math" panose="02040503050406030204" pitchFamily="18" charset="0"/>
                        <a:ea typeface="굴림" charset="0"/>
                        <a:cs typeface="굴림" charset="0"/>
                      </a:rPr>
                      <m:t>⋅</m:t>
                    </m:r>
                    <m:sSub>
                      <m:sSubPr>
                        <m:ctrlPr>
                          <a:rPr lang="de-DE" altLang="ko-KR" i="1">
                            <a:solidFill>
                              <a:srgbClr val="0000FF"/>
                            </a:solidFill>
                            <a:latin typeface="Cambria Math" panose="02040503050406030204" pitchFamily="18" charset="0"/>
                            <a:ea typeface="굴림" charset="0"/>
                            <a:cs typeface="굴림" charset="0"/>
                          </a:rPr>
                        </m:ctrlPr>
                      </m:sSubPr>
                      <m:e>
                        <m:sSub>
                          <m:sSubPr>
                            <m:ctrlPr>
                              <a:rPr lang="de-DE" altLang="ko-KR" i="1">
                                <a:solidFill>
                                  <a:srgbClr val="0000FF"/>
                                </a:solidFill>
                                <a:latin typeface="Cambria Math" panose="02040503050406030204" pitchFamily="18" charset="0"/>
                              </a:rPr>
                            </m:ctrlPr>
                          </m:sSubPr>
                          <m:e>
                            <m:acc>
                              <m:accPr>
                                <m:chr m:val="̅"/>
                                <m:ctrlPr>
                                  <a:rPr lang="de-DE" altLang="ko-KR" i="1">
                                    <a:solidFill>
                                      <a:srgbClr val="0000FF"/>
                                    </a:solidFill>
                                    <a:latin typeface="Cambria Math" panose="02040503050406030204" pitchFamily="18" charset="0"/>
                                  </a:rPr>
                                </m:ctrlPr>
                              </m:accPr>
                              <m:e>
                                <m:r>
                                  <a:rPr lang="de-DE" altLang="ko-KR" i="1">
                                    <a:solidFill>
                                      <a:srgbClr val="0000FF"/>
                                    </a:solidFill>
                                    <a:latin typeface="Cambria Math" panose="02040503050406030204" pitchFamily="18" charset="0"/>
                                  </a:rPr>
                                  <m:t>𝑥</m:t>
                                </m:r>
                              </m:e>
                            </m:acc>
                          </m:e>
                          <m:sub>
                            <m:r>
                              <a:rPr lang="de-DE" altLang="ko-KR" b="0" i="1" smtClean="0">
                                <a:solidFill>
                                  <a:srgbClr val="0000FF"/>
                                </a:solidFill>
                                <a:latin typeface="Cambria Math" panose="02040503050406030204" pitchFamily="18" charset="0"/>
                              </a:rPr>
                              <m:t>4</m:t>
                            </m:r>
                          </m:sub>
                        </m:sSub>
                      </m:e>
                      <m:sub>
                        <m:r>
                          <a:rPr lang="de-DE" altLang="ko-KR" i="1">
                            <a:solidFill>
                              <a:srgbClr val="0000FF"/>
                            </a:solidFill>
                            <a:latin typeface="Cambria Math" panose="02040503050406030204" pitchFamily="18" charset="0"/>
                            <a:ea typeface="굴림" charset="0"/>
                            <a:cs typeface="굴림" charset="0"/>
                          </a:rPr>
                          <m:t> </m:t>
                        </m:r>
                      </m:sub>
                    </m:sSub>
                  </m:oMath>
                </a14:m>
                <a:endParaRPr lang="ar-AE" altLang="ko-KR" dirty="0">
                  <a:solidFill>
                    <a:srgbClr val="0000FF"/>
                  </a:solidFill>
                  <a:ea typeface="굴림" charset="0"/>
                  <a:cs typeface="굴림" charset="0"/>
                </a:endParaRPr>
              </a:p>
              <a:p>
                <a:endParaRPr lang="de-DE" b="1" dirty="0">
                  <a:solidFill>
                    <a:srgbClr val="A90996"/>
                  </a:solidFill>
                </a:endParaRPr>
              </a:p>
              <a:p>
                <a:endParaRPr lang="de-DE" dirty="0"/>
              </a:p>
              <a:p>
                <a:endParaRPr lang="de-DE" dirty="0"/>
              </a:p>
              <a:p>
                <a:r>
                  <a:rPr lang="de-DE" dirty="0"/>
                  <a:t>Funktionsterm: </a:t>
                </a:r>
                <a14:m>
                  <m:oMath xmlns:m="http://schemas.openxmlformats.org/officeDocument/2006/math">
                    <m:r>
                      <m:rPr>
                        <m:sty m:val="p"/>
                      </m:rPr>
                      <a:rPr lang="de-DE" altLang="ko-KR" smtClean="0">
                        <a:latin typeface="Cambria Math" panose="02040503050406030204" pitchFamily="18" charset="0"/>
                        <a:ea typeface="굴림" charset="0"/>
                        <a:cs typeface="굴림" charset="0"/>
                      </a:rPr>
                      <m:t>f</m:t>
                    </m:r>
                    <m:r>
                      <a:rPr lang="de-DE" altLang="ko-KR" smtClean="0">
                        <a:latin typeface="Cambria Math" panose="02040503050406030204" pitchFamily="18" charset="0"/>
                        <a:ea typeface="굴림" charset="0"/>
                        <a:cs typeface="굴림" charset="0"/>
                      </a:rPr>
                      <m:t>=</m:t>
                    </m:r>
                  </m:oMath>
                </a14:m>
                <a:r>
                  <a:rPr lang="de-DE" b="1" dirty="0">
                    <a:solidFill>
                      <a:srgbClr val="A90996"/>
                    </a:solidFill>
                  </a:rPr>
                  <a:t> </a:t>
                </a:r>
                <a14:m>
                  <m:oMath xmlns:m="http://schemas.openxmlformats.org/officeDocument/2006/math">
                    <m:sSub>
                      <m:sSubPr>
                        <m:ctrlPr>
                          <a:rPr lang="de-DE" altLang="ko-KR" i="1" smtClean="0">
                            <a:solidFill>
                              <a:srgbClr val="00B0F0"/>
                            </a:solidFill>
                            <a:latin typeface="Cambria Math" panose="02040503050406030204" pitchFamily="18" charset="0"/>
                            <a:ea typeface="굴림" charset="0"/>
                            <a:cs typeface="굴림" charset="0"/>
                          </a:rPr>
                        </m:ctrlPr>
                      </m:sSubPr>
                      <m:e>
                        <m:r>
                          <a:rPr lang="de-DE" altLang="ko-KR" i="1">
                            <a:solidFill>
                              <a:srgbClr val="00B0F0"/>
                            </a:solidFill>
                            <a:latin typeface="Cambria Math" panose="02040503050406030204" pitchFamily="18" charset="0"/>
                            <a:ea typeface="굴림" charset="0"/>
                            <a:cs typeface="굴림" charset="0"/>
                          </a:rPr>
                          <m:t>𝑥</m:t>
                        </m:r>
                      </m:e>
                      <m:sub>
                        <m:r>
                          <a:rPr lang="de-DE" altLang="ko-KR" i="1">
                            <a:solidFill>
                              <a:srgbClr val="00B0F0"/>
                            </a:solidFill>
                            <a:latin typeface="Cambria Math" panose="02040503050406030204" pitchFamily="18" charset="0"/>
                            <a:ea typeface="굴림" charset="0"/>
                            <a:cs typeface="굴림" charset="0"/>
                          </a:rPr>
                          <m:t>3</m:t>
                        </m:r>
                      </m:sub>
                    </m:sSub>
                    <m:r>
                      <a:rPr lang="de-DE" altLang="ko-KR" i="1">
                        <a:solidFill>
                          <a:srgbClr val="00B0F0"/>
                        </a:solidFill>
                        <a:latin typeface="Cambria Math" panose="02040503050406030204" pitchFamily="18" charset="0"/>
                        <a:ea typeface="굴림" charset="0"/>
                        <a:cs typeface="굴림" charset="0"/>
                      </a:rPr>
                      <m:t>⋅</m:t>
                    </m:r>
                    <m:sSub>
                      <m:sSubPr>
                        <m:ctrlPr>
                          <a:rPr lang="de-DE" altLang="ko-KR" i="1">
                            <a:solidFill>
                              <a:srgbClr val="00B0F0"/>
                            </a:solidFill>
                            <a:latin typeface="Cambria Math" panose="02040503050406030204" pitchFamily="18" charset="0"/>
                            <a:ea typeface="굴림" charset="0"/>
                            <a:cs typeface="굴림" charset="0"/>
                          </a:rPr>
                        </m:ctrlPr>
                      </m:sSubPr>
                      <m:e>
                        <m:r>
                          <a:rPr lang="de-DE" altLang="ko-KR" i="1">
                            <a:solidFill>
                              <a:srgbClr val="00B0F0"/>
                            </a:solidFill>
                            <a:latin typeface="Cambria Math" panose="02040503050406030204" pitchFamily="18" charset="0"/>
                            <a:ea typeface="굴림" charset="0"/>
                            <a:cs typeface="굴림" charset="0"/>
                          </a:rPr>
                          <m:t>𝑥</m:t>
                        </m:r>
                      </m:e>
                      <m:sub>
                        <m:r>
                          <a:rPr lang="de-DE" altLang="ko-KR" i="1">
                            <a:solidFill>
                              <a:srgbClr val="00B0F0"/>
                            </a:solidFill>
                            <a:latin typeface="Cambria Math" panose="02040503050406030204" pitchFamily="18" charset="0"/>
                            <a:ea typeface="굴림" charset="0"/>
                            <a:cs typeface="굴림" charset="0"/>
                          </a:rPr>
                          <m:t>4</m:t>
                        </m:r>
                      </m:sub>
                    </m:sSub>
                    <m:r>
                      <a:rPr lang="de-DE" altLang="ko-KR" b="0" i="1" smtClean="0">
                        <a:solidFill>
                          <a:schemeClr val="tx1"/>
                        </a:solidFill>
                        <a:latin typeface="Cambria Math" panose="02040503050406030204" pitchFamily="18" charset="0"/>
                        <a:ea typeface="굴림" charset="0"/>
                        <a:cs typeface="굴림" charset="0"/>
                      </a:rPr>
                      <m:t>+</m:t>
                    </m:r>
                    <m:sSub>
                      <m:sSubPr>
                        <m:ctrlPr>
                          <a:rPr lang="de-DE" altLang="ko-KR" i="1" smtClean="0">
                            <a:solidFill>
                              <a:srgbClr val="F5750B"/>
                            </a:solidFill>
                            <a:latin typeface="Cambria Math" panose="02040503050406030204" pitchFamily="18" charset="0"/>
                          </a:rPr>
                        </m:ctrlPr>
                      </m:sSubPr>
                      <m:e>
                        <m:acc>
                          <m:accPr>
                            <m:chr m:val="̅"/>
                            <m:ctrlPr>
                              <a:rPr lang="de-DE" altLang="ko-KR" i="1">
                                <a:solidFill>
                                  <a:srgbClr val="F5750B"/>
                                </a:solidFill>
                                <a:latin typeface="Cambria Math" panose="02040503050406030204" pitchFamily="18" charset="0"/>
                              </a:rPr>
                            </m:ctrlPr>
                          </m:accPr>
                          <m:e>
                            <m:r>
                              <a:rPr lang="de-DE" altLang="ko-KR" i="1">
                                <a:solidFill>
                                  <a:srgbClr val="F5750B"/>
                                </a:solidFill>
                                <a:latin typeface="Cambria Math" panose="02040503050406030204" pitchFamily="18" charset="0"/>
                              </a:rPr>
                              <m:t>𝑥</m:t>
                            </m:r>
                          </m:e>
                        </m:acc>
                      </m:e>
                      <m:sub>
                        <m:r>
                          <a:rPr lang="de-DE" altLang="ko-KR" i="1">
                            <a:solidFill>
                              <a:srgbClr val="F5750B"/>
                            </a:solidFill>
                            <a:latin typeface="Cambria Math" panose="02040503050406030204" pitchFamily="18" charset="0"/>
                          </a:rPr>
                          <m:t>1</m:t>
                        </m:r>
                      </m:sub>
                    </m:sSub>
                    <m:r>
                      <a:rPr lang="de-DE" altLang="ko-KR" i="1">
                        <a:solidFill>
                          <a:srgbClr val="F5750B"/>
                        </a:solidFill>
                        <a:latin typeface="Cambria Math" panose="02040503050406030204" pitchFamily="18" charset="0"/>
                        <a:ea typeface="굴림" charset="0"/>
                        <a:cs typeface="굴림" charset="0"/>
                      </a:rPr>
                      <m:t>⋅</m:t>
                    </m:r>
                    <m:sSub>
                      <m:sSubPr>
                        <m:ctrlPr>
                          <a:rPr lang="de-DE" altLang="ko-KR" i="1">
                            <a:solidFill>
                              <a:srgbClr val="F5750B"/>
                            </a:solidFill>
                            <a:latin typeface="Cambria Math" panose="02040503050406030204" pitchFamily="18" charset="0"/>
                          </a:rPr>
                        </m:ctrlPr>
                      </m:sSubPr>
                      <m:e>
                        <m:acc>
                          <m:accPr>
                            <m:chr m:val="̅"/>
                            <m:ctrlPr>
                              <a:rPr lang="de-DE" altLang="ko-KR" i="1">
                                <a:solidFill>
                                  <a:srgbClr val="F5750B"/>
                                </a:solidFill>
                                <a:latin typeface="Cambria Math" panose="02040503050406030204" pitchFamily="18" charset="0"/>
                              </a:rPr>
                            </m:ctrlPr>
                          </m:accPr>
                          <m:e>
                            <m:r>
                              <a:rPr lang="de-DE" altLang="ko-KR" i="1">
                                <a:solidFill>
                                  <a:srgbClr val="F5750B"/>
                                </a:solidFill>
                                <a:latin typeface="Cambria Math" panose="02040503050406030204" pitchFamily="18" charset="0"/>
                              </a:rPr>
                              <m:t>𝑥</m:t>
                            </m:r>
                          </m:e>
                        </m:acc>
                      </m:e>
                      <m:sub>
                        <m:r>
                          <a:rPr lang="de-DE" altLang="ko-KR" i="1">
                            <a:solidFill>
                              <a:srgbClr val="F5750B"/>
                            </a:solidFill>
                            <a:latin typeface="Cambria Math" panose="02040503050406030204" pitchFamily="18" charset="0"/>
                          </a:rPr>
                          <m:t>2</m:t>
                        </m:r>
                      </m:sub>
                    </m:sSub>
                    <m:sSub>
                      <m:sSubPr>
                        <m:ctrlPr>
                          <a:rPr lang="de-DE" altLang="ko-KR" i="1">
                            <a:solidFill>
                              <a:srgbClr val="00B050"/>
                            </a:solidFill>
                            <a:latin typeface="Cambria Math" panose="02040503050406030204" pitchFamily="18" charset="0"/>
                            <a:ea typeface="굴림" charset="0"/>
                            <a:cs typeface="굴림" charset="0"/>
                          </a:rPr>
                        </m:ctrlPr>
                      </m:sSubPr>
                      <m:e>
                        <m:r>
                          <a:rPr lang="de-DE" altLang="ko-KR" b="0" i="1" smtClean="0">
                            <a:solidFill>
                              <a:schemeClr val="tx1"/>
                            </a:solidFill>
                            <a:latin typeface="Cambria Math" panose="02040503050406030204" pitchFamily="18" charset="0"/>
                          </a:rPr>
                          <m:t>+</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i="1">
                                <a:solidFill>
                                  <a:srgbClr val="FF0000"/>
                                </a:solidFill>
                                <a:latin typeface="Cambria Math" panose="02040503050406030204" pitchFamily="18" charset="0"/>
                                <a:ea typeface="굴림" charset="0"/>
                                <a:cs typeface="굴림" charset="0"/>
                              </a:rPr>
                              <m:t>1</m:t>
                            </m:r>
                          </m:sub>
                        </m:sSub>
                        <m:r>
                          <a:rPr lang="de-DE" altLang="ko-KR" i="1">
                            <a:solidFill>
                              <a:srgbClr val="FF0000"/>
                            </a:solidFill>
                            <a:latin typeface="Cambria Math" panose="02040503050406030204" pitchFamily="18" charset="0"/>
                            <a:ea typeface="굴림" charset="0"/>
                            <a:cs typeface="굴림" charset="0"/>
                          </a:rPr>
                          <m:t>⋅</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i="1">
                                <a:solidFill>
                                  <a:srgbClr val="FF0000"/>
                                </a:solidFill>
                                <a:latin typeface="Cambria Math" panose="02040503050406030204" pitchFamily="18" charset="0"/>
                                <a:ea typeface="굴림" charset="0"/>
                                <a:cs typeface="굴림" charset="0"/>
                              </a:rPr>
                              <m:t>2</m:t>
                            </m:r>
                          </m:sub>
                        </m:sSub>
                        <m:r>
                          <a:rPr lang="de-DE" altLang="ko-KR" i="1">
                            <a:solidFill>
                              <a:srgbClr val="FF0000"/>
                            </a:solidFill>
                            <a:latin typeface="Cambria Math" panose="02040503050406030204" pitchFamily="18" charset="0"/>
                            <a:ea typeface="굴림" charset="0"/>
                            <a:cs typeface="굴림" charset="0"/>
                          </a:rPr>
                          <m:t>⋅</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i="1">
                                <a:solidFill>
                                  <a:srgbClr val="FF0000"/>
                                </a:solidFill>
                                <a:latin typeface="Cambria Math" panose="02040503050406030204" pitchFamily="18" charset="0"/>
                                <a:ea typeface="굴림" charset="0"/>
                                <a:cs typeface="굴림" charset="0"/>
                              </a:rPr>
                              <m:t>4</m:t>
                            </m:r>
                          </m:sub>
                        </m:sSub>
                        <m:r>
                          <a:rPr lang="de-DE" altLang="ko-KR" b="0" i="1" smtClean="0">
                            <a:solidFill>
                              <a:schemeClr val="tx1"/>
                            </a:solidFill>
                            <a:latin typeface="Cambria Math" panose="02040503050406030204" pitchFamily="18" charset="0"/>
                            <a:ea typeface="굴림" charset="0"/>
                            <a:cs typeface="굴림" charset="0"/>
                          </a:rPr>
                          <m:t>+</m:t>
                        </m:r>
                        <m:sSub>
                          <m:sSubPr>
                            <m:ctrlPr>
                              <a:rPr lang="de-DE" altLang="ko-KR" i="1">
                                <a:solidFill>
                                  <a:srgbClr val="0000FF"/>
                                </a:solidFill>
                                <a:latin typeface="Cambria Math" panose="02040503050406030204" pitchFamily="18" charset="0"/>
                              </a:rPr>
                            </m:ctrlPr>
                          </m:sSubPr>
                          <m:e>
                            <m:acc>
                              <m:accPr>
                                <m:chr m:val="̅"/>
                                <m:ctrlPr>
                                  <a:rPr lang="de-DE" altLang="ko-KR" i="1">
                                    <a:solidFill>
                                      <a:srgbClr val="0000FF"/>
                                    </a:solidFill>
                                    <a:latin typeface="Cambria Math" panose="02040503050406030204" pitchFamily="18" charset="0"/>
                                  </a:rPr>
                                </m:ctrlPr>
                              </m:accPr>
                              <m:e>
                                <m:r>
                                  <a:rPr lang="de-DE" altLang="ko-KR" i="1">
                                    <a:solidFill>
                                      <a:srgbClr val="0000FF"/>
                                    </a:solidFill>
                                    <a:latin typeface="Cambria Math" panose="02040503050406030204" pitchFamily="18" charset="0"/>
                                  </a:rPr>
                                  <m:t>𝑥</m:t>
                                </m:r>
                              </m:e>
                            </m:acc>
                          </m:e>
                          <m:sub>
                            <m:r>
                              <a:rPr lang="de-DE" altLang="ko-KR" i="1">
                                <a:solidFill>
                                  <a:srgbClr val="0000FF"/>
                                </a:solidFill>
                                <a:latin typeface="Cambria Math" panose="02040503050406030204" pitchFamily="18" charset="0"/>
                              </a:rPr>
                              <m:t>2</m:t>
                            </m:r>
                          </m:sub>
                        </m:sSub>
                        <m:r>
                          <a:rPr lang="de-DE" altLang="ko-KR" i="1">
                            <a:solidFill>
                              <a:srgbClr val="0000FF"/>
                            </a:solidFill>
                            <a:latin typeface="Cambria Math" panose="02040503050406030204" pitchFamily="18" charset="0"/>
                            <a:ea typeface="굴림" charset="0"/>
                            <a:cs typeface="굴림" charset="0"/>
                          </a:rPr>
                          <m:t>⋅</m:t>
                        </m:r>
                        <m:sSub>
                          <m:sSubPr>
                            <m:ctrlPr>
                              <a:rPr lang="de-DE" altLang="ko-KR" i="1">
                                <a:solidFill>
                                  <a:srgbClr val="0000FF"/>
                                </a:solidFill>
                                <a:latin typeface="Cambria Math" panose="02040503050406030204" pitchFamily="18" charset="0"/>
                                <a:ea typeface="굴림" charset="0"/>
                                <a:cs typeface="굴림" charset="0"/>
                              </a:rPr>
                            </m:ctrlPr>
                          </m:sSubPr>
                          <m:e>
                            <m:sSub>
                              <m:sSubPr>
                                <m:ctrlPr>
                                  <a:rPr lang="de-DE" altLang="ko-KR" i="1">
                                    <a:solidFill>
                                      <a:srgbClr val="0000FF"/>
                                    </a:solidFill>
                                    <a:latin typeface="Cambria Math" panose="02040503050406030204" pitchFamily="18" charset="0"/>
                                  </a:rPr>
                                </m:ctrlPr>
                              </m:sSubPr>
                              <m:e>
                                <m:acc>
                                  <m:accPr>
                                    <m:chr m:val="̅"/>
                                    <m:ctrlPr>
                                      <a:rPr lang="de-DE" altLang="ko-KR" i="1">
                                        <a:solidFill>
                                          <a:srgbClr val="0000FF"/>
                                        </a:solidFill>
                                        <a:latin typeface="Cambria Math" panose="02040503050406030204" pitchFamily="18" charset="0"/>
                                      </a:rPr>
                                    </m:ctrlPr>
                                  </m:accPr>
                                  <m:e>
                                    <m:r>
                                      <a:rPr lang="de-DE" altLang="ko-KR" i="1">
                                        <a:solidFill>
                                          <a:srgbClr val="0000FF"/>
                                        </a:solidFill>
                                        <a:latin typeface="Cambria Math" panose="02040503050406030204" pitchFamily="18" charset="0"/>
                                      </a:rPr>
                                      <m:t>𝑥</m:t>
                                    </m:r>
                                  </m:e>
                                </m:acc>
                              </m:e>
                              <m:sub>
                                <m:r>
                                  <a:rPr lang="de-DE" altLang="ko-KR" i="1">
                                    <a:solidFill>
                                      <a:srgbClr val="0000FF"/>
                                    </a:solidFill>
                                    <a:latin typeface="Cambria Math" panose="02040503050406030204" pitchFamily="18" charset="0"/>
                                  </a:rPr>
                                  <m:t>4</m:t>
                                </m:r>
                              </m:sub>
                            </m:sSub>
                          </m:e>
                          <m:sub>
                            <m:r>
                              <a:rPr lang="de-DE" altLang="ko-KR" i="1">
                                <a:solidFill>
                                  <a:srgbClr val="0000FF"/>
                                </a:solidFill>
                                <a:latin typeface="Cambria Math" panose="02040503050406030204" pitchFamily="18" charset="0"/>
                                <a:ea typeface="굴림" charset="0"/>
                                <a:cs typeface="굴림" charset="0"/>
                              </a:rPr>
                              <m:t> </m:t>
                            </m:r>
                          </m:sub>
                        </m:sSub>
                      </m:e>
                      <m:sub>
                        <m:r>
                          <a:rPr lang="de-DE" altLang="ko-KR" i="1">
                            <a:solidFill>
                              <a:srgbClr val="00B050"/>
                            </a:solidFill>
                            <a:latin typeface="Cambria Math" panose="02040503050406030204" pitchFamily="18" charset="0"/>
                            <a:ea typeface="굴림" charset="0"/>
                            <a:cs typeface="굴림" charset="0"/>
                          </a:rPr>
                          <m:t> </m:t>
                        </m:r>
                        <m:r>
                          <a:rPr lang="de-DE" altLang="ko-KR" b="0" i="1" smtClean="0">
                            <a:solidFill>
                              <a:srgbClr val="00B050"/>
                            </a:solidFill>
                            <a:latin typeface="Cambria Math" panose="02040503050406030204" pitchFamily="18" charset="0"/>
                            <a:ea typeface="굴림" charset="0"/>
                            <a:cs typeface="굴림" charset="0"/>
                          </a:rPr>
                          <m:t> </m:t>
                        </m:r>
                      </m:sub>
                    </m:sSub>
                  </m:oMath>
                </a14:m>
                <a:endParaRPr lang="de-DE" b="1" dirty="0">
                  <a:solidFill>
                    <a:srgbClr val="A90996"/>
                  </a:solidFill>
                </a:endParaRPr>
              </a:p>
            </p:txBody>
          </p:sp>
        </mc:Choice>
        <mc:Fallback xmlns="">
          <p:sp>
            <p:nvSpPr>
              <p:cNvPr id="30" name="Inhaltsplatzhalter 2"/>
              <p:cNvSpPr txBox="1">
                <a:spLocks noRot="1" noChangeAspect="1" noMove="1" noResize="1" noEditPoints="1" noAdjustHandles="1" noChangeArrowheads="1" noChangeShapeType="1" noTextEdit="1"/>
              </p:cNvSpPr>
              <p:nvPr/>
            </p:nvSpPr>
            <p:spPr>
              <a:xfrm>
                <a:off x="512392" y="1447804"/>
                <a:ext cx="11472025" cy="4448177"/>
              </a:xfrm>
              <a:prstGeom prst="rect">
                <a:avLst/>
              </a:prstGeom>
              <a:blipFill>
                <a:blip r:embed="rId3"/>
                <a:stretch>
                  <a:fillRect l="-1488"/>
                </a:stretch>
              </a:blipFill>
              <a:ln>
                <a:noFill/>
              </a:ln>
            </p:spPr>
            <p:txBody>
              <a:bodyPr/>
              <a:lstStyle/>
              <a:p>
                <a:r>
                  <a:rPr lang="de-DE">
                    <a:noFill/>
                  </a:rPr>
                  <a:t> </a:t>
                </a:r>
              </a:p>
            </p:txBody>
          </p:sp>
        </mc:Fallback>
      </mc:AlternateContent>
      <p:grpSp>
        <p:nvGrpSpPr>
          <p:cNvPr id="72" name="Gruppieren 71"/>
          <p:cNvGrpSpPr/>
          <p:nvPr/>
        </p:nvGrpSpPr>
        <p:grpSpPr>
          <a:xfrm>
            <a:off x="7806639" y="1659622"/>
            <a:ext cx="3545945" cy="2605770"/>
            <a:chOff x="7806639" y="1659622"/>
            <a:chExt cx="3545945" cy="2605770"/>
          </a:xfrm>
        </p:grpSpPr>
        <p:grpSp>
          <p:nvGrpSpPr>
            <p:cNvPr id="58" name="Gruppieren 57"/>
            <p:cNvGrpSpPr/>
            <p:nvPr/>
          </p:nvGrpSpPr>
          <p:grpSpPr>
            <a:xfrm>
              <a:off x="10344472" y="1659622"/>
              <a:ext cx="908400" cy="773748"/>
              <a:chOff x="10344472" y="1659622"/>
              <a:chExt cx="908400" cy="773748"/>
            </a:xfrm>
          </p:grpSpPr>
          <p:sp>
            <p:nvSpPr>
              <p:cNvPr id="51" name="Abgerundetes Rechteck 50"/>
              <p:cNvSpPr/>
              <p:nvPr/>
            </p:nvSpPr>
            <p:spPr>
              <a:xfrm>
                <a:off x="10372176" y="1772816"/>
                <a:ext cx="764384" cy="619696"/>
              </a:xfrm>
              <a:prstGeom prst="roundRect">
                <a:avLst/>
              </a:prstGeom>
              <a:noFill/>
              <a:ln w="508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p:cNvSpPr/>
              <p:nvPr/>
            </p:nvSpPr>
            <p:spPr>
              <a:xfrm>
                <a:off x="10344472" y="1659622"/>
                <a:ext cx="9084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p:cNvSpPr/>
              <p:nvPr/>
            </p:nvSpPr>
            <p:spPr>
              <a:xfrm>
                <a:off x="11059415" y="1812022"/>
                <a:ext cx="128605" cy="621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9" name="Gruppieren 58"/>
            <p:cNvGrpSpPr/>
            <p:nvPr/>
          </p:nvGrpSpPr>
          <p:grpSpPr>
            <a:xfrm rot="16200000" flipH="1">
              <a:off x="7898743" y="3522671"/>
              <a:ext cx="684000" cy="750906"/>
              <a:chOff x="10308295" y="1715675"/>
              <a:chExt cx="897410" cy="717695"/>
            </a:xfrm>
          </p:grpSpPr>
          <p:sp>
            <p:nvSpPr>
              <p:cNvPr id="60" name="Abgerundetes Rechteck 59"/>
              <p:cNvSpPr/>
              <p:nvPr/>
            </p:nvSpPr>
            <p:spPr>
              <a:xfrm>
                <a:off x="10372177" y="1761082"/>
                <a:ext cx="764384" cy="631432"/>
              </a:xfrm>
              <a:prstGeom prst="roundRect">
                <a:avLst/>
              </a:prstGeom>
              <a:noFill/>
              <a:ln w="508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p:cNvSpPr/>
              <p:nvPr/>
            </p:nvSpPr>
            <p:spPr>
              <a:xfrm>
                <a:off x="10308295" y="1715675"/>
                <a:ext cx="897410" cy="86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Rechteck 61"/>
              <p:cNvSpPr/>
              <p:nvPr/>
            </p:nvSpPr>
            <p:spPr>
              <a:xfrm>
                <a:off x="11059415" y="1812022"/>
                <a:ext cx="128605" cy="621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3" name="Gruppieren 62"/>
            <p:cNvGrpSpPr/>
            <p:nvPr/>
          </p:nvGrpSpPr>
          <p:grpSpPr>
            <a:xfrm rot="5400000">
              <a:off x="10502340" y="3415148"/>
              <a:ext cx="692376" cy="1008112"/>
              <a:chOff x="10344472" y="1659622"/>
              <a:chExt cx="908400" cy="773748"/>
            </a:xfrm>
          </p:grpSpPr>
          <p:sp>
            <p:nvSpPr>
              <p:cNvPr id="64" name="Abgerundetes Rechteck 63"/>
              <p:cNvSpPr/>
              <p:nvPr/>
            </p:nvSpPr>
            <p:spPr>
              <a:xfrm>
                <a:off x="10372176" y="1772816"/>
                <a:ext cx="764384" cy="619696"/>
              </a:xfrm>
              <a:prstGeom prst="roundRect">
                <a:avLst/>
              </a:prstGeom>
              <a:noFill/>
              <a:ln w="508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p:cNvSpPr/>
              <p:nvPr/>
            </p:nvSpPr>
            <p:spPr>
              <a:xfrm>
                <a:off x="10344472" y="1659622"/>
                <a:ext cx="9084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p:cNvSpPr/>
              <p:nvPr/>
            </p:nvSpPr>
            <p:spPr>
              <a:xfrm>
                <a:off x="11059415" y="1812022"/>
                <a:ext cx="128605" cy="621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7" name="Gruppieren 66"/>
            <p:cNvGrpSpPr/>
            <p:nvPr/>
          </p:nvGrpSpPr>
          <p:grpSpPr>
            <a:xfrm rot="5400000" flipH="1" flipV="1">
              <a:off x="7830318" y="1677130"/>
              <a:ext cx="692376" cy="739733"/>
              <a:chOff x="10344472" y="1659623"/>
              <a:chExt cx="908400" cy="706939"/>
            </a:xfrm>
          </p:grpSpPr>
          <p:sp>
            <p:nvSpPr>
              <p:cNvPr id="68" name="Abgerundetes Rechteck 67"/>
              <p:cNvSpPr/>
              <p:nvPr/>
            </p:nvSpPr>
            <p:spPr>
              <a:xfrm>
                <a:off x="10372176" y="1745213"/>
                <a:ext cx="764384" cy="619696"/>
              </a:xfrm>
              <a:prstGeom prst="roundRect">
                <a:avLst/>
              </a:prstGeom>
              <a:noFill/>
              <a:ln w="508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68"/>
              <p:cNvSpPr/>
              <p:nvPr/>
            </p:nvSpPr>
            <p:spPr>
              <a:xfrm>
                <a:off x="10344472" y="1659623"/>
                <a:ext cx="908400" cy="152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69"/>
              <p:cNvSpPr/>
              <p:nvPr/>
            </p:nvSpPr>
            <p:spPr>
              <a:xfrm>
                <a:off x="11072896" y="1745214"/>
                <a:ext cx="98983" cy="621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35844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animBg="1"/>
      <p:bldP spid="33" grpId="0" uiExpand="1" animBg="1"/>
      <p:bldP spid="48" grpId="0" uiExpan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1" name="Tabelle 40"/>
              <p:cNvGraphicFramePr>
                <a:graphicFrameLocks noGrp="1"/>
              </p:cNvGraphicFramePr>
              <p:nvPr>
                <p:extLst>
                  <p:ext uri="{D42A27DB-BD31-4B8C-83A1-F6EECF244321}">
                    <p14:modId xmlns:p14="http://schemas.microsoft.com/office/powerpoint/2010/main" val="4137888569"/>
                  </p:ext>
                </p:extLst>
              </p:nvPr>
            </p:nvGraphicFramePr>
            <p:xfrm>
              <a:off x="7248128" y="980728"/>
              <a:ext cx="3780336" cy="3099336"/>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1298247933"/>
                        </a:ext>
                      </a:extLst>
                    </a:gridCol>
                    <a:gridCol w="360000">
                      <a:extLst>
                        <a:ext uri="{9D8B030D-6E8A-4147-A177-3AD203B41FA5}">
                          <a16:colId xmlns:a16="http://schemas.microsoft.com/office/drawing/2014/main" val="472115354"/>
                        </a:ext>
                      </a:extLst>
                    </a:gridCol>
                    <a:gridCol w="765084">
                      <a:extLst>
                        <a:ext uri="{9D8B030D-6E8A-4147-A177-3AD203B41FA5}">
                          <a16:colId xmlns:a16="http://schemas.microsoft.com/office/drawing/2014/main" val="2121692163"/>
                        </a:ext>
                      </a:extLst>
                    </a:gridCol>
                    <a:gridCol w="765084">
                      <a:extLst>
                        <a:ext uri="{9D8B030D-6E8A-4147-A177-3AD203B41FA5}">
                          <a16:colId xmlns:a16="http://schemas.microsoft.com/office/drawing/2014/main" val="1640024042"/>
                        </a:ext>
                      </a:extLst>
                    </a:gridCol>
                    <a:gridCol w="765084">
                      <a:extLst>
                        <a:ext uri="{9D8B030D-6E8A-4147-A177-3AD203B41FA5}">
                          <a16:colId xmlns:a16="http://schemas.microsoft.com/office/drawing/2014/main" val="3321365875"/>
                        </a:ext>
                      </a:extLst>
                    </a:gridCol>
                    <a:gridCol w="765084">
                      <a:extLst>
                        <a:ext uri="{9D8B030D-6E8A-4147-A177-3AD203B41FA5}">
                          <a16:colId xmlns:a16="http://schemas.microsoft.com/office/drawing/2014/main" val="1232459990"/>
                        </a:ext>
                      </a:extLst>
                    </a:gridCol>
                  </a:tblGrid>
                  <a:tr h="469548">
                    <a:tc>
                      <a:txBody>
                        <a:bodyPr/>
                        <a:lstStyle/>
                        <a:p>
                          <a:pPr algn="ctr"/>
                          <a:endParaRPr lang="de-DE" sz="2000" dirty="0">
                            <a:latin typeface="Meta Offc Pro" panose="020B0504030101020102"/>
                          </a:endParaRPr>
                        </a:p>
                      </a:txBody>
                      <a:tcPr anchor="ctr">
                        <a:lnR w="12700" cmpd="sng">
                          <a:noFill/>
                        </a:lnR>
                        <a:solidFill>
                          <a:schemeClr val="bg1"/>
                        </a:solidFill>
                      </a:tcPr>
                    </a:tc>
                    <a:tc>
                      <a:txBody>
                        <a:bodyPr/>
                        <a:lstStyle/>
                        <a:p>
                          <a:pPr algn="ctr"/>
                          <a:endParaRPr lang="de-DE" sz="2000" dirty="0">
                            <a:latin typeface="Meta Offc Pro" panose="020B0504030101020102"/>
                          </a:endParaRPr>
                        </a:p>
                      </a:txBody>
                      <a:tcPr anchor="ctr">
                        <a:lnL w="12700" cmpd="sng">
                          <a:noFill/>
                        </a:lnL>
                        <a:lnR w="12700" cmpd="sng">
                          <a:noFill/>
                        </a:ln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2</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9848840"/>
                      </a:ext>
                    </a:extLst>
                  </a:tr>
                  <a:tr h="469548">
                    <a:tc>
                      <a:txBody>
                        <a:bodyPr/>
                        <a:lstStyle/>
                        <a:p>
                          <a:pPr algn="ctr"/>
                          <a:endParaRPr lang="de-DE" sz="2000" dirty="0">
                            <a:latin typeface="Meta Offc Pro" panose="020B0504030101020102"/>
                          </a:endParaRPr>
                        </a:p>
                      </a:txBody>
                      <a:tcPr anchor="ctr">
                        <a:lnB w="12700" cmpd="sng">
                          <a:noFill/>
                        </a:lnB>
                        <a:solidFill>
                          <a:schemeClr val="bg1"/>
                        </a:solidFill>
                      </a:tcPr>
                    </a:tc>
                    <a:tc>
                      <a:txBody>
                        <a:bodyPr/>
                        <a:lstStyle/>
                        <a:p>
                          <a:pPr algn="ctr"/>
                          <a:endParaRPr lang="de-DE" sz="2000" dirty="0">
                            <a:latin typeface="Meta Offc Pro" panose="020B0504030101020102"/>
                          </a:endParaRPr>
                        </a:p>
                      </a:txBody>
                      <a:tcPr anchor="ctr">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1</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7021525"/>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4</m:t>
                                    </m:r>
                                  </m:sub>
                                </m:sSub>
                              </m:oMath>
                            </m:oMathPara>
                          </a14:m>
                          <a:endParaRPr lang="de-DE" sz="20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3</m:t>
                                    </m:r>
                                  </m:sub>
                                </m:sSub>
                              </m:oMath>
                            </m:oMathPara>
                          </a14:m>
                          <a:endParaRPr lang="de-DE" sz="2000" b="0" dirty="0">
                            <a:solidFill>
                              <a:schemeClr val="tx1"/>
                            </a:solidFill>
                            <a:latin typeface="Meta Offc Pro" panose="020B050403010102010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9662181"/>
                      </a:ext>
                    </a:extLst>
                  </a:tr>
                  <a:tr h="540060">
                    <a:tc rowSpan="2">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4</m:t>
                                    </m:r>
                                  </m:sub>
                                </m:sSub>
                              </m:oMath>
                            </m:oMathPara>
                          </a14:m>
                          <a:endParaRPr lang="de-DE" sz="20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209182"/>
                      </a:ext>
                    </a:extLst>
                  </a:tr>
                  <a:tr h="540060">
                    <a:tc vMerge="1">
                      <a:txBody>
                        <a:bodyPr/>
                        <a:lstStyle/>
                        <a:p>
                          <a:pPr algn="ctr"/>
                          <a:endParaRPr lang="de-DE" sz="2000" b="0" dirty="0">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𝑥</m:t>
                                    </m:r>
                                  </m:e>
                                  <m:sub>
                                    <m:r>
                                      <a:rPr lang="de-DE" sz="2000" b="0" i="1" smtClean="0">
                                        <a:solidFill>
                                          <a:schemeClr val="tx1"/>
                                        </a:solidFill>
                                        <a:latin typeface="Cambria Math" panose="02040503050406030204" pitchFamily="18" charset="0"/>
                                      </a:rPr>
                                      <m:t>3</m:t>
                                    </m:r>
                                  </m:sub>
                                </m:sSub>
                              </m:oMath>
                            </m:oMathPara>
                          </a14:m>
                          <a:endParaRPr lang="de-DE" sz="2000" b="0" dirty="0">
                            <a:latin typeface="Meta Offc Pro" panose="020B050403010102010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236081"/>
                      </a:ext>
                    </a:extLst>
                  </a:tr>
                  <a:tr h="540060">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𝑥</m:t>
                                        </m:r>
                                      </m:e>
                                    </m:bar>
                                  </m:e>
                                  <m:sub>
                                    <m:r>
                                      <a:rPr lang="de-DE" sz="2000" b="0" i="1" smtClean="0">
                                        <a:solidFill>
                                          <a:schemeClr val="tx1"/>
                                        </a:solidFill>
                                        <a:latin typeface="Cambria Math" panose="02040503050406030204" pitchFamily="18" charset="0"/>
                                      </a:rPr>
                                      <m:t>4</m:t>
                                    </m:r>
                                  </m:sub>
                                </m:sSub>
                              </m:oMath>
                            </m:oMathPara>
                          </a14:m>
                          <a:endParaRPr lang="de-DE" sz="2000" b="0" dirty="0">
                            <a:solidFill>
                              <a:schemeClr val="tx1"/>
                            </a:solidFill>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1</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0</m:t>
                                </m:r>
                              </m:oMath>
                            </m:oMathPara>
                          </a14:m>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595559"/>
                      </a:ext>
                    </a:extLst>
                  </a:tr>
                </a:tbl>
              </a:graphicData>
            </a:graphic>
          </p:graphicFrame>
        </mc:Choice>
        <mc:Fallback xmlns="">
          <p:graphicFrame>
            <p:nvGraphicFramePr>
              <p:cNvPr id="41" name="Tabelle 40"/>
              <p:cNvGraphicFramePr>
                <a:graphicFrameLocks noGrp="1"/>
              </p:cNvGraphicFramePr>
              <p:nvPr>
                <p:extLst>
                  <p:ext uri="{D42A27DB-BD31-4B8C-83A1-F6EECF244321}">
                    <p14:modId xmlns:p14="http://schemas.microsoft.com/office/powerpoint/2010/main" val="4137888569"/>
                  </p:ext>
                </p:extLst>
              </p:nvPr>
            </p:nvGraphicFramePr>
            <p:xfrm>
              <a:off x="7248128" y="980728"/>
              <a:ext cx="3780336" cy="3099336"/>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1298247933"/>
                        </a:ext>
                      </a:extLst>
                    </a:gridCol>
                    <a:gridCol w="360000">
                      <a:extLst>
                        <a:ext uri="{9D8B030D-6E8A-4147-A177-3AD203B41FA5}">
                          <a16:colId xmlns:a16="http://schemas.microsoft.com/office/drawing/2014/main" val="472115354"/>
                        </a:ext>
                      </a:extLst>
                    </a:gridCol>
                    <a:gridCol w="765084">
                      <a:extLst>
                        <a:ext uri="{9D8B030D-6E8A-4147-A177-3AD203B41FA5}">
                          <a16:colId xmlns:a16="http://schemas.microsoft.com/office/drawing/2014/main" val="2121692163"/>
                        </a:ext>
                      </a:extLst>
                    </a:gridCol>
                    <a:gridCol w="765084">
                      <a:extLst>
                        <a:ext uri="{9D8B030D-6E8A-4147-A177-3AD203B41FA5}">
                          <a16:colId xmlns:a16="http://schemas.microsoft.com/office/drawing/2014/main" val="1640024042"/>
                        </a:ext>
                      </a:extLst>
                    </a:gridCol>
                    <a:gridCol w="765084">
                      <a:extLst>
                        <a:ext uri="{9D8B030D-6E8A-4147-A177-3AD203B41FA5}">
                          <a16:colId xmlns:a16="http://schemas.microsoft.com/office/drawing/2014/main" val="3321365875"/>
                        </a:ext>
                      </a:extLst>
                    </a:gridCol>
                    <a:gridCol w="765084">
                      <a:extLst>
                        <a:ext uri="{9D8B030D-6E8A-4147-A177-3AD203B41FA5}">
                          <a16:colId xmlns:a16="http://schemas.microsoft.com/office/drawing/2014/main" val="1232459990"/>
                        </a:ext>
                      </a:extLst>
                    </a:gridCol>
                  </a:tblGrid>
                  <a:tr h="469548">
                    <a:tc>
                      <a:txBody>
                        <a:bodyPr/>
                        <a:lstStyle/>
                        <a:p>
                          <a:pPr algn="ctr"/>
                          <a:endParaRPr lang="de-DE" sz="2000" dirty="0">
                            <a:latin typeface="Meta Offc Pro" panose="020B0504030101020102"/>
                          </a:endParaRPr>
                        </a:p>
                      </a:txBody>
                      <a:tcPr anchor="ctr">
                        <a:lnR w="12700" cmpd="sng">
                          <a:noFill/>
                        </a:lnR>
                        <a:solidFill>
                          <a:schemeClr val="bg1"/>
                        </a:solidFill>
                      </a:tcPr>
                    </a:tc>
                    <a:tc>
                      <a:txBody>
                        <a:bodyPr/>
                        <a:lstStyle/>
                        <a:p>
                          <a:pPr algn="ctr"/>
                          <a:endParaRPr lang="de-DE" sz="2000" dirty="0">
                            <a:latin typeface="Meta Offc Pro" panose="020B0504030101020102"/>
                          </a:endParaRPr>
                        </a:p>
                      </a:txBody>
                      <a:tcPr anchor="ctr">
                        <a:lnL w="12700" cmpd="sng">
                          <a:noFill/>
                        </a:lnL>
                        <a:lnR w="12700" cmpd="sng">
                          <a:noFill/>
                        </a:ln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94444" t="-1299" r="-301587" b="-564935"/>
                          </a:stretch>
                        </a:blipFill>
                      </a:tcPr>
                    </a:tc>
                    <a:tc gridSpan="2">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97222" t="-1299" r="-50794" b="-564935"/>
                          </a:stretch>
                        </a:blipFill>
                      </a:tcPr>
                    </a:tc>
                    <a:tc hMerge="1">
                      <a:txBody>
                        <a:bodyPr/>
                        <a:lstStyle/>
                        <a:p>
                          <a:pPr marL="0" marR="0" indent="0" algn="ctr" defTabSz="385341" rtl="0" eaLnBrk="1" fontAlgn="auto" latinLnBrk="0" hangingPunct="1">
                            <a:lnSpc>
                              <a:spcPct val="100000"/>
                            </a:lnSpc>
                            <a:spcBef>
                              <a:spcPts val="0"/>
                            </a:spcBef>
                            <a:spcAft>
                              <a:spcPts val="0"/>
                            </a:spcAft>
                            <a:buClrTx/>
                            <a:buSzTx/>
                            <a:buFontTx/>
                            <a:buNone/>
                            <a:tabLst/>
                            <a:defRPr/>
                          </a:pPr>
                          <a:endParaRPr lang="de-DE" sz="2000" b="0" dirty="0">
                            <a:solidFill>
                              <a:schemeClr val="tx1"/>
                            </a:solidFill>
                            <a:latin typeface="Meta Offc Pro" panose="020B050403010102010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94444" t="-1299" r="-1587" b="-564935"/>
                          </a:stretch>
                        </a:blipFill>
                      </a:tcPr>
                    </a:tc>
                    <a:extLst>
                      <a:ext uri="{0D108BD9-81ED-4DB2-BD59-A6C34878D82A}">
                        <a16:rowId xmlns:a16="http://schemas.microsoft.com/office/drawing/2014/main" val="1689848840"/>
                      </a:ext>
                    </a:extLst>
                  </a:tr>
                  <a:tr h="469548">
                    <a:tc>
                      <a:txBody>
                        <a:bodyPr/>
                        <a:lstStyle/>
                        <a:p>
                          <a:pPr algn="ctr"/>
                          <a:endParaRPr lang="de-DE" sz="2000" dirty="0">
                            <a:latin typeface="Meta Offc Pro" panose="020B0504030101020102"/>
                          </a:endParaRPr>
                        </a:p>
                      </a:txBody>
                      <a:tcPr anchor="ctr">
                        <a:lnB w="12700" cmpd="sng">
                          <a:noFill/>
                        </a:lnB>
                        <a:solidFill>
                          <a:schemeClr val="bg1"/>
                        </a:solidFill>
                      </a:tcPr>
                    </a:tc>
                    <a:tc>
                      <a:txBody>
                        <a:bodyPr/>
                        <a:lstStyle/>
                        <a:p>
                          <a:pPr algn="ctr"/>
                          <a:endParaRPr lang="de-DE" sz="2000" dirty="0">
                            <a:latin typeface="Meta Offc Pro" panose="020B0504030101020102"/>
                          </a:endParaRPr>
                        </a:p>
                      </a:txBody>
                      <a:tcPr anchor="ctr">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7222" t="-100000" r="-100794" b="-457692"/>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7222" t="-100000" r="-794" b="-457692"/>
                          </a:stretch>
                        </a:blipFill>
                      </a:tcPr>
                    </a:tc>
                    <a:tc hMerge="1">
                      <a:txBody>
                        <a:bodyPr/>
                        <a:lstStyle/>
                        <a:p>
                          <a:pPr algn="ctr"/>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7021525"/>
                      </a:ext>
                    </a:extLst>
                  </a:tr>
                  <a:tr h="540060">
                    <a:tc>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1695" t="-177273" r="-957627" b="-305682"/>
                          </a:stretch>
                        </a:blipFill>
                      </a:tcPr>
                    </a:tc>
                    <a:tc rowSpan="2">
                      <a:txBody>
                        <a:bodyPr/>
                        <a:lstStyle/>
                        <a:p>
                          <a:endParaRPr lang="de-DE"/>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101695" t="-88136" r="-857627" b="-101695"/>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4444" t="-177273" r="-301587" b="-305682"/>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444" t="-177273" r="-201587" b="-305682"/>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4444" t="-177273" r="-101587" b="-305682"/>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4444" t="-177273" r="-1587" b="-305682"/>
                          </a:stretch>
                        </a:blipFill>
                      </a:tcPr>
                    </a:tc>
                    <a:extLst>
                      <a:ext uri="{0D108BD9-81ED-4DB2-BD59-A6C34878D82A}">
                        <a16:rowId xmlns:a16="http://schemas.microsoft.com/office/drawing/2014/main" val="2559662181"/>
                      </a:ext>
                    </a:extLst>
                  </a:tr>
                  <a:tr h="540060">
                    <a:tc rowSpan="2">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1695" t="-137079" r="-957627" b="-51124"/>
                          </a:stretch>
                        </a:blip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4444" t="-274157" r="-301587" b="-2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444" t="-274157" r="-201587" b="-2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4444" t="-274157" r="-101587" b="-2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4444" t="-274157" r="-1587" b="-202247"/>
                          </a:stretch>
                        </a:blipFill>
                      </a:tcPr>
                    </a:tc>
                    <a:extLst>
                      <a:ext uri="{0D108BD9-81ED-4DB2-BD59-A6C34878D82A}">
                        <a16:rowId xmlns:a16="http://schemas.microsoft.com/office/drawing/2014/main" val="3563209182"/>
                      </a:ext>
                    </a:extLst>
                  </a:tr>
                  <a:tr h="540060">
                    <a:tc vMerge="1">
                      <a:txBody>
                        <a:bodyPr/>
                        <a:lstStyle/>
                        <a:p>
                          <a:pPr algn="ctr"/>
                          <a:endParaRPr lang="de-DE" sz="2000" b="0" dirty="0">
                            <a:latin typeface="Meta Offc Pro" panose="020B0504030101020102"/>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endParaRPr lang="de-DE"/>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101695" t="-187079" r="-857627" b="-1124"/>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4444" t="-374157" r="-301587"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444" t="-374157" r="-201587"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4444" t="-374157" r="-101587" b="-10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4444" t="-374157" r="-1587" b="-102247"/>
                          </a:stretch>
                        </a:blipFill>
                      </a:tcPr>
                    </a:tc>
                    <a:extLst>
                      <a:ext uri="{0D108BD9-81ED-4DB2-BD59-A6C34878D82A}">
                        <a16:rowId xmlns:a16="http://schemas.microsoft.com/office/drawing/2014/main" val="403236081"/>
                      </a:ext>
                    </a:extLst>
                  </a:tr>
                  <a:tr h="540060">
                    <a:tc>
                      <a:txBody>
                        <a:bodyPr/>
                        <a:lstStyle/>
                        <a:p>
                          <a:endParaRPr lang="de-DE"/>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1695" t="-474157" r="-957627" b="-2247"/>
                          </a:stretch>
                        </a:blipFill>
                      </a:tcPr>
                    </a:tc>
                    <a:tc vMerge="1">
                      <a:txBody>
                        <a:bodyPr/>
                        <a:lstStyle/>
                        <a:p>
                          <a:pPr algn="ctr"/>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4444" t="-474157" r="-301587"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4444" t="-474157" r="-201587"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4444" t="-474157" r="-101587" b="-2247"/>
                          </a:stretch>
                        </a:blipFill>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4444" t="-474157" r="-1587" b="-2247"/>
                          </a:stretch>
                        </a:blipFill>
                      </a:tcPr>
                    </a:tc>
                    <a:extLst>
                      <a:ext uri="{0D108BD9-81ED-4DB2-BD59-A6C34878D82A}">
                        <a16:rowId xmlns:a16="http://schemas.microsoft.com/office/drawing/2014/main" val="1379595559"/>
                      </a:ext>
                    </a:extLst>
                  </a:tr>
                </a:tbl>
              </a:graphicData>
            </a:graphic>
          </p:graphicFrame>
        </mc:Fallback>
      </mc:AlternateContent>
      <p:sp>
        <p:nvSpPr>
          <p:cNvPr id="2" name="Titel 1"/>
          <p:cNvSpPr>
            <a:spLocks noGrp="1"/>
          </p:cNvSpPr>
          <p:nvPr>
            <p:ph type="title"/>
          </p:nvPr>
        </p:nvSpPr>
        <p:spPr/>
        <p:txBody>
          <a:bodyPr/>
          <a:lstStyle/>
          <a:p>
            <a:r>
              <a:rPr lang="de-DE" dirty="0"/>
              <a:t>KV-Minimierung</a:t>
            </a:r>
            <a:r>
              <a:rPr lang="de-DE"/>
              <a:t>: Mehrere Lösungen</a:t>
            </a:r>
            <a:endParaRPr lang="de-DE" dirty="0"/>
          </a:p>
        </p:txBody>
      </p:sp>
      <p:sp>
        <p:nvSpPr>
          <p:cNvPr id="3" name="Inhaltsplatzhalter 2"/>
          <p:cNvSpPr>
            <a:spLocks noGrp="1"/>
          </p:cNvSpPr>
          <p:nvPr>
            <p:ph idx="1"/>
          </p:nvPr>
        </p:nvSpPr>
        <p:spPr/>
        <p:txBody>
          <a:bodyPr/>
          <a:lstStyle/>
          <a:p>
            <a:pPr marL="0" indent="0">
              <a:buNone/>
            </a:pPr>
            <a:endParaRPr lang="de-DE" dirty="0"/>
          </a:p>
          <a:p>
            <a:endParaRPr lang="de-DE" dirty="0"/>
          </a:p>
          <a:p>
            <a:endParaRPr lang="de-DE" dirty="0"/>
          </a:p>
          <a:p>
            <a:endParaRPr lang="de-DE" dirty="0"/>
          </a:p>
          <a:p>
            <a:endParaRPr lang="de-DE" dirty="0"/>
          </a:p>
          <a:p>
            <a:pPr marL="0" indent="0">
              <a:buNone/>
            </a:pPr>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44</a:t>
            </a:fld>
            <a:r>
              <a:rPr lang="de-DE"/>
              <a:t> </a:t>
            </a:r>
            <a:endParaRPr lang="de-DE" dirty="0"/>
          </a:p>
        </p:txBody>
      </p:sp>
      <p:sp>
        <p:nvSpPr>
          <p:cNvPr id="31" name="Abgerundetes Rechteck 30"/>
          <p:cNvSpPr/>
          <p:nvPr/>
        </p:nvSpPr>
        <p:spPr>
          <a:xfrm>
            <a:off x="7984798" y="2996952"/>
            <a:ext cx="1415186" cy="504056"/>
          </a:xfrm>
          <a:prstGeom prst="round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00FF"/>
              </a:solidFill>
            </a:endParaRPr>
          </a:p>
        </p:txBody>
      </p:sp>
      <p:sp>
        <p:nvSpPr>
          <p:cNvPr id="33" name="Abgerundetes Rechteck 32"/>
          <p:cNvSpPr/>
          <p:nvPr/>
        </p:nvSpPr>
        <p:spPr>
          <a:xfrm>
            <a:off x="8081402" y="1935172"/>
            <a:ext cx="576064" cy="2141900"/>
          </a:xfrm>
          <a:prstGeom prst="roundRect">
            <a:avLst/>
          </a:prstGeom>
          <a:noFill/>
          <a:ln w="50800">
            <a:solidFill>
              <a:srgbClr val="F575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5750B"/>
              </a:solidFill>
            </a:endParaRPr>
          </a:p>
        </p:txBody>
      </p:sp>
      <p:cxnSp>
        <p:nvCxnSpPr>
          <p:cNvPr id="42" name="Gerader Verbinder 41"/>
          <p:cNvCxnSpPr/>
          <p:nvPr/>
        </p:nvCxnSpPr>
        <p:spPr>
          <a:xfrm>
            <a:off x="7912790" y="1484784"/>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8776886" y="1484784"/>
            <a:ext cx="13681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a:xfrm flipV="1">
            <a:off x="10263459" y="1484784"/>
            <a:ext cx="729085" cy="17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7536160" y="1916832"/>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7536160" y="3573016"/>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a:xfrm>
            <a:off x="7536160" y="2492896"/>
            <a:ext cx="0" cy="1008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Abgerundetes Rechteck 47"/>
          <p:cNvSpPr/>
          <p:nvPr/>
        </p:nvSpPr>
        <p:spPr>
          <a:xfrm>
            <a:off x="9552384" y="1935172"/>
            <a:ext cx="576064" cy="21419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30" name="Inhaltsplatzhalter 2"/>
              <p:cNvSpPr txBox="1">
                <a:spLocks/>
              </p:cNvSpPr>
              <p:nvPr/>
            </p:nvSpPr>
            <p:spPr>
              <a:xfrm>
                <a:off x="512392" y="1447804"/>
                <a:ext cx="11472025" cy="4448177"/>
              </a:xfrm>
              <a:prstGeom prst="rect">
                <a:avLst/>
              </a:prstGeom>
              <a:ln>
                <a:noFill/>
              </a:ln>
            </p:spPr>
            <p:txBody>
              <a:bodyPr vert="horz" lIns="0" tIns="0" rIns="0" bIns="0" rtlCol="0" anchor="t" anchorCtr="0">
                <a:noAutofit/>
              </a:bodyPr>
              <a:lstStyle>
                <a:lvl1pPr marL="198835" indent="-198835" algn="l" defTabSz="385341" rtl="0" eaLnBrk="1" latinLnBrk="0" hangingPunct="1">
                  <a:lnSpc>
                    <a:spcPct val="108000"/>
                  </a:lnSpc>
                  <a:spcBef>
                    <a:spcPts val="295"/>
                  </a:spcBef>
                  <a:spcAft>
                    <a:spcPts val="0"/>
                  </a:spcAft>
                  <a:buClr>
                    <a:schemeClr val="accent5"/>
                  </a:buClr>
                  <a:buFont typeface="Wingdings" panose="05000000000000000000" pitchFamily="2" charset="2"/>
                  <a:buChar char="§"/>
                  <a:defRPr lang="de-DE" sz="2400" b="0" i="0" u="none" strike="noStrike" kern="1200" baseline="0">
                    <a:solidFill>
                      <a:schemeClr val="tx1"/>
                    </a:solidFill>
                    <a:latin typeface="Meta Offc Pro" panose="020B0504030101020102"/>
                    <a:ea typeface="+mn-ea"/>
                    <a:cs typeface="+mn-cs"/>
                  </a:defRPr>
                </a:lvl1pPr>
                <a:lvl2pPr marL="265510" indent="-189310" algn="l" defTabSz="385341" rtl="0" eaLnBrk="1" latinLnBrk="0" hangingPunct="1">
                  <a:lnSpc>
                    <a:spcPct val="108000"/>
                  </a:lnSpc>
                  <a:spcBef>
                    <a:spcPts val="295"/>
                  </a:spcBef>
                  <a:spcAft>
                    <a:spcPts val="0"/>
                  </a:spcAft>
                  <a:buClr>
                    <a:schemeClr val="accent5"/>
                  </a:buClr>
                  <a:buFont typeface="Wingdings" panose="05000000000000000000" pitchFamily="2" charset="2"/>
                  <a:buChar char="§"/>
                  <a:tabLst>
                    <a:tab pos="265510" algn="l"/>
                  </a:tabLst>
                  <a:defRPr sz="2200" b="0" kern="1200" baseline="0">
                    <a:solidFill>
                      <a:schemeClr val="tx1"/>
                    </a:solidFill>
                    <a:latin typeface="Meta Offc Pro" panose="020B0504030101020102"/>
                    <a:ea typeface="+mn-ea"/>
                    <a:cs typeface="+mn-cs"/>
                  </a:defRPr>
                </a:lvl2pPr>
                <a:lvl3pPr marL="339329" indent="-188119" algn="l" defTabSz="385341" rtl="0" eaLnBrk="1" latinLnBrk="0" hangingPunct="1">
                  <a:lnSpc>
                    <a:spcPct val="108000"/>
                  </a:lnSpc>
                  <a:spcBef>
                    <a:spcPts val="295"/>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88255"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4pPr>
                <a:lvl5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5pPr>
                <a:lvl6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6pPr>
                <a:lvl7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7pPr>
                <a:lvl8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8pPr>
                <a:lvl9pPr marL="364112" indent="-60686" algn="l" defTabSz="385341" rtl="0" eaLnBrk="1" latinLnBrk="0" hangingPunct="1">
                  <a:lnSpc>
                    <a:spcPct val="108000"/>
                  </a:lnSpc>
                  <a:spcBef>
                    <a:spcPts val="295"/>
                  </a:spcBef>
                  <a:spcAft>
                    <a:spcPts val="0"/>
                  </a:spcAft>
                  <a:buFont typeface="Meta Offc Pro" panose="020B0504030101020102" pitchFamily="34" charset="0"/>
                  <a:buChar char="-"/>
                  <a:defRPr sz="717" b="1" kern="1200" baseline="0">
                    <a:solidFill>
                      <a:schemeClr val="tx1"/>
                    </a:solidFill>
                    <a:latin typeface="+mn-lt"/>
                    <a:ea typeface="+mn-ea"/>
                    <a:cs typeface="+mn-cs"/>
                  </a:defRPr>
                </a:lvl9pPr>
              </a:lstStyle>
              <a:p>
                <a:pPr marL="0" indent="0">
                  <a:buNone/>
                </a:pPr>
                <a:endParaRPr lang="de-DE" dirty="0">
                  <a:solidFill>
                    <a:srgbClr val="00FFFF"/>
                  </a:solidFill>
                </a:endParaRPr>
              </a:p>
              <a:p>
                <a:r>
                  <a:rPr lang="de-DE"/>
                  <a:t>orange </a:t>
                </a:r>
                <a:r>
                  <a:rPr lang="de-DE" dirty="0"/>
                  <a:t>Gruppe: </a:t>
                </a:r>
                <a14:m>
                  <m:oMath xmlns:m="http://schemas.openxmlformats.org/officeDocument/2006/math">
                    <m:sSub>
                      <m:sSubPr>
                        <m:ctrlPr>
                          <a:rPr lang="de-DE" altLang="ko-KR" b="0" i="1" smtClean="0">
                            <a:solidFill>
                              <a:srgbClr val="F5750B"/>
                            </a:solidFill>
                            <a:latin typeface="Cambria Math" panose="02040503050406030204" pitchFamily="18" charset="0"/>
                          </a:rPr>
                        </m:ctrlPr>
                      </m:sSubPr>
                      <m:e>
                        <m:acc>
                          <m:accPr>
                            <m:chr m:val="̅"/>
                            <m:ctrlPr>
                              <a:rPr lang="de-DE" altLang="ko-KR" b="0" i="1" smtClean="0">
                                <a:solidFill>
                                  <a:srgbClr val="F5750B"/>
                                </a:solidFill>
                                <a:latin typeface="Cambria Math" panose="02040503050406030204" pitchFamily="18" charset="0"/>
                              </a:rPr>
                            </m:ctrlPr>
                          </m:accPr>
                          <m:e>
                            <m:r>
                              <a:rPr lang="de-DE" altLang="ko-KR" b="0" i="1" smtClean="0">
                                <a:solidFill>
                                  <a:srgbClr val="F5750B"/>
                                </a:solidFill>
                                <a:latin typeface="Cambria Math" panose="02040503050406030204" pitchFamily="18" charset="0"/>
                              </a:rPr>
                              <m:t>𝑥</m:t>
                            </m:r>
                          </m:e>
                        </m:acc>
                      </m:e>
                      <m:sub>
                        <m:r>
                          <a:rPr lang="de-DE" altLang="ko-KR" b="0" i="1" smtClean="0">
                            <a:solidFill>
                              <a:srgbClr val="F5750B"/>
                            </a:solidFill>
                            <a:latin typeface="Cambria Math" panose="02040503050406030204" pitchFamily="18" charset="0"/>
                          </a:rPr>
                          <m:t>1</m:t>
                        </m:r>
                      </m:sub>
                    </m:sSub>
                    <m:r>
                      <a:rPr lang="de-DE" altLang="ko-KR" i="1">
                        <a:solidFill>
                          <a:srgbClr val="F5750B"/>
                        </a:solidFill>
                        <a:latin typeface="Cambria Math" panose="02040503050406030204" pitchFamily="18" charset="0"/>
                        <a:ea typeface="굴림" charset="0"/>
                        <a:cs typeface="굴림" charset="0"/>
                      </a:rPr>
                      <m:t>⋅</m:t>
                    </m:r>
                    <m:sSub>
                      <m:sSubPr>
                        <m:ctrlPr>
                          <a:rPr lang="de-DE" altLang="ko-KR" i="1" smtClean="0">
                            <a:solidFill>
                              <a:srgbClr val="F5750B"/>
                            </a:solidFill>
                            <a:latin typeface="Cambria Math" panose="02040503050406030204" pitchFamily="18" charset="0"/>
                            <a:ea typeface="굴림" charset="0"/>
                            <a:cs typeface="굴림" charset="0"/>
                          </a:rPr>
                        </m:ctrlPr>
                      </m:sSubPr>
                      <m:e>
                        <m:sSub>
                          <m:sSubPr>
                            <m:ctrlPr>
                              <a:rPr lang="de-DE" altLang="ko-KR" i="1">
                                <a:solidFill>
                                  <a:srgbClr val="F5750B"/>
                                </a:solidFill>
                                <a:latin typeface="Cambria Math" panose="02040503050406030204" pitchFamily="18" charset="0"/>
                              </a:rPr>
                            </m:ctrlPr>
                          </m:sSubPr>
                          <m:e>
                            <m:acc>
                              <m:accPr>
                                <m:chr m:val="̅"/>
                                <m:ctrlPr>
                                  <a:rPr lang="de-DE" altLang="ko-KR" i="1">
                                    <a:solidFill>
                                      <a:srgbClr val="F5750B"/>
                                    </a:solidFill>
                                    <a:latin typeface="Cambria Math" panose="02040503050406030204" pitchFamily="18" charset="0"/>
                                  </a:rPr>
                                </m:ctrlPr>
                              </m:accPr>
                              <m:e>
                                <m:r>
                                  <a:rPr lang="de-DE" altLang="ko-KR" i="1">
                                    <a:solidFill>
                                      <a:srgbClr val="F5750B"/>
                                    </a:solidFill>
                                    <a:latin typeface="Cambria Math" panose="02040503050406030204" pitchFamily="18" charset="0"/>
                                  </a:rPr>
                                  <m:t>𝑥</m:t>
                                </m:r>
                              </m:e>
                            </m:acc>
                          </m:e>
                          <m:sub>
                            <m:r>
                              <a:rPr lang="de-DE" altLang="ko-KR" b="0" i="1" smtClean="0">
                                <a:solidFill>
                                  <a:srgbClr val="F5750B"/>
                                </a:solidFill>
                                <a:latin typeface="Cambria Math" panose="02040503050406030204" pitchFamily="18" charset="0"/>
                              </a:rPr>
                              <m:t>2</m:t>
                            </m:r>
                          </m:sub>
                        </m:sSub>
                      </m:e>
                      <m:sub>
                        <m:r>
                          <a:rPr lang="de-DE" altLang="ko-KR" b="0" i="1" smtClean="0">
                            <a:solidFill>
                              <a:srgbClr val="F5750B"/>
                            </a:solidFill>
                            <a:latin typeface="Cambria Math" panose="02040503050406030204" pitchFamily="18" charset="0"/>
                            <a:ea typeface="굴림" charset="0"/>
                            <a:cs typeface="굴림" charset="0"/>
                          </a:rPr>
                          <m:t> </m:t>
                        </m:r>
                      </m:sub>
                    </m:sSub>
                  </m:oMath>
                </a14:m>
                <a:endParaRPr lang="de-DE" dirty="0"/>
              </a:p>
              <a:p>
                <a:r>
                  <a:rPr lang="de-DE" dirty="0"/>
                  <a:t>rote Gruppe:</a:t>
                </a:r>
                <a14:m>
                  <m:oMath xmlns:m="http://schemas.openxmlformats.org/officeDocument/2006/math">
                    <m:r>
                      <a:rPr lang="de-DE" altLang="ko-KR" b="0" i="0" smtClean="0">
                        <a:solidFill>
                          <a:srgbClr val="A90996"/>
                        </a:solidFill>
                        <a:latin typeface="Cambria Math" panose="02040503050406030204" pitchFamily="18" charset="0"/>
                        <a:ea typeface="굴림" charset="0"/>
                        <a:cs typeface="굴림" charset="0"/>
                      </a:rPr>
                      <m:t> </m:t>
                    </m:r>
                    <m:sSub>
                      <m:sSubPr>
                        <m:ctrlPr>
                          <a:rPr lang="de-DE" altLang="ko-KR" i="1" smtClean="0">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b="0" i="1" smtClean="0">
                            <a:solidFill>
                              <a:srgbClr val="FF0000"/>
                            </a:solidFill>
                            <a:latin typeface="Cambria Math" panose="02040503050406030204" pitchFamily="18" charset="0"/>
                            <a:ea typeface="굴림" charset="0"/>
                            <a:cs typeface="굴림" charset="0"/>
                          </a:rPr>
                          <m:t>1</m:t>
                        </m:r>
                      </m:sub>
                    </m:sSub>
                    <m:r>
                      <a:rPr lang="de-DE" altLang="ko-KR" b="0" i="1" smtClean="0">
                        <a:solidFill>
                          <a:srgbClr val="FF0000"/>
                        </a:solidFill>
                        <a:latin typeface="Cambria Math" panose="02040503050406030204" pitchFamily="18" charset="0"/>
                        <a:ea typeface="굴림" charset="0"/>
                        <a:cs typeface="굴림" charset="0"/>
                      </a:rPr>
                      <m:t>⋅</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b="0" i="1" smtClean="0">
                            <a:solidFill>
                              <a:srgbClr val="FF0000"/>
                            </a:solidFill>
                            <a:latin typeface="Cambria Math" panose="02040503050406030204" pitchFamily="18" charset="0"/>
                            <a:ea typeface="굴림" charset="0"/>
                            <a:cs typeface="굴림" charset="0"/>
                          </a:rPr>
                          <m:t>2</m:t>
                        </m:r>
                      </m:sub>
                    </m:sSub>
                  </m:oMath>
                </a14:m>
                <a:endParaRPr lang="de-DE" dirty="0"/>
              </a:p>
              <a:p>
                <a:r>
                  <a:rPr lang="de-DE" dirty="0"/>
                  <a:t>blaue Gruppe: </a:t>
                </a:r>
                <a14:m>
                  <m:oMath xmlns:m="http://schemas.openxmlformats.org/officeDocument/2006/math">
                    <m:sSub>
                      <m:sSubPr>
                        <m:ctrlPr>
                          <a:rPr lang="de-DE" altLang="ko-KR" i="1" smtClean="0">
                            <a:solidFill>
                              <a:srgbClr val="0000FF"/>
                            </a:solidFill>
                            <a:latin typeface="Cambria Math" panose="02040503050406030204" pitchFamily="18" charset="0"/>
                          </a:rPr>
                        </m:ctrlPr>
                      </m:sSubPr>
                      <m:e>
                        <m:acc>
                          <m:accPr>
                            <m:chr m:val="̅"/>
                            <m:ctrlPr>
                              <a:rPr lang="de-DE" altLang="ko-KR" i="1">
                                <a:solidFill>
                                  <a:srgbClr val="0000FF"/>
                                </a:solidFill>
                                <a:latin typeface="Cambria Math" panose="02040503050406030204" pitchFamily="18" charset="0"/>
                              </a:rPr>
                            </m:ctrlPr>
                          </m:accPr>
                          <m:e>
                            <m:r>
                              <a:rPr lang="de-DE" altLang="ko-KR" i="1">
                                <a:solidFill>
                                  <a:srgbClr val="0000FF"/>
                                </a:solidFill>
                                <a:latin typeface="Cambria Math" panose="02040503050406030204" pitchFamily="18" charset="0"/>
                              </a:rPr>
                              <m:t>𝑥</m:t>
                            </m:r>
                          </m:e>
                        </m:acc>
                      </m:e>
                      <m:sub>
                        <m:r>
                          <a:rPr lang="de-DE" altLang="ko-KR" b="0" i="1" smtClean="0">
                            <a:solidFill>
                              <a:srgbClr val="0000FF"/>
                            </a:solidFill>
                            <a:latin typeface="Cambria Math" panose="02040503050406030204" pitchFamily="18" charset="0"/>
                          </a:rPr>
                          <m:t>1</m:t>
                        </m:r>
                      </m:sub>
                    </m:sSub>
                    <m:r>
                      <a:rPr lang="de-DE" altLang="ko-KR" i="1">
                        <a:solidFill>
                          <a:srgbClr val="0000FF"/>
                        </a:solidFill>
                        <a:latin typeface="Cambria Math" panose="02040503050406030204" pitchFamily="18" charset="0"/>
                        <a:ea typeface="굴림" charset="0"/>
                        <a:cs typeface="굴림" charset="0"/>
                      </a:rPr>
                      <m:t>⋅</m:t>
                    </m:r>
                    <m:sSub>
                      <m:sSubPr>
                        <m:ctrlPr>
                          <a:rPr lang="de-DE" altLang="ko-KR" b="0" i="1" smtClean="0">
                            <a:solidFill>
                              <a:srgbClr val="0000FF"/>
                            </a:solidFill>
                            <a:latin typeface="Cambria Math" panose="02040503050406030204" pitchFamily="18" charset="0"/>
                            <a:ea typeface="굴림" charset="0"/>
                            <a:cs typeface="굴림" charset="0"/>
                          </a:rPr>
                        </m:ctrlPr>
                      </m:sSubPr>
                      <m:e>
                        <m:r>
                          <a:rPr lang="de-DE" altLang="ko-KR" b="0" i="1" smtClean="0">
                            <a:solidFill>
                              <a:srgbClr val="0000FF"/>
                            </a:solidFill>
                            <a:latin typeface="Cambria Math" panose="02040503050406030204" pitchFamily="18" charset="0"/>
                            <a:ea typeface="굴림" charset="0"/>
                            <a:cs typeface="굴림" charset="0"/>
                          </a:rPr>
                          <m:t>𝑥</m:t>
                        </m:r>
                      </m:e>
                      <m:sub>
                        <m:r>
                          <a:rPr lang="de-DE" altLang="ko-KR" b="0" i="1" smtClean="0">
                            <a:solidFill>
                              <a:srgbClr val="0000FF"/>
                            </a:solidFill>
                            <a:latin typeface="Cambria Math" panose="02040503050406030204" pitchFamily="18" charset="0"/>
                            <a:ea typeface="굴림" charset="0"/>
                            <a:cs typeface="굴림" charset="0"/>
                          </a:rPr>
                          <m:t>3</m:t>
                        </m:r>
                      </m:sub>
                    </m:sSub>
                    <m:r>
                      <a:rPr lang="de-DE" altLang="ko-KR" b="0" i="1" smtClean="0">
                        <a:solidFill>
                          <a:srgbClr val="0000FF"/>
                        </a:solidFill>
                        <a:latin typeface="Cambria Math" panose="02040503050406030204" pitchFamily="18" charset="0"/>
                        <a:ea typeface="굴림" charset="0"/>
                        <a:cs typeface="굴림" charset="0"/>
                      </a:rPr>
                      <m:t>⋅</m:t>
                    </m:r>
                    <m:sSub>
                      <m:sSubPr>
                        <m:ctrlPr>
                          <a:rPr lang="de-DE" altLang="ko-KR" i="1">
                            <a:solidFill>
                              <a:srgbClr val="0000FF"/>
                            </a:solidFill>
                            <a:latin typeface="Cambria Math" panose="02040503050406030204" pitchFamily="18" charset="0"/>
                            <a:ea typeface="굴림" charset="0"/>
                            <a:cs typeface="굴림" charset="0"/>
                          </a:rPr>
                        </m:ctrlPr>
                      </m:sSubPr>
                      <m:e>
                        <m:sSub>
                          <m:sSubPr>
                            <m:ctrlPr>
                              <a:rPr lang="de-DE" altLang="ko-KR" i="1">
                                <a:solidFill>
                                  <a:srgbClr val="0000FF"/>
                                </a:solidFill>
                                <a:latin typeface="Cambria Math" panose="02040503050406030204" pitchFamily="18" charset="0"/>
                              </a:rPr>
                            </m:ctrlPr>
                          </m:sSubPr>
                          <m:e>
                            <m:r>
                              <a:rPr lang="de-DE" altLang="ko-KR" b="0" i="1" smtClean="0">
                                <a:solidFill>
                                  <a:srgbClr val="0000FF"/>
                                </a:solidFill>
                                <a:latin typeface="Cambria Math" panose="02040503050406030204" pitchFamily="18" charset="0"/>
                              </a:rPr>
                              <m:t>𝑥</m:t>
                            </m:r>
                          </m:e>
                          <m:sub>
                            <m:r>
                              <a:rPr lang="de-DE" altLang="ko-KR" b="0" i="1" smtClean="0">
                                <a:solidFill>
                                  <a:srgbClr val="0000FF"/>
                                </a:solidFill>
                                <a:latin typeface="Cambria Math" panose="02040503050406030204" pitchFamily="18" charset="0"/>
                              </a:rPr>
                              <m:t>4</m:t>
                            </m:r>
                          </m:sub>
                        </m:sSub>
                      </m:e>
                      <m:sub>
                        <m:r>
                          <a:rPr lang="de-DE" altLang="ko-KR" i="1">
                            <a:solidFill>
                              <a:srgbClr val="0000FF"/>
                            </a:solidFill>
                            <a:latin typeface="Cambria Math" panose="02040503050406030204" pitchFamily="18" charset="0"/>
                            <a:ea typeface="굴림" charset="0"/>
                            <a:cs typeface="굴림" charset="0"/>
                          </a:rPr>
                          <m:t> </m:t>
                        </m:r>
                      </m:sub>
                    </m:sSub>
                  </m:oMath>
                </a14:m>
                <a:endParaRPr lang="ar-AE" altLang="ko-KR" dirty="0">
                  <a:solidFill>
                    <a:srgbClr val="0000FF"/>
                  </a:solidFill>
                  <a:ea typeface="굴림" charset="0"/>
                  <a:cs typeface="굴림" charset="0"/>
                </a:endParaRPr>
              </a:p>
              <a:p>
                <a:pPr marL="0" indent="0">
                  <a:buNone/>
                  <a:tabLst>
                    <a:tab pos="177800" algn="l"/>
                  </a:tabLst>
                </a:pPr>
                <a:r>
                  <a:rPr lang="de-DE"/>
                  <a:t>	ODER: hellblaue </a:t>
                </a:r>
                <a:r>
                  <a:rPr lang="de-DE" dirty="0"/>
                  <a:t>Gruppe:</a:t>
                </a:r>
                <a:r>
                  <a:rPr lang="de-DE" i="1" dirty="0"/>
                  <a:t> </a:t>
                </a:r>
                <a14:m>
                  <m:oMath xmlns:m="http://schemas.openxmlformats.org/officeDocument/2006/math">
                    <m:sSub>
                      <m:sSubPr>
                        <m:ctrlPr>
                          <a:rPr lang="de-DE" altLang="ko-KR" b="0" i="1" smtClean="0">
                            <a:solidFill>
                              <a:srgbClr val="00B0F0"/>
                            </a:solidFill>
                            <a:latin typeface="Cambria Math" panose="02040503050406030204" pitchFamily="18" charset="0"/>
                            <a:ea typeface="굴림" charset="0"/>
                            <a:cs typeface="굴림" charset="0"/>
                          </a:rPr>
                        </m:ctrlPr>
                      </m:sSubPr>
                      <m:e>
                        <m:r>
                          <a:rPr lang="de-DE" altLang="ko-KR" b="0" i="1" smtClean="0">
                            <a:solidFill>
                              <a:srgbClr val="00B0F0"/>
                            </a:solidFill>
                            <a:latin typeface="Cambria Math" panose="02040503050406030204" pitchFamily="18" charset="0"/>
                            <a:ea typeface="굴림" charset="0"/>
                            <a:cs typeface="굴림" charset="0"/>
                          </a:rPr>
                          <m:t>𝑥</m:t>
                        </m:r>
                      </m:e>
                      <m:sub>
                        <m:r>
                          <a:rPr lang="de-DE" altLang="ko-KR" b="0" i="1" smtClean="0">
                            <a:solidFill>
                              <a:srgbClr val="00B0F0"/>
                            </a:solidFill>
                            <a:latin typeface="Cambria Math" panose="02040503050406030204" pitchFamily="18" charset="0"/>
                            <a:ea typeface="굴림" charset="0"/>
                            <a:cs typeface="굴림" charset="0"/>
                          </a:rPr>
                          <m:t>2</m:t>
                        </m:r>
                      </m:sub>
                    </m:sSub>
                    <m:r>
                      <a:rPr lang="de-DE" altLang="ko-KR" i="1">
                        <a:solidFill>
                          <a:srgbClr val="00B0F0"/>
                        </a:solidFill>
                        <a:latin typeface="Cambria Math" panose="02040503050406030204" pitchFamily="18" charset="0"/>
                        <a:ea typeface="굴림" charset="0"/>
                        <a:cs typeface="굴림" charset="0"/>
                      </a:rPr>
                      <m:t>⋅</m:t>
                    </m:r>
                    <m:sSub>
                      <m:sSubPr>
                        <m:ctrlPr>
                          <a:rPr lang="de-DE" altLang="ko-KR" i="1">
                            <a:solidFill>
                              <a:srgbClr val="00B0F0"/>
                            </a:solidFill>
                            <a:latin typeface="Cambria Math" panose="02040503050406030204" pitchFamily="18" charset="0"/>
                            <a:ea typeface="굴림" charset="0"/>
                            <a:cs typeface="굴림" charset="0"/>
                          </a:rPr>
                        </m:ctrlPr>
                      </m:sSubPr>
                      <m:e>
                        <m:r>
                          <a:rPr lang="de-DE" altLang="ko-KR" i="1">
                            <a:solidFill>
                              <a:srgbClr val="00B0F0"/>
                            </a:solidFill>
                            <a:latin typeface="Cambria Math" panose="02040503050406030204" pitchFamily="18" charset="0"/>
                            <a:ea typeface="굴림" charset="0"/>
                            <a:cs typeface="굴림" charset="0"/>
                          </a:rPr>
                          <m:t>𝑥</m:t>
                        </m:r>
                      </m:e>
                      <m:sub>
                        <m:r>
                          <a:rPr lang="de-DE" altLang="ko-KR" i="1">
                            <a:solidFill>
                              <a:srgbClr val="00B0F0"/>
                            </a:solidFill>
                            <a:latin typeface="Cambria Math" panose="02040503050406030204" pitchFamily="18" charset="0"/>
                            <a:ea typeface="굴림" charset="0"/>
                            <a:cs typeface="굴림" charset="0"/>
                          </a:rPr>
                          <m:t>3</m:t>
                        </m:r>
                      </m:sub>
                    </m:sSub>
                    <m:r>
                      <a:rPr lang="de-DE" altLang="ko-KR" i="1">
                        <a:solidFill>
                          <a:srgbClr val="00B0F0"/>
                        </a:solidFill>
                        <a:latin typeface="Cambria Math" panose="02040503050406030204" pitchFamily="18" charset="0"/>
                        <a:ea typeface="굴림" charset="0"/>
                        <a:cs typeface="굴림" charset="0"/>
                      </a:rPr>
                      <m:t>⋅</m:t>
                    </m:r>
                    <m:sSub>
                      <m:sSubPr>
                        <m:ctrlPr>
                          <a:rPr lang="de-DE" altLang="ko-KR" i="1">
                            <a:solidFill>
                              <a:srgbClr val="00B0F0"/>
                            </a:solidFill>
                            <a:latin typeface="Cambria Math" panose="02040503050406030204" pitchFamily="18" charset="0"/>
                            <a:ea typeface="굴림" charset="0"/>
                            <a:cs typeface="굴림" charset="0"/>
                          </a:rPr>
                        </m:ctrlPr>
                      </m:sSubPr>
                      <m:e>
                        <m:sSub>
                          <m:sSubPr>
                            <m:ctrlPr>
                              <a:rPr lang="de-DE" altLang="ko-KR" i="1">
                                <a:solidFill>
                                  <a:srgbClr val="00B0F0"/>
                                </a:solidFill>
                                <a:latin typeface="Cambria Math" panose="02040503050406030204" pitchFamily="18" charset="0"/>
                              </a:rPr>
                            </m:ctrlPr>
                          </m:sSubPr>
                          <m:e>
                            <m:r>
                              <a:rPr lang="de-DE" altLang="ko-KR" i="1">
                                <a:solidFill>
                                  <a:srgbClr val="00B0F0"/>
                                </a:solidFill>
                                <a:latin typeface="Cambria Math" panose="02040503050406030204" pitchFamily="18" charset="0"/>
                              </a:rPr>
                              <m:t>𝑥</m:t>
                            </m:r>
                          </m:e>
                          <m:sub>
                            <m:r>
                              <a:rPr lang="de-DE" altLang="ko-KR" i="1">
                                <a:solidFill>
                                  <a:srgbClr val="00B0F0"/>
                                </a:solidFill>
                                <a:latin typeface="Cambria Math" panose="02040503050406030204" pitchFamily="18" charset="0"/>
                              </a:rPr>
                              <m:t>4</m:t>
                            </m:r>
                          </m:sub>
                        </m:sSub>
                      </m:e>
                      <m:sub>
                        <m:r>
                          <a:rPr lang="de-DE" altLang="ko-KR" i="1">
                            <a:solidFill>
                              <a:srgbClr val="00B0F0"/>
                            </a:solidFill>
                            <a:latin typeface="Cambria Math" panose="02040503050406030204" pitchFamily="18" charset="0"/>
                            <a:ea typeface="굴림" charset="0"/>
                            <a:cs typeface="굴림" charset="0"/>
                          </a:rPr>
                          <m:t> </m:t>
                        </m:r>
                      </m:sub>
                    </m:sSub>
                  </m:oMath>
                </a14:m>
                <a:endParaRPr lang="de-DE" b="1" dirty="0">
                  <a:solidFill>
                    <a:srgbClr val="A90996"/>
                  </a:solidFill>
                </a:endParaRPr>
              </a:p>
              <a:p>
                <a:endParaRPr lang="de-DE" dirty="0"/>
              </a:p>
              <a:p>
                <a:endParaRPr lang="de-DE" dirty="0"/>
              </a:p>
              <a:p>
                <a:r>
                  <a:rPr lang="de-DE" dirty="0"/>
                  <a:t>Funktionsterm: 	</a:t>
                </a:r>
                <a14:m>
                  <m:oMath xmlns:m="http://schemas.openxmlformats.org/officeDocument/2006/math">
                    <m:r>
                      <m:rPr>
                        <m:sty m:val="p"/>
                      </m:rPr>
                      <a:rPr lang="de-DE" altLang="ko-KR" smtClean="0">
                        <a:latin typeface="Cambria Math" panose="02040503050406030204" pitchFamily="18" charset="0"/>
                        <a:ea typeface="굴림" charset="0"/>
                        <a:cs typeface="굴림" charset="0"/>
                      </a:rPr>
                      <m:t>f</m:t>
                    </m:r>
                    <m:r>
                      <a:rPr lang="de-DE" altLang="ko-KR" smtClean="0">
                        <a:latin typeface="Cambria Math" panose="02040503050406030204" pitchFamily="18" charset="0"/>
                        <a:ea typeface="굴림" charset="0"/>
                        <a:cs typeface="굴림" charset="0"/>
                      </a:rPr>
                      <m:t>=</m:t>
                    </m:r>
                  </m:oMath>
                </a14:m>
                <a:r>
                  <a:rPr lang="de-DE" b="1" dirty="0">
                    <a:solidFill>
                      <a:srgbClr val="A90996"/>
                    </a:solidFill>
                  </a:rPr>
                  <a:t> </a:t>
                </a:r>
                <a14:m>
                  <m:oMath xmlns:m="http://schemas.openxmlformats.org/officeDocument/2006/math">
                    <m:sSub>
                      <m:sSubPr>
                        <m:ctrlPr>
                          <a:rPr lang="de-DE" altLang="ko-KR" i="1" smtClean="0">
                            <a:solidFill>
                              <a:srgbClr val="F5750B"/>
                            </a:solidFill>
                            <a:latin typeface="Cambria Math" panose="02040503050406030204" pitchFamily="18" charset="0"/>
                          </a:rPr>
                        </m:ctrlPr>
                      </m:sSubPr>
                      <m:e>
                        <m:acc>
                          <m:accPr>
                            <m:chr m:val="̅"/>
                            <m:ctrlPr>
                              <a:rPr lang="de-DE" altLang="ko-KR" i="1">
                                <a:solidFill>
                                  <a:srgbClr val="F5750B"/>
                                </a:solidFill>
                                <a:latin typeface="Cambria Math" panose="02040503050406030204" pitchFamily="18" charset="0"/>
                              </a:rPr>
                            </m:ctrlPr>
                          </m:accPr>
                          <m:e>
                            <m:r>
                              <a:rPr lang="de-DE" altLang="ko-KR" i="1">
                                <a:solidFill>
                                  <a:srgbClr val="F5750B"/>
                                </a:solidFill>
                                <a:latin typeface="Cambria Math" panose="02040503050406030204" pitchFamily="18" charset="0"/>
                              </a:rPr>
                              <m:t>𝑥</m:t>
                            </m:r>
                          </m:e>
                        </m:acc>
                      </m:e>
                      <m:sub>
                        <m:r>
                          <a:rPr lang="de-DE" altLang="ko-KR" i="1">
                            <a:solidFill>
                              <a:srgbClr val="F5750B"/>
                            </a:solidFill>
                            <a:latin typeface="Cambria Math" panose="02040503050406030204" pitchFamily="18" charset="0"/>
                          </a:rPr>
                          <m:t>1</m:t>
                        </m:r>
                      </m:sub>
                    </m:sSub>
                    <m:r>
                      <a:rPr lang="de-DE" altLang="ko-KR" i="1">
                        <a:solidFill>
                          <a:srgbClr val="F5750B"/>
                        </a:solidFill>
                        <a:latin typeface="Cambria Math" panose="02040503050406030204" pitchFamily="18" charset="0"/>
                        <a:ea typeface="굴림" charset="0"/>
                        <a:cs typeface="굴림" charset="0"/>
                      </a:rPr>
                      <m:t>⋅</m:t>
                    </m:r>
                    <m:sSub>
                      <m:sSubPr>
                        <m:ctrlPr>
                          <a:rPr lang="de-DE" altLang="ko-KR" i="1">
                            <a:solidFill>
                              <a:srgbClr val="F5750B"/>
                            </a:solidFill>
                            <a:latin typeface="Cambria Math" panose="02040503050406030204" pitchFamily="18" charset="0"/>
                          </a:rPr>
                        </m:ctrlPr>
                      </m:sSubPr>
                      <m:e>
                        <m:acc>
                          <m:accPr>
                            <m:chr m:val="̅"/>
                            <m:ctrlPr>
                              <a:rPr lang="de-DE" altLang="ko-KR" i="1">
                                <a:solidFill>
                                  <a:srgbClr val="F5750B"/>
                                </a:solidFill>
                                <a:latin typeface="Cambria Math" panose="02040503050406030204" pitchFamily="18" charset="0"/>
                              </a:rPr>
                            </m:ctrlPr>
                          </m:accPr>
                          <m:e>
                            <m:r>
                              <a:rPr lang="de-DE" altLang="ko-KR" i="1">
                                <a:solidFill>
                                  <a:srgbClr val="F5750B"/>
                                </a:solidFill>
                                <a:latin typeface="Cambria Math" panose="02040503050406030204" pitchFamily="18" charset="0"/>
                              </a:rPr>
                              <m:t>𝑥</m:t>
                            </m:r>
                          </m:e>
                        </m:acc>
                      </m:e>
                      <m:sub>
                        <m:r>
                          <a:rPr lang="de-DE" altLang="ko-KR" i="1">
                            <a:solidFill>
                              <a:srgbClr val="F5750B"/>
                            </a:solidFill>
                            <a:latin typeface="Cambria Math" panose="02040503050406030204" pitchFamily="18" charset="0"/>
                          </a:rPr>
                          <m:t>2</m:t>
                        </m:r>
                      </m:sub>
                    </m:sSub>
                    <m:sSub>
                      <m:sSubPr>
                        <m:ctrlPr>
                          <a:rPr lang="de-DE" altLang="ko-KR" i="1">
                            <a:solidFill>
                              <a:srgbClr val="00B050"/>
                            </a:solidFill>
                            <a:latin typeface="Cambria Math" panose="02040503050406030204" pitchFamily="18" charset="0"/>
                            <a:ea typeface="굴림" charset="0"/>
                            <a:cs typeface="굴림" charset="0"/>
                          </a:rPr>
                        </m:ctrlPr>
                      </m:sSubPr>
                      <m:e>
                        <m:r>
                          <a:rPr lang="de-DE" altLang="ko-KR" b="0" i="1" smtClean="0">
                            <a:solidFill>
                              <a:schemeClr val="tx1"/>
                            </a:solidFill>
                            <a:latin typeface="Cambria Math" panose="02040503050406030204" pitchFamily="18" charset="0"/>
                          </a:rPr>
                          <m:t>+ </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i="1">
                                <a:solidFill>
                                  <a:srgbClr val="FF0000"/>
                                </a:solidFill>
                                <a:latin typeface="Cambria Math" panose="02040503050406030204" pitchFamily="18" charset="0"/>
                                <a:ea typeface="굴림" charset="0"/>
                                <a:cs typeface="굴림" charset="0"/>
                              </a:rPr>
                              <m:t>1</m:t>
                            </m:r>
                          </m:sub>
                        </m:sSub>
                        <m:r>
                          <a:rPr lang="de-DE" altLang="ko-KR" i="1">
                            <a:solidFill>
                              <a:srgbClr val="FF0000"/>
                            </a:solidFill>
                            <a:latin typeface="Cambria Math" panose="02040503050406030204" pitchFamily="18" charset="0"/>
                            <a:ea typeface="굴림" charset="0"/>
                            <a:cs typeface="굴림" charset="0"/>
                          </a:rPr>
                          <m:t>⋅</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i="1">
                                <a:solidFill>
                                  <a:srgbClr val="FF0000"/>
                                </a:solidFill>
                                <a:latin typeface="Cambria Math" panose="02040503050406030204" pitchFamily="18" charset="0"/>
                                <a:ea typeface="굴림" charset="0"/>
                                <a:cs typeface="굴림" charset="0"/>
                              </a:rPr>
                              <m:t>2</m:t>
                            </m:r>
                          </m:sub>
                        </m:sSub>
                      </m:e>
                      <m:sub>
                        <m:r>
                          <a:rPr lang="de-DE" altLang="ko-KR" b="0" i="1" smtClean="0">
                            <a:solidFill>
                              <a:srgbClr val="00B050"/>
                            </a:solidFill>
                            <a:latin typeface="Cambria Math" panose="02040503050406030204" pitchFamily="18" charset="0"/>
                            <a:ea typeface="굴림" charset="0"/>
                            <a:cs typeface="굴림" charset="0"/>
                          </a:rPr>
                          <m:t> </m:t>
                        </m:r>
                      </m:sub>
                    </m:sSub>
                    <m:r>
                      <a:rPr lang="de-DE" altLang="ko-KR" b="0" i="1" smtClean="0">
                        <a:solidFill>
                          <a:schemeClr val="tx1"/>
                        </a:solidFill>
                        <a:latin typeface="Cambria Math" panose="02040503050406030204" pitchFamily="18" charset="0"/>
                        <a:ea typeface="굴림" charset="0"/>
                        <a:cs typeface="굴림" charset="0"/>
                      </a:rPr>
                      <m:t>+ </m:t>
                    </m:r>
                    <m:sSub>
                      <m:sSubPr>
                        <m:ctrlPr>
                          <a:rPr lang="de-DE" altLang="ko-KR" i="1">
                            <a:solidFill>
                              <a:srgbClr val="0000FF"/>
                            </a:solidFill>
                            <a:latin typeface="Cambria Math" panose="02040503050406030204" pitchFamily="18" charset="0"/>
                          </a:rPr>
                        </m:ctrlPr>
                      </m:sSubPr>
                      <m:e>
                        <m:acc>
                          <m:accPr>
                            <m:chr m:val="̅"/>
                            <m:ctrlPr>
                              <a:rPr lang="de-DE" altLang="ko-KR" i="1">
                                <a:solidFill>
                                  <a:srgbClr val="0000FF"/>
                                </a:solidFill>
                                <a:latin typeface="Cambria Math" panose="02040503050406030204" pitchFamily="18" charset="0"/>
                              </a:rPr>
                            </m:ctrlPr>
                          </m:accPr>
                          <m:e>
                            <m:r>
                              <a:rPr lang="de-DE" altLang="ko-KR" i="1">
                                <a:solidFill>
                                  <a:srgbClr val="0000FF"/>
                                </a:solidFill>
                                <a:latin typeface="Cambria Math" panose="02040503050406030204" pitchFamily="18" charset="0"/>
                              </a:rPr>
                              <m:t>𝑥</m:t>
                            </m:r>
                          </m:e>
                        </m:acc>
                      </m:e>
                      <m:sub>
                        <m:r>
                          <a:rPr lang="de-DE" altLang="ko-KR" i="1">
                            <a:solidFill>
                              <a:srgbClr val="0000FF"/>
                            </a:solidFill>
                            <a:latin typeface="Cambria Math" panose="02040503050406030204" pitchFamily="18" charset="0"/>
                          </a:rPr>
                          <m:t>1</m:t>
                        </m:r>
                      </m:sub>
                    </m:sSub>
                    <m:r>
                      <a:rPr lang="de-DE" altLang="ko-KR" i="1">
                        <a:solidFill>
                          <a:srgbClr val="0000FF"/>
                        </a:solidFill>
                        <a:latin typeface="Cambria Math" panose="02040503050406030204" pitchFamily="18" charset="0"/>
                        <a:ea typeface="굴림" charset="0"/>
                        <a:cs typeface="굴림" charset="0"/>
                      </a:rPr>
                      <m:t>⋅</m:t>
                    </m:r>
                    <m:sSub>
                      <m:sSubPr>
                        <m:ctrlPr>
                          <a:rPr lang="de-DE" altLang="ko-KR" i="1">
                            <a:solidFill>
                              <a:srgbClr val="0000FF"/>
                            </a:solidFill>
                            <a:latin typeface="Cambria Math" panose="02040503050406030204" pitchFamily="18" charset="0"/>
                            <a:ea typeface="굴림" charset="0"/>
                            <a:cs typeface="굴림" charset="0"/>
                          </a:rPr>
                        </m:ctrlPr>
                      </m:sSubPr>
                      <m:e>
                        <m:r>
                          <a:rPr lang="de-DE" altLang="ko-KR" i="1">
                            <a:solidFill>
                              <a:srgbClr val="0000FF"/>
                            </a:solidFill>
                            <a:latin typeface="Cambria Math" panose="02040503050406030204" pitchFamily="18" charset="0"/>
                            <a:ea typeface="굴림" charset="0"/>
                            <a:cs typeface="굴림" charset="0"/>
                          </a:rPr>
                          <m:t>𝑥</m:t>
                        </m:r>
                      </m:e>
                      <m:sub>
                        <m:r>
                          <a:rPr lang="de-DE" altLang="ko-KR" i="1">
                            <a:solidFill>
                              <a:srgbClr val="0000FF"/>
                            </a:solidFill>
                            <a:latin typeface="Cambria Math" panose="02040503050406030204" pitchFamily="18" charset="0"/>
                            <a:ea typeface="굴림" charset="0"/>
                            <a:cs typeface="굴림" charset="0"/>
                          </a:rPr>
                          <m:t>3</m:t>
                        </m:r>
                      </m:sub>
                    </m:sSub>
                    <m:r>
                      <a:rPr lang="de-DE" altLang="ko-KR" i="1">
                        <a:solidFill>
                          <a:srgbClr val="0000FF"/>
                        </a:solidFill>
                        <a:latin typeface="Cambria Math" panose="02040503050406030204" pitchFamily="18" charset="0"/>
                        <a:ea typeface="굴림" charset="0"/>
                        <a:cs typeface="굴림" charset="0"/>
                      </a:rPr>
                      <m:t>⋅</m:t>
                    </m:r>
                    <m:sSub>
                      <m:sSubPr>
                        <m:ctrlPr>
                          <a:rPr lang="de-DE" altLang="ko-KR" i="1">
                            <a:solidFill>
                              <a:srgbClr val="0000FF"/>
                            </a:solidFill>
                            <a:latin typeface="Cambria Math" panose="02040503050406030204" pitchFamily="18" charset="0"/>
                            <a:ea typeface="굴림" charset="0"/>
                            <a:cs typeface="굴림" charset="0"/>
                          </a:rPr>
                        </m:ctrlPr>
                      </m:sSubPr>
                      <m:e>
                        <m:sSub>
                          <m:sSubPr>
                            <m:ctrlPr>
                              <a:rPr lang="de-DE" altLang="ko-KR" i="1">
                                <a:solidFill>
                                  <a:srgbClr val="0000FF"/>
                                </a:solidFill>
                                <a:latin typeface="Cambria Math" panose="02040503050406030204" pitchFamily="18" charset="0"/>
                              </a:rPr>
                            </m:ctrlPr>
                          </m:sSubPr>
                          <m:e>
                            <m:r>
                              <a:rPr lang="de-DE" altLang="ko-KR" i="1">
                                <a:solidFill>
                                  <a:srgbClr val="0000FF"/>
                                </a:solidFill>
                                <a:latin typeface="Cambria Math" panose="02040503050406030204" pitchFamily="18" charset="0"/>
                              </a:rPr>
                              <m:t>𝑥</m:t>
                            </m:r>
                          </m:e>
                          <m:sub>
                            <m:r>
                              <a:rPr lang="de-DE" altLang="ko-KR" i="1">
                                <a:solidFill>
                                  <a:srgbClr val="0000FF"/>
                                </a:solidFill>
                                <a:latin typeface="Cambria Math" panose="02040503050406030204" pitchFamily="18" charset="0"/>
                              </a:rPr>
                              <m:t>4</m:t>
                            </m:r>
                          </m:sub>
                        </m:sSub>
                      </m:e>
                      <m:sub>
                        <m:r>
                          <a:rPr lang="de-DE" altLang="ko-KR" i="1">
                            <a:solidFill>
                              <a:srgbClr val="0000FF"/>
                            </a:solidFill>
                            <a:latin typeface="Cambria Math" panose="02040503050406030204" pitchFamily="18" charset="0"/>
                            <a:ea typeface="굴림" charset="0"/>
                            <a:cs typeface="굴림" charset="0"/>
                          </a:rPr>
                          <m:t> </m:t>
                        </m:r>
                      </m:sub>
                    </m:sSub>
                  </m:oMath>
                </a14:m>
                <a:br>
                  <a:rPr lang="de-DE" b="1">
                    <a:solidFill>
                      <a:srgbClr val="A90996"/>
                    </a:solidFill>
                  </a:rPr>
                </a:br>
                <a:r>
                  <a:rPr lang="de-DE" b="1">
                    <a:solidFill>
                      <a:srgbClr val="A90996"/>
                    </a:solidFill>
                  </a:rPr>
                  <a:t>ODER: </a:t>
                </a:r>
                <a:r>
                  <a:rPr lang="de-DE"/>
                  <a:t> </a:t>
                </a:r>
                <a:r>
                  <a:rPr lang="de-DE" dirty="0"/>
                  <a:t>			</a:t>
                </a:r>
                <a14:m>
                  <m:oMath xmlns:m="http://schemas.openxmlformats.org/officeDocument/2006/math">
                    <m:r>
                      <m:rPr>
                        <m:sty m:val="p"/>
                      </m:rPr>
                      <a:rPr lang="de-DE" altLang="ko-KR">
                        <a:latin typeface="Cambria Math" panose="02040503050406030204" pitchFamily="18" charset="0"/>
                        <a:ea typeface="굴림" charset="0"/>
                        <a:cs typeface="굴림" charset="0"/>
                      </a:rPr>
                      <m:t>f</m:t>
                    </m:r>
                    <m:r>
                      <a:rPr lang="de-DE" altLang="ko-KR">
                        <a:latin typeface="Cambria Math" panose="02040503050406030204" pitchFamily="18" charset="0"/>
                        <a:ea typeface="굴림" charset="0"/>
                        <a:cs typeface="굴림" charset="0"/>
                      </a:rPr>
                      <m:t>=</m:t>
                    </m:r>
                  </m:oMath>
                </a14:m>
                <a:r>
                  <a:rPr lang="de-DE" b="1" dirty="0">
                    <a:solidFill>
                      <a:srgbClr val="A90996"/>
                    </a:solidFill>
                  </a:rPr>
                  <a:t> </a:t>
                </a:r>
                <a14:m>
                  <m:oMath xmlns:m="http://schemas.openxmlformats.org/officeDocument/2006/math">
                    <m:sSub>
                      <m:sSubPr>
                        <m:ctrlPr>
                          <a:rPr lang="de-DE" altLang="ko-KR" i="1">
                            <a:solidFill>
                              <a:srgbClr val="F5750B"/>
                            </a:solidFill>
                            <a:latin typeface="Cambria Math" panose="02040503050406030204" pitchFamily="18" charset="0"/>
                          </a:rPr>
                        </m:ctrlPr>
                      </m:sSubPr>
                      <m:e>
                        <m:acc>
                          <m:accPr>
                            <m:chr m:val="̅"/>
                            <m:ctrlPr>
                              <a:rPr lang="de-DE" altLang="ko-KR" i="1">
                                <a:solidFill>
                                  <a:srgbClr val="F5750B"/>
                                </a:solidFill>
                                <a:latin typeface="Cambria Math" panose="02040503050406030204" pitchFamily="18" charset="0"/>
                              </a:rPr>
                            </m:ctrlPr>
                          </m:accPr>
                          <m:e>
                            <m:r>
                              <a:rPr lang="de-DE" altLang="ko-KR" i="1">
                                <a:solidFill>
                                  <a:srgbClr val="F5750B"/>
                                </a:solidFill>
                                <a:latin typeface="Cambria Math" panose="02040503050406030204" pitchFamily="18" charset="0"/>
                              </a:rPr>
                              <m:t>𝑥</m:t>
                            </m:r>
                          </m:e>
                        </m:acc>
                      </m:e>
                      <m:sub>
                        <m:r>
                          <a:rPr lang="de-DE" altLang="ko-KR" i="1">
                            <a:solidFill>
                              <a:srgbClr val="F5750B"/>
                            </a:solidFill>
                            <a:latin typeface="Cambria Math" panose="02040503050406030204" pitchFamily="18" charset="0"/>
                          </a:rPr>
                          <m:t>1</m:t>
                        </m:r>
                      </m:sub>
                    </m:sSub>
                    <m:r>
                      <a:rPr lang="de-DE" altLang="ko-KR" i="1">
                        <a:solidFill>
                          <a:srgbClr val="F5750B"/>
                        </a:solidFill>
                        <a:latin typeface="Cambria Math" panose="02040503050406030204" pitchFamily="18" charset="0"/>
                        <a:ea typeface="굴림" charset="0"/>
                        <a:cs typeface="굴림" charset="0"/>
                      </a:rPr>
                      <m:t>⋅</m:t>
                    </m:r>
                    <m:sSub>
                      <m:sSubPr>
                        <m:ctrlPr>
                          <a:rPr lang="de-DE" altLang="ko-KR" i="1">
                            <a:solidFill>
                              <a:srgbClr val="F5750B"/>
                            </a:solidFill>
                            <a:latin typeface="Cambria Math" panose="02040503050406030204" pitchFamily="18" charset="0"/>
                          </a:rPr>
                        </m:ctrlPr>
                      </m:sSubPr>
                      <m:e>
                        <m:acc>
                          <m:accPr>
                            <m:chr m:val="̅"/>
                            <m:ctrlPr>
                              <a:rPr lang="de-DE" altLang="ko-KR" i="1">
                                <a:solidFill>
                                  <a:srgbClr val="F5750B"/>
                                </a:solidFill>
                                <a:latin typeface="Cambria Math" panose="02040503050406030204" pitchFamily="18" charset="0"/>
                              </a:rPr>
                            </m:ctrlPr>
                          </m:accPr>
                          <m:e>
                            <m:r>
                              <a:rPr lang="de-DE" altLang="ko-KR" i="1">
                                <a:solidFill>
                                  <a:srgbClr val="F5750B"/>
                                </a:solidFill>
                                <a:latin typeface="Cambria Math" panose="02040503050406030204" pitchFamily="18" charset="0"/>
                              </a:rPr>
                              <m:t>𝑥</m:t>
                            </m:r>
                          </m:e>
                        </m:acc>
                      </m:e>
                      <m:sub>
                        <m:r>
                          <a:rPr lang="de-DE" altLang="ko-KR" i="1">
                            <a:solidFill>
                              <a:srgbClr val="F5750B"/>
                            </a:solidFill>
                            <a:latin typeface="Cambria Math" panose="02040503050406030204" pitchFamily="18" charset="0"/>
                          </a:rPr>
                          <m:t>2</m:t>
                        </m:r>
                      </m:sub>
                    </m:sSub>
                    <m:sSub>
                      <m:sSubPr>
                        <m:ctrlPr>
                          <a:rPr lang="de-DE" altLang="ko-KR" i="1">
                            <a:solidFill>
                              <a:srgbClr val="00B050"/>
                            </a:solidFill>
                            <a:latin typeface="Cambria Math" panose="02040503050406030204" pitchFamily="18" charset="0"/>
                            <a:ea typeface="굴림" charset="0"/>
                            <a:cs typeface="굴림" charset="0"/>
                          </a:rPr>
                        </m:ctrlPr>
                      </m:sSubPr>
                      <m:e>
                        <m:r>
                          <a:rPr lang="de-DE" altLang="ko-KR" i="1">
                            <a:latin typeface="Cambria Math" panose="02040503050406030204" pitchFamily="18" charset="0"/>
                          </a:rPr>
                          <m:t>+ </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i="1">
                                <a:solidFill>
                                  <a:srgbClr val="FF0000"/>
                                </a:solidFill>
                                <a:latin typeface="Cambria Math" panose="02040503050406030204" pitchFamily="18" charset="0"/>
                                <a:ea typeface="굴림" charset="0"/>
                                <a:cs typeface="굴림" charset="0"/>
                              </a:rPr>
                              <m:t>1</m:t>
                            </m:r>
                          </m:sub>
                        </m:sSub>
                        <m:r>
                          <a:rPr lang="de-DE" altLang="ko-KR" i="1">
                            <a:solidFill>
                              <a:srgbClr val="FF0000"/>
                            </a:solidFill>
                            <a:latin typeface="Cambria Math" panose="02040503050406030204" pitchFamily="18" charset="0"/>
                            <a:ea typeface="굴림" charset="0"/>
                            <a:cs typeface="굴림" charset="0"/>
                          </a:rPr>
                          <m:t>⋅</m:t>
                        </m:r>
                        <m:sSub>
                          <m:sSubPr>
                            <m:ctrlPr>
                              <a:rPr lang="de-DE" altLang="ko-KR" i="1">
                                <a:solidFill>
                                  <a:srgbClr val="FF0000"/>
                                </a:solidFill>
                                <a:latin typeface="Cambria Math" panose="02040503050406030204" pitchFamily="18" charset="0"/>
                                <a:ea typeface="굴림" charset="0"/>
                                <a:cs typeface="굴림" charset="0"/>
                              </a:rPr>
                            </m:ctrlPr>
                          </m:sSubPr>
                          <m:e>
                            <m:r>
                              <a:rPr lang="de-DE" altLang="ko-KR" i="1">
                                <a:solidFill>
                                  <a:srgbClr val="FF0000"/>
                                </a:solidFill>
                                <a:latin typeface="Cambria Math" panose="02040503050406030204" pitchFamily="18" charset="0"/>
                                <a:ea typeface="굴림" charset="0"/>
                                <a:cs typeface="굴림" charset="0"/>
                              </a:rPr>
                              <m:t>𝑥</m:t>
                            </m:r>
                          </m:e>
                          <m:sub>
                            <m:r>
                              <a:rPr lang="de-DE" altLang="ko-KR" i="1">
                                <a:solidFill>
                                  <a:srgbClr val="FF0000"/>
                                </a:solidFill>
                                <a:latin typeface="Cambria Math" panose="02040503050406030204" pitchFamily="18" charset="0"/>
                                <a:ea typeface="굴림" charset="0"/>
                                <a:cs typeface="굴림" charset="0"/>
                              </a:rPr>
                              <m:t>2</m:t>
                            </m:r>
                          </m:sub>
                        </m:sSub>
                      </m:e>
                      <m:sub>
                        <m:r>
                          <a:rPr lang="de-DE" altLang="ko-KR" i="1">
                            <a:solidFill>
                              <a:srgbClr val="00B050"/>
                            </a:solidFill>
                            <a:latin typeface="Cambria Math" panose="02040503050406030204" pitchFamily="18" charset="0"/>
                            <a:ea typeface="굴림" charset="0"/>
                            <a:cs typeface="굴림" charset="0"/>
                          </a:rPr>
                          <m:t> </m:t>
                        </m:r>
                      </m:sub>
                    </m:sSub>
                    <m:r>
                      <a:rPr lang="de-DE" altLang="ko-KR" i="1">
                        <a:latin typeface="Cambria Math" panose="02040503050406030204" pitchFamily="18" charset="0"/>
                        <a:ea typeface="굴림" charset="0"/>
                        <a:cs typeface="굴림" charset="0"/>
                      </a:rPr>
                      <m:t>+ </m:t>
                    </m:r>
                    <m:sSub>
                      <m:sSubPr>
                        <m:ctrlPr>
                          <a:rPr lang="de-DE" altLang="ko-KR" b="0" i="1" smtClean="0">
                            <a:solidFill>
                              <a:srgbClr val="00B0F0"/>
                            </a:solidFill>
                            <a:latin typeface="Cambria Math" panose="02040503050406030204" pitchFamily="18" charset="0"/>
                          </a:rPr>
                        </m:ctrlPr>
                      </m:sSubPr>
                      <m:e>
                        <m:r>
                          <a:rPr lang="de-DE" altLang="ko-KR" b="0" i="1" smtClean="0">
                            <a:solidFill>
                              <a:srgbClr val="00B0F0"/>
                            </a:solidFill>
                            <a:latin typeface="Cambria Math" panose="02040503050406030204" pitchFamily="18" charset="0"/>
                          </a:rPr>
                          <m:t>𝑥</m:t>
                        </m:r>
                      </m:e>
                      <m:sub>
                        <m:r>
                          <a:rPr lang="de-DE" altLang="ko-KR" b="0" i="1" smtClean="0">
                            <a:solidFill>
                              <a:srgbClr val="00B0F0"/>
                            </a:solidFill>
                            <a:latin typeface="Cambria Math" panose="02040503050406030204" pitchFamily="18" charset="0"/>
                          </a:rPr>
                          <m:t>2</m:t>
                        </m:r>
                      </m:sub>
                    </m:sSub>
                    <m:r>
                      <a:rPr lang="de-DE" altLang="ko-KR" i="1">
                        <a:solidFill>
                          <a:srgbClr val="00B0F0"/>
                        </a:solidFill>
                        <a:latin typeface="Cambria Math" panose="02040503050406030204" pitchFamily="18" charset="0"/>
                        <a:ea typeface="굴림" charset="0"/>
                        <a:cs typeface="굴림" charset="0"/>
                      </a:rPr>
                      <m:t>⋅</m:t>
                    </m:r>
                    <m:sSub>
                      <m:sSubPr>
                        <m:ctrlPr>
                          <a:rPr lang="de-DE" altLang="ko-KR" i="1">
                            <a:solidFill>
                              <a:srgbClr val="00B0F0"/>
                            </a:solidFill>
                            <a:latin typeface="Cambria Math" panose="02040503050406030204" pitchFamily="18" charset="0"/>
                            <a:ea typeface="굴림" charset="0"/>
                            <a:cs typeface="굴림" charset="0"/>
                          </a:rPr>
                        </m:ctrlPr>
                      </m:sSubPr>
                      <m:e>
                        <m:r>
                          <a:rPr lang="de-DE" altLang="ko-KR" i="1">
                            <a:solidFill>
                              <a:srgbClr val="00B0F0"/>
                            </a:solidFill>
                            <a:latin typeface="Cambria Math" panose="02040503050406030204" pitchFamily="18" charset="0"/>
                            <a:ea typeface="굴림" charset="0"/>
                            <a:cs typeface="굴림" charset="0"/>
                          </a:rPr>
                          <m:t>𝑥</m:t>
                        </m:r>
                      </m:e>
                      <m:sub>
                        <m:r>
                          <a:rPr lang="de-DE" altLang="ko-KR" i="1">
                            <a:solidFill>
                              <a:srgbClr val="00B0F0"/>
                            </a:solidFill>
                            <a:latin typeface="Cambria Math" panose="02040503050406030204" pitchFamily="18" charset="0"/>
                            <a:ea typeface="굴림" charset="0"/>
                            <a:cs typeface="굴림" charset="0"/>
                          </a:rPr>
                          <m:t>3</m:t>
                        </m:r>
                      </m:sub>
                    </m:sSub>
                    <m:r>
                      <a:rPr lang="de-DE" altLang="ko-KR" i="1">
                        <a:solidFill>
                          <a:srgbClr val="00B0F0"/>
                        </a:solidFill>
                        <a:latin typeface="Cambria Math" panose="02040503050406030204" pitchFamily="18" charset="0"/>
                        <a:ea typeface="굴림" charset="0"/>
                        <a:cs typeface="굴림" charset="0"/>
                      </a:rPr>
                      <m:t>⋅</m:t>
                    </m:r>
                    <m:sSub>
                      <m:sSubPr>
                        <m:ctrlPr>
                          <a:rPr lang="de-DE" altLang="ko-KR" i="1">
                            <a:solidFill>
                              <a:srgbClr val="00B0F0"/>
                            </a:solidFill>
                            <a:latin typeface="Cambria Math" panose="02040503050406030204" pitchFamily="18" charset="0"/>
                            <a:ea typeface="굴림" charset="0"/>
                            <a:cs typeface="굴림" charset="0"/>
                          </a:rPr>
                        </m:ctrlPr>
                      </m:sSubPr>
                      <m:e>
                        <m:sSub>
                          <m:sSubPr>
                            <m:ctrlPr>
                              <a:rPr lang="de-DE" altLang="ko-KR" i="1">
                                <a:solidFill>
                                  <a:srgbClr val="00B0F0"/>
                                </a:solidFill>
                                <a:latin typeface="Cambria Math" panose="02040503050406030204" pitchFamily="18" charset="0"/>
                              </a:rPr>
                            </m:ctrlPr>
                          </m:sSubPr>
                          <m:e>
                            <m:r>
                              <a:rPr lang="de-DE" altLang="ko-KR" i="1">
                                <a:solidFill>
                                  <a:srgbClr val="00B0F0"/>
                                </a:solidFill>
                                <a:latin typeface="Cambria Math" panose="02040503050406030204" pitchFamily="18" charset="0"/>
                              </a:rPr>
                              <m:t>𝑥</m:t>
                            </m:r>
                          </m:e>
                          <m:sub>
                            <m:r>
                              <a:rPr lang="de-DE" altLang="ko-KR" i="1">
                                <a:solidFill>
                                  <a:srgbClr val="00B0F0"/>
                                </a:solidFill>
                                <a:latin typeface="Cambria Math" panose="02040503050406030204" pitchFamily="18" charset="0"/>
                              </a:rPr>
                              <m:t>4</m:t>
                            </m:r>
                          </m:sub>
                        </m:sSub>
                      </m:e>
                      <m:sub>
                        <m:r>
                          <a:rPr lang="de-DE" altLang="ko-KR" i="1">
                            <a:solidFill>
                              <a:srgbClr val="00B0F0"/>
                            </a:solidFill>
                            <a:latin typeface="Cambria Math" panose="02040503050406030204" pitchFamily="18" charset="0"/>
                            <a:ea typeface="굴림" charset="0"/>
                            <a:cs typeface="굴림" charset="0"/>
                          </a:rPr>
                          <m:t> </m:t>
                        </m:r>
                      </m:sub>
                    </m:sSub>
                  </m:oMath>
                </a14:m>
                <a:endParaRPr lang="de-DE" b="1" dirty="0">
                  <a:solidFill>
                    <a:srgbClr val="00B0F0"/>
                  </a:solidFill>
                </a:endParaRPr>
              </a:p>
            </p:txBody>
          </p:sp>
        </mc:Choice>
        <mc:Fallback xmlns="">
          <p:sp>
            <p:nvSpPr>
              <p:cNvPr id="30" name="Inhaltsplatzhalter 2"/>
              <p:cNvSpPr txBox="1">
                <a:spLocks noRot="1" noChangeAspect="1" noMove="1" noResize="1" noEditPoints="1" noAdjustHandles="1" noChangeArrowheads="1" noChangeShapeType="1" noTextEdit="1"/>
              </p:cNvSpPr>
              <p:nvPr/>
            </p:nvSpPr>
            <p:spPr>
              <a:xfrm>
                <a:off x="512392" y="1447804"/>
                <a:ext cx="11472025" cy="4448177"/>
              </a:xfrm>
              <a:prstGeom prst="rect">
                <a:avLst/>
              </a:prstGeom>
              <a:blipFill>
                <a:blip r:embed="rId3"/>
                <a:stretch>
                  <a:fillRect l="-1488"/>
                </a:stretch>
              </a:blipFill>
              <a:ln>
                <a:noFill/>
              </a:ln>
            </p:spPr>
            <p:txBody>
              <a:bodyPr/>
              <a:lstStyle/>
              <a:p>
                <a:r>
                  <a:rPr lang="de-DE">
                    <a:noFill/>
                  </a:rPr>
                  <a:t> </a:t>
                </a:r>
              </a:p>
            </p:txBody>
          </p:sp>
        </mc:Fallback>
      </mc:AlternateContent>
      <p:grpSp>
        <p:nvGrpSpPr>
          <p:cNvPr id="72" name="Gruppieren 71"/>
          <p:cNvGrpSpPr/>
          <p:nvPr/>
        </p:nvGrpSpPr>
        <p:grpSpPr>
          <a:xfrm>
            <a:off x="7865290" y="1659622"/>
            <a:ext cx="3487294" cy="2605770"/>
            <a:chOff x="7865290" y="1659622"/>
            <a:chExt cx="3487294" cy="2605770"/>
          </a:xfrm>
        </p:grpSpPr>
        <p:grpSp>
          <p:nvGrpSpPr>
            <p:cNvPr id="58" name="Gruppieren 57"/>
            <p:cNvGrpSpPr/>
            <p:nvPr/>
          </p:nvGrpSpPr>
          <p:grpSpPr>
            <a:xfrm>
              <a:off x="10344472" y="1659622"/>
              <a:ext cx="908400" cy="773748"/>
              <a:chOff x="10344472" y="1659622"/>
              <a:chExt cx="908400" cy="773748"/>
            </a:xfrm>
          </p:grpSpPr>
          <p:sp>
            <p:nvSpPr>
              <p:cNvPr id="56" name="Rechteck 55"/>
              <p:cNvSpPr/>
              <p:nvPr/>
            </p:nvSpPr>
            <p:spPr>
              <a:xfrm>
                <a:off x="10344472" y="1659622"/>
                <a:ext cx="9084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p:cNvSpPr/>
              <p:nvPr/>
            </p:nvSpPr>
            <p:spPr>
              <a:xfrm>
                <a:off x="11059415" y="1812022"/>
                <a:ext cx="128605" cy="621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9" name="Gruppieren 58"/>
            <p:cNvGrpSpPr/>
            <p:nvPr/>
          </p:nvGrpSpPr>
          <p:grpSpPr>
            <a:xfrm rot="16200000" flipH="1">
              <a:off x="7898743" y="3522671"/>
              <a:ext cx="684000" cy="750906"/>
              <a:chOff x="10308295" y="1715675"/>
              <a:chExt cx="897410" cy="717695"/>
            </a:xfrm>
          </p:grpSpPr>
          <p:sp>
            <p:nvSpPr>
              <p:cNvPr id="61" name="Rechteck 60"/>
              <p:cNvSpPr/>
              <p:nvPr/>
            </p:nvSpPr>
            <p:spPr>
              <a:xfrm>
                <a:off x="10308295" y="1715675"/>
                <a:ext cx="897410" cy="86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Rechteck 61"/>
              <p:cNvSpPr/>
              <p:nvPr/>
            </p:nvSpPr>
            <p:spPr>
              <a:xfrm>
                <a:off x="11059415" y="1812022"/>
                <a:ext cx="128605" cy="621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3" name="Gruppieren 62"/>
            <p:cNvGrpSpPr/>
            <p:nvPr/>
          </p:nvGrpSpPr>
          <p:grpSpPr>
            <a:xfrm rot="5400000">
              <a:off x="10502340" y="3415148"/>
              <a:ext cx="692376" cy="1008112"/>
              <a:chOff x="10344472" y="1659622"/>
              <a:chExt cx="908400" cy="773748"/>
            </a:xfrm>
          </p:grpSpPr>
          <p:sp>
            <p:nvSpPr>
              <p:cNvPr id="65" name="Rechteck 64"/>
              <p:cNvSpPr/>
              <p:nvPr/>
            </p:nvSpPr>
            <p:spPr>
              <a:xfrm>
                <a:off x="10344472" y="1659622"/>
                <a:ext cx="9084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p:cNvSpPr/>
              <p:nvPr/>
            </p:nvSpPr>
            <p:spPr>
              <a:xfrm>
                <a:off x="11059415" y="1812022"/>
                <a:ext cx="128605" cy="621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0" name="Rechteck 69"/>
            <p:cNvSpPr/>
            <p:nvPr/>
          </p:nvSpPr>
          <p:spPr>
            <a:xfrm rot="5400000" flipH="1" flipV="1">
              <a:off x="8183566" y="1475192"/>
              <a:ext cx="75444" cy="650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 name="Abgerundetes Rechteck 33"/>
          <p:cNvSpPr/>
          <p:nvPr/>
        </p:nvSpPr>
        <p:spPr>
          <a:xfrm>
            <a:off x="8760296" y="3068960"/>
            <a:ext cx="1318582" cy="504056"/>
          </a:xfrm>
          <a:prstGeom prst="roundRect">
            <a:avLst/>
          </a:prstGeom>
          <a:no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00FF"/>
              </a:solidFill>
            </a:endParaRPr>
          </a:p>
        </p:txBody>
      </p:sp>
    </p:spTree>
    <p:extLst>
      <p:ext uri="{BB962C8B-B14F-4D97-AF65-F5344CB8AC3E}">
        <p14:creationId xmlns:p14="http://schemas.microsoft.com/office/powerpoint/2010/main" val="25245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48" grpId="0" animBg="1"/>
      <p:bldP spid="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Kombinatorische Logik (Schaltnetze)</a:t>
            </a:r>
          </a:p>
          <a:p>
            <a:pPr marL="530225" lvl="1" indent="-176213">
              <a:lnSpc>
                <a:spcPct val="90000"/>
              </a:lnSpc>
            </a:pPr>
            <a:r>
              <a:rPr lang="de-DE" altLang="ko-KR" dirty="0">
                <a:solidFill>
                  <a:schemeClr val="bg1">
                    <a:lumMod val="75000"/>
                  </a:schemeClr>
                </a:solidFill>
                <a:ea typeface="굴림" charset="0"/>
                <a:cs typeface="굴림" charset="0"/>
              </a:rPr>
              <a:t>Logikgatter</a:t>
            </a:r>
          </a:p>
          <a:p>
            <a:pPr marL="530225" lvl="1" indent="-176213">
              <a:lnSpc>
                <a:spcPct val="90000"/>
              </a:lnSpc>
            </a:pPr>
            <a:r>
              <a:rPr lang="de-DE" altLang="ko-KR" dirty="0">
                <a:solidFill>
                  <a:schemeClr val="bg1">
                    <a:lumMod val="75000"/>
                  </a:schemeClr>
                </a:solidFill>
                <a:ea typeface="굴림" charset="0"/>
                <a:cs typeface="굴림" charset="0"/>
              </a:rPr>
              <a:t>Boolesche Algebra</a:t>
            </a:r>
          </a:p>
          <a:p>
            <a:pPr marL="530225" lvl="1" indent="-176213">
              <a:lnSpc>
                <a:spcPct val="90000"/>
              </a:lnSpc>
            </a:pPr>
            <a:r>
              <a:rPr lang="de-DE" altLang="ko-KR" dirty="0">
                <a:solidFill>
                  <a:schemeClr val="bg1">
                    <a:lumMod val="75000"/>
                  </a:schemeClr>
                </a:solidFill>
                <a:ea typeface="굴림" charset="0"/>
                <a:cs typeface="굴림" charset="0"/>
              </a:rPr>
              <a:t>Logiksynthese (Schaltnetzentwurf)</a:t>
            </a:r>
          </a:p>
          <a:p>
            <a:pPr marL="530225" lvl="1" indent="-176213">
              <a:lnSpc>
                <a:spcPct val="90000"/>
              </a:lnSpc>
            </a:pPr>
            <a:r>
              <a:rPr lang="de-DE" altLang="ko-KR" dirty="0">
                <a:solidFill>
                  <a:schemeClr val="bg1">
                    <a:lumMod val="75000"/>
                  </a:schemeClr>
                </a:solidFill>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2"/>
                </a:solidFill>
                <a:ea typeface="굴림" charset="0"/>
                <a:cs typeface="굴림" charset="0"/>
              </a:rPr>
              <a:t>Sequentielle Logik (Schaltwerke)</a:t>
            </a:r>
          </a:p>
          <a:p>
            <a:pPr marL="523875" lvl="1" indent="-169863">
              <a:lnSpc>
                <a:spcPct val="90000"/>
              </a:lnSpc>
            </a:pPr>
            <a:r>
              <a:rPr lang="de-DE" altLang="ko-KR" dirty="0">
                <a:ea typeface="굴림" charset="0"/>
                <a:cs typeface="굴림" charset="0"/>
              </a:rPr>
              <a:t>Speicherelemente (Flipflops, </a:t>
            </a:r>
            <a:r>
              <a:rPr lang="de-DE" altLang="ko-KR" dirty="0" err="1">
                <a:ea typeface="굴림" charset="0"/>
                <a:cs typeface="굴림" charset="0"/>
              </a:rPr>
              <a:t>Latches</a:t>
            </a:r>
            <a:r>
              <a:rPr lang="de-DE" altLang="ko-KR" dirty="0">
                <a:ea typeface="굴림" charset="0"/>
                <a:cs typeface="굴림" charset="0"/>
              </a:rPr>
              <a:t>)</a:t>
            </a:r>
          </a:p>
          <a:p>
            <a:pPr marL="523875" lvl="1" indent="-169863">
              <a:lnSpc>
                <a:spcPct val="90000"/>
              </a:lnSpc>
            </a:pPr>
            <a:r>
              <a:rPr lang="de-DE" altLang="ko-KR" dirty="0">
                <a:solidFill>
                  <a:schemeClr val="bg1">
                    <a:lumMod val="75000"/>
                  </a:schemeClr>
                </a:solidFill>
                <a:ea typeface="굴림" charset="0"/>
                <a:cs typeface="굴림" charset="0"/>
              </a:rPr>
              <a:t>Schaltwerksentwurf</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 Wichtige Schaltungen</a:t>
            </a:r>
          </a:p>
          <a:p>
            <a:pPr marL="530225" indent="-176213">
              <a:lnSpc>
                <a:spcPct val="90000"/>
              </a:lnSpc>
            </a:pPr>
            <a:r>
              <a:rPr lang="de-DE" altLang="ko-KR" sz="2200" dirty="0">
                <a:solidFill>
                  <a:schemeClr val="bg1">
                    <a:lumMod val="75000"/>
                  </a:schemeClr>
                </a:solidFill>
                <a:ea typeface="굴림" charset="0"/>
                <a:cs typeface="굴림" charset="0"/>
              </a:rPr>
              <a:t>Multiplexer und Decoder</a:t>
            </a:r>
          </a:p>
          <a:p>
            <a:pPr marL="530225" indent="-176213">
              <a:lnSpc>
                <a:spcPct val="90000"/>
              </a:lnSpc>
            </a:pPr>
            <a:r>
              <a:rPr lang="de-DE" altLang="ko-KR" sz="2200" dirty="0">
                <a:solidFill>
                  <a:schemeClr val="bg1">
                    <a:lumMod val="75000"/>
                  </a:schemeClr>
                </a:solidFill>
                <a:ea typeface="굴림" charset="0"/>
                <a:cs typeface="굴림" charset="0"/>
              </a:rPr>
              <a:t>Registersatz</a:t>
            </a:r>
          </a:p>
          <a:p>
            <a:pPr marL="530225" indent="-176213">
              <a:lnSpc>
                <a:spcPct val="90000"/>
              </a:lnSpc>
            </a:pPr>
            <a:r>
              <a:rPr lang="de-DE" altLang="ko-KR" sz="2200" dirty="0">
                <a:solidFill>
                  <a:schemeClr val="bg1">
                    <a:lumMod val="75000"/>
                  </a:schemeClr>
                </a:solidFill>
                <a:ea typeface="굴림" charset="0"/>
                <a:cs typeface="굴림" charset="0"/>
              </a:rPr>
              <a:t>Arithmetisch-Logische Einheit (ALU)</a:t>
            </a:r>
          </a:p>
          <a:p>
            <a:pPr marL="530225" indent="-176213">
              <a:lnSpc>
                <a:spcPct val="90000"/>
              </a:lnSpc>
            </a:pPr>
            <a:r>
              <a:rPr lang="de-DE" altLang="ko-KR" sz="2200" dirty="0">
                <a:solidFill>
                  <a:schemeClr val="bg1">
                    <a:lumMod val="75000"/>
                  </a:schemeClr>
                </a:solidFill>
                <a:ea typeface="굴림" charset="0"/>
                <a:cs typeface="굴림" charset="0"/>
              </a:rPr>
              <a:t>Ripple-Carry und Carry-Look-</a:t>
            </a:r>
            <a:r>
              <a:rPr lang="de-DE" altLang="ko-KR" sz="2200" dirty="0" err="1">
                <a:solidFill>
                  <a:schemeClr val="bg1">
                    <a:lumMod val="75000"/>
                  </a:schemeClr>
                </a:solidFill>
                <a:ea typeface="굴림" charset="0"/>
                <a:cs typeface="굴림" charset="0"/>
              </a:rPr>
              <a:t>Ahead</a:t>
            </a:r>
            <a:r>
              <a:rPr lang="de-DE" altLang="ko-KR" sz="2200" dirty="0">
                <a:solidFill>
                  <a:schemeClr val="bg1">
                    <a:lumMod val="75000"/>
                  </a:schemeClr>
                </a:solidFill>
                <a:ea typeface="굴림" charset="0"/>
                <a:cs typeface="굴림" charset="0"/>
              </a:rPr>
              <a:t> </a:t>
            </a:r>
            <a:r>
              <a:rPr lang="de-DE" altLang="ko-KR" sz="2200" dirty="0" err="1">
                <a:solidFill>
                  <a:schemeClr val="bg1">
                    <a:lumMod val="75000"/>
                  </a:schemeClr>
                </a:solidFill>
                <a:ea typeface="굴림" charset="0"/>
                <a:cs typeface="굴림" charset="0"/>
              </a:rPr>
              <a:t>Addierer</a:t>
            </a:r>
            <a:endParaRPr lang="de-DE" altLang="ko-KR" sz="2200" dirty="0">
              <a:solidFill>
                <a:schemeClr val="bg1">
                  <a:lumMod val="75000"/>
                </a:schemeClr>
              </a:solidFill>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45</a:t>
            </a:fld>
            <a:endParaRPr lang="en-US"/>
          </a:p>
        </p:txBody>
      </p:sp>
    </p:spTree>
    <p:extLst>
      <p:ext uri="{BB962C8B-B14F-4D97-AF65-F5344CB8AC3E}">
        <p14:creationId xmlns:p14="http://schemas.microsoft.com/office/powerpoint/2010/main" val="1052757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1" lang="de-DE" kern="0" dirty="0"/>
              <a:t>Schaltnetz vs. Schaltwerk</a:t>
            </a:r>
            <a:endParaRPr lang="de-DE" dirty="0"/>
          </a:p>
        </p:txBody>
      </p:sp>
      <p:sp>
        <p:nvSpPr>
          <p:cNvPr id="3" name="Textplatzhalter 2"/>
          <p:cNvSpPr>
            <a:spLocks noGrp="1"/>
          </p:cNvSpPr>
          <p:nvPr>
            <p:ph idx="1"/>
          </p:nvPr>
        </p:nvSpPr>
        <p:spPr/>
        <p:txBody>
          <a:bodyPr>
            <a:noAutofit/>
          </a:bodyPr>
          <a:lstStyle/>
          <a:p>
            <a:pPr marL="266700" indent="-266700">
              <a:spcBef>
                <a:spcPts val="0"/>
              </a:spcBef>
              <a:defRPr/>
            </a:pPr>
            <a:r>
              <a:rPr lang="de-DE" dirty="0"/>
              <a:t>Bisher: </a:t>
            </a:r>
            <a:r>
              <a:rPr lang="de-DE" dirty="0">
                <a:solidFill>
                  <a:srgbClr val="432BF5"/>
                </a:solidFill>
              </a:rPr>
              <a:t>Schaltnetze</a:t>
            </a:r>
            <a:r>
              <a:rPr lang="de-DE" dirty="0"/>
              <a:t> (</a:t>
            </a:r>
            <a:r>
              <a:rPr lang="de-DE" i="1" dirty="0" err="1"/>
              <a:t>combinatorial</a:t>
            </a:r>
            <a:r>
              <a:rPr lang="de-DE" i="1" dirty="0"/>
              <a:t> </a:t>
            </a:r>
            <a:r>
              <a:rPr lang="de-DE" i="1" dirty="0" err="1"/>
              <a:t>circuits</a:t>
            </a:r>
            <a:r>
              <a:rPr lang="de-DE" dirty="0"/>
              <a:t>):</a:t>
            </a:r>
          </a:p>
          <a:p>
            <a:pPr marL="533400" lvl="2" indent="-266700">
              <a:spcBef>
                <a:spcPts val="0"/>
              </a:spcBef>
              <a:defRPr/>
            </a:pPr>
            <a:r>
              <a:rPr lang="de-DE" sz="2200" dirty="0"/>
              <a:t>ohne Rückkopplung</a:t>
            </a:r>
          </a:p>
          <a:p>
            <a:pPr marL="533400" lvl="2" indent="-266700">
              <a:spcBef>
                <a:spcPts val="0"/>
              </a:spcBef>
              <a:defRPr/>
            </a:pPr>
            <a:r>
              <a:rPr lang="de-DE" sz="2200" dirty="0"/>
              <a:t>Ausgangssignale </a:t>
            </a:r>
            <a:r>
              <a:rPr lang="de-DE" sz="2200" dirty="0">
                <a:solidFill>
                  <a:srgbClr val="432BF5"/>
                </a:solidFill>
              </a:rPr>
              <a:t>hängen</a:t>
            </a:r>
            <a:r>
              <a:rPr lang="de-DE" sz="2200" dirty="0"/>
              <a:t> </a:t>
            </a:r>
            <a:r>
              <a:rPr lang="de-DE" sz="2200" dirty="0">
                <a:solidFill>
                  <a:srgbClr val="432BF5"/>
                </a:solidFill>
              </a:rPr>
              <a:t>nur von Eingangssignalen ab</a:t>
            </a:r>
          </a:p>
          <a:p>
            <a:pPr marL="533400" lvl="2" indent="-266700">
              <a:spcBef>
                <a:spcPts val="0"/>
              </a:spcBef>
              <a:defRPr/>
            </a:pPr>
            <a:r>
              <a:rPr lang="de-DE" sz="2200" dirty="0"/>
              <a:t>eindeutig beschrieben durch (Boolesche) Schaltfunktion</a:t>
            </a:r>
          </a:p>
          <a:p>
            <a:pPr marL="533400" lvl="2" indent="-266700">
              <a:spcBef>
                <a:spcPts val="0"/>
              </a:spcBef>
              <a:defRPr/>
            </a:pPr>
            <a:r>
              <a:rPr lang="de-DE" sz="2200" dirty="0">
                <a:solidFill>
                  <a:srgbClr val="FF0000"/>
                </a:solidFill>
              </a:rPr>
              <a:t>Speichern nicht möglich</a:t>
            </a:r>
          </a:p>
          <a:p>
            <a:pPr marL="533400" lvl="2" indent="-266700">
              <a:spcBef>
                <a:spcPts val="0"/>
              </a:spcBef>
              <a:defRPr/>
            </a:pPr>
            <a:r>
              <a:rPr lang="de-DE" sz="2200" dirty="0"/>
              <a:t>z.B. MUX, ALU, …</a:t>
            </a:r>
          </a:p>
          <a:p>
            <a:pPr>
              <a:spcBef>
                <a:spcPts val="0"/>
              </a:spcBef>
              <a:defRPr/>
            </a:pPr>
            <a:r>
              <a:rPr lang="de-DE" dirty="0">
                <a:solidFill>
                  <a:srgbClr val="432BF5"/>
                </a:solidFill>
              </a:rPr>
              <a:t>Schaltwerke</a:t>
            </a:r>
            <a:r>
              <a:rPr lang="de-DE" dirty="0"/>
              <a:t> (</a:t>
            </a:r>
            <a:r>
              <a:rPr lang="de-DE" i="1" dirty="0" err="1"/>
              <a:t>sequential</a:t>
            </a:r>
            <a:r>
              <a:rPr lang="de-DE" i="1" dirty="0"/>
              <a:t> </a:t>
            </a:r>
            <a:r>
              <a:rPr lang="de-DE" i="1" dirty="0" err="1"/>
              <a:t>circuits</a:t>
            </a:r>
            <a:r>
              <a:rPr lang="de-DE" dirty="0"/>
              <a:t>): </a:t>
            </a:r>
          </a:p>
          <a:p>
            <a:pPr marL="533400" lvl="2" indent="-266700">
              <a:spcBef>
                <a:spcPts val="0"/>
              </a:spcBef>
              <a:defRPr/>
            </a:pPr>
            <a:r>
              <a:rPr lang="de-DE" sz="2200" dirty="0"/>
              <a:t>mit Rückkopplung</a:t>
            </a:r>
          </a:p>
          <a:p>
            <a:pPr marL="533400" lvl="2" indent="-266700">
              <a:spcBef>
                <a:spcPts val="0"/>
              </a:spcBef>
              <a:defRPr/>
            </a:pPr>
            <a:r>
              <a:rPr lang="de-DE" sz="2200" dirty="0">
                <a:solidFill>
                  <a:srgbClr val="432BF5"/>
                </a:solidFill>
              </a:rPr>
              <a:t>Speichern von Zuständen </a:t>
            </a:r>
            <a:r>
              <a:rPr lang="de-DE" sz="2200" dirty="0"/>
              <a:t>möglich</a:t>
            </a:r>
          </a:p>
          <a:p>
            <a:pPr marL="533400" lvl="2" indent="-266700">
              <a:spcBef>
                <a:spcPts val="0"/>
              </a:spcBef>
              <a:defRPr/>
            </a:pPr>
            <a:r>
              <a:rPr lang="de-DE" sz="2200" dirty="0"/>
              <a:t>Ausgänge hängen ab von Eingängen </a:t>
            </a:r>
            <a:br>
              <a:rPr lang="de-DE" sz="2200" dirty="0"/>
            </a:br>
            <a:r>
              <a:rPr lang="de-DE" sz="2200" dirty="0">
                <a:solidFill>
                  <a:srgbClr val="432BF5"/>
                </a:solidFill>
              </a:rPr>
              <a:t>und vom Inhalt des internen Speichers</a:t>
            </a:r>
            <a:endParaRPr lang="de-DE" sz="2200" dirty="0"/>
          </a:p>
          <a:p>
            <a:pPr marL="533400" lvl="2" indent="-266700">
              <a:spcBef>
                <a:spcPts val="0"/>
              </a:spcBef>
              <a:defRPr/>
            </a:pPr>
            <a:r>
              <a:rPr lang="de-DE" sz="2200" dirty="0"/>
              <a:t>zustandsabhängige Schaltfunktion</a:t>
            </a:r>
          </a:p>
          <a:p>
            <a:pPr marL="533400" lvl="2" indent="-266700">
              <a:spcBef>
                <a:spcPts val="0"/>
              </a:spcBef>
              <a:defRPr/>
            </a:pPr>
            <a:r>
              <a:rPr lang="de-DE" sz="2200" dirty="0"/>
              <a:t>z.B. Register, Speicher,...</a:t>
            </a:r>
          </a:p>
        </p:txBody>
      </p:sp>
      <p:sp>
        <p:nvSpPr>
          <p:cNvPr id="8" name="Fußzeilenplatzhalter 7"/>
          <p:cNvSpPr>
            <a:spLocks noGrp="1"/>
          </p:cNvSpPr>
          <p:nvPr>
            <p:ph type="ftr" sz="quarter" idx="11"/>
          </p:nvPr>
        </p:nvSpPr>
        <p:spPr/>
        <p:txBody>
          <a:bodyPr/>
          <a:lstStyle/>
          <a:p>
            <a:r>
              <a:rPr lang="de-DE"/>
              <a:t>Prof. Dr. Sebastian Schlesinger</a:t>
            </a:r>
            <a:endParaRPr lang="de-DE" dirty="0"/>
          </a:p>
        </p:txBody>
      </p:sp>
      <p:sp>
        <p:nvSpPr>
          <p:cNvPr id="12" name="Foliennummernplatzhalter 11"/>
          <p:cNvSpPr>
            <a:spLocks noGrp="1"/>
          </p:cNvSpPr>
          <p:nvPr>
            <p:ph type="sldNum" sz="quarter" idx="12"/>
          </p:nvPr>
        </p:nvSpPr>
        <p:spPr/>
        <p:txBody>
          <a:bodyPr/>
          <a:lstStyle/>
          <a:p>
            <a:fld id="{89232854-91B1-4844-8D8C-145B4EC61A45}" type="slidenum">
              <a:rPr lang="de-DE" smtClean="0"/>
              <a:t>46</a:t>
            </a:fld>
            <a:endParaRPr lang="de-DE"/>
          </a:p>
        </p:txBody>
      </p:sp>
      <p:sp>
        <p:nvSpPr>
          <p:cNvPr id="4" name="Rectangle 3"/>
          <p:cNvSpPr/>
          <p:nvPr/>
        </p:nvSpPr>
        <p:spPr>
          <a:xfrm>
            <a:off x="9353368" y="1403484"/>
            <a:ext cx="1080120" cy="1080120"/>
          </a:xfrm>
          <a:prstGeom prst="rect">
            <a:avLst/>
          </a:prstGeom>
          <a:solidFill>
            <a:schemeClr val="accent2">
              <a:lumMod val="20000"/>
              <a:lumOff val="80000"/>
            </a:schemeClr>
          </a:solid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9102540" y="2555612"/>
            <a:ext cx="1550425" cy="369332"/>
          </a:xfrm>
          <a:prstGeom prst="rect">
            <a:avLst/>
          </a:prstGeom>
          <a:noFill/>
        </p:spPr>
        <p:txBody>
          <a:bodyPr wrap="none" rtlCol="0">
            <a:spAutoFit/>
          </a:bodyPr>
          <a:lstStyle/>
          <a:p>
            <a:pPr algn="ctr"/>
            <a:r>
              <a:rPr lang="de-DE" b="1" dirty="0"/>
              <a:t>Schaltnetz</a:t>
            </a:r>
          </a:p>
        </p:txBody>
      </p:sp>
      <p:cxnSp>
        <p:nvCxnSpPr>
          <p:cNvPr id="7" name="Straight Arrow Connector 6"/>
          <p:cNvCxnSpPr/>
          <p:nvPr/>
        </p:nvCxnSpPr>
        <p:spPr>
          <a:xfrm>
            <a:off x="8633288" y="1619508"/>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8633288" y="2267580"/>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10433488" y="1619508"/>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0433488" y="2267580"/>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8734859" y="1738775"/>
            <a:ext cx="598241" cy="369332"/>
          </a:xfrm>
          <a:prstGeom prst="rect">
            <a:avLst/>
          </a:prstGeom>
          <a:noFill/>
        </p:spPr>
        <p:txBody>
          <a:bodyPr wrap="none" rtlCol="0">
            <a:spAutoFit/>
          </a:bodyPr>
          <a:lstStyle/>
          <a:p>
            <a:r>
              <a:rPr lang="en-US" dirty="0"/>
              <a:t>. . .</a:t>
            </a:r>
          </a:p>
        </p:txBody>
      </p:sp>
      <p:sp>
        <p:nvSpPr>
          <p:cNvPr id="42" name="TextBox 41"/>
          <p:cNvSpPr txBox="1"/>
          <p:nvPr/>
        </p:nvSpPr>
        <p:spPr>
          <a:xfrm rot="16200000">
            <a:off x="10391043" y="1738776"/>
            <a:ext cx="598241" cy="369332"/>
          </a:xfrm>
          <a:prstGeom prst="rect">
            <a:avLst/>
          </a:prstGeom>
          <a:noFill/>
        </p:spPr>
        <p:txBody>
          <a:bodyPr wrap="none" rtlCol="0">
            <a:spAutoFit/>
          </a:bodyPr>
          <a:lstStyle/>
          <a:p>
            <a:r>
              <a:rPr lang="en-US" dirty="0"/>
              <a:t>. . .</a:t>
            </a:r>
          </a:p>
        </p:txBody>
      </p:sp>
      <p:sp>
        <p:nvSpPr>
          <p:cNvPr id="43" name="TextBox 42"/>
          <p:cNvSpPr txBox="1"/>
          <p:nvPr/>
        </p:nvSpPr>
        <p:spPr>
          <a:xfrm>
            <a:off x="8090914" y="1763524"/>
            <a:ext cx="896399" cy="369332"/>
          </a:xfrm>
          <a:prstGeom prst="rect">
            <a:avLst/>
          </a:prstGeom>
          <a:noFill/>
        </p:spPr>
        <p:txBody>
          <a:bodyPr wrap="none" rtlCol="0">
            <a:spAutoFit/>
          </a:bodyPr>
          <a:lstStyle/>
          <a:p>
            <a:pPr algn="r"/>
            <a:r>
              <a:rPr lang="de-DE" dirty="0" err="1"/>
              <a:t>inputs</a:t>
            </a:r>
            <a:endParaRPr lang="de-DE" dirty="0"/>
          </a:p>
        </p:txBody>
      </p:sp>
      <p:sp>
        <p:nvSpPr>
          <p:cNvPr id="44" name="TextBox 43"/>
          <p:cNvSpPr txBox="1"/>
          <p:nvPr/>
        </p:nvSpPr>
        <p:spPr>
          <a:xfrm>
            <a:off x="10865536" y="1763524"/>
            <a:ext cx="1063112" cy="369332"/>
          </a:xfrm>
          <a:prstGeom prst="rect">
            <a:avLst/>
          </a:prstGeom>
          <a:noFill/>
        </p:spPr>
        <p:txBody>
          <a:bodyPr wrap="none" rtlCol="0">
            <a:spAutoFit/>
          </a:bodyPr>
          <a:lstStyle/>
          <a:p>
            <a:r>
              <a:rPr lang="de-DE" dirty="0" err="1"/>
              <a:t>outputs</a:t>
            </a:r>
            <a:endParaRPr lang="de-DE" dirty="0"/>
          </a:p>
        </p:txBody>
      </p:sp>
      <p:sp>
        <p:nvSpPr>
          <p:cNvPr id="45" name="Rectangle 44"/>
          <p:cNvSpPr/>
          <p:nvPr/>
        </p:nvSpPr>
        <p:spPr>
          <a:xfrm>
            <a:off x="7574478" y="3717032"/>
            <a:ext cx="1080120" cy="1080120"/>
          </a:xfrm>
          <a:prstGeom prst="rect">
            <a:avLst/>
          </a:prstGeom>
          <a:solidFill>
            <a:schemeClr val="accent2">
              <a:lumMod val="20000"/>
              <a:lumOff val="80000"/>
            </a:schemeClr>
          </a:solid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7279567" y="4869160"/>
            <a:ext cx="1638590" cy="369332"/>
          </a:xfrm>
          <a:prstGeom prst="rect">
            <a:avLst/>
          </a:prstGeom>
          <a:noFill/>
        </p:spPr>
        <p:txBody>
          <a:bodyPr wrap="none" rtlCol="0">
            <a:spAutoFit/>
          </a:bodyPr>
          <a:lstStyle/>
          <a:p>
            <a:pPr algn="ctr"/>
            <a:r>
              <a:rPr lang="de-DE" b="1" dirty="0"/>
              <a:t>Schaltwerk</a:t>
            </a:r>
          </a:p>
        </p:txBody>
      </p:sp>
      <p:cxnSp>
        <p:nvCxnSpPr>
          <p:cNvPr id="47" name="Straight Arrow Connector 46"/>
          <p:cNvCxnSpPr/>
          <p:nvPr/>
        </p:nvCxnSpPr>
        <p:spPr>
          <a:xfrm>
            <a:off x="6854398" y="3933056"/>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8654598" y="3933056"/>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654598" y="4581128"/>
            <a:ext cx="504056"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rot="16200000">
            <a:off x="6955969" y="4052323"/>
            <a:ext cx="598241" cy="369332"/>
          </a:xfrm>
          <a:prstGeom prst="rect">
            <a:avLst/>
          </a:prstGeom>
          <a:noFill/>
        </p:spPr>
        <p:txBody>
          <a:bodyPr wrap="none" rtlCol="0">
            <a:spAutoFit/>
          </a:bodyPr>
          <a:lstStyle/>
          <a:p>
            <a:r>
              <a:rPr lang="en-US" dirty="0"/>
              <a:t>. . .</a:t>
            </a:r>
          </a:p>
        </p:txBody>
      </p:sp>
      <p:sp>
        <p:nvSpPr>
          <p:cNvPr id="52" name="TextBox 51"/>
          <p:cNvSpPr txBox="1"/>
          <p:nvPr/>
        </p:nvSpPr>
        <p:spPr>
          <a:xfrm rot="16200000">
            <a:off x="8468137" y="4052324"/>
            <a:ext cx="598241" cy="369332"/>
          </a:xfrm>
          <a:prstGeom prst="rect">
            <a:avLst/>
          </a:prstGeom>
          <a:noFill/>
        </p:spPr>
        <p:txBody>
          <a:bodyPr wrap="none" rtlCol="0">
            <a:spAutoFit/>
          </a:bodyPr>
          <a:lstStyle/>
          <a:p>
            <a:r>
              <a:rPr lang="en-US" dirty="0"/>
              <a:t>. . .</a:t>
            </a:r>
          </a:p>
        </p:txBody>
      </p:sp>
      <p:sp>
        <p:nvSpPr>
          <p:cNvPr id="53" name="TextBox 52"/>
          <p:cNvSpPr txBox="1"/>
          <p:nvPr/>
        </p:nvSpPr>
        <p:spPr>
          <a:xfrm>
            <a:off x="6312024" y="4077072"/>
            <a:ext cx="896399" cy="369332"/>
          </a:xfrm>
          <a:prstGeom prst="rect">
            <a:avLst/>
          </a:prstGeom>
          <a:noFill/>
        </p:spPr>
        <p:txBody>
          <a:bodyPr wrap="none" rtlCol="0">
            <a:spAutoFit/>
          </a:bodyPr>
          <a:lstStyle/>
          <a:p>
            <a:pPr algn="r"/>
            <a:r>
              <a:rPr lang="de-DE" dirty="0" err="1"/>
              <a:t>inputs</a:t>
            </a:r>
            <a:endParaRPr lang="de-DE" dirty="0"/>
          </a:p>
        </p:txBody>
      </p:sp>
      <p:sp>
        <p:nvSpPr>
          <p:cNvPr id="54" name="TextBox 53"/>
          <p:cNvSpPr txBox="1"/>
          <p:nvPr/>
        </p:nvSpPr>
        <p:spPr>
          <a:xfrm>
            <a:off x="9480376" y="3717032"/>
            <a:ext cx="1063112" cy="369332"/>
          </a:xfrm>
          <a:prstGeom prst="rect">
            <a:avLst/>
          </a:prstGeom>
          <a:noFill/>
        </p:spPr>
        <p:txBody>
          <a:bodyPr wrap="none" rtlCol="0">
            <a:spAutoFit/>
          </a:bodyPr>
          <a:lstStyle/>
          <a:p>
            <a:r>
              <a:rPr lang="de-DE" dirty="0" err="1"/>
              <a:t>outputs</a:t>
            </a:r>
            <a:endParaRPr lang="de-DE" dirty="0"/>
          </a:p>
        </p:txBody>
      </p:sp>
      <p:sp>
        <p:nvSpPr>
          <p:cNvPr id="56" name="Rectangle 55"/>
          <p:cNvSpPr/>
          <p:nvPr/>
        </p:nvSpPr>
        <p:spPr>
          <a:xfrm>
            <a:off x="9158654" y="4149080"/>
            <a:ext cx="360040" cy="864096"/>
          </a:xfrm>
          <a:prstGeom prst="rect">
            <a:avLst/>
          </a:prstGeom>
          <a:solidFill>
            <a:schemeClr val="tx2">
              <a:lumMod val="20000"/>
              <a:lumOff val="80000"/>
            </a:schemeClr>
          </a:solid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Elbow Connector 12"/>
          <p:cNvCxnSpPr>
            <a:stCxn id="56" idx="3"/>
          </p:cNvCxnSpPr>
          <p:nvPr/>
        </p:nvCxnSpPr>
        <p:spPr>
          <a:xfrm flipH="1">
            <a:off x="7574478" y="4581128"/>
            <a:ext cx="1944216" cy="12700"/>
          </a:xfrm>
          <a:prstGeom prst="bentConnector5">
            <a:avLst>
              <a:gd name="adj1" fmla="val -11758"/>
              <a:gd name="adj2" fmla="val 5324370"/>
              <a:gd name="adj3" fmla="val 135583"/>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rot="16200000">
            <a:off x="8857688" y="4352170"/>
            <a:ext cx="952680" cy="369332"/>
          </a:xfrm>
          <a:prstGeom prst="rect">
            <a:avLst/>
          </a:prstGeom>
          <a:noFill/>
        </p:spPr>
        <p:txBody>
          <a:bodyPr wrap="none" rtlCol="0">
            <a:spAutoFit/>
          </a:bodyPr>
          <a:lstStyle/>
          <a:p>
            <a:r>
              <a:rPr lang="de-DE" b="1" dirty="0">
                <a:latin typeface="Arial Narrow"/>
                <a:cs typeface="Arial Narrow"/>
              </a:rPr>
              <a:t>Zustand</a:t>
            </a:r>
          </a:p>
        </p:txBody>
      </p:sp>
    </p:spTree>
    <p:extLst>
      <p:ext uri="{BB962C8B-B14F-4D97-AF65-F5344CB8AC3E}">
        <p14:creationId xmlns:p14="http://schemas.microsoft.com/office/powerpoint/2010/main" val="20996785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1" grpId="0"/>
      <p:bldP spid="52" grpId="0"/>
      <p:bldP spid="53" grpId="0"/>
      <p:bldP spid="54" grpId="0"/>
      <p:bldP spid="56" grpId="0" animBg="1"/>
      <p:bldP spid="6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Speicher mit rückgekoppelten Gattern</a:t>
            </a:r>
          </a:p>
        </p:txBody>
      </p:sp>
      <p:sp>
        <p:nvSpPr>
          <p:cNvPr id="3" name="Inhaltsplatzhalter 2"/>
          <p:cNvSpPr>
            <a:spLocks noGrp="1"/>
          </p:cNvSpPr>
          <p:nvPr>
            <p:ph idx="1"/>
          </p:nvPr>
        </p:nvSpPr>
        <p:spPr/>
        <p:txBody>
          <a:bodyPr/>
          <a:lstStyle/>
          <a:p>
            <a:r>
              <a:rPr lang="de-DE" dirty="0"/>
              <a:t>Durch Rückkopplung können Werte gespeichert werden</a:t>
            </a:r>
          </a:p>
          <a:p>
            <a:r>
              <a:rPr lang="de-DE" dirty="0"/>
              <a:t>Zwei Inverter bilden eine statische Speicherzelle</a:t>
            </a:r>
          </a:p>
          <a:p>
            <a:r>
              <a:rPr lang="de-DE" dirty="0"/>
              <a:t>Wert wird gespeichert, solange Versorgungsspannung anliegt</a:t>
            </a:r>
          </a:p>
          <a:p>
            <a:endParaRPr lang="de-DE" dirty="0"/>
          </a:p>
          <a:p>
            <a:endParaRPr lang="de-DE" dirty="0"/>
          </a:p>
          <a:p>
            <a:endParaRPr lang="de-DE" dirty="0"/>
          </a:p>
          <a:p>
            <a:endParaRPr lang="de-DE" dirty="0"/>
          </a:p>
          <a:p>
            <a:endParaRPr lang="de-DE" sz="4400" dirty="0"/>
          </a:p>
          <a:p>
            <a:endParaRPr lang="de-DE" dirty="0"/>
          </a:p>
          <a:p>
            <a:r>
              <a:rPr lang="de-DE" dirty="0">
                <a:solidFill>
                  <a:srgbClr val="FF0000"/>
                </a:solidFill>
              </a:rPr>
              <a:t>Problem</a:t>
            </a:r>
            <a:r>
              <a:rPr lang="de-DE" dirty="0"/>
              <a:t>: der Wert ist immer gleich (es kann kein neuer Wert gesetzt werden)</a:t>
            </a:r>
          </a:p>
          <a:p>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47</a:t>
            </a:fld>
            <a:r>
              <a:rPr lang="de-DE"/>
              <a:t> </a:t>
            </a:r>
            <a:endParaRPr lang="de-DE" dirty="0"/>
          </a:p>
        </p:txBody>
      </p:sp>
      <p:grpSp>
        <p:nvGrpSpPr>
          <p:cNvPr id="11" name="Group 62"/>
          <p:cNvGrpSpPr>
            <a:grpSpLocks/>
          </p:cNvGrpSpPr>
          <p:nvPr/>
        </p:nvGrpSpPr>
        <p:grpSpPr bwMode="auto">
          <a:xfrm>
            <a:off x="2567608" y="3717032"/>
            <a:ext cx="1800200" cy="792088"/>
            <a:chOff x="3419475" y="5400675"/>
            <a:chExt cx="1800225" cy="717550"/>
          </a:xfrm>
        </p:grpSpPr>
        <p:sp>
          <p:nvSpPr>
            <p:cNvPr id="12" name="Freeform 63"/>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13" name="Freeform 64"/>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14" name="Freeform 65"/>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15" name="Freeform 66"/>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grpSp>
        <p:nvGrpSpPr>
          <p:cNvPr id="16" name="Group 62"/>
          <p:cNvGrpSpPr>
            <a:grpSpLocks/>
          </p:cNvGrpSpPr>
          <p:nvPr/>
        </p:nvGrpSpPr>
        <p:grpSpPr bwMode="auto">
          <a:xfrm>
            <a:off x="695400" y="3717032"/>
            <a:ext cx="1800200" cy="792088"/>
            <a:chOff x="3419475" y="5400675"/>
            <a:chExt cx="1800225" cy="717550"/>
          </a:xfrm>
        </p:grpSpPr>
        <p:sp>
          <p:nvSpPr>
            <p:cNvPr id="17" name="Freeform 63"/>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18" name="Freeform 64"/>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19" name="Freeform 65"/>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20" name="Freeform 66"/>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sp>
        <p:nvSpPr>
          <p:cNvPr id="21" name="Oval 42"/>
          <p:cNvSpPr/>
          <p:nvPr/>
        </p:nvSpPr>
        <p:spPr>
          <a:xfrm>
            <a:off x="2444800" y="4051672"/>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42"/>
          <p:cNvSpPr/>
          <p:nvPr/>
        </p:nvSpPr>
        <p:spPr>
          <a:xfrm>
            <a:off x="4295800" y="4043164"/>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Gewinkelter Verbinder 23"/>
          <p:cNvCxnSpPr>
            <a:stCxn id="22" idx="0"/>
            <a:endCxn id="18" idx="1"/>
          </p:cNvCxnSpPr>
          <p:nvPr/>
        </p:nvCxnSpPr>
        <p:spPr>
          <a:xfrm rot="16200000" flipH="1" flipV="1">
            <a:off x="2496648" y="2241916"/>
            <a:ext cx="69912" cy="3672408"/>
          </a:xfrm>
          <a:prstGeom prst="bentConnector4">
            <a:avLst>
              <a:gd name="adj1" fmla="val -1344261"/>
              <a:gd name="adj2" fmla="val 10103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a:off x="4367808" y="4115172"/>
            <a:ext cx="72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a:off x="2516808" y="5000476"/>
            <a:ext cx="2571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a:xfrm flipH="1">
            <a:off x="2508300" y="4182988"/>
            <a:ext cx="0" cy="817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2207568" y="2740858"/>
            <a:ext cx="348172" cy="400110"/>
          </a:xfrm>
          <a:prstGeom prst="rect">
            <a:avLst/>
          </a:prstGeom>
          <a:noFill/>
        </p:spPr>
        <p:txBody>
          <a:bodyPr wrap="none" rtlCol="0">
            <a:spAutoFit/>
          </a:bodyPr>
          <a:lstStyle/>
          <a:p>
            <a:r>
              <a:rPr lang="de-DE" sz="2000" dirty="0"/>
              <a:t>1</a:t>
            </a:r>
          </a:p>
        </p:txBody>
      </p:sp>
      <p:sp>
        <p:nvSpPr>
          <p:cNvPr id="43" name="Textfeld 42"/>
          <p:cNvSpPr txBox="1"/>
          <p:nvPr/>
        </p:nvSpPr>
        <p:spPr>
          <a:xfrm>
            <a:off x="2338052" y="3645024"/>
            <a:ext cx="348172" cy="400110"/>
          </a:xfrm>
          <a:prstGeom prst="rect">
            <a:avLst/>
          </a:prstGeom>
          <a:noFill/>
        </p:spPr>
        <p:txBody>
          <a:bodyPr wrap="none" rtlCol="0">
            <a:spAutoFit/>
          </a:bodyPr>
          <a:lstStyle/>
          <a:p>
            <a:r>
              <a:rPr lang="de-DE" sz="2000" dirty="0">
                <a:solidFill>
                  <a:srgbClr val="432BF5"/>
                </a:solidFill>
              </a:rPr>
              <a:t>0</a:t>
            </a:r>
          </a:p>
        </p:txBody>
      </p:sp>
      <mc:AlternateContent xmlns:mc="http://schemas.openxmlformats.org/markup-compatibility/2006" xmlns:a14="http://schemas.microsoft.com/office/drawing/2010/main">
        <mc:Choice Requires="a14">
          <p:sp>
            <p:nvSpPr>
              <p:cNvPr id="44" name="Textfeld 43"/>
              <p:cNvSpPr txBox="1"/>
              <p:nvPr/>
            </p:nvSpPr>
            <p:spPr>
              <a:xfrm>
                <a:off x="5053148" y="3905686"/>
                <a:ext cx="4680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bar>
                        <m:barPr>
                          <m:pos m:val="top"/>
                          <m:ctrlPr>
                            <a:rPr lang="de-DE" sz="2400" b="0" i="1" smtClean="0">
                              <a:latin typeface="Cambria Math" panose="02040503050406030204" pitchFamily="18" charset="0"/>
                            </a:rPr>
                          </m:ctrlPr>
                        </m:barPr>
                        <m:e>
                          <m:r>
                            <a:rPr lang="de-DE" sz="2400" b="0" i="1" smtClean="0">
                              <a:latin typeface="Cambria Math" panose="02040503050406030204" pitchFamily="18" charset="0"/>
                            </a:rPr>
                            <m:t>𝑞</m:t>
                          </m:r>
                        </m:e>
                      </m:bar>
                    </m:oMath>
                  </m:oMathPara>
                </a14:m>
                <a:endParaRPr lang="de-DE" sz="2400" dirty="0"/>
              </a:p>
            </p:txBody>
          </p:sp>
        </mc:Choice>
        <mc:Fallback xmlns="">
          <p:sp>
            <p:nvSpPr>
              <p:cNvPr id="44" name="Textfeld 43"/>
              <p:cNvSpPr txBox="1">
                <a:spLocks noRot="1" noChangeAspect="1" noMove="1" noResize="1" noEditPoints="1" noAdjustHandles="1" noChangeArrowheads="1" noChangeShapeType="1" noTextEdit="1"/>
              </p:cNvSpPr>
              <p:nvPr/>
            </p:nvSpPr>
            <p:spPr>
              <a:xfrm>
                <a:off x="5053148" y="3905686"/>
                <a:ext cx="468077" cy="461665"/>
              </a:xfrm>
              <a:prstGeom prst="rect">
                <a:avLst/>
              </a:prstGeom>
              <a:blipFill>
                <a:blip r:embed="rId2"/>
                <a:stretch>
                  <a:fillRect b="-13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5" name="Textfeld 44"/>
              <p:cNvSpPr txBox="1"/>
              <p:nvPr/>
            </p:nvSpPr>
            <p:spPr>
              <a:xfrm>
                <a:off x="5041280" y="4767535"/>
                <a:ext cx="4680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solidFill>
                            <a:srgbClr val="432BF5"/>
                          </a:solidFill>
                          <a:latin typeface="Cambria Math" panose="02040503050406030204" pitchFamily="18" charset="0"/>
                        </a:rPr>
                        <m:t>𝑞</m:t>
                      </m:r>
                    </m:oMath>
                  </m:oMathPara>
                </a14:m>
                <a:endParaRPr lang="de-DE" sz="2400" dirty="0">
                  <a:solidFill>
                    <a:srgbClr val="432BF5"/>
                  </a:solidFill>
                </a:endParaRPr>
              </a:p>
            </p:txBody>
          </p:sp>
        </mc:Choice>
        <mc:Fallback xmlns="">
          <p:sp>
            <p:nvSpPr>
              <p:cNvPr id="45" name="Textfeld 44"/>
              <p:cNvSpPr txBox="1">
                <a:spLocks noRot="1" noChangeAspect="1" noMove="1" noResize="1" noEditPoints="1" noAdjustHandles="1" noChangeArrowheads="1" noChangeShapeType="1" noTextEdit="1"/>
              </p:cNvSpPr>
              <p:nvPr/>
            </p:nvSpPr>
            <p:spPr>
              <a:xfrm>
                <a:off x="5041280" y="4767535"/>
                <a:ext cx="468077" cy="461665"/>
              </a:xfrm>
              <a:prstGeom prst="rect">
                <a:avLst/>
              </a:prstGeom>
              <a:blipFill>
                <a:blip r:embed="rId3"/>
                <a:stretch>
                  <a:fillRect b="-13158"/>
                </a:stretch>
              </a:blipFill>
            </p:spPr>
            <p:txBody>
              <a:bodyPr/>
              <a:lstStyle/>
              <a:p>
                <a:r>
                  <a:rPr lang="de-DE">
                    <a:noFill/>
                  </a:rPr>
                  <a:t> </a:t>
                </a:r>
              </a:p>
            </p:txBody>
          </p:sp>
        </mc:Fallback>
      </mc:AlternateContent>
      <p:grpSp>
        <p:nvGrpSpPr>
          <p:cNvPr id="46" name="Group 62"/>
          <p:cNvGrpSpPr>
            <a:grpSpLocks/>
          </p:cNvGrpSpPr>
          <p:nvPr/>
        </p:nvGrpSpPr>
        <p:grpSpPr bwMode="auto">
          <a:xfrm>
            <a:off x="8254951" y="3710494"/>
            <a:ext cx="1800200" cy="792088"/>
            <a:chOff x="3419475" y="5400675"/>
            <a:chExt cx="1800225" cy="717550"/>
          </a:xfrm>
        </p:grpSpPr>
        <p:sp>
          <p:nvSpPr>
            <p:cNvPr id="47" name="Freeform 63"/>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48" name="Freeform 64"/>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49" name="Freeform 65"/>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50" name="Freeform 66"/>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grpSp>
        <p:nvGrpSpPr>
          <p:cNvPr id="51" name="Group 62"/>
          <p:cNvGrpSpPr>
            <a:grpSpLocks/>
          </p:cNvGrpSpPr>
          <p:nvPr/>
        </p:nvGrpSpPr>
        <p:grpSpPr bwMode="auto">
          <a:xfrm>
            <a:off x="6382743" y="3710494"/>
            <a:ext cx="1800200" cy="792088"/>
            <a:chOff x="3419475" y="5400675"/>
            <a:chExt cx="1800225" cy="717550"/>
          </a:xfrm>
        </p:grpSpPr>
        <p:sp>
          <p:nvSpPr>
            <p:cNvPr id="52" name="Freeform 63"/>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53" name="Freeform 64"/>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54" name="Freeform 65"/>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55" name="Freeform 66"/>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sp>
        <p:nvSpPr>
          <p:cNvPr id="56" name="Oval 42"/>
          <p:cNvSpPr/>
          <p:nvPr/>
        </p:nvSpPr>
        <p:spPr>
          <a:xfrm>
            <a:off x="8132143" y="4045134"/>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42"/>
          <p:cNvSpPr/>
          <p:nvPr/>
        </p:nvSpPr>
        <p:spPr>
          <a:xfrm>
            <a:off x="9983143" y="4036626"/>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Gewinkelter Verbinder 57"/>
          <p:cNvCxnSpPr>
            <a:stCxn id="57" idx="0"/>
            <a:endCxn id="53" idx="1"/>
          </p:cNvCxnSpPr>
          <p:nvPr/>
        </p:nvCxnSpPr>
        <p:spPr>
          <a:xfrm rot="16200000" flipH="1" flipV="1">
            <a:off x="8183991" y="2235378"/>
            <a:ext cx="69912" cy="3672408"/>
          </a:xfrm>
          <a:prstGeom prst="bentConnector4">
            <a:avLst>
              <a:gd name="adj1" fmla="val -1344261"/>
              <a:gd name="adj2" fmla="val 10103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a:xfrm>
            <a:off x="10055151" y="4108634"/>
            <a:ext cx="72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r Verbinder 59"/>
          <p:cNvCxnSpPr/>
          <p:nvPr/>
        </p:nvCxnSpPr>
        <p:spPr>
          <a:xfrm>
            <a:off x="8204151" y="4993938"/>
            <a:ext cx="2571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r Verbinder 60"/>
          <p:cNvCxnSpPr/>
          <p:nvPr/>
        </p:nvCxnSpPr>
        <p:spPr>
          <a:xfrm flipH="1">
            <a:off x="8195643" y="4176450"/>
            <a:ext cx="0" cy="817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feld 61"/>
          <p:cNvSpPr txBox="1"/>
          <p:nvPr/>
        </p:nvSpPr>
        <p:spPr>
          <a:xfrm>
            <a:off x="7894911" y="2734320"/>
            <a:ext cx="348172" cy="400110"/>
          </a:xfrm>
          <a:prstGeom prst="rect">
            <a:avLst/>
          </a:prstGeom>
          <a:noFill/>
        </p:spPr>
        <p:txBody>
          <a:bodyPr wrap="none" rtlCol="0">
            <a:spAutoFit/>
          </a:bodyPr>
          <a:lstStyle/>
          <a:p>
            <a:r>
              <a:rPr lang="de-DE" sz="2000" dirty="0"/>
              <a:t>0</a:t>
            </a:r>
          </a:p>
        </p:txBody>
      </p:sp>
      <p:sp>
        <p:nvSpPr>
          <p:cNvPr id="63" name="Textfeld 62"/>
          <p:cNvSpPr txBox="1"/>
          <p:nvPr/>
        </p:nvSpPr>
        <p:spPr>
          <a:xfrm>
            <a:off x="8025395" y="3638486"/>
            <a:ext cx="348172" cy="400110"/>
          </a:xfrm>
          <a:prstGeom prst="rect">
            <a:avLst/>
          </a:prstGeom>
          <a:noFill/>
        </p:spPr>
        <p:txBody>
          <a:bodyPr wrap="none" rtlCol="0">
            <a:spAutoFit/>
          </a:bodyPr>
          <a:lstStyle/>
          <a:p>
            <a:r>
              <a:rPr lang="de-DE" sz="2000" dirty="0">
                <a:solidFill>
                  <a:srgbClr val="432BF5"/>
                </a:solidFill>
              </a:rPr>
              <a:t>1</a:t>
            </a:r>
          </a:p>
        </p:txBody>
      </p:sp>
      <mc:AlternateContent xmlns:mc="http://schemas.openxmlformats.org/markup-compatibility/2006" xmlns:a14="http://schemas.microsoft.com/office/drawing/2010/main">
        <mc:Choice Requires="a14">
          <p:sp>
            <p:nvSpPr>
              <p:cNvPr id="64" name="Textfeld 63"/>
              <p:cNvSpPr txBox="1"/>
              <p:nvPr/>
            </p:nvSpPr>
            <p:spPr>
              <a:xfrm>
                <a:off x="10740491" y="3899148"/>
                <a:ext cx="4680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bar>
                        <m:barPr>
                          <m:pos m:val="top"/>
                          <m:ctrlPr>
                            <a:rPr lang="de-DE" sz="2400" b="0" i="1" smtClean="0">
                              <a:latin typeface="Cambria Math" panose="02040503050406030204" pitchFamily="18" charset="0"/>
                            </a:rPr>
                          </m:ctrlPr>
                        </m:barPr>
                        <m:e>
                          <m:r>
                            <a:rPr lang="de-DE" sz="2400" b="0" i="1" smtClean="0">
                              <a:latin typeface="Cambria Math" panose="02040503050406030204" pitchFamily="18" charset="0"/>
                            </a:rPr>
                            <m:t>𝑞</m:t>
                          </m:r>
                        </m:e>
                      </m:bar>
                    </m:oMath>
                  </m:oMathPara>
                </a14:m>
                <a:endParaRPr lang="de-DE" sz="2400" dirty="0"/>
              </a:p>
            </p:txBody>
          </p:sp>
        </mc:Choice>
        <mc:Fallback xmlns="">
          <p:sp>
            <p:nvSpPr>
              <p:cNvPr id="64" name="Textfeld 63"/>
              <p:cNvSpPr txBox="1">
                <a:spLocks noRot="1" noChangeAspect="1" noMove="1" noResize="1" noEditPoints="1" noAdjustHandles="1" noChangeArrowheads="1" noChangeShapeType="1" noTextEdit="1"/>
              </p:cNvSpPr>
              <p:nvPr/>
            </p:nvSpPr>
            <p:spPr>
              <a:xfrm>
                <a:off x="10740491" y="3899148"/>
                <a:ext cx="468077" cy="461665"/>
              </a:xfrm>
              <a:prstGeom prst="rect">
                <a:avLst/>
              </a:prstGeom>
              <a:blipFill>
                <a:blip r:embed="rId4"/>
                <a:stretch>
                  <a:fillRect b="-13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5" name="Textfeld 64"/>
              <p:cNvSpPr txBox="1"/>
              <p:nvPr/>
            </p:nvSpPr>
            <p:spPr>
              <a:xfrm>
                <a:off x="10728623" y="4760997"/>
                <a:ext cx="4680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solidFill>
                            <a:srgbClr val="432BF5"/>
                          </a:solidFill>
                          <a:latin typeface="Cambria Math" panose="02040503050406030204" pitchFamily="18" charset="0"/>
                        </a:rPr>
                        <m:t>𝑞</m:t>
                      </m:r>
                    </m:oMath>
                  </m:oMathPara>
                </a14:m>
                <a:endParaRPr lang="de-DE" sz="2400" dirty="0">
                  <a:solidFill>
                    <a:srgbClr val="432BF5"/>
                  </a:solidFill>
                </a:endParaRPr>
              </a:p>
            </p:txBody>
          </p:sp>
        </mc:Choice>
        <mc:Fallback xmlns="">
          <p:sp>
            <p:nvSpPr>
              <p:cNvPr id="65" name="Textfeld 64"/>
              <p:cNvSpPr txBox="1">
                <a:spLocks noRot="1" noChangeAspect="1" noMove="1" noResize="1" noEditPoints="1" noAdjustHandles="1" noChangeArrowheads="1" noChangeShapeType="1" noTextEdit="1"/>
              </p:cNvSpPr>
              <p:nvPr/>
            </p:nvSpPr>
            <p:spPr>
              <a:xfrm>
                <a:off x="10728623" y="4760997"/>
                <a:ext cx="468077" cy="461665"/>
              </a:xfrm>
              <a:prstGeom prst="rect">
                <a:avLst/>
              </a:prstGeom>
              <a:blipFill>
                <a:blip r:embed="rId5"/>
                <a:stretch>
                  <a:fillRect b="-13158"/>
                </a:stretch>
              </a:blipFill>
            </p:spPr>
            <p:txBody>
              <a:bodyPr/>
              <a:lstStyle/>
              <a:p>
                <a:r>
                  <a:rPr lang="de-DE">
                    <a:noFill/>
                  </a:rPr>
                  <a:t> </a:t>
                </a:r>
              </a:p>
            </p:txBody>
          </p:sp>
        </mc:Fallback>
      </mc:AlternateContent>
    </p:spTree>
    <p:extLst>
      <p:ext uri="{BB962C8B-B14F-4D97-AF65-F5344CB8AC3E}">
        <p14:creationId xmlns:p14="http://schemas.microsoft.com/office/powerpoint/2010/main" val="3033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48</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p:sp>
        <p:nvSpPr>
          <p:cNvPr id="12"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3"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5"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6"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Tree>
    <p:extLst>
      <p:ext uri="{BB962C8B-B14F-4D97-AF65-F5344CB8AC3E}">
        <p14:creationId xmlns:p14="http://schemas.microsoft.com/office/powerpoint/2010/main" val="3089176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49</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rgbClr val="432BF5"/>
                              </a:solidFill>
                              <a:effectLst/>
                              <a:latin typeface="+mn-lt"/>
                            </a:rPr>
                            <a:t>1</a:t>
                          </a: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rgbClr val="432BF5"/>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220" r="-103571" b="-337805"/>
                          </a:stretch>
                        </a:blipFill>
                      </a:tcPr>
                    </a:tc>
                    <a:tc>
                      <a:txBody>
                        <a:bodyPr/>
                        <a:lstStyle/>
                        <a:p>
                          <a:endParaRPr lang="de-DE"/>
                        </a:p>
                      </a:txBody>
                      <a:tcPr anchor="ctr" horzOverflow="overflow">
                        <a:blipFill>
                          <a:blip r:embed="rId7"/>
                          <a:stretch>
                            <a:fillRect l="-252857" t="-1220" r="-3571" b="-337805"/>
                          </a:stretch>
                        </a:blipFill>
                      </a:tcPr>
                    </a:tc>
                    <a:extLst>
                      <a:ext uri="{0D108BD9-81ED-4DB2-BD59-A6C34878D82A}">
                        <a16:rowId xmlns:a16="http://schemas.microsoft.com/office/drawing/2014/main" val="10000"/>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rgbClr val="432BF5"/>
                              </a:solidFill>
                              <a:effectLst/>
                              <a:latin typeface="+mn-lt"/>
                            </a:rPr>
                            <a:t>1</a:t>
                          </a: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rgbClr val="432BF5"/>
                              </a:solidFill>
                              <a:effectLst/>
                              <a:latin typeface="+mj-lt"/>
                            </a:rPr>
                            <a:t>0</a:t>
                          </a:r>
                          <a:endParaRPr kumimoji="1" lang="en-US" sz="2000" b="0" i="0" u="none" strike="noStrike" cap="none" normalizeH="0" baseline="0" dirty="0" smtClean="0">
                            <a:ln>
                              <a:noFill/>
                            </a:ln>
                            <a:solidFill>
                              <a:srgbClr val="432BF5"/>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
        <p:nvSpPr>
          <p:cNvPr id="12"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3"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5"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6"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Tree>
    <p:extLst>
      <p:ext uri="{BB962C8B-B14F-4D97-AF65-F5344CB8AC3E}">
        <p14:creationId xmlns:p14="http://schemas.microsoft.com/office/powerpoint/2010/main" val="382883238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de-DE" sz="2800" dirty="0"/>
              <a:t>Hierarchischer Entwurf</a:t>
            </a:r>
            <a:endParaRPr lang="de-DE" altLang="ko-KR" sz="2800" dirty="0">
              <a:ea typeface="굴림" charset="0"/>
              <a:cs typeface="굴림" charset="0"/>
            </a:endParaRPr>
          </a:p>
        </p:txBody>
      </p:sp>
      <p:sp>
        <p:nvSpPr>
          <p:cNvPr id="225283" name="Rectangle 3"/>
          <p:cNvSpPr>
            <a:spLocks noGrp="1" noChangeArrowheads="1"/>
          </p:cNvSpPr>
          <p:nvPr>
            <p:ph idx="1"/>
          </p:nvPr>
        </p:nvSpPr>
        <p:spPr/>
        <p:txBody>
          <a:bodyPr>
            <a:normAutofit/>
          </a:bodyPr>
          <a:lstStyle/>
          <a:p>
            <a:pPr marL="0" indent="0">
              <a:lnSpc>
                <a:spcPct val="90000"/>
              </a:lnSpc>
              <a:buNone/>
            </a:pPr>
            <a:r>
              <a:rPr lang="de-DE" altLang="ko-KR" sz="2400" dirty="0">
                <a:ea typeface="굴림" charset="0"/>
                <a:cs typeface="굴림" charset="0"/>
              </a:rPr>
              <a:t>  </a:t>
            </a:r>
          </a:p>
        </p:txBody>
      </p:sp>
      <p:sp>
        <p:nvSpPr>
          <p:cNvPr id="6" name="Fußzeilenplatzhalter 5"/>
          <p:cNvSpPr>
            <a:spLocks noGrp="1"/>
          </p:cNvSpPr>
          <p:nvPr>
            <p:ph type="ftr" sz="quarter" idx="11"/>
          </p:nvPr>
        </p:nvSpPr>
        <p:spPr/>
        <p:txBody>
          <a:bodyPr/>
          <a:lstStyle/>
          <a:p>
            <a:r>
              <a:rPr lang="en-US"/>
              <a:t>Prof. Dr. Sebastian Schlesinger</a:t>
            </a:r>
          </a:p>
        </p:txBody>
      </p:sp>
      <p:sp>
        <p:nvSpPr>
          <p:cNvPr id="22" name="Slide Number Placeholder 5"/>
          <p:cNvSpPr>
            <a:spLocks noGrp="1"/>
          </p:cNvSpPr>
          <p:nvPr>
            <p:ph type="sldNum" sz="quarter" idx="12"/>
          </p:nvPr>
        </p:nvSpPr>
        <p:spPr/>
        <p:txBody>
          <a:bodyPr/>
          <a:lstStyle/>
          <a:p>
            <a:fld id="{23798231-473D-B34D-99E5-C702D4C08322}" type="slidenum">
              <a:rPr lang="en-US"/>
              <a:pPr/>
              <a:t>5</a:t>
            </a:fld>
            <a:endParaRPr lang="en-US"/>
          </a:p>
        </p:txBody>
      </p:sp>
      <p:pic>
        <p:nvPicPr>
          <p:cNvPr id="2" name="Picture 1"/>
          <p:cNvPicPr>
            <a:picLocks noChangeAspect="1"/>
          </p:cNvPicPr>
          <p:nvPr/>
        </p:nvPicPr>
        <p:blipFill>
          <a:blip r:embed="rId3"/>
          <a:stretch>
            <a:fillRect/>
          </a:stretch>
        </p:blipFill>
        <p:spPr>
          <a:xfrm>
            <a:off x="760617" y="3573016"/>
            <a:ext cx="2409290" cy="2409290"/>
          </a:xfrm>
          <a:prstGeom prst="rect">
            <a:avLst/>
          </a:prstGeom>
        </p:spPr>
      </p:pic>
      <p:pic>
        <p:nvPicPr>
          <p:cNvPr id="3" name="Picture 2"/>
          <p:cNvPicPr>
            <a:picLocks noChangeAspect="1"/>
          </p:cNvPicPr>
          <p:nvPr/>
        </p:nvPicPr>
        <p:blipFill>
          <a:blip r:embed="rId4"/>
          <a:stretch>
            <a:fillRect/>
          </a:stretch>
        </p:blipFill>
        <p:spPr>
          <a:xfrm>
            <a:off x="4439816" y="4780776"/>
            <a:ext cx="2245735" cy="808464"/>
          </a:xfrm>
          <a:prstGeom prst="rect">
            <a:avLst/>
          </a:prstGeom>
        </p:spPr>
      </p:pic>
      <p:pic>
        <p:nvPicPr>
          <p:cNvPr id="24" name="Picture 4" descr="onebitadder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4077072"/>
            <a:ext cx="2563905" cy="187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Grafik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0056" y="116632"/>
            <a:ext cx="5097462" cy="3816424"/>
          </a:xfrm>
          <a:prstGeom prst="rect">
            <a:avLst/>
          </a:prstGeom>
        </p:spPr>
      </p:pic>
      <p:grpSp>
        <p:nvGrpSpPr>
          <p:cNvPr id="4" name="Gruppieren 3"/>
          <p:cNvGrpSpPr/>
          <p:nvPr/>
        </p:nvGrpSpPr>
        <p:grpSpPr>
          <a:xfrm>
            <a:off x="623392" y="958054"/>
            <a:ext cx="5184576" cy="2399856"/>
            <a:chOff x="623392" y="1268760"/>
            <a:chExt cx="4117894" cy="2089150"/>
          </a:xfrm>
        </p:grpSpPr>
        <p:grpSp>
          <p:nvGrpSpPr>
            <p:cNvPr id="225285" name="Group 5"/>
            <p:cNvGrpSpPr>
              <a:grpSpLocks/>
            </p:cNvGrpSpPr>
            <p:nvPr/>
          </p:nvGrpSpPr>
          <p:grpSpPr bwMode="auto">
            <a:xfrm>
              <a:off x="1486992" y="2313336"/>
              <a:ext cx="2592387" cy="955675"/>
              <a:chOff x="3424" y="2614"/>
              <a:chExt cx="1633" cy="602"/>
            </a:xfrm>
          </p:grpSpPr>
          <p:sp>
            <p:nvSpPr>
              <p:cNvPr id="225286" name="AutoShape 6"/>
              <p:cNvSpPr>
                <a:spLocks noChangeArrowheads="1"/>
              </p:cNvSpPr>
              <p:nvPr/>
            </p:nvSpPr>
            <p:spPr bwMode="auto">
              <a:xfrm>
                <a:off x="3424" y="2614"/>
                <a:ext cx="1633" cy="590"/>
              </a:xfrm>
              <a:prstGeom prst="flowChartInputOutput">
                <a:avLst/>
              </a:prstGeom>
              <a:solidFill>
                <a:srgbClr val="FFFF99"/>
              </a:solidFill>
              <a:ln>
                <a:noFill/>
              </a:ln>
              <a:effectLst>
                <a:outerShdw blurRad="63500" dist="107763" dir="2700000" algn="ctr" rotWithShape="0">
                  <a:schemeClr val="bg2">
                    <a:alpha val="50000"/>
                  </a:schemeClr>
                </a:outerShdw>
              </a:effectLst>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25287" name="Text Box 7"/>
              <p:cNvSpPr txBox="1">
                <a:spLocks noChangeArrowheads="1"/>
              </p:cNvSpPr>
              <p:nvPr/>
            </p:nvSpPr>
            <p:spPr bwMode="auto">
              <a:xfrm>
                <a:off x="3742" y="3022"/>
                <a:ext cx="73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1400" dirty="0" err="1">
                    <a:latin typeface="Verdana Ref" charset="0"/>
                  </a:rPr>
                  <a:t>Transistoren</a:t>
                </a:r>
                <a:endParaRPr lang="en-US" altLang="ko-KR" sz="1400" dirty="0">
                  <a:latin typeface="Verdana Ref" charset="0"/>
                </a:endParaRPr>
              </a:p>
            </p:txBody>
          </p:sp>
        </p:grpSp>
        <p:grpSp>
          <p:nvGrpSpPr>
            <p:cNvPr id="225288" name="Group 8"/>
            <p:cNvGrpSpPr>
              <a:grpSpLocks/>
            </p:cNvGrpSpPr>
            <p:nvPr/>
          </p:nvGrpSpPr>
          <p:grpSpPr bwMode="auto">
            <a:xfrm>
              <a:off x="1486992" y="1952974"/>
              <a:ext cx="2592387" cy="955675"/>
              <a:chOff x="3424" y="2387"/>
              <a:chExt cx="1633" cy="602"/>
            </a:xfrm>
          </p:grpSpPr>
          <p:sp>
            <p:nvSpPr>
              <p:cNvPr id="225289" name="AutoShape 9"/>
              <p:cNvSpPr>
                <a:spLocks noChangeArrowheads="1"/>
              </p:cNvSpPr>
              <p:nvPr/>
            </p:nvSpPr>
            <p:spPr bwMode="auto">
              <a:xfrm>
                <a:off x="3424" y="2387"/>
                <a:ext cx="1633" cy="590"/>
              </a:xfrm>
              <a:prstGeom prst="flowChartInputOutput">
                <a:avLst/>
              </a:prstGeom>
              <a:solidFill>
                <a:srgbClr val="FFFF00"/>
              </a:solidFill>
              <a:ln>
                <a:noFill/>
              </a:ln>
              <a:effectLst>
                <a:outerShdw blurRad="63500" dist="107763" dir="2700000" algn="ctr" rotWithShape="0">
                  <a:schemeClr val="bg2">
                    <a:alpha val="50000"/>
                  </a:schemeClr>
                </a:outerShdw>
              </a:effectLst>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25290" name="Text Box 10"/>
              <p:cNvSpPr txBox="1">
                <a:spLocks noChangeArrowheads="1"/>
              </p:cNvSpPr>
              <p:nvPr/>
            </p:nvSpPr>
            <p:spPr bwMode="auto">
              <a:xfrm>
                <a:off x="3696" y="2795"/>
                <a:ext cx="674"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1400" dirty="0" err="1">
                    <a:latin typeface="Verdana Ref" charset="0"/>
                  </a:rPr>
                  <a:t>Logikgatter</a:t>
                </a:r>
                <a:endParaRPr lang="en-US" altLang="ko-KR" sz="1400" dirty="0">
                  <a:latin typeface="Verdana Ref" charset="0"/>
                </a:endParaRPr>
              </a:p>
            </p:txBody>
          </p:sp>
        </p:grpSp>
        <p:grpSp>
          <p:nvGrpSpPr>
            <p:cNvPr id="225299" name="Group 19"/>
            <p:cNvGrpSpPr>
              <a:grpSpLocks/>
            </p:cNvGrpSpPr>
            <p:nvPr/>
          </p:nvGrpSpPr>
          <p:grpSpPr bwMode="auto">
            <a:xfrm>
              <a:off x="1486992" y="1629124"/>
              <a:ext cx="2592387" cy="936625"/>
              <a:chOff x="1973" y="2545"/>
              <a:chExt cx="1633" cy="590"/>
            </a:xfrm>
          </p:grpSpPr>
          <p:sp>
            <p:nvSpPr>
              <p:cNvPr id="225292" name="AutoShape 12"/>
              <p:cNvSpPr>
                <a:spLocks noChangeArrowheads="1"/>
              </p:cNvSpPr>
              <p:nvPr/>
            </p:nvSpPr>
            <p:spPr bwMode="auto">
              <a:xfrm>
                <a:off x="1973" y="2545"/>
                <a:ext cx="1633" cy="590"/>
              </a:xfrm>
              <a:prstGeom prst="flowChartInputOutput">
                <a:avLst/>
              </a:prstGeom>
              <a:solidFill>
                <a:srgbClr val="FFCC00"/>
              </a:solidFill>
              <a:ln>
                <a:noFill/>
              </a:ln>
              <a:effectLst>
                <a:outerShdw blurRad="63500" dist="107763" dir="2700000" algn="ctr" rotWithShape="0">
                  <a:schemeClr val="bg2">
                    <a:alpha val="50000"/>
                  </a:schemeClr>
                </a:outerShdw>
              </a:effectLst>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25293" name="Text Box 13"/>
              <p:cNvSpPr txBox="1">
                <a:spLocks noChangeArrowheads="1"/>
              </p:cNvSpPr>
              <p:nvPr/>
            </p:nvSpPr>
            <p:spPr bwMode="auto">
              <a:xfrm>
                <a:off x="2154" y="2931"/>
                <a:ext cx="1201"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1400" dirty="0" err="1">
                    <a:latin typeface="Verdana Ref" charset="0"/>
                  </a:rPr>
                  <a:t>Funktionale</a:t>
                </a:r>
                <a:r>
                  <a:rPr lang="en-US" altLang="ko-KR" sz="1400" dirty="0">
                    <a:latin typeface="Verdana Ref" charset="0"/>
                  </a:rPr>
                  <a:t> </a:t>
                </a:r>
                <a:r>
                  <a:rPr lang="en-US" altLang="ko-KR" sz="1400" dirty="0" err="1">
                    <a:latin typeface="Verdana Ref" charset="0"/>
                  </a:rPr>
                  <a:t>Einheiten</a:t>
                </a:r>
                <a:endParaRPr lang="en-US" altLang="ko-KR" sz="1400" dirty="0">
                  <a:latin typeface="Verdana Ref" charset="0"/>
                </a:endParaRPr>
              </a:p>
            </p:txBody>
          </p:sp>
        </p:grpSp>
        <p:grpSp>
          <p:nvGrpSpPr>
            <p:cNvPr id="225298" name="Group 18"/>
            <p:cNvGrpSpPr>
              <a:grpSpLocks/>
            </p:cNvGrpSpPr>
            <p:nvPr/>
          </p:nvGrpSpPr>
          <p:grpSpPr bwMode="auto">
            <a:xfrm>
              <a:off x="1485403" y="1306861"/>
              <a:ext cx="2592388" cy="936625"/>
              <a:chOff x="1972" y="2342"/>
              <a:chExt cx="1633" cy="590"/>
            </a:xfrm>
          </p:grpSpPr>
          <p:sp>
            <p:nvSpPr>
              <p:cNvPr id="225295" name="AutoShape 15"/>
              <p:cNvSpPr>
                <a:spLocks noChangeArrowheads="1"/>
              </p:cNvSpPr>
              <p:nvPr/>
            </p:nvSpPr>
            <p:spPr bwMode="auto">
              <a:xfrm>
                <a:off x="1972" y="2342"/>
                <a:ext cx="1633" cy="590"/>
              </a:xfrm>
              <a:prstGeom prst="flowChartInputOutput">
                <a:avLst/>
              </a:prstGeom>
              <a:solidFill>
                <a:srgbClr val="FF9900"/>
              </a:solidFill>
              <a:ln>
                <a:noFill/>
              </a:ln>
              <a:effectLst>
                <a:outerShdw blurRad="63500" dist="107763" dir="2700000" algn="ctr" rotWithShape="0">
                  <a:schemeClr val="bg2">
                    <a:alpha val="50000"/>
                  </a:schemeClr>
                </a:outerShdw>
              </a:effectLst>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25296" name="Text Box 16"/>
              <p:cNvSpPr txBox="1">
                <a:spLocks noChangeArrowheads="1"/>
              </p:cNvSpPr>
              <p:nvPr/>
            </p:nvSpPr>
            <p:spPr bwMode="auto">
              <a:xfrm>
                <a:off x="2109" y="2704"/>
                <a:ext cx="91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1400" dirty="0" err="1">
                    <a:latin typeface="Verdana Ref" charset="0"/>
                  </a:rPr>
                  <a:t>Mikroarchitektur</a:t>
                </a:r>
                <a:endParaRPr lang="en-US" altLang="ko-KR" sz="1400" dirty="0">
                  <a:latin typeface="Verdana Ref" charset="0"/>
                </a:endParaRPr>
              </a:p>
            </p:txBody>
          </p:sp>
        </p:grpSp>
        <p:sp>
          <p:nvSpPr>
            <p:cNvPr id="225297" name="Line 17"/>
            <p:cNvSpPr>
              <a:spLocks noChangeShapeType="1"/>
            </p:cNvSpPr>
            <p:nvPr/>
          </p:nvSpPr>
          <p:spPr bwMode="auto">
            <a:xfrm>
              <a:off x="4366716" y="1268760"/>
              <a:ext cx="0" cy="2089150"/>
            </a:xfrm>
            <a:prstGeom prst="line">
              <a:avLst/>
            </a:prstGeom>
            <a:noFill/>
            <a:ln w="63500">
              <a:solidFill>
                <a:srgbClr val="FF0000"/>
              </a:solidFill>
              <a:round/>
              <a:headEnd type="stealth" w="lg" len="lg"/>
              <a:tailEnd type="non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vert" anchor="t" anchorCtr="0"/>
            <a:lstStyle/>
            <a:p>
              <a:endParaRPr lang="en-US" dirty="0"/>
            </a:p>
          </p:txBody>
        </p:sp>
        <p:sp>
          <p:nvSpPr>
            <p:cNvPr id="225300" name="Line 20"/>
            <p:cNvSpPr>
              <a:spLocks noChangeShapeType="1"/>
            </p:cNvSpPr>
            <p:nvPr/>
          </p:nvSpPr>
          <p:spPr bwMode="auto">
            <a:xfrm>
              <a:off x="623392" y="2025998"/>
              <a:ext cx="719137" cy="0"/>
            </a:xfrm>
            <a:prstGeom prst="line">
              <a:avLst/>
            </a:prstGeom>
            <a:noFill/>
            <a:ln w="50800">
              <a:solidFill>
                <a:srgbClr val="33CCCC"/>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5301" name="Line 21"/>
            <p:cNvSpPr>
              <a:spLocks noChangeShapeType="1"/>
            </p:cNvSpPr>
            <p:nvPr/>
          </p:nvSpPr>
          <p:spPr bwMode="auto">
            <a:xfrm>
              <a:off x="623392" y="2386360"/>
              <a:ext cx="719137" cy="0"/>
            </a:xfrm>
            <a:prstGeom prst="line">
              <a:avLst/>
            </a:prstGeom>
            <a:noFill/>
            <a:ln w="50800">
              <a:solidFill>
                <a:srgbClr val="33CCCC"/>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5302" name="Line 22"/>
            <p:cNvSpPr>
              <a:spLocks noChangeShapeType="1"/>
            </p:cNvSpPr>
            <p:nvPr/>
          </p:nvSpPr>
          <p:spPr bwMode="auto">
            <a:xfrm>
              <a:off x="623392" y="2746723"/>
              <a:ext cx="719137" cy="0"/>
            </a:xfrm>
            <a:prstGeom prst="line">
              <a:avLst/>
            </a:prstGeom>
            <a:noFill/>
            <a:ln w="50800">
              <a:solidFill>
                <a:srgbClr val="33CCCC"/>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5303" name="Line 23"/>
            <p:cNvSpPr>
              <a:spLocks noChangeShapeType="1"/>
            </p:cNvSpPr>
            <p:nvPr/>
          </p:nvSpPr>
          <p:spPr bwMode="auto">
            <a:xfrm>
              <a:off x="623392" y="3105498"/>
              <a:ext cx="719137" cy="0"/>
            </a:xfrm>
            <a:prstGeom prst="line">
              <a:avLst/>
            </a:prstGeom>
            <a:noFill/>
            <a:ln w="50800">
              <a:solidFill>
                <a:srgbClr val="33CCCC"/>
              </a:solidFill>
              <a:round/>
              <a:headEnd/>
              <a:tailEnd type="stealth"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Textfeld 8"/>
            <p:cNvSpPr txBox="1"/>
            <p:nvPr/>
          </p:nvSpPr>
          <p:spPr>
            <a:xfrm rot="16200000">
              <a:off x="3779921" y="2150672"/>
              <a:ext cx="1584176" cy="338554"/>
            </a:xfrm>
            <a:prstGeom prst="rect">
              <a:avLst/>
            </a:prstGeom>
            <a:noFill/>
          </p:spPr>
          <p:txBody>
            <a:bodyPr wrap="square" rtlCol="0">
              <a:spAutoFit/>
            </a:bodyPr>
            <a:lstStyle/>
            <a:p>
              <a:pPr algn="ctr"/>
              <a:r>
                <a:rPr lang="de-DE" sz="1600" dirty="0">
                  <a:solidFill>
                    <a:srgbClr val="FF0000"/>
                  </a:solidFill>
                </a:rPr>
                <a:t>Abstraktion</a:t>
              </a:r>
              <a:endParaRPr lang="en-US" sz="1600" dirty="0">
                <a:solidFill>
                  <a:srgbClr val="FF0000"/>
                </a:solidFill>
              </a:endParaRPr>
            </a:p>
          </p:txBody>
        </p:sp>
      </p:grpSp>
      <p:sp>
        <p:nvSpPr>
          <p:cNvPr id="30" name="Line 17"/>
          <p:cNvSpPr>
            <a:spLocks noChangeShapeType="1"/>
          </p:cNvSpPr>
          <p:nvPr/>
        </p:nvSpPr>
        <p:spPr bwMode="auto">
          <a:xfrm flipH="1" flipV="1">
            <a:off x="3213782" y="5157192"/>
            <a:ext cx="1095505" cy="8780"/>
          </a:xfrm>
          <a:prstGeom prst="line">
            <a:avLst/>
          </a:prstGeom>
          <a:noFill/>
          <a:ln w="63500">
            <a:solidFill>
              <a:srgbClr val="FF0000"/>
            </a:solidFill>
            <a:round/>
            <a:headEnd type="stealth" w="lg" len="lg"/>
            <a:tailEnd type="non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vert" anchor="t" anchorCtr="0"/>
          <a:lstStyle/>
          <a:p>
            <a:endParaRPr lang="en-US" dirty="0"/>
          </a:p>
        </p:txBody>
      </p:sp>
      <p:sp>
        <p:nvSpPr>
          <p:cNvPr id="31" name="Line 17"/>
          <p:cNvSpPr>
            <a:spLocks noChangeShapeType="1"/>
          </p:cNvSpPr>
          <p:nvPr/>
        </p:nvSpPr>
        <p:spPr bwMode="auto">
          <a:xfrm flipH="1">
            <a:off x="6816080" y="5162294"/>
            <a:ext cx="792088" cy="0"/>
          </a:xfrm>
          <a:prstGeom prst="line">
            <a:avLst/>
          </a:prstGeom>
          <a:noFill/>
          <a:ln w="63500">
            <a:solidFill>
              <a:srgbClr val="FF0000"/>
            </a:solidFill>
            <a:round/>
            <a:headEnd type="stealth" w="lg" len="lg"/>
            <a:tailEnd type="non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vert" anchor="t" anchorCtr="0"/>
          <a:lstStyle/>
          <a:p>
            <a:endParaRPr lang="en-US" dirty="0"/>
          </a:p>
        </p:txBody>
      </p:sp>
      <p:sp>
        <p:nvSpPr>
          <p:cNvPr id="32" name="Line 17"/>
          <p:cNvSpPr>
            <a:spLocks noChangeShapeType="1"/>
          </p:cNvSpPr>
          <p:nvPr/>
        </p:nvSpPr>
        <p:spPr bwMode="auto">
          <a:xfrm>
            <a:off x="8400256" y="4077072"/>
            <a:ext cx="0" cy="432048"/>
          </a:xfrm>
          <a:prstGeom prst="line">
            <a:avLst/>
          </a:prstGeom>
          <a:noFill/>
          <a:ln w="63500">
            <a:solidFill>
              <a:srgbClr val="FF0000"/>
            </a:solidFill>
            <a:round/>
            <a:headEnd type="stealth" w="lg" len="lg"/>
            <a:tailEnd type="non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vert" anchor="t" anchorCtr="0"/>
          <a:lstStyle/>
          <a:p>
            <a:endParaRPr lang="en-US" dirty="0"/>
          </a:p>
        </p:txBody>
      </p:sp>
    </p:spTree>
    <p:extLst>
      <p:ext uri="{BB962C8B-B14F-4D97-AF65-F5344CB8AC3E}">
        <p14:creationId xmlns:p14="http://schemas.microsoft.com/office/powerpoint/2010/main" val="232902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50</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220" r="-103571" b="-337805"/>
                          </a:stretch>
                        </a:blipFill>
                      </a:tcPr>
                    </a:tc>
                    <a:tc>
                      <a:txBody>
                        <a:bodyPr/>
                        <a:lstStyle/>
                        <a:p>
                          <a:endParaRPr lang="de-DE"/>
                        </a:p>
                      </a:txBody>
                      <a:tcPr anchor="ctr" horzOverflow="overflow">
                        <a:blipFill>
                          <a:blip r:embed="rId7"/>
                          <a:stretch>
                            <a:fillRect l="-252857" t="-1220" r="-3571" b="-337805"/>
                          </a:stretch>
                        </a:blipFill>
                      </a:tcPr>
                    </a:tc>
                    <a:extLst>
                      <a:ext uri="{0D108BD9-81ED-4DB2-BD59-A6C34878D82A}">
                        <a16:rowId xmlns:a16="http://schemas.microsoft.com/office/drawing/2014/main" val="10000"/>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
        <p:nvSpPr>
          <p:cNvPr id="12"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3"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5"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6"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Tree>
    <p:extLst>
      <p:ext uri="{BB962C8B-B14F-4D97-AF65-F5344CB8AC3E}">
        <p14:creationId xmlns:p14="http://schemas.microsoft.com/office/powerpoint/2010/main" val="3636925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51</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rgbClr val="432BF5"/>
                              </a:solidFill>
                              <a:effectLst/>
                              <a:latin typeface="+mn-lt"/>
                            </a:rPr>
                            <a:t>0</a:t>
                          </a: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rgbClr val="432BF5"/>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220" r="-103571" b="-337805"/>
                          </a:stretch>
                        </a:blipFill>
                      </a:tcPr>
                    </a:tc>
                    <a:tc>
                      <a:txBody>
                        <a:bodyPr/>
                        <a:lstStyle/>
                        <a:p>
                          <a:endParaRPr lang="de-DE"/>
                        </a:p>
                      </a:txBody>
                      <a:tcPr anchor="ctr" horzOverflow="overflow">
                        <a:blipFill>
                          <a:blip r:embed="rId7"/>
                          <a:stretch>
                            <a:fillRect l="-252857" t="-1220" r="-3571" b="-337805"/>
                          </a:stretch>
                        </a:blipFill>
                      </a:tcPr>
                    </a:tc>
                    <a:extLst>
                      <a:ext uri="{0D108BD9-81ED-4DB2-BD59-A6C34878D82A}">
                        <a16:rowId xmlns:a16="http://schemas.microsoft.com/office/drawing/2014/main" val="10000"/>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rgbClr val="432BF5"/>
                              </a:solidFill>
                              <a:effectLst/>
                              <a:latin typeface="+mn-lt"/>
                            </a:rPr>
                            <a:t>0</a:t>
                          </a: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rgbClr val="432BF5"/>
                              </a:solidFill>
                              <a:effectLst/>
                              <a:latin typeface="+mj-lt"/>
                            </a:rPr>
                            <a:t>1</a:t>
                          </a:r>
                          <a:endParaRPr kumimoji="1" lang="en-US" sz="2000" b="0" i="0" u="none" strike="noStrike" cap="none" normalizeH="0" baseline="0" dirty="0" smtClean="0">
                            <a:ln>
                              <a:noFill/>
                            </a:ln>
                            <a:solidFill>
                              <a:srgbClr val="432BF5"/>
                            </a:solidFill>
                            <a:effectLst/>
                            <a:latin typeface="+mj-lt"/>
                          </a:endParaRP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
        <p:nvSpPr>
          <p:cNvPr id="12"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3"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5"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6"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Tree>
    <p:extLst>
      <p:ext uri="{BB962C8B-B14F-4D97-AF65-F5344CB8AC3E}">
        <p14:creationId xmlns:p14="http://schemas.microsoft.com/office/powerpoint/2010/main" val="398544680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a:spcBef>
                    <a:spcPts val="0"/>
                  </a:spcBef>
                  <a:defRPr/>
                </a:pPr>
                <a:r>
                  <a:rPr lang="de-DE" b="1" u="sng" dirty="0">
                    <a:solidFill>
                      <a:srgbClr val="FF0000"/>
                    </a:solidFill>
                    <a:latin typeface="Calibri" pitchFamily="34" charset="0"/>
                  </a:rPr>
                  <a:t>Was passiert für </a:t>
                </a:r>
                <a14:m>
                  <m:oMath xmlns:m="http://schemas.openxmlformats.org/officeDocument/2006/math">
                    <m:r>
                      <a:rPr lang="de-DE" b="1" i="1" u="sng" smtClean="0">
                        <a:solidFill>
                          <a:srgbClr val="FF0000"/>
                        </a:solidFill>
                        <a:latin typeface="Cambria Math" panose="02040503050406030204" pitchFamily="18" charset="0"/>
                      </a:rPr>
                      <m:t>𝑺</m:t>
                    </m:r>
                    <m:r>
                      <a:rPr lang="de-DE" b="1" i="1" u="sng" smtClean="0">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𝟎</m:t>
                    </m:r>
                  </m:oMath>
                </a14:m>
                <a:r>
                  <a:rPr lang="de-DE" b="1" u="sng" dirty="0">
                    <a:solidFill>
                      <a:srgbClr val="FF0000"/>
                    </a:solidFill>
                    <a:latin typeface="Calibri" pitchFamily="34" charset="0"/>
                  </a:rPr>
                  <a:t> und </a:t>
                </a:r>
                <a14:m>
                  <m:oMath xmlns:m="http://schemas.openxmlformats.org/officeDocument/2006/math">
                    <m:r>
                      <a:rPr lang="de-DE" b="1" i="1" u="sng" smtClean="0">
                        <a:solidFill>
                          <a:srgbClr val="FF0000"/>
                        </a:solidFill>
                        <a:latin typeface="Cambria Math" panose="02040503050406030204" pitchFamily="18" charset="0"/>
                      </a:rPr>
                      <m:t>𝑹</m:t>
                    </m:r>
                    <m:r>
                      <a:rPr lang="de-DE" b="1" i="1" u="sng" smtClean="0">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𝟎</m:t>
                    </m:r>
                  </m:oMath>
                </a14:m>
                <a:r>
                  <a:rPr lang="de-DE" b="1" u="sng" dirty="0">
                    <a:solidFill>
                      <a:srgbClr val="FF0000"/>
                    </a:solidFill>
                    <a:latin typeface="Calibri" pitchFamily="34" charset="0"/>
                  </a:rPr>
                  <a:t>?</a:t>
                </a:r>
              </a:p>
              <a:p>
                <a:pPr>
                  <a:spcBef>
                    <a:spcPts val="0"/>
                  </a:spcBef>
                  <a:defRPr/>
                </a:pPr>
                <a:r>
                  <a:rPr lang="de-DE" b="1" u="sng" dirty="0">
                    <a:solidFill>
                      <a:srgbClr val="FF0000"/>
                    </a:solidFill>
                    <a:latin typeface="Calibri" pitchFamily="34" charset="0"/>
                  </a:rPr>
                  <a:t>Was passiert für </a:t>
                </a:r>
                <a14:m>
                  <m:oMath xmlns:m="http://schemas.openxmlformats.org/officeDocument/2006/math">
                    <m:r>
                      <a:rPr lang="de-DE" b="1" i="1" u="sng">
                        <a:solidFill>
                          <a:srgbClr val="FF0000"/>
                        </a:solidFill>
                        <a:latin typeface="Cambria Math" panose="02040503050406030204" pitchFamily="18" charset="0"/>
                      </a:rPr>
                      <m:t>𝑺</m:t>
                    </m:r>
                    <m:r>
                      <a:rPr lang="de-DE" b="1" i="1" u="sng">
                        <a:solidFill>
                          <a:srgbClr val="FF0000"/>
                        </a:solidFill>
                        <a:latin typeface="Cambria Math" panose="02040503050406030204" pitchFamily="18" charset="0"/>
                      </a:rPr>
                      <m:t>=</m:t>
                    </m:r>
                    <m:r>
                      <a:rPr lang="de-DE" b="1" i="1" u="sng">
                        <a:solidFill>
                          <a:srgbClr val="FF0000"/>
                        </a:solidFill>
                        <a:latin typeface="Cambria Math" panose="02040503050406030204" pitchFamily="18" charset="0"/>
                      </a:rPr>
                      <m:t>𝟏</m:t>
                    </m:r>
                  </m:oMath>
                </a14:m>
                <a:r>
                  <a:rPr lang="de-DE" b="1" u="sng" dirty="0">
                    <a:solidFill>
                      <a:srgbClr val="FF0000"/>
                    </a:solidFill>
                    <a:latin typeface="Calibri" pitchFamily="34" charset="0"/>
                  </a:rPr>
                  <a:t> und </a:t>
                </a:r>
                <a14:m>
                  <m:oMath xmlns:m="http://schemas.openxmlformats.org/officeDocument/2006/math">
                    <m:r>
                      <a:rPr lang="de-DE" b="1" i="1" u="sng">
                        <a:solidFill>
                          <a:srgbClr val="FF0000"/>
                        </a:solidFill>
                        <a:latin typeface="Cambria Math" panose="02040503050406030204" pitchFamily="18" charset="0"/>
                      </a:rPr>
                      <m:t>𝑹</m:t>
                    </m:r>
                    <m:r>
                      <a:rPr lang="de-DE" b="1" i="1" u="sng">
                        <a:solidFill>
                          <a:srgbClr val="FF0000"/>
                        </a:solidFill>
                        <a:latin typeface="Cambria Math" panose="02040503050406030204" pitchFamily="18" charset="0"/>
                      </a:rPr>
                      <m:t>=</m:t>
                    </m:r>
                    <m:r>
                      <a:rPr lang="de-DE" b="1" i="1" u="sng">
                        <a:solidFill>
                          <a:srgbClr val="FF0000"/>
                        </a:solidFill>
                        <a:latin typeface="Cambria Math" panose="02040503050406030204" pitchFamily="18" charset="0"/>
                      </a:rPr>
                      <m:t>𝟏</m:t>
                    </m:r>
                  </m:oMath>
                </a14:m>
                <a:r>
                  <a:rPr lang="de-DE" b="1" u="sng" dirty="0">
                    <a:solidFill>
                      <a:srgbClr val="FF0000"/>
                    </a:solidFill>
                    <a:latin typeface="Calibri" pitchFamily="34" charset="0"/>
                  </a:rPr>
                  <a:t>? Ist das ein Problem?</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52</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220" r="-103571" b="-337805"/>
                          </a:stretch>
                        </a:blipFill>
                      </a:tcPr>
                    </a:tc>
                    <a:tc>
                      <a:txBody>
                        <a:bodyPr/>
                        <a:lstStyle/>
                        <a:p>
                          <a:endParaRPr lang="de-DE"/>
                        </a:p>
                      </a:txBody>
                      <a:tcPr anchor="ctr" horzOverflow="overflow">
                        <a:blipFill>
                          <a:blip r:embed="rId7"/>
                          <a:stretch>
                            <a:fillRect l="-252857" t="-1220" r="-3571" b="-337805"/>
                          </a:stretch>
                        </a:blipFill>
                      </a:tcPr>
                    </a:tc>
                    <a:extLst>
                      <a:ext uri="{0D108BD9-81ED-4DB2-BD59-A6C34878D82A}">
                        <a16:rowId xmlns:a16="http://schemas.microsoft.com/office/drawing/2014/main" val="10000"/>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1</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409235787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a:spcBef>
                    <a:spcPts val="0"/>
                  </a:spcBef>
                  <a:defRPr/>
                </a:pPr>
                <a:r>
                  <a:rPr lang="de-DE" b="1" u="sng" dirty="0">
                    <a:solidFill>
                      <a:srgbClr val="FF0000"/>
                    </a:solidFill>
                    <a:latin typeface="Calibri" pitchFamily="34" charset="0"/>
                  </a:rPr>
                  <a:t>Was passiert für </a:t>
                </a:r>
                <a14:m>
                  <m:oMath xmlns:m="http://schemas.openxmlformats.org/officeDocument/2006/math">
                    <m:r>
                      <a:rPr lang="de-DE" b="1" i="1" u="sng" smtClean="0">
                        <a:solidFill>
                          <a:srgbClr val="FF0000"/>
                        </a:solidFill>
                        <a:latin typeface="Cambria Math" panose="02040503050406030204" pitchFamily="18" charset="0"/>
                      </a:rPr>
                      <m:t>𝑺</m:t>
                    </m:r>
                    <m:r>
                      <a:rPr lang="de-DE" b="1" i="1" u="sng" smtClean="0">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𝟎</m:t>
                    </m:r>
                  </m:oMath>
                </a14:m>
                <a:r>
                  <a:rPr lang="de-DE" b="1" u="sng" dirty="0">
                    <a:solidFill>
                      <a:srgbClr val="FF0000"/>
                    </a:solidFill>
                    <a:latin typeface="Calibri" pitchFamily="34" charset="0"/>
                  </a:rPr>
                  <a:t> und </a:t>
                </a:r>
                <a14:m>
                  <m:oMath xmlns:m="http://schemas.openxmlformats.org/officeDocument/2006/math">
                    <m:r>
                      <a:rPr lang="de-DE" b="1" i="1" u="sng" smtClean="0">
                        <a:solidFill>
                          <a:srgbClr val="FF0000"/>
                        </a:solidFill>
                        <a:latin typeface="Cambria Math" panose="02040503050406030204" pitchFamily="18" charset="0"/>
                      </a:rPr>
                      <m:t>𝑹</m:t>
                    </m:r>
                    <m:r>
                      <a:rPr lang="de-DE" b="1" i="1" u="sng" smtClean="0">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𝟎</m:t>
                    </m:r>
                  </m:oMath>
                </a14:m>
                <a:r>
                  <a:rPr lang="de-DE" b="1" u="sng" dirty="0">
                    <a:solidFill>
                      <a:srgbClr val="FF0000"/>
                    </a:solidFill>
                    <a:latin typeface="Calibri" pitchFamily="34" charset="0"/>
                  </a:rPr>
                  <a:t>?</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53</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nvPr>
            </p:nvGraphicFramePr>
            <p:xfrm>
              <a:off x="8472264" y="3507772"/>
              <a:ext cx="2999704" cy="2085277"/>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220" r="-103571" b="-337805"/>
                          </a:stretch>
                        </a:blipFill>
                      </a:tcPr>
                    </a:tc>
                    <a:tc>
                      <a:txBody>
                        <a:bodyPr/>
                        <a:lstStyle/>
                        <a:p>
                          <a:endParaRPr lang="de-DE"/>
                        </a:p>
                      </a:txBody>
                      <a:tcPr anchor="ctr" horzOverflow="overflow">
                        <a:blipFill>
                          <a:blip r:embed="rId7"/>
                          <a:stretch>
                            <a:fillRect l="-252857" t="-1220" r="-3571" b="-337805"/>
                          </a:stretch>
                        </a:blipFill>
                      </a:tcPr>
                    </a:tc>
                    <a:extLst>
                      <a:ext uri="{0D108BD9-81ED-4DB2-BD59-A6C34878D82A}">
                        <a16:rowId xmlns:a16="http://schemas.microsoft.com/office/drawing/2014/main" val="10000"/>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smtClean="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1</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
        <p:nvSpPr>
          <p:cNvPr id="12"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3"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5"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6"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7" name="Text Box 9"/>
          <p:cNvSpPr txBox="1">
            <a:spLocks noChangeArrowheads="1"/>
          </p:cNvSpPr>
          <p:nvPr/>
        </p:nvSpPr>
        <p:spPr bwMode="auto">
          <a:xfrm>
            <a:off x="6816080" y="3543399"/>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8" name="Text Box 9"/>
          <p:cNvSpPr txBox="1">
            <a:spLocks noChangeArrowheads="1"/>
          </p:cNvSpPr>
          <p:nvPr/>
        </p:nvSpPr>
        <p:spPr bwMode="auto">
          <a:xfrm>
            <a:off x="6816080" y="5199583"/>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mc:AlternateContent xmlns:mc="http://schemas.openxmlformats.org/markup-compatibility/2006" xmlns:a14="http://schemas.microsoft.com/office/drawing/2010/main">
        <mc:Choice Requires="a14">
          <p:sp>
            <p:nvSpPr>
              <p:cNvPr id="7" name="Textfeld 6"/>
              <p:cNvSpPr txBox="1"/>
              <p:nvPr/>
            </p:nvSpPr>
            <p:spPr>
              <a:xfrm>
                <a:off x="5114098" y="2464430"/>
                <a:ext cx="3358165" cy="436402"/>
              </a:xfrm>
              <a:prstGeom prst="rect">
                <a:avLst/>
              </a:prstGeom>
              <a:noFill/>
            </p:spPr>
            <p:txBody>
              <a:bodyPr wrap="square" rtlCol="0">
                <a:spAutoFit/>
              </a:bodyPr>
              <a:lstStyle/>
              <a:p>
                <a:r>
                  <a:rPr lang="de-DE" sz="2000" b="1" dirty="0">
                    <a:solidFill>
                      <a:srgbClr val="432BF5"/>
                    </a:solidFill>
                  </a:rPr>
                  <a:t>Mit </a:t>
                </a:r>
                <a14:m>
                  <m:oMath xmlns:m="http://schemas.openxmlformats.org/officeDocument/2006/math">
                    <m:r>
                      <a:rPr lang="de-DE" sz="2000" b="1" i="1" smtClean="0">
                        <a:solidFill>
                          <a:srgbClr val="432BF5"/>
                        </a:solidFill>
                        <a:latin typeface="Cambria Math" panose="02040503050406030204" pitchFamily="18" charset="0"/>
                      </a:rPr>
                      <m:t>𝑸</m:t>
                    </m:r>
                    <m:r>
                      <a:rPr lang="de-DE" sz="2000" b="1" i="1" smtClean="0">
                        <a:solidFill>
                          <a:srgbClr val="432BF5"/>
                        </a:solidFill>
                        <a:latin typeface="Cambria Math" panose="02040503050406030204" pitchFamily="18" charset="0"/>
                      </a:rPr>
                      <m:t>=</m:t>
                    </m:r>
                    <m:r>
                      <a:rPr lang="de-DE" sz="2000" b="1" i="1" smtClean="0">
                        <a:solidFill>
                          <a:srgbClr val="432BF5"/>
                        </a:solidFill>
                        <a:latin typeface="Cambria Math" panose="02040503050406030204" pitchFamily="18" charset="0"/>
                      </a:rPr>
                      <m:t>𝟏</m:t>
                    </m:r>
                  </m:oMath>
                </a14:m>
                <a:r>
                  <a:rPr lang="de-DE" sz="2000" b="1" dirty="0">
                    <a:solidFill>
                      <a:srgbClr val="432BF5"/>
                    </a:solidFill>
                  </a:rPr>
                  <a:t> und </a:t>
                </a:r>
                <a14:m>
                  <m:oMath xmlns:m="http://schemas.openxmlformats.org/officeDocument/2006/math">
                    <m:bar>
                      <m:barPr>
                        <m:pos m:val="top"/>
                        <m:ctrlPr>
                          <a:rPr lang="de-DE" sz="2000" b="1" i="1" smtClean="0">
                            <a:solidFill>
                              <a:srgbClr val="432BF5"/>
                            </a:solidFill>
                            <a:latin typeface="Cambria Math" panose="02040503050406030204" pitchFamily="18" charset="0"/>
                          </a:rPr>
                        </m:ctrlPr>
                      </m:barPr>
                      <m:e>
                        <m:r>
                          <a:rPr lang="de-DE" sz="2000" b="1" i="1" smtClean="0">
                            <a:solidFill>
                              <a:srgbClr val="432BF5"/>
                            </a:solidFill>
                            <a:latin typeface="Cambria Math" panose="02040503050406030204" pitchFamily="18" charset="0"/>
                          </a:rPr>
                          <m:t>𝑸</m:t>
                        </m:r>
                      </m:e>
                    </m:bar>
                    <m:r>
                      <a:rPr lang="de-DE" sz="2000" b="1" i="1" smtClean="0">
                        <a:solidFill>
                          <a:srgbClr val="432BF5"/>
                        </a:solidFill>
                        <a:latin typeface="Cambria Math" panose="02040503050406030204" pitchFamily="18" charset="0"/>
                      </a:rPr>
                      <m:t>=</m:t>
                    </m:r>
                    <m:r>
                      <a:rPr lang="de-DE" sz="2000" b="1" i="1" smtClean="0">
                        <a:solidFill>
                          <a:srgbClr val="432BF5"/>
                        </a:solidFill>
                        <a:latin typeface="Cambria Math" panose="02040503050406030204" pitchFamily="18" charset="0"/>
                      </a:rPr>
                      <m:t>𝟎</m:t>
                    </m:r>
                  </m:oMath>
                </a14:m>
                <a:endParaRPr lang="de-DE" sz="2000" b="1" dirty="0">
                  <a:solidFill>
                    <a:srgbClr val="432BF5"/>
                  </a:solidFill>
                </a:endParaRPr>
              </a:p>
            </p:txBody>
          </p:sp>
        </mc:Choice>
        <mc:Fallback xmlns="">
          <p:sp>
            <p:nvSpPr>
              <p:cNvPr id="7" name="Textfeld 6"/>
              <p:cNvSpPr txBox="1">
                <a:spLocks noRot="1" noChangeAspect="1" noMove="1" noResize="1" noEditPoints="1" noAdjustHandles="1" noChangeArrowheads="1" noChangeShapeType="1" noTextEdit="1"/>
              </p:cNvSpPr>
              <p:nvPr/>
            </p:nvSpPr>
            <p:spPr>
              <a:xfrm>
                <a:off x="5114098" y="2464430"/>
                <a:ext cx="3358165" cy="436402"/>
              </a:xfrm>
              <a:prstGeom prst="rect">
                <a:avLst/>
              </a:prstGeom>
              <a:blipFill>
                <a:blip r:embed="rId8"/>
                <a:stretch>
                  <a:fillRect l="-1996" b="-2361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p:cNvSpPr txBox="1"/>
              <p:nvPr/>
            </p:nvSpPr>
            <p:spPr>
              <a:xfrm>
                <a:off x="5114099" y="2488542"/>
                <a:ext cx="3358165" cy="436402"/>
              </a:xfrm>
              <a:prstGeom prst="rect">
                <a:avLst/>
              </a:prstGeom>
              <a:noFill/>
            </p:spPr>
            <p:txBody>
              <a:bodyPr wrap="square" rtlCol="0">
                <a:spAutoFit/>
              </a:bodyPr>
              <a:lstStyle/>
              <a:p>
                <a:r>
                  <a:rPr lang="de-DE" sz="2000" b="1" dirty="0">
                    <a:solidFill>
                      <a:srgbClr val="432BF5"/>
                    </a:solidFill>
                  </a:rPr>
                  <a:t>Mit </a:t>
                </a:r>
                <a14:m>
                  <m:oMath xmlns:m="http://schemas.openxmlformats.org/officeDocument/2006/math">
                    <m:r>
                      <a:rPr lang="de-DE" sz="2000" b="1" i="1" smtClean="0">
                        <a:solidFill>
                          <a:srgbClr val="432BF5"/>
                        </a:solidFill>
                        <a:latin typeface="Cambria Math" panose="02040503050406030204" pitchFamily="18" charset="0"/>
                      </a:rPr>
                      <m:t>𝑸</m:t>
                    </m:r>
                    <m:r>
                      <a:rPr lang="de-DE" sz="2000" b="1" i="1" smtClean="0">
                        <a:solidFill>
                          <a:srgbClr val="432BF5"/>
                        </a:solidFill>
                        <a:latin typeface="Cambria Math" panose="02040503050406030204" pitchFamily="18" charset="0"/>
                      </a:rPr>
                      <m:t>=</m:t>
                    </m:r>
                    <m:r>
                      <a:rPr lang="de-DE" sz="2000" b="1" i="1" smtClean="0">
                        <a:solidFill>
                          <a:srgbClr val="432BF5"/>
                        </a:solidFill>
                        <a:latin typeface="Cambria Math" panose="02040503050406030204" pitchFamily="18" charset="0"/>
                      </a:rPr>
                      <m:t>𝟎</m:t>
                    </m:r>
                  </m:oMath>
                </a14:m>
                <a:r>
                  <a:rPr lang="de-DE" sz="2000" b="1" dirty="0">
                    <a:solidFill>
                      <a:srgbClr val="432BF5"/>
                    </a:solidFill>
                  </a:rPr>
                  <a:t> und </a:t>
                </a:r>
                <a14:m>
                  <m:oMath xmlns:m="http://schemas.openxmlformats.org/officeDocument/2006/math">
                    <m:bar>
                      <m:barPr>
                        <m:pos m:val="top"/>
                        <m:ctrlPr>
                          <a:rPr lang="de-DE" sz="2000" b="1" i="1" smtClean="0">
                            <a:solidFill>
                              <a:srgbClr val="432BF5"/>
                            </a:solidFill>
                            <a:latin typeface="Cambria Math" panose="02040503050406030204" pitchFamily="18" charset="0"/>
                          </a:rPr>
                        </m:ctrlPr>
                      </m:barPr>
                      <m:e>
                        <m:r>
                          <a:rPr lang="de-DE" sz="2000" b="1" i="1" smtClean="0">
                            <a:solidFill>
                              <a:srgbClr val="432BF5"/>
                            </a:solidFill>
                            <a:latin typeface="Cambria Math" panose="02040503050406030204" pitchFamily="18" charset="0"/>
                          </a:rPr>
                          <m:t>𝑸</m:t>
                        </m:r>
                      </m:e>
                    </m:bar>
                    <m:r>
                      <a:rPr lang="de-DE" sz="2000" b="1" i="1" smtClean="0">
                        <a:solidFill>
                          <a:srgbClr val="432BF5"/>
                        </a:solidFill>
                        <a:latin typeface="Cambria Math" panose="02040503050406030204" pitchFamily="18" charset="0"/>
                      </a:rPr>
                      <m:t>=</m:t>
                    </m:r>
                    <m:r>
                      <a:rPr lang="de-DE" sz="2000" b="1" i="1" smtClean="0">
                        <a:solidFill>
                          <a:srgbClr val="432BF5"/>
                        </a:solidFill>
                        <a:latin typeface="Cambria Math" panose="02040503050406030204" pitchFamily="18" charset="0"/>
                      </a:rPr>
                      <m:t>𝟏</m:t>
                    </m:r>
                  </m:oMath>
                </a14:m>
                <a:endParaRPr lang="de-DE" sz="2000" b="1" dirty="0">
                  <a:solidFill>
                    <a:srgbClr val="432BF5"/>
                  </a:solidFill>
                </a:endParaRPr>
              </a:p>
            </p:txBody>
          </p:sp>
        </mc:Choice>
        <mc:Fallback xmlns="">
          <p:sp>
            <p:nvSpPr>
              <p:cNvPr id="19" name="Textfeld 18"/>
              <p:cNvSpPr txBox="1">
                <a:spLocks noRot="1" noChangeAspect="1" noMove="1" noResize="1" noEditPoints="1" noAdjustHandles="1" noChangeArrowheads="1" noChangeShapeType="1" noTextEdit="1"/>
              </p:cNvSpPr>
              <p:nvPr/>
            </p:nvSpPr>
            <p:spPr>
              <a:xfrm>
                <a:off x="5114099" y="2488542"/>
                <a:ext cx="3358165" cy="436402"/>
              </a:xfrm>
              <a:prstGeom prst="rect">
                <a:avLst/>
              </a:prstGeom>
              <a:blipFill>
                <a:blip r:embed="rId9"/>
                <a:stretch>
                  <a:fillRect l="-1996" b="-23611"/>
                </a:stretch>
              </a:blipFill>
            </p:spPr>
            <p:txBody>
              <a:bodyPr/>
              <a:lstStyle/>
              <a:p>
                <a:r>
                  <a:rPr lang="de-DE">
                    <a:noFill/>
                  </a:rPr>
                  <a:t> </a:t>
                </a:r>
              </a:p>
            </p:txBody>
          </p:sp>
        </mc:Fallback>
      </mc:AlternateContent>
    </p:spTree>
    <p:extLst>
      <p:ext uri="{BB962C8B-B14F-4D97-AF65-F5344CB8AC3E}">
        <p14:creationId xmlns:p14="http://schemas.microsoft.com/office/powerpoint/2010/main" val="146472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16"/>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5" grpId="1"/>
      <p:bldP spid="16" grpId="0"/>
      <p:bldP spid="16" grpId="1"/>
      <p:bldP spid="17" grpId="0"/>
      <p:bldP spid="18" grpId="0"/>
      <p:bldP spid="7" grpId="0"/>
      <p:bldP spid="7" grpId="1"/>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Textfeld 18"/>
              <p:cNvSpPr txBox="1"/>
              <p:nvPr/>
            </p:nvSpPr>
            <p:spPr>
              <a:xfrm>
                <a:off x="5114099" y="2488542"/>
                <a:ext cx="3358165" cy="436402"/>
              </a:xfrm>
              <a:prstGeom prst="rect">
                <a:avLst/>
              </a:prstGeom>
              <a:noFill/>
            </p:spPr>
            <p:txBody>
              <a:bodyPr wrap="square" rtlCol="0">
                <a:spAutoFit/>
              </a:bodyPr>
              <a:lstStyle/>
              <a:p>
                <a:r>
                  <a:rPr lang="de-DE" sz="2000" b="1" dirty="0">
                    <a:solidFill>
                      <a:srgbClr val="432BF5"/>
                    </a:solidFill>
                  </a:rPr>
                  <a:t>Mit </a:t>
                </a:r>
                <a14:m>
                  <m:oMath xmlns:m="http://schemas.openxmlformats.org/officeDocument/2006/math">
                    <m:r>
                      <a:rPr lang="de-DE" sz="2000" b="1" i="1" smtClean="0">
                        <a:solidFill>
                          <a:srgbClr val="432BF5"/>
                        </a:solidFill>
                        <a:latin typeface="Cambria Math" panose="02040503050406030204" pitchFamily="18" charset="0"/>
                      </a:rPr>
                      <m:t>𝑸</m:t>
                    </m:r>
                    <m:r>
                      <a:rPr lang="de-DE" sz="2000" b="1" i="1" smtClean="0">
                        <a:solidFill>
                          <a:srgbClr val="432BF5"/>
                        </a:solidFill>
                        <a:latin typeface="Cambria Math" panose="02040503050406030204" pitchFamily="18" charset="0"/>
                      </a:rPr>
                      <m:t>=</m:t>
                    </m:r>
                    <m:r>
                      <a:rPr lang="de-DE" sz="2000" b="1" i="1" smtClean="0">
                        <a:solidFill>
                          <a:srgbClr val="432BF5"/>
                        </a:solidFill>
                        <a:latin typeface="Cambria Math" panose="02040503050406030204" pitchFamily="18" charset="0"/>
                      </a:rPr>
                      <m:t>𝟎</m:t>
                    </m:r>
                  </m:oMath>
                </a14:m>
                <a:r>
                  <a:rPr lang="de-DE" sz="2000" b="1" dirty="0">
                    <a:solidFill>
                      <a:srgbClr val="432BF5"/>
                    </a:solidFill>
                  </a:rPr>
                  <a:t> und </a:t>
                </a:r>
                <a14:m>
                  <m:oMath xmlns:m="http://schemas.openxmlformats.org/officeDocument/2006/math">
                    <m:bar>
                      <m:barPr>
                        <m:pos m:val="top"/>
                        <m:ctrlPr>
                          <a:rPr lang="de-DE" sz="2000" b="1" i="1" smtClean="0">
                            <a:solidFill>
                              <a:srgbClr val="432BF5"/>
                            </a:solidFill>
                            <a:latin typeface="Cambria Math" panose="02040503050406030204" pitchFamily="18" charset="0"/>
                          </a:rPr>
                        </m:ctrlPr>
                      </m:barPr>
                      <m:e>
                        <m:r>
                          <a:rPr lang="de-DE" sz="2000" b="1" i="1" smtClean="0">
                            <a:solidFill>
                              <a:srgbClr val="432BF5"/>
                            </a:solidFill>
                            <a:latin typeface="Cambria Math" panose="02040503050406030204" pitchFamily="18" charset="0"/>
                          </a:rPr>
                          <m:t>𝑸</m:t>
                        </m:r>
                      </m:e>
                    </m:bar>
                    <m:r>
                      <a:rPr lang="de-DE" sz="2000" b="1" i="1" smtClean="0">
                        <a:solidFill>
                          <a:srgbClr val="432BF5"/>
                        </a:solidFill>
                        <a:latin typeface="Cambria Math" panose="02040503050406030204" pitchFamily="18" charset="0"/>
                      </a:rPr>
                      <m:t>=</m:t>
                    </m:r>
                    <m:r>
                      <a:rPr lang="de-DE" sz="2000" b="1" i="1" smtClean="0">
                        <a:solidFill>
                          <a:srgbClr val="432BF5"/>
                        </a:solidFill>
                        <a:latin typeface="Cambria Math" panose="02040503050406030204" pitchFamily="18" charset="0"/>
                      </a:rPr>
                      <m:t>𝟏</m:t>
                    </m:r>
                  </m:oMath>
                </a14:m>
                <a:endParaRPr lang="de-DE" sz="2000" b="1" dirty="0">
                  <a:solidFill>
                    <a:srgbClr val="432BF5"/>
                  </a:solidFill>
                </a:endParaRPr>
              </a:p>
            </p:txBody>
          </p:sp>
        </mc:Choice>
        <mc:Fallback xmlns="">
          <p:sp>
            <p:nvSpPr>
              <p:cNvPr id="19" name="Textfeld 18"/>
              <p:cNvSpPr txBox="1">
                <a:spLocks noRot="1" noChangeAspect="1" noMove="1" noResize="1" noEditPoints="1" noAdjustHandles="1" noChangeArrowheads="1" noChangeShapeType="1" noTextEdit="1"/>
              </p:cNvSpPr>
              <p:nvPr/>
            </p:nvSpPr>
            <p:spPr>
              <a:xfrm>
                <a:off x="5114099" y="2488542"/>
                <a:ext cx="3358165" cy="436402"/>
              </a:xfrm>
              <a:prstGeom prst="rect">
                <a:avLst/>
              </a:prstGeom>
              <a:blipFill>
                <a:blip r:embed="rId4"/>
                <a:stretch>
                  <a:fillRect l="-1996" b="-23611"/>
                </a:stretch>
              </a:blipFill>
            </p:spPr>
            <p:txBody>
              <a:bodyPr/>
              <a:lstStyle/>
              <a:p>
                <a:r>
                  <a:rPr lang="de-DE">
                    <a:noFill/>
                  </a:rPr>
                  <a:t> </a:t>
                </a:r>
              </a:p>
            </p:txBody>
          </p:sp>
        </mc:Fallback>
      </mc:AlternateContent>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a:spcBef>
                    <a:spcPts val="0"/>
                  </a:spcBef>
                  <a:defRPr/>
                </a:pPr>
                <a:r>
                  <a:rPr lang="de-DE" b="1" u="sng" dirty="0">
                    <a:solidFill>
                      <a:srgbClr val="FF0000"/>
                    </a:solidFill>
                    <a:latin typeface="Calibri" pitchFamily="34" charset="0"/>
                  </a:rPr>
                  <a:t>Was passiert für </a:t>
                </a:r>
                <a14:m>
                  <m:oMath xmlns:m="http://schemas.openxmlformats.org/officeDocument/2006/math">
                    <m:r>
                      <a:rPr lang="de-DE" b="1" i="1" u="sng" smtClean="0">
                        <a:solidFill>
                          <a:srgbClr val="FF0000"/>
                        </a:solidFill>
                        <a:latin typeface="Cambria Math" panose="02040503050406030204" pitchFamily="18" charset="0"/>
                      </a:rPr>
                      <m:t>𝑺</m:t>
                    </m:r>
                    <m:r>
                      <a:rPr lang="de-DE" b="1" i="1" u="sng" smtClean="0">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𝟎</m:t>
                    </m:r>
                  </m:oMath>
                </a14:m>
                <a:r>
                  <a:rPr lang="de-DE" b="1" u="sng" dirty="0">
                    <a:solidFill>
                      <a:srgbClr val="FF0000"/>
                    </a:solidFill>
                    <a:latin typeface="Calibri" pitchFamily="34" charset="0"/>
                  </a:rPr>
                  <a:t> und </a:t>
                </a:r>
                <a14:m>
                  <m:oMath xmlns:m="http://schemas.openxmlformats.org/officeDocument/2006/math">
                    <m:r>
                      <a:rPr lang="de-DE" b="1" i="1" u="sng" smtClean="0">
                        <a:solidFill>
                          <a:srgbClr val="FF0000"/>
                        </a:solidFill>
                        <a:latin typeface="Cambria Math" panose="02040503050406030204" pitchFamily="18" charset="0"/>
                      </a:rPr>
                      <m:t>𝑹</m:t>
                    </m:r>
                    <m:r>
                      <a:rPr lang="de-DE" b="1" i="1" u="sng" smtClean="0">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𝟎</m:t>
                    </m:r>
                  </m:oMath>
                </a14:m>
                <a:r>
                  <a:rPr lang="de-DE" b="1" u="sng" dirty="0">
                    <a:solidFill>
                      <a:srgbClr val="FF0000"/>
                    </a:solidFill>
                    <a:latin typeface="Calibri" pitchFamily="34" charset="0"/>
                  </a:rPr>
                  <a:t>?</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5"/>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54</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6" imgW="4584127" imgH="3174603" progId="Photoshop.Image.6">
                  <p:embed/>
                </p:oleObj>
              </mc:Choice>
              <mc:Fallback>
                <p:oleObj name="Image" r:id="rId6" imgW="4584127" imgH="3174603" progId="Photoshop.Image.6">
                  <p:embed/>
                  <p:pic>
                    <p:nvPicPr>
                      <p:cNvPr id="3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extLst>
                  <p:ext uri="{D42A27DB-BD31-4B8C-83A1-F6EECF244321}">
                    <p14:modId xmlns:p14="http://schemas.microsoft.com/office/powerpoint/2010/main" val="3966443320"/>
                  </p:ext>
                </p:extLst>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rgbClr val="432BF5"/>
                                        </a:solidFill>
                                        <a:effectLst/>
                                        <a:latin typeface="Cambria Math" panose="02040503050406030204" pitchFamily="18" charset="0"/>
                                      </a:rPr>
                                    </m:ctrlPr>
                                  </m:sSubPr>
                                  <m:e>
                                    <m:r>
                                      <a:rPr kumimoji="1" lang="de-DE" sz="2000" b="0" i="1" u="none" strike="noStrike" cap="none" normalizeH="0" baseline="0" smtClean="0">
                                        <a:ln>
                                          <a:noFill/>
                                        </a:ln>
                                        <a:solidFill>
                                          <a:srgbClr val="432BF5"/>
                                        </a:solidFill>
                                        <a:effectLst/>
                                        <a:latin typeface="Cambria Math" panose="02040503050406030204" pitchFamily="18" charset="0"/>
                                      </a:rPr>
                                      <m:t>𝑄</m:t>
                                    </m:r>
                                  </m:e>
                                  <m:sub>
                                    <m:r>
                                      <a:rPr kumimoji="1" lang="de-DE" sz="2000" b="0" i="1" u="none" strike="noStrike" cap="none" normalizeH="0" baseline="0" smtClean="0">
                                        <a:ln>
                                          <a:noFill/>
                                        </a:ln>
                                        <a:solidFill>
                                          <a:srgbClr val="432BF5"/>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rgbClr val="432BF5"/>
                                        </a:solidFill>
                                        <a:effectLst/>
                                        <a:latin typeface="Cambria Math" panose="02040503050406030204" pitchFamily="18" charset="0"/>
                                      </a:rPr>
                                    </m:ctrlPr>
                                  </m:sSubPr>
                                  <m:e>
                                    <m:bar>
                                      <m:barPr>
                                        <m:pos m:val="top"/>
                                        <m:ctrlPr>
                                          <a:rPr kumimoji="1" lang="de-DE" sz="2000" b="0" i="1" u="none" strike="noStrike" cap="none" normalizeH="0" baseline="0" smtClean="0">
                                            <a:ln>
                                              <a:noFill/>
                                            </a:ln>
                                            <a:solidFill>
                                              <a:srgbClr val="432BF5"/>
                                            </a:solidFill>
                                            <a:effectLst/>
                                            <a:latin typeface="Cambria Math" panose="02040503050406030204" pitchFamily="18" charset="0"/>
                                          </a:rPr>
                                        </m:ctrlPr>
                                      </m:barPr>
                                      <m:e>
                                        <m:r>
                                          <a:rPr kumimoji="1" lang="de-DE" sz="2000" b="0" i="1" u="none" strike="noStrike" cap="none" normalizeH="0" baseline="0" smtClean="0">
                                            <a:ln>
                                              <a:noFill/>
                                            </a:ln>
                                            <a:solidFill>
                                              <a:srgbClr val="432BF5"/>
                                            </a:solidFill>
                                            <a:effectLst/>
                                            <a:latin typeface="Cambria Math" panose="02040503050406030204" pitchFamily="18" charset="0"/>
                                          </a:rPr>
                                          <m:t>𝑄</m:t>
                                        </m:r>
                                      </m:e>
                                    </m:bar>
                                  </m:e>
                                  <m:sub>
                                    <m:r>
                                      <a:rPr kumimoji="1" lang="de-DE" sz="2000" b="0" i="1" u="none" strike="noStrike" cap="none" normalizeH="0" baseline="0" smtClean="0">
                                        <a:ln>
                                          <a:noFill/>
                                        </a:ln>
                                        <a:solidFill>
                                          <a:srgbClr val="432BF5"/>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rgbClr val="432BF5"/>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ext uri="{D42A27DB-BD31-4B8C-83A1-F6EECF244321}">
                    <p14:modId xmlns:p14="http://schemas.microsoft.com/office/powerpoint/2010/main" val="3966443320"/>
                  </p:ext>
                </p:extLst>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8"/>
                          <a:stretch>
                            <a:fillRect l="-152857" t="-1220" r="-103571" b="-352439"/>
                          </a:stretch>
                        </a:blipFill>
                      </a:tcPr>
                    </a:tc>
                    <a:tc>
                      <a:txBody>
                        <a:bodyPr/>
                        <a:lstStyle/>
                        <a:p>
                          <a:endParaRPr lang="de-DE"/>
                        </a:p>
                      </a:txBody>
                      <a:tcPr anchor="ctr" horzOverflow="overflow">
                        <a:blipFill>
                          <a:blip r:embed="rId8"/>
                          <a:stretch>
                            <a:fillRect l="-252857" t="-1220" r="-3571" b="-352439"/>
                          </a:stretch>
                        </a:blipFill>
                      </a:tcPr>
                    </a:tc>
                    <a:extLst>
                      <a:ext uri="{0D108BD9-81ED-4DB2-BD59-A6C34878D82A}">
                        <a16:rowId xmlns:a16="http://schemas.microsoft.com/office/drawing/2014/main" val="10000"/>
                      </a:ext>
                    </a:extLst>
                  </a:tr>
                  <a:tr h="4644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8"/>
                          <a:stretch>
                            <a:fillRect l="-152857" t="-107792" r="-103571" b="-275325"/>
                          </a:stretch>
                        </a:blipFill>
                      </a:tcPr>
                    </a:tc>
                    <a:tc>
                      <a:txBody>
                        <a:bodyPr/>
                        <a:lstStyle/>
                        <a:p>
                          <a:endParaRPr lang="de-DE"/>
                        </a:p>
                      </a:txBody>
                      <a:tcPr anchor="ctr" horzOverflow="overflow">
                        <a:blipFill>
                          <a:blip r:embed="rId8"/>
                          <a:stretch>
                            <a:fillRect l="-252857" t="-107792" r="-3571" b="-275325"/>
                          </a:stretch>
                        </a:blip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1</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
        <p:nvSpPr>
          <p:cNvPr id="12"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3"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5"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6"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Tree>
    <p:extLst>
      <p:ext uri="{BB962C8B-B14F-4D97-AF65-F5344CB8AC3E}">
        <p14:creationId xmlns:p14="http://schemas.microsoft.com/office/powerpoint/2010/main" val="239790328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a:spcBef>
                    <a:spcPts val="0"/>
                  </a:spcBef>
                  <a:defRPr/>
                </a:pPr>
                <a:r>
                  <a:rPr lang="de-DE" dirty="0">
                    <a:latin typeface="Calibri" pitchFamily="34" charset="0"/>
                  </a:rPr>
                  <a:t>Was passiert für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=0</m:t>
                    </m:r>
                  </m:oMath>
                </a14:m>
                <a:r>
                  <a:rPr lang="de-DE" dirty="0">
                    <a:latin typeface="Calibri" pitchFamily="34" charset="0"/>
                  </a:rPr>
                  <a:t> und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=0</m:t>
                    </m:r>
                  </m:oMath>
                </a14:m>
                <a:r>
                  <a:rPr lang="de-DE" dirty="0">
                    <a:latin typeface="Calibri" pitchFamily="34" charset="0"/>
                  </a:rPr>
                  <a:t>?</a:t>
                </a:r>
              </a:p>
              <a:p>
                <a:pPr>
                  <a:spcBef>
                    <a:spcPts val="0"/>
                  </a:spcBef>
                  <a:defRPr/>
                </a:pPr>
                <a:r>
                  <a:rPr lang="de-DE" b="1" u="sng" dirty="0">
                    <a:solidFill>
                      <a:srgbClr val="FF0000"/>
                    </a:solidFill>
                    <a:latin typeface="Calibri" pitchFamily="34" charset="0"/>
                  </a:rPr>
                  <a:t>Was passiert für </a:t>
                </a:r>
                <a14:m>
                  <m:oMath xmlns:m="http://schemas.openxmlformats.org/officeDocument/2006/math">
                    <m:r>
                      <a:rPr lang="de-DE" b="1" i="1" u="sng">
                        <a:solidFill>
                          <a:srgbClr val="FF0000"/>
                        </a:solidFill>
                        <a:latin typeface="Cambria Math" panose="02040503050406030204" pitchFamily="18" charset="0"/>
                      </a:rPr>
                      <m:t>𝑺</m:t>
                    </m:r>
                    <m:r>
                      <a:rPr lang="de-DE" b="1" i="1" u="sng">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𝟏</m:t>
                    </m:r>
                  </m:oMath>
                </a14:m>
                <a:r>
                  <a:rPr lang="de-DE" b="1" u="sng" dirty="0">
                    <a:solidFill>
                      <a:srgbClr val="FF0000"/>
                    </a:solidFill>
                    <a:latin typeface="Calibri" pitchFamily="34" charset="0"/>
                  </a:rPr>
                  <a:t> und </a:t>
                </a:r>
                <a14:m>
                  <m:oMath xmlns:m="http://schemas.openxmlformats.org/officeDocument/2006/math">
                    <m:r>
                      <a:rPr lang="de-DE" b="1" i="1" u="sng">
                        <a:solidFill>
                          <a:srgbClr val="FF0000"/>
                        </a:solidFill>
                        <a:latin typeface="Cambria Math" panose="02040503050406030204" pitchFamily="18" charset="0"/>
                      </a:rPr>
                      <m:t>𝑹</m:t>
                    </m:r>
                    <m:r>
                      <a:rPr lang="de-DE" b="1" i="1" u="sng">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𝟏</m:t>
                    </m:r>
                  </m:oMath>
                </a14:m>
                <a:r>
                  <a:rPr lang="de-DE" b="1" u="sng" dirty="0">
                    <a:solidFill>
                      <a:srgbClr val="FF0000"/>
                    </a:solidFill>
                    <a:latin typeface="Calibri" pitchFamily="34" charset="0"/>
                  </a:rPr>
                  <a:t>? Ist das ein Problem?</a:t>
                </a:r>
              </a:p>
              <a:p>
                <a:pPr marL="0" indent="0">
                  <a:spcBef>
                    <a:spcPts val="0"/>
                  </a:spcBef>
                  <a:buNone/>
                  <a:defRPr/>
                </a:pPr>
                <a:endParaRPr lang="de-DE" u="sng"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55</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p:sp>
        <p:nvSpPr>
          <p:cNvPr id="10"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1"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2"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3"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r>
                                      <a:rPr kumimoji="1" lang="de-DE" sz="2000" b="0" i="1" u="none" strike="noStrike" cap="none" normalizeH="0" baseline="0" smtClean="0">
                                        <a:ln>
                                          <a:noFill/>
                                        </a:ln>
                                        <a:solidFill>
                                          <a:schemeClr val="tx1"/>
                                        </a:solidFill>
                                        <a:effectLst/>
                                        <a:latin typeface="Cambria Math" panose="02040503050406030204" pitchFamily="18" charset="0"/>
                                      </a:rPr>
                                      <m:t>𝑄</m:t>
                                    </m: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bar>
                                      <m:barPr>
                                        <m:pos m:val="top"/>
                                        <m:ctrlPr>
                                          <a:rPr kumimoji="1" lang="de-DE" sz="2000" b="0" i="1" u="none" strike="noStrike" cap="none" normalizeH="0" baseline="0" smtClean="0">
                                            <a:ln>
                                              <a:noFill/>
                                            </a:ln>
                                            <a:solidFill>
                                              <a:schemeClr val="tx1"/>
                                            </a:solidFill>
                                            <a:effectLst/>
                                            <a:latin typeface="Cambria Math" panose="02040503050406030204" pitchFamily="18" charset="0"/>
                                          </a:rPr>
                                        </m:ctrlPr>
                                      </m:barPr>
                                      <m:e>
                                        <m:r>
                                          <a:rPr kumimoji="1" lang="de-DE" sz="2000" b="0" i="1" u="none" strike="noStrike" cap="none" normalizeH="0" baseline="0" smtClean="0">
                                            <a:ln>
                                              <a:noFill/>
                                            </a:ln>
                                            <a:solidFill>
                                              <a:schemeClr val="tx1"/>
                                            </a:solidFill>
                                            <a:effectLst/>
                                            <a:latin typeface="Cambria Math" panose="02040503050406030204" pitchFamily="18" charset="0"/>
                                          </a:rPr>
                                          <m:t>𝑄</m:t>
                                        </m:r>
                                      </m:e>
                                    </m:ba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220" r="-103571" b="-352439"/>
                          </a:stretch>
                        </a:blipFill>
                      </a:tcPr>
                    </a:tc>
                    <a:tc>
                      <a:txBody>
                        <a:bodyPr/>
                        <a:lstStyle/>
                        <a:p>
                          <a:endParaRPr lang="de-DE"/>
                        </a:p>
                      </a:txBody>
                      <a:tcPr anchor="ctr" horzOverflow="overflow">
                        <a:blipFill>
                          <a:blip r:embed="rId7"/>
                          <a:stretch>
                            <a:fillRect l="-252857" t="-1220" r="-3571" b="-352439"/>
                          </a:stretch>
                        </a:blipFill>
                      </a:tcPr>
                    </a:tc>
                    <a:extLst>
                      <a:ext uri="{0D108BD9-81ED-4DB2-BD59-A6C34878D82A}">
                        <a16:rowId xmlns:a16="http://schemas.microsoft.com/office/drawing/2014/main" val="10000"/>
                      </a:ext>
                    </a:extLst>
                  </a:tr>
                  <a:tr h="4644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07792" r="-103571" b="-275325"/>
                          </a:stretch>
                        </a:blipFill>
                      </a:tcPr>
                    </a:tc>
                    <a:tc>
                      <a:txBody>
                        <a:bodyPr/>
                        <a:lstStyle/>
                        <a:p>
                          <a:endParaRPr lang="de-DE"/>
                        </a:p>
                      </a:txBody>
                      <a:tcPr anchor="ctr" horzOverflow="overflow">
                        <a:blipFill>
                          <a:blip r:embed="rId7"/>
                          <a:stretch>
                            <a:fillRect l="-252857" t="-107792" r="-3571" b="-275325"/>
                          </a:stretch>
                        </a:blip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1</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2488674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a:spcBef>
                    <a:spcPts val="0"/>
                  </a:spcBef>
                  <a:defRPr/>
                </a:pPr>
                <a:r>
                  <a:rPr lang="de-DE" dirty="0">
                    <a:latin typeface="Calibri" pitchFamily="34" charset="0"/>
                  </a:rPr>
                  <a:t>Was passiert für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=0</m:t>
                    </m:r>
                  </m:oMath>
                </a14:m>
                <a:r>
                  <a:rPr lang="de-DE" dirty="0">
                    <a:latin typeface="Calibri" pitchFamily="34" charset="0"/>
                  </a:rPr>
                  <a:t> und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=0</m:t>
                    </m:r>
                  </m:oMath>
                </a14:m>
                <a:r>
                  <a:rPr lang="de-DE" dirty="0">
                    <a:latin typeface="Calibri" pitchFamily="34" charset="0"/>
                  </a:rPr>
                  <a:t>?</a:t>
                </a:r>
              </a:p>
              <a:p>
                <a:pPr>
                  <a:spcBef>
                    <a:spcPts val="0"/>
                  </a:spcBef>
                  <a:defRPr/>
                </a:pPr>
                <a:r>
                  <a:rPr lang="de-DE" b="1" u="sng" dirty="0">
                    <a:solidFill>
                      <a:srgbClr val="FF0000"/>
                    </a:solidFill>
                    <a:latin typeface="Calibri" pitchFamily="34" charset="0"/>
                  </a:rPr>
                  <a:t>Was passiert für </a:t>
                </a:r>
                <a14:m>
                  <m:oMath xmlns:m="http://schemas.openxmlformats.org/officeDocument/2006/math">
                    <m:r>
                      <a:rPr lang="de-DE" b="1" i="1" u="sng">
                        <a:solidFill>
                          <a:srgbClr val="FF0000"/>
                        </a:solidFill>
                        <a:latin typeface="Cambria Math" panose="02040503050406030204" pitchFamily="18" charset="0"/>
                      </a:rPr>
                      <m:t>𝑺</m:t>
                    </m:r>
                    <m:r>
                      <a:rPr lang="de-DE" b="1" i="1" u="sng">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𝟏</m:t>
                    </m:r>
                  </m:oMath>
                </a14:m>
                <a:r>
                  <a:rPr lang="de-DE" b="1" u="sng" dirty="0">
                    <a:solidFill>
                      <a:srgbClr val="FF0000"/>
                    </a:solidFill>
                    <a:latin typeface="Calibri" pitchFamily="34" charset="0"/>
                  </a:rPr>
                  <a:t> und </a:t>
                </a:r>
                <a14:m>
                  <m:oMath xmlns:m="http://schemas.openxmlformats.org/officeDocument/2006/math">
                    <m:r>
                      <a:rPr lang="de-DE" b="1" i="1" u="sng">
                        <a:solidFill>
                          <a:srgbClr val="FF0000"/>
                        </a:solidFill>
                        <a:latin typeface="Cambria Math" panose="02040503050406030204" pitchFamily="18" charset="0"/>
                      </a:rPr>
                      <m:t>𝑹</m:t>
                    </m:r>
                    <m:r>
                      <a:rPr lang="de-DE" b="1" i="1" u="sng">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𝟏</m:t>
                    </m:r>
                  </m:oMath>
                </a14:m>
                <a:r>
                  <a:rPr lang="de-DE" b="1" u="sng" dirty="0">
                    <a:solidFill>
                      <a:srgbClr val="FF0000"/>
                    </a:solidFill>
                    <a:latin typeface="Calibri" pitchFamily="34" charset="0"/>
                  </a:rPr>
                  <a:t>? Ist das ein Problem?</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56</a:t>
            </a:fld>
            <a:endParaRPr lang="de-DE"/>
          </a:p>
        </p:txBody>
      </p:sp>
      <p:graphicFrame>
        <p:nvGraphicFramePr>
          <p:cNvPr id="34" name="Group 29"/>
          <p:cNvGraphicFramePr>
            <a:graphicFrameLocks noGrp="1"/>
          </p:cNvGraphicFramePr>
          <p:nvPr>
            <p:extLst>
              <p:ext uri="{D42A27DB-BD31-4B8C-83A1-F6EECF244321}">
                <p14:modId xmlns:p14="http://schemas.microsoft.com/office/powerpoint/2010/main" val="3440907392"/>
              </p:ext>
            </p:extLst>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extLst>
              <p:ext uri="{D42A27DB-BD31-4B8C-83A1-F6EECF244321}">
                <p14:modId xmlns:p14="http://schemas.microsoft.com/office/powerpoint/2010/main" val="694710729"/>
              </p:ext>
            </p:extLst>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p:sp>
        <p:nvSpPr>
          <p:cNvPr id="10"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1"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2"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3"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extLst>
                  <p:ext uri="{D42A27DB-BD31-4B8C-83A1-F6EECF244321}">
                    <p14:modId xmlns:p14="http://schemas.microsoft.com/office/powerpoint/2010/main" val="2342754271"/>
                  </p:ext>
                </p:extLst>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r>
                                      <a:rPr kumimoji="1" lang="de-DE" sz="2000" b="0" i="1" u="none" strike="noStrike" cap="none" normalizeH="0" baseline="0" smtClean="0">
                                        <a:ln>
                                          <a:noFill/>
                                        </a:ln>
                                        <a:solidFill>
                                          <a:schemeClr val="tx1"/>
                                        </a:solidFill>
                                        <a:effectLst/>
                                        <a:latin typeface="Cambria Math" panose="02040503050406030204" pitchFamily="18" charset="0"/>
                                      </a:rPr>
                                      <m:t>𝑄</m:t>
                                    </m: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bar>
                                      <m:barPr>
                                        <m:pos m:val="top"/>
                                        <m:ctrlPr>
                                          <a:rPr kumimoji="1" lang="de-DE" sz="2000" b="0" i="1" u="none" strike="noStrike" cap="none" normalizeH="0" baseline="0" smtClean="0">
                                            <a:ln>
                                              <a:noFill/>
                                            </a:ln>
                                            <a:solidFill>
                                              <a:schemeClr val="tx1"/>
                                            </a:solidFill>
                                            <a:effectLst/>
                                            <a:latin typeface="Cambria Math" panose="02040503050406030204" pitchFamily="18" charset="0"/>
                                          </a:rPr>
                                        </m:ctrlPr>
                                      </m:barPr>
                                      <m:e>
                                        <m:r>
                                          <a:rPr kumimoji="1" lang="de-DE" sz="2000" b="0" i="1" u="none" strike="noStrike" cap="none" normalizeH="0" baseline="0" smtClean="0">
                                            <a:ln>
                                              <a:noFill/>
                                            </a:ln>
                                            <a:solidFill>
                                              <a:schemeClr val="tx1"/>
                                            </a:solidFill>
                                            <a:effectLst/>
                                            <a:latin typeface="Cambria Math" panose="02040503050406030204" pitchFamily="18" charset="0"/>
                                          </a:rPr>
                                          <m:t>𝑄</m:t>
                                        </m:r>
                                      </m:e>
                                    </m:ba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ext uri="{D42A27DB-BD31-4B8C-83A1-F6EECF244321}">
                    <p14:modId xmlns:p14="http://schemas.microsoft.com/office/powerpoint/2010/main" val="2342754271"/>
                  </p:ext>
                </p:extLst>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220" r="-103571" b="-352439"/>
                          </a:stretch>
                        </a:blipFill>
                      </a:tcPr>
                    </a:tc>
                    <a:tc>
                      <a:txBody>
                        <a:bodyPr/>
                        <a:lstStyle/>
                        <a:p>
                          <a:endParaRPr lang="de-DE"/>
                        </a:p>
                      </a:txBody>
                      <a:tcPr anchor="ctr" horzOverflow="overflow">
                        <a:blipFill>
                          <a:blip r:embed="rId7"/>
                          <a:stretch>
                            <a:fillRect l="-252857" t="-1220" r="-3571" b="-352439"/>
                          </a:stretch>
                        </a:blipFill>
                      </a:tcPr>
                    </a:tc>
                    <a:extLst>
                      <a:ext uri="{0D108BD9-81ED-4DB2-BD59-A6C34878D82A}">
                        <a16:rowId xmlns:a16="http://schemas.microsoft.com/office/drawing/2014/main" val="10000"/>
                      </a:ext>
                    </a:extLst>
                  </a:tr>
                  <a:tr h="4644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07792" r="-103571" b="-275325"/>
                          </a:stretch>
                        </a:blipFill>
                      </a:tcPr>
                    </a:tc>
                    <a:tc>
                      <a:txBody>
                        <a:bodyPr/>
                        <a:lstStyle/>
                        <a:p>
                          <a:endParaRPr lang="de-DE"/>
                        </a:p>
                      </a:txBody>
                      <a:tcPr anchor="ctr" horzOverflow="overflow">
                        <a:blipFill>
                          <a:blip r:embed="rId7"/>
                          <a:stretch>
                            <a:fillRect l="-252857" t="-107792" r="-3571" b="-275325"/>
                          </a:stretch>
                        </a:blip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1</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
        <p:nvSpPr>
          <p:cNvPr id="15" name="Text Box 9"/>
          <p:cNvSpPr txBox="1">
            <a:spLocks noChangeArrowheads="1"/>
          </p:cNvSpPr>
          <p:nvPr/>
        </p:nvSpPr>
        <p:spPr bwMode="auto">
          <a:xfrm>
            <a:off x="6816080" y="3542249"/>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6" name="Text Box 9"/>
          <p:cNvSpPr txBox="1">
            <a:spLocks noChangeArrowheads="1"/>
          </p:cNvSpPr>
          <p:nvPr/>
        </p:nvSpPr>
        <p:spPr bwMode="auto">
          <a:xfrm>
            <a:off x="6816080" y="5228049"/>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Tree>
    <p:extLst>
      <p:ext uri="{BB962C8B-B14F-4D97-AF65-F5344CB8AC3E}">
        <p14:creationId xmlns:p14="http://schemas.microsoft.com/office/powerpoint/2010/main" val="4244913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a:spcBef>
                    <a:spcPts val="0"/>
                  </a:spcBef>
                  <a:defRPr/>
                </a:pPr>
                <a:r>
                  <a:rPr lang="de-DE" dirty="0">
                    <a:latin typeface="Calibri" pitchFamily="34" charset="0"/>
                  </a:rPr>
                  <a:t>Was passiert für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=0</m:t>
                    </m:r>
                  </m:oMath>
                </a14:m>
                <a:r>
                  <a:rPr lang="de-DE" dirty="0">
                    <a:latin typeface="Calibri" pitchFamily="34" charset="0"/>
                  </a:rPr>
                  <a:t> und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=0</m:t>
                    </m:r>
                  </m:oMath>
                </a14:m>
                <a:r>
                  <a:rPr lang="de-DE" dirty="0">
                    <a:latin typeface="Calibri" pitchFamily="34" charset="0"/>
                  </a:rPr>
                  <a:t>?</a:t>
                </a:r>
              </a:p>
              <a:p>
                <a:pPr>
                  <a:spcBef>
                    <a:spcPts val="0"/>
                  </a:spcBef>
                  <a:defRPr/>
                </a:pPr>
                <a:r>
                  <a:rPr lang="de-DE" b="1" u="sng" dirty="0">
                    <a:solidFill>
                      <a:srgbClr val="FF0000"/>
                    </a:solidFill>
                    <a:latin typeface="Calibri" pitchFamily="34" charset="0"/>
                  </a:rPr>
                  <a:t>Was passiert für </a:t>
                </a:r>
                <a14:m>
                  <m:oMath xmlns:m="http://schemas.openxmlformats.org/officeDocument/2006/math">
                    <m:r>
                      <a:rPr lang="de-DE" b="1" i="1" u="sng">
                        <a:solidFill>
                          <a:srgbClr val="FF0000"/>
                        </a:solidFill>
                        <a:latin typeface="Cambria Math" panose="02040503050406030204" pitchFamily="18" charset="0"/>
                      </a:rPr>
                      <m:t>𝑺</m:t>
                    </m:r>
                    <m:r>
                      <a:rPr lang="de-DE" b="1" i="1" u="sng">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𝟏</m:t>
                    </m:r>
                  </m:oMath>
                </a14:m>
                <a:r>
                  <a:rPr lang="de-DE" b="1" u="sng" dirty="0">
                    <a:solidFill>
                      <a:srgbClr val="FF0000"/>
                    </a:solidFill>
                    <a:latin typeface="Calibri" pitchFamily="34" charset="0"/>
                  </a:rPr>
                  <a:t> und </a:t>
                </a:r>
                <a14:m>
                  <m:oMath xmlns:m="http://schemas.openxmlformats.org/officeDocument/2006/math">
                    <m:r>
                      <a:rPr lang="de-DE" b="1" i="1" u="sng">
                        <a:solidFill>
                          <a:srgbClr val="FF0000"/>
                        </a:solidFill>
                        <a:latin typeface="Cambria Math" panose="02040503050406030204" pitchFamily="18" charset="0"/>
                      </a:rPr>
                      <m:t>𝑹</m:t>
                    </m:r>
                    <m:r>
                      <a:rPr lang="de-DE" b="1" i="1" u="sng">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𝟏</m:t>
                    </m:r>
                  </m:oMath>
                </a14:m>
                <a:r>
                  <a:rPr lang="de-DE" b="1" u="sng" dirty="0">
                    <a:solidFill>
                      <a:srgbClr val="FF0000"/>
                    </a:solidFill>
                    <a:latin typeface="Calibri" pitchFamily="34" charset="0"/>
                  </a:rPr>
                  <a:t>? Ist das ein Problem?</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57</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p:sp>
        <p:nvSpPr>
          <p:cNvPr id="10"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1"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2"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3"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r>
                                      <a:rPr kumimoji="1" lang="de-DE" sz="2000" b="0" i="1" u="none" strike="noStrike" cap="none" normalizeH="0" baseline="0" smtClean="0">
                                        <a:ln>
                                          <a:noFill/>
                                        </a:ln>
                                        <a:solidFill>
                                          <a:schemeClr val="tx1"/>
                                        </a:solidFill>
                                        <a:effectLst/>
                                        <a:latin typeface="Cambria Math" panose="02040503050406030204" pitchFamily="18" charset="0"/>
                                      </a:rPr>
                                      <m:t>𝑄</m:t>
                                    </m: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bar>
                                      <m:barPr>
                                        <m:pos m:val="top"/>
                                        <m:ctrlPr>
                                          <a:rPr kumimoji="1" lang="de-DE" sz="2000" b="0" i="1" u="none" strike="noStrike" cap="none" normalizeH="0" baseline="0" smtClean="0">
                                            <a:ln>
                                              <a:noFill/>
                                            </a:ln>
                                            <a:solidFill>
                                              <a:schemeClr val="tx1"/>
                                            </a:solidFill>
                                            <a:effectLst/>
                                            <a:latin typeface="Cambria Math" panose="02040503050406030204" pitchFamily="18" charset="0"/>
                                          </a:rPr>
                                        </m:ctrlPr>
                                      </m:barPr>
                                      <m:e>
                                        <m:r>
                                          <a:rPr kumimoji="1" lang="de-DE" sz="2000" b="0" i="1" u="none" strike="noStrike" cap="none" normalizeH="0" baseline="0" smtClean="0">
                                            <a:ln>
                                              <a:noFill/>
                                            </a:ln>
                                            <a:solidFill>
                                              <a:schemeClr val="tx1"/>
                                            </a:solidFill>
                                            <a:effectLst/>
                                            <a:latin typeface="Cambria Math" panose="02040503050406030204" pitchFamily="18" charset="0"/>
                                          </a:rPr>
                                          <m:t>𝑄</m:t>
                                        </m:r>
                                      </m:e>
                                    </m:ba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220" r="-103571" b="-352439"/>
                          </a:stretch>
                        </a:blipFill>
                      </a:tcPr>
                    </a:tc>
                    <a:tc>
                      <a:txBody>
                        <a:bodyPr/>
                        <a:lstStyle/>
                        <a:p>
                          <a:endParaRPr lang="de-DE"/>
                        </a:p>
                      </a:txBody>
                      <a:tcPr anchor="ctr" horzOverflow="overflow">
                        <a:blipFill>
                          <a:blip r:embed="rId7"/>
                          <a:stretch>
                            <a:fillRect l="-252857" t="-1220" r="-3571" b="-352439"/>
                          </a:stretch>
                        </a:blipFill>
                      </a:tcPr>
                    </a:tc>
                    <a:extLst>
                      <a:ext uri="{0D108BD9-81ED-4DB2-BD59-A6C34878D82A}">
                        <a16:rowId xmlns:a16="http://schemas.microsoft.com/office/drawing/2014/main" val="10000"/>
                      </a:ext>
                    </a:extLst>
                  </a:tr>
                  <a:tr h="4644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07792" r="-103571" b="-275325"/>
                          </a:stretch>
                        </a:blipFill>
                      </a:tcPr>
                    </a:tc>
                    <a:tc>
                      <a:txBody>
                        <a:bodyPr/>
                        <a:lstStyle/>
                        <a:p>
                          <a:endParaRPr lang="de-DE"/>
                        </a:p>
                      </a:txBody>
                      <a:tcPr anchor="ctr" horzOverflow="overflow">
                        <a:blipFill>
                          <a:blip r:embed="rId7"/>
                          <a:stretch>
                            <a:fillRect l="-252857" t="-107792" r="-3571" b="-275325"/>
                          </a:stretch>
                        </a:blip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1</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dirty="0"/>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
        <p:nvSpPr>
          <p:cNvPr id="15" name="Text Box 9"/>
          <p:cNvSpPr txBox="1">
            <a:spLocks noChangeArrowheads="1"/>
          </p:cNvSpPr>
          <p:nvPr/>
        </p:nvSpPr>
        <p:spPr bwMode="auto">
          <a:xfrm>
            <a:off x="6816080" y="3542249"/>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6" name="Text Box 9"/>
          <p:cNvSpPr txBox="1">
            <a:spLocks noChangeArrowheads="1"/>
          </p:cNvSpPr>
          <p:nvPr/>
        </p:nvSpPr>
        <p:spPr bwMode="auto">
          <a:xfrm>
            <a:off x="6816080" y="5228049"/>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Tree>
    <p:extLst>
      <p:ext uri="{BB962C8B-B14F-4D97-AF65-F5344CB8AC3E}">
        <p14:creationId xmlns:p14="http://schemas.microsoft.com/office/powerpoint/2010/main" val="1333117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pPr>
              <a:lnSpc>
                <a:spcPct val="90000"/>
              </a:lnSpc>
            </a:pPr>
            <a:r>
              <a:rPr kumimoji="1" lang="de-DE" kern="0" dirty="0"/>
              <a:t>RS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pPr>
                  <a:spcBef>
                    <a:spcPts val="0"/>
                  </a:spcBef>
                  <a:defRPr/>
                </a:pPr>
                <a:r>
                  <a:rPr lang="de-DE" dirty="0">
                    <a:latin typeface="Calibri" pitchFamily="34" charset="0"/>
                  </a:rPr>
                  <a:t>Zwei rückgekoppelte NOR Gatter</a:t>
                </a:r>
              </a:p>
              <a:p>
                <a:pPr>
                  <a:spcBef>
                    <a:spcPts val="0"/>
                  </a:spcBef>
                  <a:defRPr/>
                </a:pPr>
                <a:r>
                  <a:rPr lang="de-DE" dirty="0">
                    <a:latin typeface="Calibri" pitchFamily="34" charset="0"/>
                  </a:rPr>
                  <a:t>mit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=1</m:t>
                    </m:r>
                  </m:oMath>
                </a14:m>
                <a:r>
                  <a:rPr lang="de-DE" dirty="0">
                    <a:latin typeface="Calibri" pitchFamily="34" charset="0"/>
                  </a:rPr>
                  <a:t> wird die Speicherzelle auf 1 gesetzt (</a:t>
                </a:r>
                <a:r>
                  <a:rPr lang="de-DE" dirty="0">
                    <a:solidFill>
                      <a:srgbClr val="432BF5"/>
                    </a:solidFill>
                    <a:latin typeface="Calibri" pitchFamily="34" charset="0"/>
                  </a:rPr>
                  <a:t>S</a:t>
                </a:r>
                <a:r>
                  <a:rPr lang="de-DE" dirty="0">
                    <a:latin typeface="Calibri" pitchFamily="34" charset="0"/>
                  </a:rPr>
                  <a:t>et), </a:t>
                </a:r>
                <a:br>
                  <a:rPr lang="de-DE" dirty="0">
                    <a:latin typeface="Calibri" pitchFamily="34" charset="0"/>
                  </a:rPr>
                </a:br>
                <a:r>
                  <a:rPr lang="de-DE" dirty="0">
                    <a:latin typeface="Calibri" pitchFamily="34" charset="0"/>
                  </a:rPr>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=1</m:t>
                    </m:r>
                  </m:oMath>
                </a14:m>
                <a:r>
                  <a:rPr lang="de-DE" dirty="0">
                    <a:latin typeface="Calibri" pitchFamily="34" charset="0"/>
                  </a:rPr>
                  <a:t> wird sie auf 0 zurückgesetzt (</a:t>
                </a:r>
                <a:r>
                  <a:rPr lang="de-DE" dirty="0" err="1">
                    <a:solidFill>
                      <a:srgbClr val="432BF5"/>
                    </a:solidFill>
                    <a:latin typeface="Calibri" pitchFamily="34" charset="0"/>
                  </a:rPr>
                  <a:t>R</a:t>
                </a:r>
                <a:r>
                  <a:rPr lang="de-DE" dirty="0" err="1">
                    <a:latin typeface="Calibri" pitchFamily="34" charset="0"/>
                  </a:rPr>
                  <a:t>eset</a:t>
                </a:r>
                <a:r>
                  <a:rPr lang="de-DE" dirty="0">
                    <a:latin typeface="Calibri" pitchFamily="34" charset="0"/>
                  </a:rPr>
                  <a:t>)</a:t>
                </a:r>
              </a:p>
              <a:p>
                <a:pPr>
                  <a:spcBef>
                    <a:spcPts val="0"/>
                  </a:spcBef>
                  <a:defRPr/>
                </a:pPr>
                <a:r>
                  <a:rPr lang="de-DE" dirty="0">
                    <a:latin typeface="Calibri" pitchFamily="34" charset="0"/>
                  </a:rPr>
                  <a:t>Was passiert für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=0</m:t>
                    </m:r>
                  </m:oMath>
                </a14:m>
                <a:r>
                  <a:rPr lang="de-DE" dirty="0">
                    <a:latin typeface="Calibri" pitchFamily="34" charset="0"/>
                  </a:rPr>
                  <a:t> und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=0</m:t>
                    </m:r>
                  </m:oMath>
                </a14:m>
                <a:r>
                  <a:rPr lang="de-DE" dirty="0">
                    <a:latin typeface="Calibri" pitchFamily="34" charset="0"/>
                  </a:rPr>
                  <a:t>?</a:t>
                </a:r>
              </a:p>
              <a:p>
                <a:pPr>
                  <a:spcBef>
                    <a:spcPts val="0"/>
                  </a:spcBef>
                  <a:defRPr/>
                </a:pPr>
                <a:r>
                  <a:rPr lang="de-DE" b="1" u="sng" dirty="0">
                    <a:solidFill>
                      <a:srgbClr val="FF0000"/>
                    </a:solidFill>
                    <a:latin typeface="Calibri" pitchFamily="34" charset="0"/>
                  </a:rPr>
                  <a:t>Was passiert für </a:t>
                </a:r>
                <a14:m>
                  <m:oMath xmlns:m="http://schemas.openxmlformats.org/officeDocument/2006/math">
                    <m:r>
                      <a:rPr lang="de-DE" b="1" i="1" u="sng">
                        <a:solidFill>
                          <a:srgbClr val="FF0000"/>
                        </a:solidFill>
                        <a:latin typeface="Cambria Math" panose="02040503050406030204" pitchFamily="18" charset="0"/>
                      </a:rPr>
                      <m:t>𝑺</m:t>
                    </m:r>
                    <m:r>
                      <a:rPr lang="de-DE" b="1" i="1" u="sng">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𝟏</m:t>
                    </m:r>
                  </m:oMath>
                </a14:m>
                <a:r>
                  <a:rPr lang="de-DE" b="1" u="sng" dirty="0">
                    <a:solidFill>
                      <a:srgbClr val="FF0000"/>
                    </a:solidFill>
                    <a:latin typeface="Calibri" pitchFamily="34" charset="0"/>
                  </a:rPr>
                  <a:t> und </a:t>
                </a:r>
                <a14:m>
                  <m:oMath xmlns:m="http://schemas.openxmlformats.org/officeDocument/2006/math">
                    <m:r>
                      <a:rPr lang="de-DE" b="1" i="1" u="sng">
                        <a:solidFill>
                          <a:srgbClr val="FF0000"/>
                        </a:solidFill>
                        <a:latin typeface="Cambria Math" panose="02040503050406030204" pitchFamily="18" charset="0"/>
                      </a:rPr>
                      <m:t>𝑹</m:t>
                    </m:r>
                    <m:r>
                      <a:rPr lang="de-DE" b="1" i="1" u="sng">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𝟏</m:t>
                    </m:r>
                  </m:oMath>
                </a14:m>
                <a:r>
                  <a:rPr lang="de-DE" b="1" u="sng" dirty="0">
                    <a:solidFill>
                      <a:srgbClr val="FF0000"/>
                    </a:solidFill>
                    <a:latin typeface="Calibri" pitchFamily="34" charset="0"/>
                  </a:rPr>
                  <a:t>? Ist das ein Problem?</a:t>
                </a:r>
              </a:p>
              <a:p>
                <a:pPr marL="0" indent="0">
                  <a:spcBef>
                    <a:spcPts val="0"/>
                  </a:spcBef>
                  <a:buNone/>
                  <a:defRPr/>
                </a:pPr>
                <a:endParaRPr lang="de-DE" dirty="0">
                  <a:latin typeface="Calibri" pitchFamily="34" charset="0"/>
                </a:endParaRP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1920"/>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58</a:t>
            </a:fld>
            <a:endParaRPr lang="de-DE"/>
          </a:p>
        </p:txBody>
      </p:sp>
      <p:graphicFrame>
        <p:nvGraphicFramePr>
          <p:cNvPr id="34" name="Group 29"/>
          <p:cNvGraphicFramePr>
            <a:graphicFrameLocks noGrp="1"/>
          </p:cNvGraphicFramePr>
          <p:nvPr/>
        </p:nvGraphicFramePr>
        <p:xfrm>
          <a:off x="407368" y="3608040"/>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39" name="Object 4"/>
          <p:cNvGraphicFramePr>
            <a:graphicFrameLocks noChangeAspect="1"/>
          </p:cNvGraphicFramePr>
          <p:nvPr/>
        </p:nvGraphicFramePr>
        <p:xfrm>
          <a:off x="3863752" y="3429000"/>
          <a:ext cx="3890009" cy="2693912"/>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3429000"/>
                        <a:ext cx="3890009" cy="2693912"/>
                      </a:xfrm>
                      <a:prstGeom prst="rect">
                        <a:avLst/>
                      </a:prstGeom>
                      <a:noFill/>
                      <a:ln>
                        <a:noFill/>
                      </a:ln>
                      <a:effectLst/>
                    </p:spPr>
                  </p:pic>
                </p:oleObj>
              </mc:Fallback>
            </mc:AlternateContent>
          </a:graphicData>
        </a:graphic>
      </p:graphicFrame>
      <p:sp>
        <p:nvSpPr>
          <p:cNvPr id="10" name="Text Box 9"/>
          <p:cNvSpPr txBox="1">
            <a:spLocks noChangeArrowheads="1"/>
          </p:cNvSpPr>
          <p:nvPr/>
        </p:nvSpPr>
        <p:spPr bwMode="auto">
          <a:xfrm>
            <a:off x="4727848" y="3327376"/>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1" name="Text Box 9"/>
          <p:cNvSpPr txBox="1">
            <a:spLocks noChangeArrowheads="1"/>
          </p:cNvSpPr>
          <p:nvPr/>
        </p:nvSpPr>
        <p:spPr bwMode="auto">
          <a:xfrm>
            <a:off x="4727848" y="5487615"/>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0</a:t>
            </a:r>
          </a:p>
        </p:txBody>
      </p:sp>
      <p:sp>
        <p:nvSpPr>
          <p:cNvPr id="12" name="Text Box 9"/>
          <p:cNvSpPr txBox="1">
            <a:spLocks noChangeArrowheads="1"/>
          </p:cNvSpPr>
          <p:nvPr/>
        </p:nvSpPr>
        <p:spPr bwMode="auto">
          <a:xfrm>
            <a:off x="6816080" y="35434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p:sp>
        <p:nvSpPr>
          <p:cNvPr id="13" name="Text Box 9"/>
          <p:cNvSpPr txBox="1">
            <a:spLocks noChangeArrowheads="1"/>
          </p:cNvSpPr>
          <p:nvPr/>
        </p:nvSpPr>
        <p:spPr bwMode="auto">
          <a:xfrm>
            <a:off x="6816080" y="5229200"/>
            <a:ext cx="3561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sz="2400" b="1" dirty="0">
                <a:solidFill>
                  <a:srgbClr val="0000FF"/>
                </a:solidFill>
                <a:latin typeface="Verdana Ref" charset="0"/>
              </a:rPr>
              <a:t>1</a:t>
            </a:r>
          </a:p>
        </p:txBody>
      </p:sp>
      <mc:AlternateContent xmlns:mc="http://schemas.openxmlformats.org/markup-compatibility/2006" xmlns:a14="http://schemas.microsoft.com/office/drawing/2010/main">
        <mc:Choice Requires="a14">
          <p:graphicFrame>
            <p:nvGraphicFramePr>
              <p:cNvPr id="14" name="Group 100"/>
              <p:cNvGraphicFramePr>
                <a:graphicFrameLocks noGrp="1"/>
              </p:cNvGraphicFramePr>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r>
                                      <a:rPr kumimoji="1" lang="de-DE" sz="2000" b="0" i="1" u="none" strike="noStrike" cap="none" normalizeH="0" baseline="0" smtClean="0">
                                        <a:ln>
                                          <a:noFill/>
                                        </a:ln>
                                        <a:solidFill>
                                          <a:schemeClr val="tx1"/>
                                        </a:solidFill>
                                        <a:effectLst/>
                                        <a:latin typeface="Cambria Math" panose="02040503050406030204" pitchFamily="18" charset="0"/>
                                      </a:rPr>
                                      <m:t>𝑄</m:t>
                                    </m: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bar>
                                      <m:barPr>
                                        <m:pos m:val="top"/>
                                        <m:ctrlPr>
                                          <a:rPr kumimoji="1" lang="de-DE" sz="2000" b="0" i="1" u="none" strike="noStrike" cap="none" normalizeH="0" baseline="0" smtClean="0">
                                            <a:ln>
                                              <a:noFill/>
                                            </a:ln>
                                            <a:solidFill>
                                              <a:schemeClr val="tx1"/>
                                            </a:solidFill>
                                            <a:effectLst/>
                                            <a:latin typeface="Cambria Math" panose="02040503050406030204" pitchFamily="18" charset="0"/>
                                          </a:rPr>
                                        </m:ctrlPr>
                                      </m:barPr>
                                      <m:e>
                                        <m:r>
                                          <a:rPr kumimoji="1" lang="de-DE" sz="2000" b="0" i="1" u="none" strike="noStrike" cap="none" normalizeH="0" baseline="0" smtClean="0">
                                            <a:ln>
                                              <a:noFill/>
                                            </a:ln>
                                            <a:solidFill>
                                              <a:schemeClr val="tx1"/>
                                            </a:solidFill>
                                            <a:effectLst/>
                                            <a:latin typeface="Cambria Math" panose="02040503050406030204" pitchFamily="18" charset="0"/>
                                          </a:rPr>
                                          <m:t>𝑄</m:t>
                                        </m:r>
                                      </m:e>
                                    </m:ba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rgbClr val="FF0000"/>
                              </a:solidFill>
                              <a:effectLst/>
                              <a:latin typeface="+mn-lt"/>
                            </a:rPr>
                            <a:t>x</a:t>
                          </a:r>
                          <a:endParaRPr kumimoji="1" lang="en-US" sz="2000" b="1" i="0" u="none" strike="noStrike" cap="none" normalizeH="0" baseline="0" dirty="0">
                            <a:ln>
                              <a:noFill/>
                            </a:ln>
                            <a:solidFill>
                              <a:srgbClr val="FF0000"/>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rgbClr val="FF0000"/>
                              </a:solidFill>
                              <a:effectLst/>
                              <a:latin typeface="+mj-lt"/>
                            </a:rPr>
                            <a:t>x</a:t>
                          </a:r>
                          <a:endParaRPr kumimoji="1" lang="en-US" sz="2000" b="1" i="0" u="none" strike="noStrike" cap="none" normalizeH="0" baseline="0" dirty="0">
                            <a:ln>
                              <a:noFill/>
                            </a:ln>
                            <a:solidFill>
                              <a:srgbClr val="FF0000"/>
                            </a:solidFill>
                            <a:effectLst/>
                            <a:latin typeface="+mj-lt"/>
                          </a:endParaRPr>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14" name="Group 100"/>
              <p:cNvGraphicFramePr>
                <a:graphicFrameLocks noGrp="1"/>
              </p:cNvGraphicFramePr>
              <p:nvPr>
                <p:extLst/>
              </p:nvPr>
            </p:nvGraphicFramePr>
            <p:xfrm>
              <a:off x="8472264" y="3507772"/>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220" r="-103571" b="-353659"/>
                          </a:stretch>
                        </a:blipFill>
                      </a:tcPr>
                    </a:tc>
                    <a:tc>
                      <a:txBody>
                        <a:bodyPr/>
                        <a:lstStyle/>
                        <a:p>
                          <a:endParaRPr lang="de-DE"/>
                        </a:p>
                      </a:txBody>
                      <a:tcPr anchor="ctr" horzOverflow="overflow">
                        <a:blipFill>
                          <a:blip r:embed="rId7"/>
                          <a:stretch>
                            <a:fillRect l="-252857" t="-1220" r="-3571" b="-353659"/>
                          </a:stretch>
                        </a:blipFill>
                      </a:tcPr>
                    </a:tc>
                    <a:extLst>
                      <a:ext uri="{0D108BD9-81ED-4DB2-BD59-A6C34878D82A}">
                        <a16:rowId xmlns:a16="http://schemas.microsoft.com/office/drawing/2014/main" val="10000"/>
                      </a:ext>
                    </a:extLst>
                  </a:tr>
                  <a:tr h="4644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7"/>
                          <a:stretch>
                            <a:fillRect l="-152857" t="-107792" r="-103571" b="-276623"/>
                          </a:stretch>
                        </a:blipFill>
                      </a:tcPr>
                    </a:tc>
                    <a:tc>
                      <a:txBody>
                        <a:bodyPr/>
                        <a:lstStyle/>
                        <a:p>
                          <a:endParaRPr lang="de-DE"/>
                        </a:p>
                      </a:txBody>
                      <a:tcPr anchor="ctr" horzOverflow="overflow">
                        <a:blipFill>
                          <a:blip r:embed="rId7"/>
                          <a:stretch>
                            <a:fillRect l="-252857" t="-107792" r="-3571" b="-276623"/>
                          </a:stretch>
                        </a:blip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1</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rgbClr val="FF0000"/>
                              </a:solidFill>
                              <a:effectLst/>
                              <a:latin typeface="+mn-lt"/>
                            </a:rPr>
                            <a:t>x</a:t>
                          </a:r>
                          <a:endParaRPr kumimoji="1" lang="en-US" sz="2000" b="1" i="0" u="none" strike="noStrike" cap="none" normalizeH="0" baseline="0" dirty="0" smtClean="0">
                            <a:ln>
                              <a:noFill/>
                            </a:ln>
                            <a:solidFill>
                              <a:srgbClr val="FF0000"/>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rgbClr val="FF0000"/>
                              </a:solidFill>
                              <a:effectLst/>
                              <a:latin typeface="+mj-lt"/>
                            </a:rPr>
                            <a:t>x</a:t>
                          </a:r>
                          <a:endParaRPr kumimoji="1" lang="en-US" sz="2000" b="1" i="0" u="none" strike="noStrike" cap="none" normalizeH="0" baseline="0" dirty="0" smtClean="0">
                            <a:ln>
                              <a:noFill/>
                            </a:ln>
                            <a:solidFill>
                              <a:srgbClr val="FF0000"/>
                            </a:solidFill>
                            <a:effectLst/>
                            <a:latin typeface="+mj-lt"/>
                          </a:endParaRPr>
                        </a:p>
                      </a:txBody>
                      <a:tcPr anchor="ctr" horzOverflow="overflow"/>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63642573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kumimoji="1" lang="de-DE" kern="0" dirty="0"/>
              <a:t>RS Flipflop: Zeitverhalten</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p:txBody>
              <a:bodyPr>
                <a:normAutofit/>
              </a:bodyPr>
              <a:lstStyle/>
              <a:p>
                <a:r>
                  <a:rPr lang="de-DE" sz="2400" dirty="0"/>
                  <a:t>Die bisher gezeigte Schaltung ist </a:t>
                </a:r>
                <a:r>
                  <a:rPr lang="de-DE" sz="2400" dirty="0">
                    <a:solidFill>
                      <a:srgbClr val="432BF5"/>
                    </a:solidFill>
                  </a:rPr>
                  <a:t>asynchron</a:t>
                </a:r>
              </a:p>
              <a:p>
                <a:r>
                  <a:rPr lang="de-DE" dirty="0"/>
                  <a:t>Entscheidend für Zeitverhalten ist </a:t>
                </a:r>
                <a:br>
                  <a:rPr lang="de-DE" dirty="0"/>
                </a:br>
                <a:r>
                  <a:rPr lang="de-DE" dirty="0"/>
                  <a:t>die </a:t>
                </a:r>
                <a:r>
                  <a:rPr lang="de-DE" dirty="0">
                    <a:solidFill>
                      <a:srgbClr val="432BF5"/>
                    </a:solidFill>
                  </a:rPr>
                  <a:t>Gatterlaufzeit </a:t>
                </a:r>
                <a14:m>
                  <m:oMath xmlns:m="http://schemas.openxmlformats.org/officeDocument/2006/math">
                    <m:r>
                      <m:rPr>
                        <m:sty m:val="p"/>
                      </m:rPr>
                      <a:rPr lang="de-DE" b="0" i="0" smtClean="0">
                        <a:solidFill>
                          <a:srgbClr val="432BF5"/>
                        </a:solidFill>
                        <a:latin typeface="Cambria Math" panose="02040503050406030204" pitchFamily="18" charset="0"/>
                      </a:rPr>
                      <m:t>Δ</m:t>
                    </m:r>
                    <m:r>
                      <a:rPr lang="de-DE" b="0" i="1" smtClean="0">
                        <a:solidFill>
                          <a:srgbClr val="432BF5"/>
                        </a:solidFill>
                        <a:latin typeface="Cambria Math" panose="02040503050406030204" pitchFamily="18" charset="0"/>
                      </a:rPr>
                      <m:t>𝑡</m:t>
                    </m:r>
                  </m:oMath>
                </a14:m>
                <a:endParaRPr lang="de-DE" b="0" dirty="0">
                  <a:solidFill>
                    <a:srgbClr val="432BF5"/>
                  </a:solidFill>
                </a:endParaRPr>
              </a:p>
              <a:p>
                <a:r>
                  <a:rPr lang="de-DE" sz="2400" dirty="0">
                    <a:solidFill>
                      <a:schemeClr val="tx1"/>
                    </a:solidFill>
                  </a:rPr>
                  <a:t>Ausgangssignal stabilisiert sich nach </a:t>
                </a:r>
                <a14:m>
                  <m:oMath xmlns:m="http://schemas.openxmlformats.org/officeDocument/2006/math">
                    <m:r>
                      <a:rPr lang="de-DE" b="0" i="0" smtClean="0">
                        <a:solidFill>
                          <a:schemeClr val="tx1"/>
                        </a:solidFill>
                        <a:latin typeface="Cambria Math" panose="02040503050406030204" pitchFamily="18" charset="0"/>
                      </a:rPr>
                      <m:t>2</m:t>
                    </m:r>
                    <m:r>
                      <m:rPr>
                        <m:sty m:val="p"/>
                      </m:rPr>
                      <a:rPr lang="de-DE">
                        <a:solidFill>
                          <a:schemeClr val="tx1"/>
                        </a:solidFill>
                        <a:latin typeface="Cambria Math" panose="02040503050406030204" pitchFamily="18" charset="0"/>
                      </a:rPr>
                      <m:t>Δ</m:t>
                    </m:r>
                    <m:r>
                      <a:rPr lang="de-DE" i="1">
                        <a:solidFill>
                          <a:schemeClr val="tx1"/>
                        </a:solidFill>
                        <a:latin typeface="Cambria Math" panose="02040503050406030204" pitchFamily="18" charset="0"/>
                      </a:rPr>
                      <m:t>𝑡</m:t>
                    </m:r>
                  </m:oMath>
                </a14:m>
                <a:endParaRPr lang="de-DE" dirty="0">
                  <a:solidFill>
                    <a:schemeClr val="tx1"/>
                  </a:solidFill>
                </a:endParaRPr>
              </a:p>
              <a:p>
                <a:r>
                  <a:rPr lang="de-DE" sz="2400" dirty="0">
                    <a:solidFill>
                      <a:srgbClr val="FF0000"/>
                    </a:solidFill>
                  </a:rPr>
                  <a:t>dies kann zu undefinierten Werten führen! </a:t>
                </a: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blipFill>
                <a:blip r:embed="rId4"/>
                <a:stretch>
                  <a:fillRect l="-1488" t="-2195"/>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59</a:t>
            </a:fld>
            <a:endParaRPr lang="de-DE"/>
          </a:p>
        </p:txBody>
      </p:sp>
      <p:graphicFrame>
        <p:nvGraphicFramePr>
          <p:cNvPr id="34" name="Object 4"/>
          <p:cNvGraphicFramePr>
            <a:graphicFrameLocks noChangeAspect="1"/>
          </p:cNvGraphicFramePr>
          <p:nvPr/>
        </p:nvGraphicFramePr>
        <p:xfrm>
          <a:off x="1271464" y="3659889"/>
          <a:ext cx="3097921" cy="2145375"/>
        </p:xfrm>
        <a:graphic>
          <a:graphicData uri="http://schemas.openxmlformats.org/presentationml/2006/ole">
            <mc:AlternateContent xmlns:mc="http://schemas.openxmlformats.org/markup-compatibility/2006">
              <mc:Choice xmlns:v="urn:schemas-microsoft-com:vml" Requires="v">
                <p:oleObj name="Image" r:id="rId5" imgW="4584127" imgH="3174603" progId="Photoshop.Image.6">
                  <p:embed/>
                </p:oleObj>
              </mc:Choice>
              <mc:Fallback>
                <p:oleObj name="Image" r:id="rId5" imgW="4584127" imgH="3174603" progId="Photoshop.Image.6">
                  <p:embed/>
                  <p:pic>
                    <p:nvPicPr>
                      <p:cNvPr id="3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464" y="3659889"/>
                        <a:ext cx="3097921" cy="2145375"/>
                      </a:xfrm>
                      <a:prstGeom prst="rect">
                        <a:avLst/>
                      </a:prstGeom>
                      <a:noFill/>
                      <a:ln>
                        <a:noFill/>
                      </a:ln>
                      <a:effectLst/>
                    </p:spPr>
                  </p:pic>
                </p:oleObj>
              </mc:Fallback>
            </mc:AlternateContent>
          </a:graphicData>
        </a:graphic>
      </p:graphicFrame>
      <p:cxnSp>
        <p:nvCxnSpPr>
          <p:cNvPr id="8" name="Gerade Verbindung mit Pfeil 7"/>
          <p:cNvCxnSpPr/>
          <p:nvPr/>
        </p:nvCxnSpPr>
        <p:spPr>
          <a:xfrm>
            <a:off x="7536160" y="5157192"/>
            <a:ext cx="42484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V="1">
            <a:off x="7536160" y="2132856"/>
            <a:ext cx="0" cy="3024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7032104" y="2492896"/>
            <a:ext cx="311304" cy="400110"/>
          </a:xfrm>
          <a:prstGeom prst="rect">
            <a:avLst/>
          </a:prstGeom>
          <a:noFill/>
        </p:spPr>
        <p:txBody>
          <a:bodyPr wrap="none" rtlCol="0">
            <a:spAutoFit/>
          </a:bodyPr>
          <a:lstStyle/>
          <a:p>
            <a:r>
              <a:rPr lang="de-DE" sz="2000">
                <a:latin typeface="Cambria" panose="02040503050406030204" pitchFamily="18" charset="0"/>
                <a:ea typeface="Cambria" panose="02040503050406030204" pitchFamily="18" charset="0"/>
              </a:rPr>
              <a:t>S</a:t>
            </a:r>
            <a:endParaRPr lang="de-DE">
              <a:latin typeface="Cambria" panose="02040503050406030204" pitchFamily="18" charset="0"/>
              <a:ea typeface="Cambria" panose="02040503050406030204" pitchFamily="18" charset="0"/>
            </a:endParaRPr>
          </a:p>
        </p:txBody>
      </p:sp>
      <p:sp>
        <p:nvSpPr>
          <p:cNvPr id="17" name="Textfeld 16"/>
          <p:cNvSpPr txBox="1"/>
          <p:nvPr/>
        </p:nvSpPr>
        <p:spPr>
          <a:xfrm>
            <a:off x="7012928" y="3067774"/>
            <a:ext cx="343364" cy="400110"/>
          </a:xfrm>
          <a:prstGeom prst="rect">
            <a:avLst/>
          </a:prstGeom>
          <a:noFill/>
        </p:spPr>
        <p:txBody>
          <a:bodyPr wrap="none" rtlCol="0">
            <a:spAutoFit/>
          </a:bodyPr>
          <a:lstStyle/>
          <a:p>
            <a:r>
              <a:rPr lang="de-DE" sz="2000">
                <a:latin typeface="Cambria" panose="02040503050406030204" pitchFamily="18" charset="0"/>
                <a:ea typeface="Cambria" panose="02040503050406030204" pitchFamily="18" charset="0"/>
              </a:rPr>
              <a:t>R</a:t>
            </a:r>
            <a:endParaRPr lang="de-DE">
              <a:latin typeface="Cambria" panose="02040503050406030204" pitchFamily="18" charset="0"/>
              <a:ea typeface="Cambria" panose="02040503050406030204" pitchFamily="18" charset="0"/>
            </a:endParaRPr>
          </a:p>
        </p:txBody>
      </p:sp>
      <p:sp>
        <p:nvSpPr>
          <p:cNvPr id="18" name="Textfeld 17"/>
          <p:cNvSpPr txBox="1"/>
          <p:nvPr/>
        </p:nvSpPr>
        <p:spPr>
          <a:xfrm>
            <a:off x="7032104" y="3830799"/>
            <a:ext cx="352982" cy="400110"/>
          </a:xfrm>
          <a:prstGeom prst="rect">
            <a:avLst/>
          </a:prstGeom>
          <a:noFill/>
        </p:spPr>
        <p:txBody>
          <a:bodyPr wrap="none" rtlCol="0">
            <a:spAutoFit/>
          </a:bodyPr>
          <a:lstStyle/>
          <a:p>
            <a:r>
              <a:rPr lang="de-DE" sz="2000">
                <a:latin typeface="Cambria" panose="02040503050406030204" pitchFamily="18" charset="0"/>
                <a:ea typeface="Cambria" panose="02040503050406030204" pitchFamily="18" charset="0"/>
              </a:rPr>
              <a:t>Q</a:t>
            </a:r>
          </a:p>
        </p:txBody>
      </p:sp>
      <mc:AlternateContent xmlns:mc="http://schemas.openxmlformats.org/markup-compatibility/2006" xmlns:a14="http://schemas.microsoft.com/office/drawing/2010/main">
        <mc:Choice Requires="a14">
          <p:sp>
            <p:nvSpPr>
              <p:cNvPr id="19" name="Textfeld 18"/>
              <p:cNvSpPr txBox="1"/>
              <p:nvPr/>
            </p:nvSpPr>
            <p:spPr>
              <a:xfrm>
                <a:off x="6984334" y="4499828"/>
                <a:ext cx="442750" cy="400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de-DE" sz="2000" i="1" smtClean="0">
                              <a:latin typeface="Cambria Math" panose="02040503050406030204" pitchFamily="18" charset="0"/>
                            </a:rPr>
                          </m:ctrlPr>
                        </m:accPr>
                        <m:e>
                          <m:r>
                            <m:rPr>
                              <m:sty m:val="p"/>
                            </m:rPr>
                            <a:rPr lang="de-DE" sz="2000" b="0" i="0" smtClean="0">
                              <a:latin typeface="Cambria Math" panose="02040503050406030204" pitchFamily="18" charset="0"/>
                            </a:rPr>
                            <m:t>Q</m:t>
                          </m:r>
                        </m:e>
                      </m:acc>
                    </m:oMath>
                  </m:oMathPara>
                </a14:m>
                <a:endParaRPr lang="de-DE" sz="2000"/>
              </a:p>
            </p:txBody>
          </p:sp>
        </mc:Choice>
        <mc:Fallback xmlns="">
          <p:sp>
            <p:nvSpPr>
              <p:cNvPr id="19" name="Textfeld 18"/>
              <p:cNvSpPr txBox="1">
                <a:spLocks noRot="1" noChangeAspect="1" noMove="1" noResize="1" noEditPoints="1" noAdjustHandles="1" noChangeArrowheads="1" noChangeShapeType="1" noTextEdit="1"/>
              </p:cNvSpPr>
              <p:nvPr/>
            </p:nvSpPr>
            <p:spPr>
              <a:xfrm>
                <a:off x="6984334" y="4499828"/>
                <a:ext cx="442750" cy="400815"/>
              </a:xfrm>
              <a:prstGeom prst="rect">
                <a:avLst/>
              </a:prstGeom>
              <a:blipFill>
                <a:blip r:embed="rId7"/>
                <a:stretch>
                  <a:fillRect b="-13636"/>
                </a:stretch>
              </a:blipFill>
            </p:spPr>
            <p:txBody>
              <a:bodyPr/>
              <a:lstStyle/>
              <a:p>
                <a:r>
                  <a:rPr lang="de-DE">
                    <a:noFill/>
                  </a:rPr>
                  <a:t> </a:t>
                </a:r>
              </a:p>
            </p:txBody>
          </p:sp>
        </mc:Fallback>
      </mc:AlternateContent>
      <p:cxnSp>
        <p:nvCxnSpPr>
          <p:cNvPr id="20" name="Gerader Verbinder 19"/>
          <p:cNvCxnSpPr/>
          <p:nvPr/>
        </p:nvCxnSpPr>
        <p:spPr>
          <a:xfrm>
            <a:off x="7536160" y="2852936"/>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7824192" y="2492896"/>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flipV="1">
            <a:off x="7824192" y="2492896"/>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flipV="1">
            <a:off x="8544272" y="2492896"/>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flipH="1" flipV="1">
            <a:off x="8531572" y="2849528"/>
            <a:ext cx="3253060"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a:off x="7536160" y="3497600"/>
            <a:ext cx="2448272" cy="3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a:xfrm>
            <a:off x="9984432" y="3140968"/>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9984432" y="3140968"/>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a:xfrm flipV="1">
            <a:off x="10704512" y="3140968"/>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flipH="1">
            <a:off x="10691812" y="3497600"/>
            <a:ext cx="10928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7536160" y="4208388"/>
            <a:ext cx="864096" cy="3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a:xfrm>
            <a:off x="8400256" y="3851756"/>
            <a:ext cx="18341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flipV="1">
            <a:off x="8400256" y="3851756"/>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flipV="1">
            <a:off x="10234364" y="3851756"/>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a:xfrm flipH="1" flipV="1">
            <a:off x="10234364" y="4208388"/>
            <a:ext cx="1597312" cy="3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7523460" y="4499828"/>
            <a:ext cx="5760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a:xfrm flipV="1">
            <a:off x="8099524" y="4499828"/>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a:xfrm flipH="1" flipV="1">
            <a:off x="8086824" y="4856460"/>
            <a:ext cx="2401664" cy="3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a:xfrm>
            <a:off x="7824192" y="2276872"/>
            <a:ext cx="0" cy="28803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a:xfrm>
            <a:off x="8099524" y="2276872"/>
            <a:ext cx="0" cy="28803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0" name="Gerader Verbinder 59"/>
          <p:cNvCxnSpPr/>
          <p:nvPr/>
        </p:nvCxnSpPr>
        <p:spPr>
          <a:xfrm>
            <a:off x="8400256" y="2276872"/>
            <a:ext cx="0" cy="28803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flipV="1">
            <a:off x="10488488" y="4509120"/>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r Verbinder 65"/>
          <p:cNvCxnSpPr/>
          <p:nvPr/>
        </p:nvCxnSpPr>
        <p:spPr>
          <a:xfrm flipH="1" flipV="1">
            <a:off x="10488488" y="4509120"/>
            <a:ext cx="1296144" cy="3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mit Pfeil 68"/>
          <p:cNvCxnSpPr/>
          <p:nvPr/>
        </p:nvCxnSpPr>
        <p:spPr>
          <a:xfrm>
            <a:off x="7824192" y="5373216"/>
            <a:ext cx="576064" cy="0"/>
          </a:xfrm>
          <a:prstGeom prst="straightConnector1">
            <a:avLst/>
          </a:prstGeom>
          <a:ln w="1905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feld 69"/>
              <p:cNvSpPr txBox="1"/>
              <p:nvPr/>
            </p:nvSpPr>
            <p:spPr>
              <a:xfrm>
                <a:off x="7746425" y="5373216"/>
                <a:ext cx="7978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0000FF"/>
                          </a:solidFill>
                          <a:latin typeface="Cambria Math" panose="02040503050406030204" pitchFamily="18" charset="0"/>
                        </a:rPr>
                        <m:t>2⋅</m:t>
                      </m:r>
                      <m:r>
                        <m:rPr>
                          <m:sty m:val="p"/>
                        </m:rPr>
                        <a:rPr lang="de-DE" b="0" i="0" smtClean="0">
                          <a:solidFill>
                            <a:srgbClr val="0000FF"/>
                          </a:solidFill>
                          <a:latin typeface="Cambria Math" panose="02040503050406030204" pitchFamily="18" charset="0"/>
                        </a:rPr>
                        <m:t>Δ</m:t>
                      </m:r>
                      <m:r>
                        <a:rPr lang="de-DE" b="0" i="1" smtClean="0">
                          <a:solidFill>
                            <a:srgbClr val="0000FF"/>
                          </a:solidFill>
                          <a:latin typeface="Cambria Math" panose="02040503050406030204" pitchFamily="18" charset="0"/>
                        </a:rPr>
                        <m:t>𝑡</m:t>
                      </m:r>
                    </m:oMath>
                  </m:oMathPara>
                </a14:m>
                <a:endParaRPr lang="de-DE">
                  <a:solidFill>
                    <a:srgbClr val="0000FF"/>
                  </a:solidFill>
                </a:endParaRPr>
              </a:p>
            </p:txBody>
          </p:sp>
        </mc:Choice>
        <mc:Fallback xmlns="">
          <p:sp>
            <p:nvSpPr>
              <p:cNvPr id="70" name="Textfeld 69"/>
              <p:cNvSpPr txBox="1">
                <a:spLocks noRot="1" noChangeAspect="1" noMove="1" noResize="1" noEditPoints="1" noAdjustHandles="1" noChangeArrowheads="1" noChangeShapeType="1" noTextEdit="1"/>
              </p:cNvSpPr>
              <p:nvPr/>
            </p:nvSpPr>
            <p:spPr>
              <a:xfrm>
                <a:off x="7746425" y="5373216"/>
                <a:ext cx="797847" cy="369332"/>
              </a:xfrm>
              <a:prstGeom prst="rect">
                <a:avLst/>
              </a:prstGeom>
              <a:blipFill>
                <a:blip r:embed="rId8"/>
                <a:stretch>
                  <a:fillRect/>
                </a:stretch>
              </a:blipFill>
            </p:spPr>
            <p:txBody>
              <a:bodyPr/>
              <a:lstStyle/>
              <a:p>
                <a:r>
                  <a:rPr lang="de-DE">
                    <a:noFill/>
                  </a:rPr>
                  <a:t> </a:t>
                </a:r>
              </a:p>
            </p:txBody>
          </p:sp>
        </mc:Fallback>
      </mc:AlternateContent>
      <p:sp>
        <p:nvSpPr>
          <p:cNvPr id="73" name="Textfeld 72"/>
          <p:cNvSpPr txBox="1"/>
          <p:nvPr/>
        </p:nvSpPr>
        <p:spPr>
          <a:xfrm>
            <a:off x="11580602" y="5229200"/>
            <a:ext cx="276038" cy="369332"/>
          </a:xfrm>
          <a:prstGeom prst="rect">
            <a:avLst/>
          </a:prstGeom>
          <a:noFill/>
        </p:spPr>
        <p:txBody>
          <a:bodyPr wrap="none" rtlCol="0">
            <a:spAutoFit/>
          </a:bodyPr>
          <a:lstStyle/>
          <a:p>
            <a:r>
              <a:rPr lang="de-DE"/>
              <a:t>t</a:t>
            </a:r>
          </a:p>
        </p:txBody>
      </p:sp>
    </p:spTree>
    <p:extLst>
      <p:ext uri="{BB962C8B-B14F-4D97-AF65-F5344CB8AC3E}">
        <p14:creationId xmlns:p14="http://schemas.microsoft.com/office/powerpoint/2010/main" val="17750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a:xfrm>
            <a:off x="431425" y="1241636"/>
            <a:ext cx="11472025" cy="4448177"/>
          </a:xfrm>
        </p:spPr>
        <p:txBody>
          <a:bodyPr/>
          <a:lstStyle/>
          <a:p>
            <a:pPr marL="0" indent="0">
              <a:buNone/>
            </a:pPr>
            <a:r>
              <a:rPr lang="de-DE" dirty="0"/>
              <a:t> </a:t>
            </a:r>
          </a:p>
        </p:txBody>
      </p:sp>
      <mc:AlternateContent xmlns:mc="http://schemas.openxmlformats.org/markup-compatibility/2006" xmlns:a14="http://schemas.microsoft.com/office/drawing/2010/main">
        <mc:Choice Requires="a14">
          <p:graphicFrame>
            <p:nvGraphicFramePr>
              <p:cNvPr id="14" name="Group 42"/>
              <p:cNvGraphicFramePr>
                <a:graphicFrameLocks noGrp="1"/>
              </p:cNvGraphicFramePr>
              <p:nvPr>
                <p:extLst>
                  <p:ext uri="{D42A27DB-BD31-4B8C-83A1-F6EECF244321}">
                    <p14:modId xmlns:p14="http://schemas.microsoft.com/office/powerpoint/2010/main" val="2570311466"/>
                  </p:ext>
                </p:extLst>
              </p:nvPr>
            </p:nvGraphicFramePr>
            <p:xfrm>
              <a:off x="2411414" y="1484314"/>
              <a:ext cx="7369175" cy="4205499"/>
            </p:xfrm>
            <a:graphic>
              <a:graphicData uri="http://schemas.openxmlformats.org/drawingml/2006/table">
                <a:tbl>
                  <a:tblPr/>
                  <a:tblGrid>
                    <a:gridCol w="1843087">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1843088">
                      <a:extLst>
                        <a:ext uri="{9D8B030D-6E8A-4147-A177-3AD203B41FA5}">
                          <a16:colId xmlns:a16="http://schemas.microsoft.com/office/drawing/2014/main" val="20002"/>
                        </a:ext>
                      </a:extLst>
                    </a:gridCol>
                    <a:gridCol w="1841500">
                      <a:extLst>
                        <a:ext uri="{9D8B030D-6E8A-4147-A177-3AD203B41FA5}">
                          <a16:colId xmlns:a16="http://schemas.microsoft.com/office/drawing/2014/main" val="20003"/>
                        </a:ext>
                      </a:extLst>
                    </a:gridCol>
                  </a:tblGrid>
                  <a:tr h="863873">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UND</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ODER</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NICHT</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2271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err="1">
                              <a:ln>
                                <a:noFill/>
                              </a:ln>
                              <a:solidFill>
                                <a:schemeClr val="tx1"/>
                              </a:solidFill>
                              <a:effectLst/>
                              <a:latin typeface="Calibri" pitchFamily="34" charset="0"/>
                            </a:rPr>
                            <a:t>Graphisch</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5764">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1" i="0" u="none" strike="noStrike" cap="none" normalizeH="0" baseline="0" dirty="0" err="1">
                              <a:ln>
                                <a:noFill/>
                              </a:ln>
                              <a:solidFill>
                                <a:schemeClr val="tx1"/>
                              </a:solidFill>
                              <a:effectLst/>
                              <a:latin typeface="Calibri" pitchFamily="34" charset="0"/>
                            </a:rPr>
                            <a:t>Aussagenlogik</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0" i="1" u="none" strike="noStrike" cap="none" normalizeH="0" baseline="0" smtClean="0">
                                    <a:ln>
                                      <a:noFill/>
                                    </a:ln>
                                    <a:solidFill>
                                      <a:schemeClr val="tx1"/>
                                    </a:solidFill>
                                    <a:effectLst/>
                                    <a:latin typeface="Cambria Math" panose="02040503050406030204" pitchFamily="18" charset="0"/>
                                  </a:rPr>
                                  <m:t>𝑄</m:t>
                                </m:r>
                                <m:r>
                                  <a:rPr kumimoji="1" lang="de-DE" sz="2400" b="0" i="1" u="none" strike="noStrike" cap="none" normalizeH="0" baseline="0" smtClean="0">
                                    <a:ln>
                                      <a:noFill/>
                                    </a:ln>
                                    <a:solidFill>
                                      <a:schemeClr val="tx1"/>
                                    </a:solidFill>
                                    <a:effectLst/>
                                    <a:latin typeface="Cambria Math" panose="02040503050406030204" pitchFamily="18" charset="0"/>
                                  </a:rPr>
                                  <m:t>=</m:t>
                                </m:r>
                                <m:r>
                                  <a:rPr kumimoji="1" lang="de-DE" sz="2400" b="0" i="1" u="none" strike="noStrike" cap="none" normalizeH="0" baseline="0" smtClean="0">
                                    <a:ln>
                                      <a:noFill/>
                                    </a:ln>
                                    <a:solidFill>
                                      <a:schemeClr val="tx1"/>
                                    </a:solidFill>
                                    <a:effectLst/>
                                    <a:latin typeface="Cambria Math" panose="02040503050406030204" pitchFamily="18" charset="0"/>
                                  </a:rPr>
                                  <m:t>𝐴</m:t>
                                </m:r>
                                <m:r>
                                  <a:rPr kumimoji="1" lang="de-DE" sz="2400" b="0" i="1" u="none" strike="noStrike" cap="none" normalizeH="0" baseline="0" smtClean="0">
                                    <a:ln>
                                      <a:noFill/>
                                    </a:ln>
                                    <a:solidFill>
                                      <a:schemeClr val="tx1"/>
                                    </a:solidFill>
                                    <a:effectLst/>
                                    <a:latin typeface="Cambria Math" panose="02040503050406030204" pitchFamily="18" charset="0"/>
                                  </a:rPr>
                                  <m:t>∧</m:t>
                                </m:r>
                                <m:r>
                                  <a:rPr kumimoji="1" lang="de-DE" sz="2400" b="0" i="1" u="none" strike="noStrike" cap="none" normalizeH="0" baseline="0" smtClean="0">
                                    <a:ln>
                                      <a:noFill/>
                                    </a:ln>
                                    <a:solidFill>
                                      <a:schemeClr val="tx1"/>
                                    </a:solidFill>
                                    <a:effectLst/>
                                    <a:latin typeface="Cambria Math" panose="02040503050406030204" pitchFamily="18" charset="0"/>
                                  </a:rPr>
                                  <m:t>𝐵</m:t>
                                </m:r>
                              </m:oMath>
                            </m:oMathPara>
                          </a14:m>
                          <a:endParaRPr kumimoji="1" lang="en-US" sz="20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r>
                                  <a:rPr kumimoji="1" lang="de-DE" sz="2400" b="0" i="1" u="none" strike="noStrike" cap="none" normalizeH="0" baseline="0" smtClean="0">
                                    <a:ln>
                                      <a:noFill/>
                                    </a:ln>
                                    <a:solidFill>
                                      <a:schemeClr val="tx1"/>
                                    </a:solidFill>
                                    <a:effectLst/>
                                    <a:latin typeface="Cambria Math" panose="02040503050406030204" pitchFamily="18" charset="0"/>
                                  </a:rPr>
                                  <m:t>𝑄</m:t>
                                </m:r>
                                <m:r>
                                  <a:rPr kumimoji="1" lang="de-DE" sz="2400" b="0" i="1" u="none" strike="noStrike" cap="none" normalizeH="0" baseline="0" smtClean="0">
                                    <a:ln>
                                      <a:noFill/>
                                    </a:ln>
                                    <a:solidFill>
                                      <a:schemeClr val="tx1"/>
                                    </a:solidFill>
                                    <a:effectLst/>
                                    <a:latin typeface="Cambria Math" panose="02040503050406030204" pitchFamily="18" charset="0"/>
                                  </a:rPr>
                                  <m:t>=</m:t>
                                </m:r>
                                <m:r>
                                  <a:rPr kumimoji="1" lang="de-DE" sz="2400" b="0" i="1" u="none" strike="noStrike" cap="none" normalizeH="0" baseline="0" smtClean="0">
                                    <a:ln>
                                      <a:noFill/>
                                    </a:ln>
                                    <a:solidFill>
                                      <a:schemeClr val="tx1"/>
                                    </a:solidFill>
                                    <a:effectLst/>
                                    <a:latin typeface="Cambria Math" panose="02040503050406030204" pitchFamily="18" charset="0"/>
                                  </a:rPr>
                                  <m:t>𝐴</m:t>
                                </m:r>
                                <m:r>
                                  <a:rPr kumimoji="1" lang="de-DE" sz="2400" b="0" i="1" u="none" strike="noStrike" cap="none" normalizeH="0" baseline="0" smtClean="0">
                                    <a:ln>
                                      <a:noFill/>
                                    </a:ln>
                                    <a:solidFill>
                                      <a:schemeClr val="tx1"/>
                                    </a:solidFill>
                                    <a:effectLst/>
                                    <a:latin typeface="Cambria Math" panose="02040503050406030204" pitchFamily="18" charset="0"/>
                                  </a:rPr>
                                  <m:t>∨</m:t>
                                </m:r>
                                <m:r>
                                  <a:rPr kumimoji="1" lang="de-DE" sz="2400" b="0" i="1" u="none" strike="noStrike" cap="none" normalizeH="0" baseline="0" smtClean="0">
                                    <a:ln>
                                      <a:noFill/>
                                    </a:ln>
                                    <a:solidFill>
                                      <a:schemeClr val="tx1"/>
                                    </a:solidFill>
                                    <a:effectLst/>
                                    <a:latin typeface="Cambria Math" panose="02040503050406030204" pitchFamily="18" charset="0"/>
                                  </a:rPr>
                                  <m:t>𝐵</m:t>
                                </m:r>
                              </m:oMath>
                            </m:oMathPara>
                          </a14:m>
                          <a:endParaRPr kumimoji="1" lang="en-US" sz="20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r>
                                  <a:rPr kumimoji="1" lang="de-DE" sz="2400" b="0" i="1" u="none" strike="noStrike" cap="none" normalizeH="0" baseline="0" smtClean="0">
                                    <a:ln>
                                      <a:noFill/>
                                    </a:ln>
                                    <a:solidFill>
                                      <a:schemeClr val="tx1"/>
                                    </a:solidFill>
                                    <a:effectLst/>
                                    <a:latin typeface="Cambria Math" panose="02040503050406030204" pitchFamily="18" charset="0"/>
                                  </a:rPr>
                                  <m:t>𝑜𝑢𝑡</m:t>
                                </m:r>
                                <m:r>
                                  <a:rPr kumimoji="1" lang="de-DE" sz="2400" b="0" i="1" u="none" strike="noStrike" cap="none" normalizeH="0" baseline="0" smtClean="0">
                                    <a:ln>
                                      <a:noFill/>
                                    </a:ln>
                                    <a:solidFill>
                                      <a:schemeClr val="tx1"/>
                                    </a:solidFill>
                                    <a:effectLst/>
                                    <a:latin typeface="Cambria Math" panose="02040503050406030204" pitchFamily="18" charset="0"/>
                                  </a:rPr>
                                  <m:t>=¬</m:t>
                                </m:r>
                                <m:r>
                                  <a:rPr kumimoji="1" lang="de-DE" sz="2400" b="0" i="1" u="none" strike="noStrike" cap="none" normalizeH="0" baseline="0" smtClean="0">
                                    <a:ln>
                                      <a:noFill/>
                                    </a:ln>
                                    <a:solidFill>
                                      <a:schemeClr val="tx1"/>
                                    </a:solidFill>
                                    <a:effectLst/>
                                    <a:latin typeface="Cambria Math" panose="02040503050406030204" pitchFamily="18" charset="0"/>
                                  </a:rPr>
                                  <m:t>𝐴</m:t>
                                </m:r>
                              </m:oMath>
                            </m:oMathPara>
                          </a14:m>
                          <a:endParaRPr kumimoji="1" lang="en-US" sz="20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5764">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C</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 = A&amp;B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 = A|B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out = !A (~A)</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5764">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1" i="0" u="none" strike="noStrike" cap="none" normalizeH="0" baseline="0" dirty="0" err="1">
                              <a:ln>
                                <a:noFill/>
                              </a:ln>
                              <a:solidFill>
                                <a:schemeClr val="tx1"/>
                              </a:solidFill>
                              <a:effectLst/>
                              <a:latin typeface="Calibri" pitchFamily="34" charset="0"/>
                            </a:rPr>
                            <a:t>Schaltalgebra</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r>
                                  <a:rPr kumimoji="1" lang="de-DE" sz="2400" b="0" i="1" u="none" strike="noStrike" cap="none" normalizeH="0" baseline="0" smtClean="0">
                                    <a:ln>
                                      <a:noFill/>
                                    </a:ln>
                                    <a:solidFill>
                                      <a:schemeClr val="tx1"/>
                                    </a:solidFill>
                                    <a:effectLst/>
                                    <a:latin typeface="Cambria Math" panose="02040503050406030204" pitchFamily="18" charset="0"/>
                                  </a:rPr>
                                  <m:t>𝑄</m:t>
                                </m:r>
                                <m:r>
                                  <a:rPr kumimoji="1" lang="de-DE" sz="2400" b="0" i="1" u="none" strike="noStrike" cap="none" normalizeH="0" baseline="0" smtClean="0">
                                    <a:ln>
                                      <a:noFill/>
                                    </a:ln>
                                    <a:solidFill>
                                      <a:schemeClr val="tx1"/>
                                    </a:solidFill>
                                    <a:effectLst/>
                                    <a:latin typeface="Cambria Math" panose="02040503050406030204" pitchFamily="18" charset="0"/>
                                  </a:rPr>
                                  <m:t>=</m:t>
                                </m:r>
                                <m:r>
                                  <a:rPr kumimoji="1" lang="de-DE" sz="2400" b="0" i="1" u="none" strike="noStrike" cap="none" normalizeH="0" baseline="0" smtClean="0">
                                    <a:ln>
                                      <a:noFill/>
                                    </a:ln>
                                    <a:solidFill>
                                      <a:schemeClr val="tx1"/>
                                    </a:solidFill>
                                    <a:effectLst/>
                                    <a:latin typeface="Cambria Math" panose="02040503050406030204" pitchFamily="18" charset="0"/>
                                  </a:rPr>
                                  <m:t>𝐴</m:t>
                                </m:r>
                                <m:r>
                                  <a:rPr kumimoji="1" lang="de-DE" sz="2400" b="0" i="1" u="none" strike="noStrike" cap="none" normalizeH="0" baseline="0" smtClean="0">
                                    <a:ln>
                                      <a:noFill/>
                                    </a:ln>
                                    <a:solidFill>
                                      <a:schemeClr val="tx1"/>
                                    </a:solidFill>
                                    <a:effectLst/>
                                    <a:latin typeface="Cambria Math" panose="02040503050406030204" pitchFamily="18" charset="0"/>
                                  </a:rPr>
                                  <m:t>⋅</m:t>
                                </m:r>
                                <m:r>
                                  <a:rPr kumimoji="1" lang="de-DE" sz="2400" b="0" i="1" u="none" strike="noStrike" cap="none" normalizeH="0" baseline="0" smtClean="0">
                                    <a:ln>
                                      <a:noFill/>
                                    </a:ln>
                                    <a:solidFill>
                                      <a:schemeClr val="tx1"/>
                                    </a:solidFill>
                                    <a:effectLst/>
                                    <a:latin typeface="Cambria Math" panose="02040503050406030204" pitchFamily="18" charset="0"/>
                                  </a:rPr>
                                  <m:t>𝐵</m:t>
                                </m:r>
                              </m:oMath>
                            </m:oMathPara>
                          </a14:m>
                          <a:endParaRPr kumimoji="1" lang="en-US" sz="20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r>
                                  <a:rPr kumimoji="1" lang="de-DE" sz="2400" b="0" i="1" u="none" strike="noStrike" cap="none" normalizeH="0" baseline="0" smtClean="0">
                                    <a:ln>
                                      <a:noFill/>
                                    </a:ln>
                                    <a:solidFill>
                                      <a:schemeClr val="tx1"/>
                                    </a:solidFill>
                                    <a:effectLst/>
                                    <a:latin typeface="Cambria Math" panose="02040503050406030204" pitchFamily="18" charset="0"/>
                                  </a:rPr>
                                  <m:t>𝑄</m:t>
                                </m:r>
                                <m:r>
                                  <a:rPr kumimoji="1" lang="de-DE" sz="2400" b="0" i="1" u="none" strike="noStrike" cap="none" normalizeH="0" baseline="0" smtClean="0">
                                    <a:ln>
                                      <a:noFill/>
                                    </a:ln>
                                    <a:solidFill>
                                      <a:schemeClr val="tx1"/>
                                    </a:solidFill>
                                    <a:effectLst/>
                                    <a:latin typeface="Cambria Math" panose="02040503050406030204" pitchFamily="18" charset="0"/>
                                  </a:rPr>
                                  <m:t>=</m:t>
                                </m:r>
                                <m:r>
                                  <a:rPr kumimoji="1" lang="de-DE" sz="2400" b="0" i="1" u="none" strike="noStrike" cap="none" normalizeH="0" baseline="0" smtClean="0">
                                    <a:ln>
                                      <a:noFill/>
                                    </a:ln>
                                    <a:solidFill>
                                      <a:schemeClr val="tx1"/>
                                    </a:solidFill>
                                    <a:effectLst/>
                                    <a:latin typeface="Cambria Math" panose="02040503050406030204" pitchFamily="18" charset="0"/>
                                  </a:rPr>
                                  <m:t>𝐴</m:t>
                                </m:r>
                                <m:r>
                                  <a:rPr kumimoji="1" lang="de-DE" sz="2400" b="0" i="1" u="none" strike="noStrike" cap="none" normalizeH="0" baseline="0" smtClean="0">
                                    <a:ln>
                                      <a:noFill/>
                                    </a:ln>
                                    <a:solidFill>
                                      <a:schemeClr val="tx1"/>
                                    </a:solidFill>
                                    <a:effectLst/>
                                    <a:latin typeface="Cambria Math" panose="02040503050406030204" pitchFamily="18" charset="0"/>
                                  </a:rPr>
                                  <m:t>+</m:t>
                                </m:r>
                                <m:r>
                                  <a:rPr kumimoji="1" lang="de-DE" sz="2400" b="0" i="1" u="none" strike="noStrike" cap="none" normalizeH="0" baseline="0" smtClean="0">
                                    <a:ln>
                                      <a:noFill/>
                                    </a:ln>
                                    <a:solidFill>
                                      <a:schemeClr val="tx1"/>
                                    </a:solidFill>
                                    <a:effectLst/>
                                    <a:latin typeface="Cambria Math" panose="02040503050406030204" pitchFamily="18" charset="0"/>
                                  </a:rPr>
                                  <m:t>𝐵</m:t>
                                </m:r>
                              </m:oMath>
                            </m:oMathPara>
                          </a14:m>
                          <a:endParaRPr kumimoji="1" lang="en-US" sz="20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r>
                                  <a:rPr kumimoji="1" lang="de-DE" sz="2400" b="0" i="1" u="none" strike="noStrike" cap="none" normalizeH="0" baseline="0" smtClean="0">
                                    <a:ln>
                                      <a:noFill/>
                                    </a:ln>
                                    <a:solidFill>
                                      <a:schemeClr val="tx1"/>
                                    </a:solidFill>
                                    <a:effectLst/>
                                    <a:latin typeface="Cambria Math" panose="02040503050406030204" pitchFamily="18" charset="0"/>
                                  </a:rPr>
                                  <m:t>𝑜𝑢𝑡</m:t>
                                </m:r>
                                <m:r>
                                  <a:rPr kumimoji="1" lang="de-DE" sz="2400" b="0" i="1" u="none" strike="noStrike" cap="none" normalizeH="0" baseline="0" smtClean="0">
                                    <a:ln>
                                      <a:noFill/>
                                    </a:ln>
                                    <a:solidFill>
                                      <a:schemeClr val="tx1"/>
                                    </a:solidFill>
                                    <a:effectLst/>
                                    <a:latin typeface="Cambria Math" panose="02040503050406030204" pitchFamily="18" charset="0"/>
                                  </a:rPr>
                                  <m:t>=</m:t>
                                </m:r>
                                <m:bar>
                                  <m:barPr>
                                    <m:pos m:val="top"/>
                                    <m:ctrlPr>
                                      <a:rPr kumimoji="1" lang="de-DE" sz="2400" b="0" i="1" u="none" strike="noStrike" cap="none" normalizeH="0" baseline="0" smtClean="0">
                                        <a:ln>
                                          <a:noFill/>
                                        </a:ln>
                                        <a:solidFill>
                                          <a:schemeClr val="tx1"/>
                                        </a:solidFill>
                                        <a:effectLst/>
                                        <a:latin typeface="Cambria Math" panose="02040503050406030204" pitchFamily="18" charset="0"/>
                                      </a:rPr>
                                    </m:ctrlPr>
                                  </m:barPr>
                                  <m:e>
                                    <m:r>
                                      <a:rPr kumimoji="1" lang="de-DE" sz="2400" b="0" i="1" u="none" strike="noStrike" cap="none" normalizeH="0" baseline="0" smtClean="0">
                                        <a:ln>
                                          <a:noFill/>
                                        </a:ln>
                                        <a:solidFill>
                                          <a:schemeClr val="tx1"/>
                                        </a:solidFill>
                                        <a:effectLst/>
                                        <a:latin typeface="Cambria Math" panose="02040503050406030204" pitchFamily="18" charset="0"/>
                                      </a:rPr>
                                      <m:t>𝐴</m:t>
                                    </m:r>
                                  </m:e>
                                </m:bar>
                              </m:oMath>
                            </m:oMathPara>
                          </a14:m>
                          <a:endParaRPr kumimoji="1" lang="en-US" sz="18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Choice>
        <mc:Fallback xmlns="">
          <p:graphicFrame>
            <p:nvGraphicFramePr>
              <p:cNvPr id="14" name="Group 42"/>
              <p:cNvGraphicFramePr>
                <a:graphicFrameLocks noGrp="1"/>
              </p:cNvGraphicFramePr>
              <p:nvPr>
                <p:extLst>
                  <p:ext uri="{D42A27DB-BD31-4B8C-83A1-F6EECF244321}">
                    <p14:modId xmlns:p14="http://schemas.microsoft.com/office/powerpoint/2010/main" val="2570311466"/>
                  </p:ext>
                </p:extLst>
              </p:nvPr>
            </p:nvGraphicFramePr>
            <p:xfrm>
              <a:off x="2411414" y="1484314"/>
              <a:ext cx="7369175" cy="4205499"/>
            </p:xfrm>
            <a:graphic>
              <a:graphicData uri="http://schemas.openxmlformats.org/drawingml/2006/table">
                <a:tbl>
                  <a:tblPr/>
                  <a:tblGrid>
                    <a:gridCol w="1843087">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1843088">
                      <a:extLst>
                        <a:ext uri="{9D8B030D-6E8A-4147-A177-3AD203B41FA5}">
                          <a16:colId xmlns:a16="http://schemas.microsoft.com/office/drawing/2014/main" val="20002"/>
                        </a:ext>
                      </a:extLst>
                    </a:gridCol>
                    <a:gridCol w="1841500">
                      <a:extLst>
                        <a:ext uri="{9D8B030D-6E8A-4147-A177-3AD203B41FA5}">
                          <a16:colId xmlns:a16="http://schemas.microsoft.com/office/drawing/2014/main" val="20003"/>
                        </a:ext>
                      </a:extLst>
                    </a:gridCol>
                  </a:tblGrid>
                  <a:tr h="863873">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1" i="0" u="none" strike="noStrike" cap="none" normalizeH="0" baseline="0" dirty="0" smtClean="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tx1"/>
                              </a:solidFill>
                              <a:effectLst/>
                              <a:latin typeface="Calibri" pitchFamily="34" charset="0"/>
                            </a:rPr>
                            <a:t>UND</a:t>
                          </a:r>
                          <a:endParaRPr kumimoji="1" lang="en-US" sz="2000" b="1" i="0" u="none" strike="noStrike" cap="none" normalizeH="0" baseline="0" dirty="0" smtClean="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smtClean="0">
                              <a:ln>
                                <a:noFill/>
                              </a:ln>
                              <a:solidFill>
                                <a:schemeClr val="tx1"/>
                              </a:solidFill>
                              <a:effectLst/>
                              <a:latin typeface="Calibri" pitchFamily="34" charset="0"/>
                            </a:rPr>
                            <a:t>ODER</a:t>
                          </a:r>
                          <a:endParaRPr kumimoji="1" lang="en-US" sz="2000" b="1" i="0" u="none" strike="noStrike" cap="none" normalizeH="0" baseline="0" smtClean="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smtClean="0">
                              <a:ln>
                                <a:noFill/>
                              </a:ln>
                              <a:solidFill>
                                <a:schemeClr val="tx1"/>
                              </a:solidFill>
                              <a:effectLst/>
                              <a:latin typeface="Calibri" pitchFamily="34" charset="0"/>
                            </a:rPr>
                            <a:t>NICHT</a:t>
                          </a:r>
                          <a:endParaRPr kumimoji="1" lang="en-US" sz="2000" b="1" i="0" u="none" strike="noStrike" cap="none" normalizeH="0" baseline="0" smtClean="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2271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err="1" smtClean="0">
                              <a:ln>
                                <a:noFill/>
                              </a:ln>
                              <a:solidFill>
                                <a:schemeClr val="tx1"/>
                              </a:solidFill>
                              <a:effectLst/>
                              <a:latin typeface="Calibri" pitchFamily="34" charset="0"/>
                            </a:rPr>
                            <a:t>Graphisch</a:t>
                          </a:r>
                          <a:endParaRPr kumimoji="1" lang="en-US" sz="2000" b="1" i="0" u="none" strike="noStrike" cap="none" normalizeH="0" baseline="0" dirty="0" smtClean="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5764">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1" i="0" u="none" strike="noStrike" cap="none" normalizeH="0" baseline="0" dirty="0" err="1" smtClean="0">
                              <a:ln>
                                <a:noFill/>
                              </a:ln>
                              <a:solidFill>
                                <a:schemeClr val="tx1"/>
                              </a:solidFill>
                              <a:effectLst/>
                              <a:latin typeface="Calibri" pitchFamily="34" charset="0"/>
                            </a:rPr>
                            <a:t>Aussagenlogik</a:t>
                          </a:r>
                          <a:endParaRPr kumimoji="1" lang="en-US" sz="2000" b="1" i="0" u="none" strike="noStrike" cap="none" normalizeH="0" baseline="0" dirty="0" smtClean="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endParaRPr lang="de-DE"/>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100993" t="-326415" r="-209934" b="-230189"/>
                          </a:stretch>
                        </a:blipFill>
                      </a:tcPr>
                    </a:tc>
                    <a:tc>
                      <a:txBody>
                        <a:bodyPr/>
                        <a:lstStyle/>
                        <a:p>
                          <a:endParaRPr lang="de-DE"/>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200330" t="-326415" r="-109241" b="-230189"/>
                          </a:stretch>
                        </a:blipFill>
                      </a:tcPr>
                    </a:tc>
                    <a:tc>
                      <a:txBody>
                        <a:bodyPr/>
                        <a:lstStyle/>
                        <a:p>
                          <a:endParaRPr lang="de-DE"/>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301325" t="-326415" r="-9603" b="-230189"/>
                          </a:stretch>
                        </a:blipFill>
                      </a:tcPr>
                    </a:tc>
                    <a:extLst>
                      <a:ext uri="{0D108BD9-81ED-4DB2-BD59-A6C34878D82A}">
                        <a16:rowId xmlns:a16="http://schemas.microsoft.com/office/drawing/2014/main" val="10002"/>
                      </a:ext>
                    </a:extLst>
                  </a:tr>
                  <a:tr h="82296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tx1"/>
                              </a:solidFill>
                              <a:effectLst/>
                              <a:latin typeface="Calibri" pitchFamily="34" charset="0"/>
                            </a:rPr>
                            <a:t>C</a:t>
                          </a:r>
                          <a:endParaRPr kumimoji="1" lang="en-US" sz="2000" b="1" i="0" u="none" strike="noStrike" cap="none" normalizeH="0" baseline="0" dirty="0" smtClean="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Q = A&amp;B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Q = A|B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out = !A (~A)</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5764">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1" i="0" u="none" strike="noStrike" cap="none" normalizeH="0" baseline="0" dirty="0" err="1" smtClean="0">
                              <a:ln>
                                <a:noFill/>
                              </a:ln>
                              <a:solidFill>
                                <a:schemeClr val="tx1"/>
                              </a:solidFill>
                              <a:effectLst/>
                              <a:latin typeface="Calibri" pitchFamily="34" charset="0"/>
                            </a:rPr>
                            <a:t>Schaltalgebra</a:t>
                          </a:r>
                          <a:endParaRPr kumimoji="1" lang="en-US" sz="2000" b="1" i="0" u="none" strike="noStrike" cap="none" normalizeH="0" baseline="0" dirty="0" smtClean="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endParaRPr lang="de-DE"/>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100993" t="-553774" r="-209934" b="-2830"/>
                          </a:stretch>
                        </a:blipFill>
                      </a:tcPr>
                    </a:tc>
                    <a:tc>
                      <a:txBody>
                        <a:bodyPr/>
                        <a:lstStyle/>
                        <a:p>
                          <a:endParaRPr lang="de-DE"/>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200330" t="-553774" r="-109241" b="-2830"/>
                          </a:stretch>
                        </a:blipFill>
                      </a:tcPr>
                    </a:tc>
                    <a:tc>
                      <a:txBody>
                        <a:bodyPr/>
                        <a:lstStyle/>
                        <a:p>
                          <a:endParaRPr lang="de-DE"/>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301325" t="-553774" r="-9603" b="-2830"/>
                          </a:stretch>
                        </a:blipFill>
                      </a:tcPr>
                    </a:tc>
                    <a:extLst>
                      <a:ext uri="{0D108BD9-81ED-4DB2-BD59-A6C34878D82A}">
                        <a16:rowId xmlns:a16="http://schemas.microsoft.com/office/drawing/2014/main" val="10004"/>
                      </a:ext>
                    </a:extLst>
                  </a:tr>
                </a:tbl>
              </a:graphicData>
            </a:graphic>
          </p:graphicFrame>
        </mc:Fallback>
      </mc:AlternateContent>
      <p:pic>
        <p:nvPicPr>
          <p:cNvPr id="6183" name="Picture 35" descr="120px-AND_ANSI_Labelled_svg"/>
          <p:cNvPicPr>
            <a:picLocks noChangeAspect="1" noChangeArrowheads="1"/>
          </p:cNvPicPr>
          <p:nvPr/>
        </p:nvPicPr>
        <p:blipFill>
          <a:blip r:embed="rId4" cstate="print"/>
          <a:srcRect/>
          <a:stretch>
            <a:fillRect/>
          </a:stretch>
        </p:blipFill>
        <p:spPr bwMode="auto">
          <a:xfrm>
            <a:off x="4367213" y="2565401"/>
            <a:ext cx="1657350" cy="690563"/>
          </a:xfrm>
          <a:prstGeom prst="rect">
            <a:avLst/>
          </a:prstGeom>
          <a:noFill/>
          <a:ln w="9525">
            <a:noFill/>
            <a:miter lim="800000"/>
            <a:headEnd/>
            <a:tailEnd/>
          </a:ln>
        </p:spPr>
      </p:pic>
      <p:pic>
        <p:nvPicPr>
          <p:cNvPr id="6184" name="Picture 36" descr="120px-OR_ANSI_Labelled_svg"/>
          <p:cNvPicPr>
            <a:picLocks noChangeAspect="1" noChangeArrowheads="1"/>
          </p:cNvPicPr>
          <p:nvPr/>
        </p:nvPicPr>
        <p:blipFill>
          <a:blip r:embed="rId5" cstate="print"/>
          <a:srcRect/>
          <a:stretch>
            <a:fillRect/>
          </a:stretch>
        </p:blipFill>
        <p:spPr bwMode="auto">
          <a:xfrm>
            <a:off x="6167438" y="2606676"/>
            <a:ext cx="1719262" cy="715963"/>
          </a:xfrm>
          <a:prstGeom prst="rect">
            <a:avLst/>
          </a:prstGeom>
          <a:noFill/>
          <a:ln w="9525">
            <a:noFill/>
            <a:miter lim="800000"/>
            <a:headEnd/>
            <a:tailEnd/>
          </a:ln>
        </p:spPr>
      </p:pic>
      <p:pic>
        <p:nvPicPr>
          <p:cNvPr id="6187" name="Picture 39" descr="128px-Not-gate-en_svg"/>
          <p:cNvPicPr>
            <a:picLocks noChangeAspect="1" noChangeArrowheads="1"/>
          </p:cNvPicPr>
          <p:nvPr/>
        </p:nvPicPr>
        <p:blipFill>
          <a:blip r:embed="rId6" cstate="print"/>
          <a:srcRect/>
          <a:stretch>
            <a:fillRect/>
          </a:stretch>
        </p:blipFill>
        <p:spPr bwMode="auto">
          <a:xfrm>
            <a:off x="7968208" y="2564905"/>
            <a:ext cx="1727200" cy="620713"/>
          </a:xfrm>
          <a:prstGeom prst="rect">
            <a:avLst/>
          </a:prstGeom>
          <a:noFill/>
          <a:ln w="9525">
            <a:noFill/>
            <a:miter lim="800000"/>
            <a:headEnd/>
            <a:tailEnd/>
          </a:ln>
        </p:spPr>
      </p:pic>
      <p:sp>
        <p:nvSpPr>
          <p:cNvPr id="2" name="Titel 1"/>
          <p:cNvSpPr>
            <a:spLocks noGrp="1"/>
          </p:cNvSpPr>
          <p:nvPr>
            <p:ph type="title"/>
          </p:nvPr>
        </p:nvSpPr>
        <p:spPr/>
        <p:txBody>
          <a:bodyPr>
            <a:normAutofit/>
          </a:bodyPr>
          <a:lstStyle/>
          <a:p>
            <a:r>
              <a:rPr kumimoji="1" lang="de-DE" kern="0" dirty="0">
                <a:latin typeface="Calibri" pitchFamily="34" charset="0"/>
              </a:rPr>
              <a:t>Grundlegende Gatter</a:t>
            </a:r>
            <a:endParaRPr lang="de-DE" dirty="0"/>
          </a:p>
        </p:txBody>
      </p:sp>
      <p:sp>
        <p:nvSpPr>
          <p:cNvPr id="5" name="Fußzeilenplatzhalter 4"/>
          <p:cNvSpPr>
            <a:spLocks noGrp="1"/>
          </p:cNvSpPr>
          <p:nvPr>
            <p:ph type="ftr" sz="quarter" idx="11"/>
          </p:nvPr>
        </p:nvSpPr>
        <p:spPr/>
        <p:txBody>
          <a:bodyPr/>
          <a:lstStyle/>
          <a:p>
            <a:r>
              <a:rPr lang="de-DE" sz="1200"/>
              <a:t>Prof. Dr. Sebastian Schlesinger</a:t>
            </a:r>
            <a:endParaRPr lang="de-DE" sz="1200" dirty="0"/>
          </a:p>
        </p:txBody>
      </p:sp>
      <p:sp>
        <p:nvSpPr>
          <p:cNvPr id="6" name="Foliennummernplatzhalter 5"/>
          <p:cNvSpPr>
            <a:spLocks noGrp="1"/>
          </p:cNvSpPr>
          <p:nvPr>
            <p:ph type="sldNum" sz="quarter" idx="12"/>
          </p:nvPr>
        </p:nvSpPr>
        <p:spPr/>
        <p:txBody>
          <a:bodyPr/>
          <a:lstStyle/>
          <a:p>
            <a:fld id="{89232854-91B1-4844-8D8C-145B4EC61A45}" type="slidenum">
              <a:rPr lang="de-DE" sz="1200" smtClean="0"/>
              <a:t>6</a:t>
            </a:fld>
            <a:endParaRPr lang="de-DE" sz="1200"/>
          </a:p>
        </p:txBody>
      </p:sp>
    </p:spTree>
    <p:extLst>
      <p:ext uri="{BB962C8B-B14F-4D97-AF65-F5344CB8AC3E}">
        <p14:creationId xmlns:p14="http://schemas.microsoft.com/office/powerpoint/2010/main" val="380575657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kumimoji="1" lang="de-DE" kern="0" dirty="0"/>
              <a:t>Synchrone vs. Asynchrone Schaltwerke</a:t>
            </a:r>
            <a:endParaRPr lang="de-DE" dirty="0"/>
          </a:p>
        </p:txBody>
      </p:sp>
      <p:sp>
        <p:nvSpPr>
          <p:cNvPr id="3" name="Textplatzhalter 2"/>
          <p:cNvSpPr>
            <a:spLocks noGrp="1"/>
          </p:cNvSpPr>
          <p:nvPr>
            <p:ph idx="1"/>
          </p:nvPr>
        </p:nvSpPr>
        <p:spPr/>
        <p:txBody>
          <a:bodyPr>
            <a:normAutofit/>
          </a:bodyPr>
          <a:lstStyle/>
          <a:p>
            <a:pPr marL="342000" indent="-342000">
              <a:spcBef>
                <a:spcPts val="0"/>
              </a:spcBef>
              <a:defRPr/>
            </a:pPr>
            <a:r>
              <a:rPr lang="de-DE" dirty="0"/>
              <a:t>Schaltwerke können </a:t>
            </a:r>
            <a:r>
              <a:rPr lang="de-DE" dirty="0">
                <a:solidFill>
                  <a:srgbClr val="432BF5"/>
                </a:solidFill>
              </a:rPr>
              <a:t>asynchron</a:t>
            </a:r>
            <a:r>
              <a:rPr lang="de-DE" dirty="0">
                <a:solidFill>
                  <a:srgbClr val="0066FF"/>
                </a:solidFill>
              </a:rPr>
              <a:t> </a:t>
            </a:r>
            <a:r>
              <a:rPr lang="de-DE" dirty="0"/>
              <a:t>oder </a:t>
            </a:r>
            <a:r>
              <a:rPr lang="de-DE" dirty="0">
                <a:solidFill>
                  <a:srgbClr val="432BF5"/>
                </a:solidFill>
              </a:rPr>
              <a:t>synchron</a:t>
            </a:r>
            <a:r>
              <a:rPr lang="de-DE" dirty="0">
                <a:solidFill>
                  <a:srgbClr val="0066FF"/>
                </a:solidFill>
              </a:rPr>
              <a:t> </a:t>
            </a:r>
            <a:r>
              <a:rPr lang="de-DE" dirty="0"/>
              <a:t>sein</a:t>
            </a:r>
          </a:p>
          <a:p>
            <a:pPr marL="342000" indent="-342000">
              <a:spcBef>
                <a:spcPts val="0"/>
              </a:spcBef>
              <a:defRPr/>
            </a:pPr>
            <a:r>
              <a:rPr lang="de-DE" dirty="0"/>
              <a:t>Synchronisierung erfolgt über </a:t>
            </a:r>
            <a:r>
              <a:rPr lang="de-DE" dirty="0">
                <a:solidFill>
                  <a:srgbClr val="432BF5"/>
                </a:solidFill>
              </a:rPr>
              <a:t>Taktsignale</a:t>
            </a:r>
          </a:p>
          <a:p>
            <a:pPr marL="800100" lvl="1" indent="-342900">
              <a:spcBef>
                <a:spcPts val="0"/>
              </a:spcBef>
              <a:defRPr/>
            </a:pPr>
            <a:r>
              <a:rPr lang="de-DE" sz="2400" dirty="0"/>
              <a:t>Taktsignal gibt an, </a:t>
            </a:r>
            <a:r>
              <a:rPr lang="de-DE" sz="2400" dirty="0">
                <a:solidFill>
                  <a:srgbClr val="432BF5"/>
                </a:solidFill>
              </a:rPr>
              <a:t>wann</a:t>
            </a:r>
            <a:r>
              <a:rPr lang="de-DE" sz="2400" dirty="0">
                <a:solidFill>
                  <a:srgbClr val="800000"/>
                </a:solidFill>
              </a:rPr>
              <a:t> </a:t>
            </a:r>
            <a:r>
              <a:rPr lang="de-DE" sz="2400" dirty="0"/>
              <a:t>der Zustand sich ändert</a:t>
            </a:r>
          </a:p>
          <a:p>
            <a:pPr marL="800100" lvl="1" indent="-342900">
              <a:spcBef>
                <a:spcPts val="0"/>
              </a:spcBef>
              <a:defRPr/>
            </a:pPr>
            <a:r>
              <a:rPr lang="de-DE" sz="2400" dirty="0"/>
              <a:t>Zustandsänderungen nur zu </a:t>
            </a:r>
            <a:r>
              <a:rPr lang="de-DE" sz="2400" dirty="0">
                <a:solidFill>
                  <a:srgbClr val="432BF5"/>
                </a:solidFill>
              </a:rPr>
              <a:t>definierten Zeitpunkten</a:t>
            </a:r>
            <a:endParaRPr lang="en-GB" sz="2400" dirty="0">
              <a:solidFill>
                <a:srgbClr val="432BF5"/>
              </a:solidFill>
            </a:endParaRPr>
          </a:p>
          <a:p>
            <a:pPr marL="342000" indent="-342000">
              <a:defRPr/>
            </a:pPr>
            <a:endParaRPr lang="de-DE" sz="2000" dirty="0">
              <a:latin typeface="Calibri" pitchFamily="34" charset="0"/>
            </a:endParaRPr>
          </a:p>
          <a:p>
            <a:endParaRPr lang="de-DE" dirty="0"/>
          </a:p>
        </p:txBody>
      </p:sp>
      <p:sp>
        <p:nvSpPr>
          <p:cNvPr id="6" name="Fußzeilenplatzhalter 5"/>
          <p:cNvSpPr>
            <a:spLocks noGrp="1"/>
          </p:cNvSpPr>
          <p:nvPr>
            <p:ph type="ftr" sz="quarter" idx="11"/>
          </p:nvPr>
        </p:nvSpPr>
        <p:spPr/>
        <p:txBody>
          <a:bodyPr/>
          <a:lstStyle/>
          <a:p>
            <a:r>
              <a:rPr lang="de-DE"/>
              <a:t>Prof. Dr. Sebastian Schlesinger</a:t>
            </a:r>
            <a:endParaRPr lang="de-DE" dirty="0"/>
          </a:p>
        </p:txBody>
      </p:sp>
      <p:sp>
        <p:nvSpPr>
          <p:cNvPr id="7" name="Foliennummernplatzhalter 6"/>
          <p:cNvSpPr>
            <a:spLocks noGrp="1"/>
          </p:cNvSpPr>
          <p:nvPr>
            <p:ph type="sldNum" sz="quarter" idx="12"/>
          </p:nvPr>
        </p:nvSpPr>
        <p:spPr/>
        <p:txBody>
          <a:bodyPr/>
          <a:lstStyle/>
          <a:p>
            <a:fld id="{89232854-91B1-4844-8D8C-145B4EC61A45}" type="slidenum">
              <a:rPr lang="de-DE" smtClean="0"/>
              <a:t>60</a:t>
            </a:fld>
            <a:endParaRPr lang="de-DE"/>
          </a:p>
        </p:txBody>
      </p:sp>
      <p:sp>
        <p:nvSpPr>
          <p:cNvPr id="33" name="Rectangle 32"/>
          <p:cNvSpPr/>
          <p:nvPr/>
        </p:nvSpPr>
        <p:spPr>
          <a:xfrm>
            <a:off x="5220403" y="3429000"/>
            <a:ext cx="1080120" cy="1080120"/>
          </a:xfrm>
          <a:prstGeom prst="rect">
            <a:avLst/>
          </a:prstGeom>
          <a:solidFill>
            <a:schemeClr val="accent2">
              <a:lumMod val="20000"/>
              <a:lumOff val="80000"/>
            </a:schemeClr>
          </a:solid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4925492" y="4581128"/>
            <a:ext cx="1638590" cy="369332"/>
          </a:xfrm>
          <a:prstGeom prst="rect">
            <a:avLst/>
          </a:prstGeom>
          <a:noFill/>
        </p:spPr>
        <p:txBody>
          <a:bodyPr wrap="none" rtlCol="0">
            <a:spAutoFit/>
          </a:bodyPr>
          <a:lstStyle/>
          <a:p>
            <a:pPr algn="ctr"/>
            <a:r>
              <a:rPr lang="de-DE" b="1" dirty="0"/>
              <a:t>Schaltwerk</a:t>
            </a:r>
          </a:p>
        </p:txBody>
      </p:sp>
      <p:cxnSp>
        <p:nvCxnSpPr>
          <p:cNvPr id="35" name="Straight Arrow Connector 34"/>
          <p:cNvCxnSpPr/>
          <p:nvPr/>
        </p:nvCxnSpPr>
        <p:spPr>
          <a:xfrm>
            <a:off x="4500323" y="3645024"/>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300523" y="3645024"/>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300523" y="4293096"/>
            <a:ext cx="504056"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16200000">
            <a:off x="4601894" y="3764291"/>
            <a:ext cx="598241" cy="369332"/>
          </a:xfrm>
          <a:prstGeom prst="rect">
            <a:avLst/>
          </a:prstGeom>
          <a:noFill/>
        </p:spPr>
        <p:txBody>
          <a:bodyPr wrap="none" rtlCol="0">
            <a:spAutoFit/>
          </a:bodyPr>
          <a:lstStyle/>
          <a:p>
            <a:r>
              <a:rPr lang="en-US" dirty="0"/>
              <a:t>. . .</a:t>
            </a:r>
          </a:p>
        </p:txBody>
      </p:sp>
      <p:sp>
        <p:nvSpPr>
          <p:cNvPr id="39" name="TextBox 38"/>
          <p:cNvSpPr txBox="1"/>
          <p:nvPr/>
        </p:nvSpPr>
        <p:spPr>
          <a:xfrm rot="16200000">
            <a:off x="6114062" y="3764292"/>
            <a:ext cx="598241" cy="369332"/>
          </a:xfrm>
          <a:prstGeom prst="rect">
            <a:avLst/>
          </a:prstGeom>
          <a:noFill/>
        </p:spPr>
        <p:txBody>
          <a:bodyPr wrap="none" rtlCol="0">
            <a:spAutoFit/>
          </a:bodyPr>
          <a:lstStyle/>
          <a:p>
            <a:r>
              <a:rPr lang="en-US" dirty="0"/>
              <a:t>. . .</a:t>
            </a:r>
          </a:p>
        </p:txBody>
      </p:sp>
      <p:sp>
        <p:nvSpPr>
          <p:cNvPr id="40" name="TextBox 39"/>
          <p:cNvSpPr txBox="1"/>
          <p:nvPr/>
        </p:nvSpPr>
        <p:spPr>
          <a:xfrm>
            <a:off x="3957949" y="3789040"/>
            <a:ext cx="896399" cy="369332"/>
          </a:xfrm>
          <a:prstGeom prst="rect">
            <a:avLst/>
          </a:prstGeom>
          <a:noFill/>
        </p:spPr>
        <p:txBody>
          <a:bodyPr wrap="none" rtlCol="0">
            <a:spAutoFit/>
          </a:bodyPr>
          <a:lstStyle/>
          <a:p>
            <a:pPr algn="r"/>
            <a:r>
              <a:rPr lang="de-DE" dirty="0" err="1"/>
              <a:t>inputs</a:t>
            </a:r>
            <a:endParaRPr lang="de-DE" dirty="0"/>
          </a:p>
        </p:txBody>
      </p:sp>
      <p:sp>
        <p:nvSpPr>
          <p:cNvPr id="41" name="TextBox 40"/>
          <p:cNvSpPr txBox="1"/>
          <p:nvPr/>
        </p:nvSpPr>
        <p:spPr>
          <a:xfrm>
            <a:off x="7257096" y="3563724"/>
            <a:ext cx="1063112" cy="369332"/>
          </a:xfrm>
          <a:prstGeom prst="rect">
            <a:avLst/>
          </a:prstGeom>
          <a:noFill/>
        </p:spPr>
        <p:txBody>
          <a:bodyPr wrap="none" rtlCol="0">
            <a:spAutoFit/>
          </a:bodyPr>
          <a:lstStyle/>
          <a:p>
            <a:r>
              <a:rPr lang="de-DE" dirty="0" err="1"/>
              <a:t>outputs</a:t>
            </a:r>
            <a:endParaRPr lang="de-DE" dirty="0"/>
          </a:p>
        </p:txBody>
      </p:sp>
      <p:sp>
        <p:nvSpPr>
          <p:cNvPr id="42" name="Rectangle 41"/>
          <p:cNvSpPr/>
          <p:nvPr/>
        </p:nvSpPr>
        <p:spPr>
          <a:xfrm>
            <a:off x="6804579" y="3861048"/>
            <a:ext cx="360040" cy="864096"/>
          </a:xfrm>
          <a:prstGeom prst="rect">
            <a:avLst/>
          </a:prstGeom>
          <a:solidFill>
            <a:schemeClr val="tx2">
              <a:lumMod val="20000"/>
              <a:lumOff val="80000"/>
            </a:schemeClr>
          </a:solid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3" name="Elbow Connector 42"/>
          <p:cNvCxnSpPr>
            <a:stCxn id="42" idx="3"/>
          </p:cNvCxnSpPr>
          <p:nvPr/>
        </p:nvCxnSpPr>
        <p:spPr>
          <a:xfrm flipH="1">
            <a:off x="5220403" y="4293096"/>
            <a:ext cx="1944216" cy="12700"/>
          </a:xfrm>
          <a:prstGeom prst="bentConnector5">
            <a:avLst>
              <a:gd name="adj1" fmla="val -11758"/>
              <a:gd name="adj2" fmla="val 5324370"/>
              <a:gd name="adj3" fmla="val 135583"/>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16200000">
            <a:off x="6560457" y="4039260"/>
            <a:ext cx="838992" cy="338554"/>
          </a:xfrm>
          <a:prstGeom prst="rect">
            <a:avLst/>
          </a:prstGeom>
          <a:noFill/>
        </p:spPr>
        <p:txBody>
          <a:bodyPr wrap="none" rtlCol="0">
            <a:spAutoFit/>
          </a:bodyPr>
          <a:lstStyle/>
          <a:p>
            <a:r>
              <a:rPr lang="de-DE" sz="1600" b="1" dirty="0">
                <a:latin typeface="Arial Narrow"/>
                <a:cs typeface="Arial Narrow"/>
              </a:rPr>
              <a:t>Zustand</a:t>
            </a:r>
          </a:p>
        </p:txBody>
      </p:sp>
      <p:cxnSp>
        <p:nvCxnSpPr>
          <p:cNvPr id="5" name="Straight Arrow Connector 4"/>
          <p:cNvCxnSpPr>
            <a:endCxn id="42" idx="2"/>
          </p:cNvCxnSpPr>
          <p:nvPr/>
        </p:nvCxnSpPr>
        <p:spPr>
          <a:xfrm flipV="1">
            <a:off x="6978317" y="4725145"/>
            <a:ext cx="6283" cy="550531"/>
          </a:xfrm>
          <a:prstGeom prst="straightConnector1">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a:off x="6816080" y="4581128"/>
            <a:ext cx="360040" cy="144016"/>
          </a:xfrm>
          <a:prstGeom prst="triangle">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p:cNvSpPr txBox="1"/>
          <p:nvPr/>
        </p:nvSpPr>
        <p:spPr>
          <a:xfrm>
            <a:off x="6600057" y="5238492"/>
            <a:ext cx="764953" cy="369332"/>
          </a:xfrm>
          <a:prstGeom prst="rect">
            <a:avLst/>
          </a:prstGeom>
          <a:noFill/>
        </p:spPr>
        <p:txBody>
          <a:bodyPr wrap="none" rtlCol="0">
            <a:spAutoFit/>
          </a:bodyPr>
          <a:lstStyle/>
          <a:p>
            <a:r>
              <a:rPr lang="de-DE" dirty="0" err="1">
                <a:solidFill>
                  <a:srgbClr val="432BF5"/>
                </a:solidFill>
              </a:rPr>
              <a:t>clock</a:t>
            </a:r>
            <a:endParaRPr lang="de-DE" dirty="0">
              <a:solidFill>
                <a:srgbClr val="432BF5"/>
              </a:solidFill>
            </a:endParaRPr>
          </a:p>
        </p:txBody>
      </p:sp>
    </p:spTree>
    <p:extLst>
      <p:ext uri="{BB962C8B-B14F-4D97-AF65-F5344CB8AC3E}">
        <p14:creationId xmlns:p14="http://schemas.microsoft.com/office/powerpoint/2010/main" val="269405869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kumimoji="1" lang="de-DE" kern="0" dirty="0"/>
              <a:t>Getaktetes RS Flipflop</a:t>
            </a:r>
            <a:endParaRPr lang="de-DE" dirty="0"/>
          </a:p>
        </p:txBody>
      </p:sp>
      <p:sp>
        <p:nvSpPr>
          <p:cNvPr id="3" name="Textplatzhalter 2"/>
          <p:cNvSpPr>
            <a:spLocks noGrp="1"/>
          </p:cNvSpPr>
          <p:nvPr>
            <p:ph idx="1"/>
          </p:nvPr>
        </p:nvSpPr>
        <p:spPr>
          <a:xfrm>
            <a:off x="359992" y="1295404"/>
            <a:ext cx="11472025" cy="4725884"/>
          </a:xfrm>
        </p:spPr>
        <p:txBody>
          <a:bodyPr>
            <a:normAutofit lnSpcReduction="10000"/>
          </a:bodyPr>
          <a:lstStyle/>
          <a:p>
            <a:r>
              <a:rPr lang="de-DE" dirty="0"/>
              <a:t>Zustandswechsel (Wert) abhängig vom </a:t>
            </a:r>
            <a:r>
              <a:rPr lang="de-DE" dirty="0">
                <a:solidFill>
                  <a:srgbClr val="432BF5"/>
                </a:solidFill>
              </a:rPr>
              <a:t>Takt</a:t>
            </a:r>
            <a:r>
              <a:rPr lang="de-DE" dirty="0"/>
              <a:t> (</a:t>
            </a:r>
            <a:r>
              <a:rPr lang="de-DE" i="1" dirty="0" err="1"/>
              <a:t>Clock</a:t>
            </a:r>
            <a:r>
              <a:rPr lang="de-DE" dirty="0"/>
              <a:t>)</a:t>
            </a:r>
          </a:p>
          <a:p>
            <a:r>
              <a:rPr lang="de-DE" dirty="0">
                <a:solidFill>
                  <a:srgbClr val="432BF5"/>
                </a:solidFill>
              </a:rPr>
              <a:t>Änderungen am Eingang nur übernehmen, wenn </a:t>
            </a:r>
            <a:r>
              <a:rPr lang="de-DE" dirty="0" err="1">
                <a:solidFill>
                  <a:srgbClr val="432BF5"/>
                </a:solidFill>
              </a:rPr>
              <a:t>clk</a:t>
            </a:r>
            <a:r>
              <a:rPr lang="de-DE" dirty="0">
                <a:solidFill>
                  <a:srgbClr val="432BF5"/>
                </a:solidFill>
              </a:rPr>
              <a:t> = 1</a:t>
            </a:r>
          </a:p>
          <a:p>
            <a:endParaRPr lang="de-DE" dirty="0">
              <a:solidFill>
                <a:srgbClr val="432BF5"/>
              </a:solidFill>
            </a:endParaRPr>
          </a:p>
          <a:p>
            <a:endParaRPr lang="de-DE" dirty="0">
              <a:solidFill>
                <a:srgbClr val="432BF5"/>
              </a:solidFill>
            </a:endParaRPr>
          </a:p>
          <a:p>
            <a:endParaRPr lang="de-DE" dirty="0">
              <a:solidFill>
                <a:srgbClr val="432BF5"/>
              </a:solidFill>
            </a:endParaRPr>
          </a:p>
          <a:p>
            <a:endParaRPr lang="de-DE" dirty="0">
              <a:solidFill>
                <a:srgbClr val="432BF5"/>
              </a:solidFill>
            </a:endParaRPr>
          </a:p>
          <a:p>
            <a:endParaRPr lang="de-DE" dirty="0">
              <a:solidFill>
                <a:srgbClr val="432BF5"/>
              </a:solidFill>
            </a:endParaRPr>
          </a:p>
          <a:p>
            <a:endParaRPr lang="de-DE" dirty="0">
              <a:solidFill>
                <a:srgbClr val="432BF5"/>
              </a:solidFill>
            </a:endParaRPr>
          </a:p>
          <a:p>
            <a:endParaRPr lang="de-DE" dirty="0">
              <a:solidFill>
                <a:srgbClr val="432BF5"/>
              </a:solidFill>
            </a:endParaRPr>
          </a:p>
          <a:p>
            <a:endParaRPr lang="de-DE" dirty="0">
              <a:solidFill>
                <a:srgbClr val="432BF5"/>
              </a:solidFill>
            </a:endParaRPr>
          </a:p>
          <a:p>
            <a:endParaRPr lang="de-DE" dirty="0">
              <a:solidFill>
                <a:srgbClr val="432BF5"/>
              </a:solidFill>
            </a:endParaRPr>
          </a:p>
          <a:p>
            <a:r>
              <a:rPr lang="de-DE" dirty="0">
                <a:solidFill>
                  <a:srgbClr val="FF0000"/>
                </a:solidFill>
              </a:rPr>
              <a:t>Problem</a:t>
            </a:r>
            <a:r>
              <a:rPr lang="de-DE" dirty="0"/>
              <a:t>: mehrere Zustandsänderungen pro Takt möglich</a:t>
            </a:r>
          </a:p>
        </p:txBody>
      </p:sp>
      <p:sp>
        <p:nvSpPr>
          <p:cNvPr id="5" name="Fußzeilenplatzhalter 4"/>
          <p:cNvSpPr>
            <a:spLocks noGrp="1"/>
          </p:cNvSpPr>
          <p:nvPr>
            <p:ph type="ftr" sz="quarter" idx="11"/>
          </p:nvPr>
        </p:nvSpPr>
        <p:spPr/>
        <p:txBody>
          <a:bodyPr/>
          <a:lstStyle/>
          <a:p>
            <a:r>
              <a:rPr lang="de-DE" dirty="0"/>
              <a:t>Prof. Dr. Sebastian Schlesinger</a:t>
            </a:r>
          </a:p>
        </p:txBody>
      </p:sp>
      <p:sp>
        <p:nvSpPr>
          <p:cNvPr id="6" name="Foliennummernplatzhalter 5"/>
          <p:cNvSpPr>
            <a:spLocks noGrp="1"/>
          </p:cNvSpPr>
          <p:nvPr>
            <p:ph type="sldNum" sz="quarter" idx="12"/>
          </p:nvPr>
        </p:nvSpPr>
        <p:spPr/>
        <p:txBody>
          <a:bodyPr/>
          <a:lstStyle/>
          <a:p>
            <a:fld id="{89232854-91B1-4844-8D8C-145B4EC61A45}" type="slidenum">
              <a:rPr lang="de-DE" smtClean="0"/>
              <a:t>61</a:t>
            </a:fld>
            <a:endParaRPr lang="de-DE"/>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5480" y="2204864"/>
            <a:ext cx="4600454" cy="3199085"/>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82" y="2564904"/>
            <a:ext cx="2951521" cy="2394631"/>
          </a:xfrm>
          <a:prstGeom prst="rect">
            <a:avLst/>
          </a:prstGeom>
        </p:spPr>
      </p:pic>
    </p:spTree>
    <p:extLst>
      <p:ext uri="{BB962C8B-B14F-4D97-AF65-F5344CB8AC3E}">
        <p14:creationId xmlns:p14="http://schemas.microsoft.com/office/powerpoint/2010/main" val="33701680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kumimoji="1" lang="de-DE" kern="0" dirty="0"/>
              <a:t>Master-Slave Flipflop</a:t>
            </a:r>
            <a:endParaRPr lang="de-DE" dirty="0"/>
          </a:p>
        </p:txBody>
      </p:sp>
      <mc:AlternateContent xmlns:mc="http://schemas.openxmlformats.org/markup-compatibility/2006" xmlns:a14="http://schemas.microsoft.com/office/drawing/2010/main">
        <mc:Choice Requires="a14">
          <p:sp>
            <p:nvSpPr>
              <p:cNvPr id="3" name="Textplatzhalter 2"/>
              <p:cNvSpPr>
                <a:spLocks noGrp="1"/>
              </p:cNvSpPr>
              <p:nvPr>
                <p:ph idx="1"/>
              </p:nvPr>
            </p:nvSpPr>
            <p:spPr>
              <a:xfrm>
                <a:off x="359992" y="1295404"/>
                <a:ext cx="11472025" cy="4725884"/>
              </a:xfrm>
            </p:spPr>
            <p:txBody>
              <a:bodyPr>
                <a:noAutofit/>
              </a:bodyPr>
              <a:lstStyle/>
              <a:p>
                <a:r>
                  <a:rPr lang="de-DE" dirty="0"/>
                  <a:t>besteht aus </a:t>
                </a:r>
                <a:r>
                  <a:rPr lang="de-DE" dirty="0">
                    <a:solidFill>
                      <a:srgbClr val="432BF5"/>
                    </a:solidFill>
                  </a:rPr>
                  <a:t>zwei getakteten RS Flipflops </a:t>
                </a:r>
                <a:r>
                  <a:rPr lang="de-DE" dirty="0"/>
                  <a:t>(Master und Slave)</a:t>
                </a:r>
              </a:p>
              <a:p>
                <a:r>
                  <a:rPr lang="de-DE" dirty="0"/>
                  <a:t>Slave erhält negiertes Taktsignal des Masters</a:t>
                </a:r>
              </a:p>
              <a:p>
                <a:endParaRPr lang="de-DE" dirty="0">
                  <a:solidFill>
                    <a:srgbClr val="432BF5"/>
                  </a:solidFill>
                </a:endParaRPr>
              </a:p>
              <a:p>
                <a:endParaRPr lang="de-DE" dirty="0">
                  <a:solidFill>
                    <a:srgbClr val="432BF5"/>
                  </a:solidFill>
                </a:endParaRPr>
              </a:p>
              <a:p>
                <a:endParaRPr lang="de-DE" dirty="0">
                  <a:solidFill>
                    <a:srgbClr val="432BF5"/>
                  </a:solidFill>
                </a:endParaRPr>
              </a:p>
              <a:p>
                <a:endParaRPr lang="de-DE" dirty="0">
                  <a:solidFill>
                    <a:srgbClr val="432BF5"/>
                  </a:solidFill>
                </a:endParaRPr>
              </a:p>
              <a:p>
                <a:endParaRPr lang="de-DE" dirty="0">
                  <a:solidFill>
                    <a:srgbClr val="432BF5"/>
                  </a:solidFill>
                </a:endParaRPr>
              </a:p>
              <a:p>
                <a:pPr marL="0" indent="0">
                  <a:buNone/>
                </a:pPr>
                <a:endParaRPr lang="de-DE" dirty="0">
                  <a:solidFill>
                    <a:srgbClr val="432BF5"/>
                  </a:solidFill>
                </a:endParaRPr>
              </a:p>
              <a:p>
                <a:endParaRPr lang="de-DE" dirty="0">
                  <a:solidFill>
                    <a:srgbClr val="432BF5"/>
                  </a:solidFill>
                </a:endParaRPr>
              </a:p>
              <a:p>
                <a:pPr>
                  <a:buFont typeface="Wingdings" panose="05000000000000000000" pitchFamily="2" charset="2"/>
                  <a:buChar char="Ø"/>
                </a:pPr>
                <a:r>
                  <a:rPr lang="de-DE" dirty="0"/>
                  <a:t>Master akzeptiert Änderungen bei </a:t>
                </a:r>
                <a14:m>
                  <m:oMath xmlns:m="http://schemas.openxmlformats.org/officeDocument/2006/math">
                    <m:r>
                      <a:rPr lang="de-DE" b="0" i="1" smtClean="0">
                        <a:latin typeface="Cambria Math" panose="02040503050406030204" pitchFamily="18" charset="0"/>
                      </a:rPr>
                      <m:t>𝑐𝑙𝑘</m:t>
                    </m:r>
                    <m:r>
                      <a:rPr lang="de-DE" b="0" i="1" smtClean="0">
                        <a:latin typeface="Cambria Math" panose="02040503050406030204" pitchFamily="18" charset="0"/>
                      </a:rPr>
                      <m:t>=1</m:t>
                    </m:r>
                  </m:oMath>
                </a14:m>
                <a:r>
                  <a:rPr lang="de-DE" dirty="0"/>
                  <a:t>, Slave übernimmt den letzten Zustand wenn </a:t>
                </a:r>
                <a14:m>
                  <m:oMath xmlns:m="http://schemas.openxmlformats.org/officeDocument/2006/math">
                    <m:r>
                      <a:rPr lang="de-DE" b="0" i="1" smtClean="0">
                        <a:latin typeface="Cambria Math" panose="02040503050406030204" pitchFamily="18" charset="0"/>
                      </a:rPr>
                      <m:t>𝑐𝑙𝑘</m:t>
                    </m:r>
                  </m:oMath>
                </a14:m>
                <a:r>
                  <a:rPr lang="de-DE" dirty="0"/>
                  <a:t> von 1 auf 0 wechselt (</a:t>
                </a:r>
                <a:r>
                  <a:rPr lang="de-DE" dirty="0">
                    <a:solidFill>
                      <a:srgbClr val="432BF5"/>
                    </a:solidFill>
                  </a:rPr>
                  <a:t>flankengesteuertes</a:t>
                </a:r>
                <a:r>
                  <a:rPr lang="de-DE" dirty="0"/>
                  <a:t> </a:t>
                </a:r>
                <a:r>
                  <a:rPr lang="de-DE" dirty="0">
                    <a:solidFill>
                      <a:srgbClr val="432BF5"/>
                    </a:solidFill>
                  </a:rPr>
                  <a:t>Flipflop</a:t>
                </a:r>
                <a:r>
                  <a:rPr lang="de-DE" dirty="0"/>
                  <a:t>)</a:t>
                </a:r>
              </a:p>
            </p:txBody>
          </p:sp>
        </mc:Choice>
        <mc:Fallback xmlns="">
          <p:sp>
            <p:nvSpPr>
              <p:cNvPr id="3" name="Textplatzhalter 2"/>
              <p:cNvSpPr>
                <a:spLocks noGrp="1" noRot="1" noChangeAspect="1" noMove="1" noResize="1" noEditPoints="1" noAdjustHandles="1" noChangeArrowheads="1" noChangeShapeType="1" noTextEdit="1"/>
              </p:cNvSpPr>
              <p:nvPr>
                <p:ph idx="1"/>
              </p:nvPr>
            </p:nvSpPr>
            <p:spPr>
              <a:xfrm>
                <a:off x="359992" y="1295404"/>
                <a:ext cx="11472025" cy="4725884"/>
              </a:xfrm>
              <a:blipFill>
                <a:blip r:embed="rId3"/>
                <a:stretch>
                  <a:fillRect l="-1488" t="-2065" b="-2452"/>
                </a:stretch>
              </a:blipFill>
            </p:spPr>
            <p:txBody>
              <a:bodyPr/>
              <a:lstStyle/>
              <a:p>
                <a:r>
                  <a:rPr lang="de-DE">
                    <a:noFill/>
                  </a:rPr>
                  <a:t> </a:t>
                </a:r>
              </a:p>
            </p:txBody>
          </p:sp>
        </mc:Fallback>
      </mc:AlternateContent>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62</a:t>
            </a:fld>
            <a:endParaRPr lang="de-DE"/>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1624" y="2311542"/>
            <a:ext cx="7128792" cy="2640293"/>
          </a:xfrm>
          <a:prstGeom prst="rect">
            <a:avLst/>
          </a:prstGeom>
        </p:spPr>
      </p:pic>
    </p:spTree>
    <p:extLst>
      <p:ext uri="{BB962C8B-B14F-4D97-AF65-F5344CB8AC3E}">
        <p14:creationId xmlns:p14="http://schemas.microsoft.com/office/powerpoint/2010/main" val="3897485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Kombinatorische Logik (Schaltnetze)</a:t>
            </a:r>
          </a:p>
          <a:p>
            <a:pPr marL="530225" lvl="1" indent="-176213">
              <a:lnSpc>
                <a:spcPct val="90000"/>
              </a:lnSpc>
            </a:pPr>
            <a:r>
              <a:rPr lang="de-DE" altLang="ko-KR" dirty="0">
                <a:solidFill>
                  <a:schemeClr val="bg1">
                    <a:lumMod val="75000"/>
                  </a:schemeClr>
                </a:solidFill>
                <a:ea typeface="굴림" charset="0"/>
                <a:cs typeface="굴림" charset="0"/>
              </a:rPr>
              <a:t>Logikgatter</a:t>
            </a:r>
          </a:p>
          <a:p>
            <a:pPr marL="530225" lvl="1" indent="-176213">
              <a:lnSpc>
                <a:spcPct val="90000"/>
              </a:lnSpc>
            </a:pPr>
            <a:r>
              <a:rPr lang="de-DE" altLang="ko-KR" dirty="0">
                <a:solidFill>
                  <a:schemeClr val="bg1">
                    <a:lumMod val="75000"/>
                  </a:schemeClr>
                </a:solidFill>
                <a:ea typeface="굴림" charset="0"/>
                <a:cs typeface="굴림" charset="0"/>
              </a:rPr>
              <a:t>Boolesche Algebra</a:t>
            </a:r>
          </a:p>
          <a:p>
            <a:pPr marL="530225" lvl="1" indent="-176213">
              <a:lnSpc>
                <a:spcPct val="90000"/>
              </a:lnSpc>
            </a:pPr>
            <a:r>
              <a:rPr lang="de-DE" altLang="ko-KR" dirty="0">
                <a:solidFill>
                  <a:schemeClr val="bg1">
                    <a:lumMod val="75000"/>
                  </a:schemeClr>
                </a:solidFill>
                <a:ea typeface="굴림" charset="0"/>
                <a:cs typeface="굴림" charset="0"/>
              </a:rPr>
              <a:t>Logiksynthese (Schaltnetzentwurf)</a:t>
            </a:r>
          </a:p>
          <a:p>
            <a:pPr marL="530225" lvl="1" indent="-176213">
              <a:lnSpc>
                <a:spcPct val="90000"/>
              </a:lnSpc>
            </a:pPr>
            <a:r>
              <a:rPr lang="de-DE" altLang="ko-KR" dirty="0">
                <a:solidFill>
                  <a:schemeClr val="bg1">
                    <a:lumMod val="75000"/>
                  </a:schemeClr>
                </a:solidFill>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2"/>
                </a:solidFill>
                <a:ea typeface="굴림" charset="0"/>
                <a:cs typeface="굴림" charset="0"/>
              </a:rPr>
              <a:t>Sequentielle Logik (Schaltwerke)</a:t>
            </a:r>
          </a:p>
          <a:p>
            <a:pPr marL="523875" lvl="1" indent="-169863">
              <a:lnSpc>
                <a:spcPct val="90000"/>
              </a:lnSpc>
            </a:pPr>
            <a:r>
              <a:rPr lang="de-DE" altLang="ko-KR" dirty="0">
                <a:solidFill>
                  <a:schemeClr val="bg1">
                    <a:lumMod val="75000"/>
                  </a:schemeClr>
                </a:solidFill>
                <a:ea typeface="굴림" charset="0"/>
                <a:cs typeface="굴림" charset="0"/>
              </a:rPr>
              <a:t>Speicherelemente (Flipflops, </a:t>
            </a:r>
            <a:r>
              <a:rPr lang="de-DE" altLang="ko-KR" dirty="0" err="1">
                <a:solidFill>
                  <a:schemeClr val="bg1">
                    <a:lumMod val="75000"/>
                  </a:schemeClr>
                </a:solidFill>
                <a:ea typeface="굴림" charset="0"/>
                <a:cs typeface="굴림" charset="0"/>
              </a:rPr>
              <a:t>Latches</a:t>
            </a:r>
            <a:r>
              <a:rPr lang="de-DE" altLang="ko-KR" dirty="0">
                <a:solidFill>
                  <a:schemeClr val="bg1">
                    <a:lumMod val="75000"/>
                  </a:schemeClr>
                </a:solidFill>
                <a:ea typeface="굴림" charset="0"/>
                <a:cs typeface="굴림" charset="0"/>
              </a:rPr>
              <a:t>)</a:t>
            </a:r>
          </a:p>
          <a:p>
            <a:pPr marL="523875" lvl="1" indent="-169863">
              <a:lnSpc>
                <a:spcPct val="90000"/>
              </a:lnSpc>
            </a:pPr>
            <a:r>
              <a:rPr lang="de-DE" altLang="ko-KR" dirty="0">
                <a:ea typeface="굴림" charset="0"/>
                <a:cs typeface="굴림" charset="0"/>
              </a:rPr>
              <a:t>Schaltwerksentwurf</a:t>
            </a:r>
          </a:p>
          <a:p>
            <a:pPr marL="265113" indent="-265113">
              <a:lnSpc>
                <a:spcPct val="90000"/>
              </a:lnSpc>
              <a:buFont typeface="+mj-lt"/>
              <a:buAutoNum type="arabicPeriod"/>
            </a:pPr>
            <a:r>
              <a:rPr lang="de-DE" altLang="ko-KR" dirty="0">
                <a:solidFill>
                  <a:schemeClr val="bg2"/>
                </a:solidFill>
                <a:ea typeface="굴림" charset="0"/>
                <a:cs typeface="굴림" charset="0"/>
              </a:rPr>
              <a:t> </a:t>
            </a:r>
            <a:r>
              <a:rPr lang="de-DE" altLang="ko-KR" dirty="0">
                <a:solidFill>
                  <a:schemeClr val="bg1">
                    <a:lumMod val="75000"/>
                  </a:schemeClr>
                </a:solidFill>
                <a:ea typeface="굴림" charset="0"/>
                <a:cs typeface="굴림" charset="0"/>
              </a:rPr>
              <a:t>Wichtige Schaltungen</a:t>
            </a:r>
          </a:p>
          <a:p>
            <a:pPr marL="530225" indent="-176213">
              <a:lnSpc>
                <a:spcPct val="90000"/>
              </a:lnSpc>
            </a:pPr>
            <a:r>
              <a:rPr lang="de-DE" altLang="ko-KR" sz="2200" dirty="0">
                <a:solidFill>
                  <a:schemeClr val="bg1">
                    <a:lumMod val="75000"/>
                  </a:schemeClr>
                </a:solidFill>
                <a:ea typeface="굴림" charset="0"/>
                <a:cs typeface="굴림" charset="0"/>
              </a:rPr>
              <a:t>Multiplexer und Decoder</a:t>
            </a:r>
          </a:p>
          <a:p>
            <a:pPr marL="530225" indent="-176213">
              <a:lnSpc>
                <a:spcPct val="90000"/>
              </a:lnSpc>
            </a:pPr>
            <a:r>
              <a:rPr lang="de-DE" altLang="ko-KR" sz="2200" dirty="0">
                <a:solidFill>
                  <a:schemeClr val="bg1">
                    <a:lumMod val="75000"/>
                  </a:schemeClr>
                </a:solidFill>
                <a:ea typeface="굴림" charset="0"/>
                <a:cs typeface="굴림" charset="0"/>
              </a:rPr>
              <a:t>Registersatz</a:t>
            </a:r>
          </a:p>
          <a:p>
            <a:pPr marL="530225" indent="-176213">
              <a:lnSpc>
                <a:spcPct val="90000"/>
              </a:lnSpc>
            </a:pPr>
            <a:r>
              <a:rPr lang="de-DE" altLang="ko-KR" sz="2200" dirty="0">
                <a:solidFill>
                  <a:schemeClr val="bg1">
                    <a:lumMod val="75000"/>
                  </a:schemeClr>
                </a:solidFill>
                <a:ea typeface="굴림" charset="0"/>
                <a:cs typeface="굴림" charset="0"/>
              </a:rPr>
              <a:t>Arithmetisch-Logische Einheit (ALU)</a:t>
            </a:r>
          </a:p>
          <a:p>
            <a:pPr marL="530225" indent="-176213">
              <a:lnSpc>
                <a:spcPct val="90000"/>
              </a:lnSpc>
            </a:pPr>
            <a:r>
              <a:rPr lang="de-DE" altLang="ko-KR" sz="2200" dirty="0">
                <a:solidFill>
                  <a:schemeClr val="bg1">
                    <a:lumMod val="75000"/>
                  </a:schemeClr>
                </a:solidFill>
                <a:ea typeface="굴림" charset="0"/>
                <a:cs typeface="굴림" charset="0"/>
              </a:rPr>
              <a:t>Ripple-Carry und Carry-Look-</a:t>
            </a:r>
            <a:r>
              <a:rPr lang="de-DE" altLang="ko-KR" sz="2200" dirty="0" err="1">
                <a:solidFill>
                  <a:schemeClr val="bg1">
                    <a:lumMod val="75000"/>
                  </a:schemeClr>
                </a:solidFill>
                <a:ea typeface="굴림" charset="0"/>
                <a:cs typeface="굴림" charset="0"/>
              </a:rPr>
              <a:t>Ahead</a:t>
            </a:r>
            <a:r>
              <a:rPr lang="de-DE" altLang="ko-KR" sz="2200" dirty="0">
                <a:solidFill>
                  <a:schemeClr val="bg1">
                    <a:lumMod val="75000"/>
                  </a:schemeClr>
                </a:solidFill>
                <a:ea typeface="굴림" charset="0"/>
                <a:cs typeface="굴림" charset="0"/>
              </a:rPr>
              <a:t> </a:t>
            </a:r>
            <a:r>
              <a:rPr lang="de-DE" altLang="ko-KR" sz="2200" dirty="0" err="1">
                <a:solidFill>
                  <a:schemeClr val="bg1">
                    <a:lumMod val="75000"/>
                  </a:schemeClr>
                </a:solidFill>
                <a:ea typeface="굴림" charset="0"/>
                <a:cs typeface="굴림" charset="0"/>
              </a:rPr>
              <a:t>Addierer</a:t>
            </a:r>
            <a:endParaRPr lang="de-DE" altLang="ko-KR" sz="2200" dirty="0">
              <a:solidFill>
                <a:schemeClr val="bg1">
                  <a:lumMod val="75000"/>
                </a:schemeClr>
              </a:solidFill>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63</a:t>
            </a:fld>
            <a:endParaRPr lang="en-US"/>
          </a:p>
        </p:txBody>
      </p:sp>
    </p:spTree>
    <p:extLst>
      <p:ext uri="{BB962C8B-B14F-4D97-AF65-F5344CB8AC3E}">
        <p14:creationId xmlns:p14="http://schemas.microsoft.com/office/powerpoint/2010/main" val="1767051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Synthese synchroner Schaltwerke</a:t>
            </a:r>
          </a:p>
        </p:txBody>
      </p:sp>
      <p:sp>
        <p:nvSpPr>
          <p:cNvPr id="3" name="Inhaltsplatzhalter 2"/>
          <p:cNvSpPr>
            <a:spLocks noGrp="1"/>
          </p:cNvSpPr>
          <p:nvPr>
            <p:ph idx="1"/>
          </p:nvPr>
        </p:nvSpPr>
        <p:spPr/>
        <p:txBody>
          <a:bodyPr/>
          <a:lstStyle/>
          <a:p>
            <a:r>
              <a:rPr lang="de-DE" dirty="0"/>
              <a:t>Beschreibung des gewünschten Verhaltens z.B. </a:t>
            </a:r>
            <a:r>
              <a:rPr lang="de-DE" dirty="0">
                <a:solidFill>
                  <a:srgbClr val="432BF5"/>
                </a:solidFill>
              </a:rPr>
              <a:t>als endlicher Automat </a:t>
            </a:r>
            <a:r>
              <a:rPr lang="de-DE" dirty="0"/>
              <a:t>gegeben</a:t>
            </a:r>
          </a:p>
          <a:p>
            <a:pPr lvl="1"/>
            <a:r>
              <a:rPr lang="de-DE" sz="2400" dirty="0">
                <a:solidFill>
                  <a:srgbClr val="432BF5"/>
                </a:solidFill>
              </a:rPr>
              <a:t>Moore</a:t>
            </a:r>
            <a:r>
              <a:rPr lang="de-DE" sz="2400" dirty="0"/>
              <a:t>-Automat: Ausgaben gekoppelt an Zustände</a:t>
            </a:r>
          </a:p>
          <a:p>
            <a:pPr lvl="1"/>
            <a:r>
              <a:rPr lang="de-DE" sz="2400" dirty="0" err="1">
                <a:solidFill>
                  <a:srgbClr val="432BF5"/>
                </a:solidFill>
              </a:rPr>
              <a:t>Mealy</a:t>
            </a:r>
            <a:r>
              <a:rPr lang="de-DE" sz="2400" dirty="0"/>
              <a:t>-Automat: Ausgaben als Funktion von Eingaben und Zustand</a:t>
            </a:r>
          </a:p>
          <a:p>
            <a:pPr marL="0" indent="0">
              <a:buNone/>
            </a:pPr>
            <a:endParaRPr lang="de-DE" sz="900" dirty="0"/>
          </a:p>
          <a:p>
            <a:pPr marL="0" indent="0">
              <a:buNone/>
            </a:pPr>
            <a:r>
              <a:rPr lang="de-DE" b="1" dirty="0"/>
              <a:t>Systematischer Schaltwerksentwurf </a:t>
            </a:r>
            <a:r>
              <a:rPr lang="de-DE" dirty="0"/>
              <a:t>(für Moore-Automaten)</a:t>
            </a:r>
          </a:p>
          <a:p>
            <a:pPr marL="523875" lvl="1" indent="-457200">
              <a:buFont typeface="+mj-lt"/>
              <a:buAutoNum type="arabicPeriod"/>
            </a:pPr>
            <a:r>
              <a:rPr lang="de-DE" sz="2400" dirty="0">
                <a:solidFill>
                  <a:srgbClr val="432BF5"/>
                </a:solidFill>
              </a:rPr>
              <a:t>Zustandsdiagramm</a:t>
            </a:r>
            <a:r>
              <a:rPr lang="de-DE" sz="2400" dirty="0"/>
              <a:t> mit binärer Zustandskodierung</a:t>
            </a:r>
          </a:p>
          <a:p>
            <a:pPr marL="523875" lvl="1" indent="-457200">
              <a:buFont typeface="+mj-lt"/>
              <a:buAutoNum type="arabicPeriod"/>
            </a:pPr>
            <a:r>
              <a:rPr lang="de-DE" sz="2400" dirty="0">
                <a:solidFill>
                  <a:srgbClr val="432BF5"/>
                </a:solidFill>
              </a:rPr>
              <a:t>Wahrheitswerttabelle</a:t>
            </a:r>
            <a:r>
              <a:rPr lang="de-DE" sz="2400" dirty="0"/>
              <a:t> der zustandsabhängigen Schaltfunktion aufstellen</a:t>
            </a:r>
          </a:p>
          <a:p>
            <a:pPr marL="523875" lvl="1" indent="-457200">
              <a:buFont typeface="+mj-lt"/>
              <a:buAutoNum type="arabicPeriod"/>
            </a:pPr>
            <a:r>
              <a:rPr lang="de-DE" sz="2400" dirty="0"/>
              <a:t>ggf. Erweiterung der Wahrheitswerttabelle um </a:t>
            </a:r>
            <a:r>
              <a:rPr lang="de-DE" sz="2400" dirty="0">
                <a:solidFill>
                  <a:srgbClr val="432BF5"/>
                </a:solidFill>
              </a:rPr>
              <a:t>Ansteuerung der Flipflops</a:t>
            </a:r>
          </a:p>
          <a:p>
            <a:pPr marL="523875" lvl="1" indent="-457200">
              <a:buFont typeface="+mj-lt"/>
              <a:buAutoNum type="arabicPeriod"/>
            </a:pPr>
            <a:r>
              <a:rPr lang="de-DE" sz="2400" dirty="0">
                <a:solidFill>
                  <a:srgbClr val="432BF5"/>
                </a:solidFill>
              </a:rPr>
              <a:t>Minimierung</a:t>
            </a:r>
            <a:r>
              <a:rPr lang="de-DE" sz="2400" dirty="0"/>
              <a:t> der Schaltfunktion</a:t>
            </a:r>
          </a:p>
          <a:p>
            <a:pPr marL="523875" lvl="1" indent="-457200">
              <a:buFont typeface="+mj-lt"/>
              <a:buAutoNum type="arabicPeriod"/>
            </a:pPr>
            <a:r>
              <a:rPr lang="de-DE" sz="2400" dirty="0"/>
              <a:t>Aufbau der </a:t>
            </a:r>
            <a:r>
              <a:rPr lang="de-DE" sz="2400" dirty="0">
                <a:solidFill>
                  <a:srgbClr val="432BF5"/>
                </a:solidFill>
              </a:rPr>
              <a:t>Schaltung</a:t>
            </a:r>
            <a:br>
              <a:rPr lang="de-DE" sz="2400" dirty="0">
                <a:solidFill>
                  <a:srgbClr val="432BF5"/>
                </a:solidFill>
              </a:rPr>
            </a:br>
            <a:endParaRPr lang="de-DE" sz="1000" dirty="0">
              <a:solidFill>
                <a:srgbClr val="432BF5"/>
              </a:solidFill>
            </a:endParaRPr>
          </a:p>
          <a:p>
            <a:pPr marL="66675" lvl="1" indent="0">
              <a:buNone/>
            </a:pPr>
            <a:r>
              <a:rPr lang="de-DE" dirty="0"/>
              <a:t>(für </a:t>
            </a:r>
            <a:r>
              <a:rPr lang="de-DE" dirty="0" err="1"/>
              <a:t>Mealy</a:t>
            </a:r>
            <a:r>
              <a:rPr lang="de-DE" dirty="0"/>
              <a:t>-Automaten analog, zusätzlich Definition und Minimierung der Ausgabefunktion)</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64</a:t>
            </a:fld>
            <a:r>
              <a:rPr lang="de-DE"/>
              <a:t> </a:t>
            </a:r>
            <a:endParaRPr lang="de-DE" dirty="0"/>
          </a:p>
        </p:txBody>
      </p:sp>
    </p:spTree>
    <p:extLst>
      <p:ext uri="{BB962C8B-B14F-4D97-AF65-F5344CB8AC3E}">
        <p14:creationId xmlns:p14="http://schemas.microsoft.com/office/powerpoint/2010/main" val="7689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de-DE" dirty="0"/>
              <a:t>Beispiel: Hochwassererkennung</a:t>
            </a:r>
          </a:p>
        </p:txBody>
      </p:sp>
      <p:sp>
        <p:nvSpPr>
          <p:cNvPr id="838659" name="Rectangle 3"/>
          <p:cNvSpPr>
            <a:spLocks noGrp="1" noChangeArrowheads="1"/>
          </p:cNvSpPr>
          <p:nvPr>
            <p:ph idx="1"/>
          </p:nvPr>
        </p:nvSpPr>
        <p:spPr/>
        <p:txBody>
          <a:bodyPr/>
          <a:lstStyle/>
          <a:p>
            <a:pPr marL="381000" indent="-381000">
              <a:lnSpc>
                <a:spcPct val="90000"/>
              </a:lnSpc>
            </a:pPr>
            <a:r>
              <a:rPr lang="de-DE" b="1" dirty="0"/>
              <a:t>Ziel:</a:t>
            </a:r>
            <a:r>
              <a:rPr lang="de-DE" dirty="0"/>
              <a:t> </a:t>
            </a:r>
            <a:r>
              <a:rPr lang="de-DE" dirty="0" err="1"/>
              <a:t>Wasserstandsanzeige</a:t>
            </a:r>
            <a:r>
              <a:rPr lang="de-DE" dirty="0"/>
              <a:t> (Hochwasser / Niedrigwasser)</a:t>
            </a:r>
          </a:p>
          <a:p>
            <a:pPr marL="381000" indent="-381000">
              <a:lnSpc>
                <a:spcPct val="90000"/>
              </a:lnSpc>
            </a:pPr>
            <a:r>
              <a:rPr lang="de-DE" dirty="0"/>
              <a:t>Gemessen wird mit zwei </a:t>
            </a:r>
            <a:r>
              <a:rPr lang="de-DE" dirty="0" err="1">
                <a:solidFill>
                  <a:srgbClr val="432BF5"/>
                </a:solidFill>
              </a:rPr>
              <a:t>Wasserstandssensoren</a:t>
            </a:r>
            <a:r>
              <a:rPr lang="de-DE" dirty="0">
                <a:solidFill>
                  <a:srgbClr val="432BF5"/>
                </a:solidFill>
              </a:rPr>
              <a:t> H und L</a:t>
            </a:r>
          </a:p>
          <a:p>
            <a:pPr marL="381000" indent="-381000">
              <a:lnSpc>
                <a:spcPct val="90000"/>
              </a:lnSpc>
            </a:pPr>
            <a:r>
              <a:rPr lang="de-DE" dirty="0"/>
              <a:t>Wasser oberhalb von H: Hochwasser, unterhalb von L: Niedrigwasser</a:t>
            </a:r>
          </a:p>
          <a:p>
            <a:pPr marL="381000" indent="-381000">
              <a:lnSpc>
                <a:spcPct val="90000"/>
              </a:lnSpc>
            </a:pPr>
            <a:r>
              <a:rPr lang="de-DE" dirty="0"/>
              <a:t>Dazwischen: alten Wert halten (stabile Anzeige)</a:t>
            </a:r>
          </a:p>
          <a:p>
            <a:pPr marL="381000" indent="-381000">
              <a:lnSpc>
                <a:spcPct val="90000"/>
              </a:lnSpc>
            </a:pPr>
            <a:r>
              <a:rPr lang="de-DE" dirty="0"/>
              <a:t>Verwendung eines RS Flipflops als Zustandsspeicher und Ausgabe</a:t>
            </a:r>
          </a:p>
          <a:p>
            <a:pPr marL="381000" indent="-381000">
              <a:lnSpc>
                <a:spcPct val="90000"/>
              </a:lnSpc>
            </a:pPr>
            <a:endParaRPr lang="de-DE" dirty="0"/>
          </a:p>
        </p:txBody>
      </p:sp>
      <p:grpSp>
        <p:nvGrpSpPr>
          <p:cNvPr id="2" name="Gruppieren 1"/>
          <p:cNvGrpSpPr/>
          <p:nvPr/>
        </p:nvGrpSpPr>
        <p:grpSpPr>
          <a:xfrm>
            <a:off x="781756" y="3140968"/>
            <a:ext cx="3874084" cy="2952328"/>
            <a:chOff x="781756" y="3140968"/>
            <a:chExt cx="3874084" cy="2952328"/>
          </a:xfrm>
        </p:grpSpPr>
        <p:sp>
          <p:nvSpPr>
            <p:cNvPr id="11" name="Line 6"/>
            <p:cNvSpPr>
              <a:spLocks noChangeShapeType="1"/>
            </p:cNvSpPr>
            <p:nvPr/>
          </p:nvSpPr>
          <p:spPr bwMode="auto">
            <a:xfrm>
              <a:off x="1150057" y="4148260"/>
              <a:ext cx="3448123" cy="81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12" name="Line 7"/>
            <p:cNvSpPr>
              <a:spLocks noChangeShapeType="1"/>
            </p:cNvSpPr>
            <p:nvPr/>
          </p:nvSpPr>
          <p:spPr bwMode="auto">
            <a:xfrm>
              <a:off x="1150057" y="4940422"/>
              <a:ext cx="3448123" cy="74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13" name="Text Box 8"/>
            <p:cNvSpPr txBox="1">
              <a:spLocks noChangeArrowheads="1"/>
            </p:cNvSpPr>
            <p:nvPr/>
          </p:nvSpPr>
          <p:spPr bwMode="auto">
            <a:xfrm>
              <a:off x="781756" y="3927598"/>
              <a:ext cx="37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H</a:t>
              </a:r>
            </a:p>
          </p:txBody>
        </p:sp>
        <p:sp>
          <p:nvSpPr>
            <p:cNvPr id="14" name="Text Box 9"/>
            <p:cNvSpPr txBox="1">
              <a:spLocks noChangeArrowheads="1"/>
            </p:cNvSpPr>
            <p:nvPr/>
          </p:nvSpPr>
          <p:spPr bwMode="auto">
            <a:xfrm>
              <a:off x="789695" y="4724524"/>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L</a:t>
              </a:r>
            </a:p>
          </p:txBody>
        </p:sp>
        <p:sp>
          <p:nvSpPr>
            <p:cNvPr id="15" name="Freeform 22"/>
            <p:cNvSpPr>
              <a:spLocks/>
            </p:cNvSpPr>
            <p:nvPr/>
          </p:nvSpPr>
          <p:spPr bwMode="auto">
            <a:xfrm>
              <a:off x="1141796" y="3933056"/>
              <a:ext cx="3455988" cy="1296144"/>
            </a:xfrm>
            <a:custGeom>
              <a:avLst/>
              <a:gdLst>
                <a:gd name="T0" fmla="*/ 0 w 2177"/>
                <a:gd name="T1" fmla="*/ 90 h 181"/>
                <a:gd name="T2" fmla="*/ 272 w 2177"/>
                <a:gd name="T3" fmla="*/ 0 h 181"/>
                <a:gd name="T4" fmla="*/ 544 w 2177"/>
                <a:gd name="T5" fmla="*/ 90 h 181"/>
                <a:gd name="T6" fmla="*/ 817 w 2177"/>
                <a:gd name="T7" fmla="*/ 181 h 181"/>
                <a:gd name="T8" fmla="*/ 1089 w 2177"/>
                <a:gd name="T9" fmla="*/ 90 h 181"/>
                <a:gd name="T10" fmla="*/ 1361 w 2177"/>
                <a:gd name="T11" fmla="*/ 0 h 181"/>
                <a:gd name="T12" fmla="*/ 1633 w 2177"/>
                <a:gd name="T13" fmla="*/ 90 h 181"/>
                <a:gd name="T14" fmla="*/ 1905 w 2177"/>
                <a:gd name="T15" fmla="*/ 181 h 181"/>
                <a:gd name="T16" fmla="*/ 2177 w 2177"/>
                <a:gd name="T17"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181">
                  <a:moveTo>
                    <a:pt x="0" y="90"/>
                  </a:moveTo>
                  <a:cubicBezTo>
                    <a:pt x="90" y="45"/>
                    <a:pt x="181" y="0"/>
                    <a:pt x="272" y="0"/>
                  </a:cubicBezTo>
                  <a:cubicBezTo>
                    <a:pt x="363" y="0"/>
                    <a:pt x="453" y="60"/>
                    <a:pt x="544" y="90"/>
                  </a:cubicBezTo>
                  <a:cubicBezTo>
                    <a:pt x="635" y="120"/>
                    <a:pt x="726" y="181"/>
                    <a:pt x="817" y="181"/>
                  </a:cubicBezTo>
                  <a:cubicBezTo>
                    <a:pt x="908" y="181"/>
                    <a:pt x="998" y="120"/>
                    <a:pt x="1089" y="90"/>
                  </a:cubicBezTo>
                  <a:cubicBezTo>
                    <a:pt x="1180" y="60"/>
                    <a:pt x="1270" y="0"/>
                    <a:pt x="1361" y="0"/>
                  </a:cubicBezTo>
                  <a:cubicBezTo>
                    <a:pt x="1452" y="0"/>
                    <a:pt x="1542" y="60"/>
                    <a:pt x="1633" y="90"/>
                  </a:cubicBezTo>
                  <a:cubicBezTo>
                    <a:pt x="1724" y="120"/>
                    <a:pt x="1814" y="181"/>
                    <a:pt x="1905" y="181"/>
                  </a:cubicBezTo>
                  <a:cubicBezTo>
                    <a:pt x="1996" y="181"/>
                    <a:pt x="2086" y="135"/>
                    <a:pt x="2177" y="90"/>
                  </a:cubicBezTo>
                </a:path>
              </a:pathLst>
            </a:custGeom>
            <a:noFill/>
            <a:ln w="38100" cap="flat">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cxnSp>
          <p:nvCxnSpPr>
            <p:cNvPr id="3" name="Gerader Verbinder 2"/>
            <p:cNvCxnSpPr/>
            <p:nvPr/>
          </p:nvCxnSpPr>
          <p:spPr>
            <a:xfrm>
              <a:off x="1357820" y="3645024"/>
              <a:ext cx="86409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2149908" y="5589240"/>
              <a:ext cx="93610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a:off x="3936156" y="5546260"/>
              <a:ext cx="71968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3086012" y="3645024"/>
              <a:ext cx="792088"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a:off x="1357820" y="3645024"/>
              <a:ext cx="0" cy="172819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flipH="1">
              <a:off x="2178374"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a:xfrm flipH="1">
              <a:off x="3071498"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flipH="1">
              <a:off x="3935594" y="364502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838661" name="Textfeld 838660"/>
            <p:cNvSpPr txBox="1"/>
            <p:nvPr/>
          </p:nvSpPr>
          <p:spPr>
            <a:xfrm>
              <a:off x="1717860" y="3140968"/>
              <a:ext cx="1880643" cy="461665"/>
            </a:xfrm>
            <a:prstGeom prst="rect">
              <a:avLst/>
            </a:prstGeom>
            <a:noFill/>
          </p:spPr>
          <p:txBody>
            <a:bodyPr wrap="none" rtlCol="0">
              <a:spAutoFit/>
            </a:bodyPr>
            <a:lstStyle/>
            <a:p>
              <a:r>
                <a:rPr lang="de-DE" sz="2400" dirty="0">
                  <a:solidFill>
                    <a:srgbClr val="00B0F0"/>
                  </a:solidFill>
                  <a:latin typeface="Meta Offc Pro" panose="020B0504030101020102"/>
                </a:rPr>
                <a:t>Hochwasser</a:t>
              </a:r>
              <a:endParaRPr lang="de-DE" dirty="0">
                <a:solidFill>
                  <a:srgbClr val="00B0F0"/>
                </a:solidFill>
                <a:latin typeface="Meta Offc Pro" panose="020B0504030101020102"/>
              </a:endParaRPr>
            </a:p>
          </p:txBody>
        </p:sp>
        <p:sp>
          <p:nvSpPr>
            <p:cNvPr id="41" name="Textfeld 40"/>
            <p:cNvSpPr txBox="1"/>
            <p:nvPr/>
          </p:nvSpPr>
          <p:spPr>
            <a:xfrm>
              <a:off x="2365932" y="5631631"/>
              <a:ext cx="2141933" cy="461665"/>
            </a:xfrm>
            <a:prstGeom prst="rect">
              <a:avLst/>
            </a:prstGeom>
            <a:noFill/>
          </p:spPr>
          <p:txBody>
            <a:bodyPr wrap="none" rtlCol="0">
              <a:spAutoFit/>
            </a:bodyPr>
            <a:lstStyle/>
            <a:p>
              <a:r>
                <a:rPr lang="de-DE" sz="2400" dirty="0">
                  <a:solidFill>
                    <a:srgbClr val="F5750B"/>
                  </a:solidFill>
                  <a:latin typeface="Meta Offc Pro" panose="020B0504030101020102"/>
                </a:rPr>
                <a:t>Niedrigwasser</a:t>
              </a:r>
              <a:endParaRPr lang="de-DE" dirty="0">
                <a:solidFill>
                  <a:srgbClr val="F5750B"/>
                </a:solidFill>
                <a:latin typeface="Meta Offc Pro" panose="020B0504030101020102"/>
              </a:endParaRPr>
            </a:p>
          </p:txBody>
        </p:sp>
      </p:grpSp>
      <p:cxnSp>
        <p:nvCxnSpPr>
          <p:cNvPr id="51" name="Gekrümmter Verbinder 50"/>
          <p:cNvCxnSpPr>
            <a:stCxn id="43" idx="3"/>
            <a:endCxn id="838662" idx="5"/>
          </p:cNvCxnSpPr>
          <p:nvPr/>
        </p:nvCxnSpPr>
        <p:spPr>
          <a:xfrm rot="5400000" flipH="1">
            <a:off x="8292184" y="4208697"/>
            <a:ext cx="120" cy="1540496"/>
          </a:xfrm>
          <a:prstGeom prst="curvedConnector3">
            <a:avLst>
              <a:gd name="adj1" fmla="val -30916083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Gekrümmter Verbinder 60"/>
          <p:cNvCxnSpPr>
            <a:stCxn id="43" idx="6"/>
            <a:endCxn id="43" idx="4"/>
          </p:cNvCxnSpPr>
          <p:nvPr/>
        </p:nvCxnSpPr>
        <p:spPr>
          <a:xfrm flipH="1">
            <a:off x="9444372" y="4635239"/>
            <a:ext cx="540060" cy="486159"/>
          </a:xfrm>
          <a:prstGeom prst="curvedConnector4">
            <a:avLst>
              <a:gd name="adj1" fmla="val -42329"/>
              <a:gd name="adj2" fmla="val 14702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8040216" y="5301208"/>
            <a:ext cx="575799" cy="461665"/>
          </a:xfrm>
          <a:prstGeom prst="rect">
            <a:avLst/>
          </a:prstGeom>
          <a:noFill/>
        </p:spPr>
        <p:txBody>
          <a:bodyPr wrap="none" rtlCol="0">
            <a:spAutoFit/>
          </a:bodyPr>
          <a:lstStyle/>
          <a:p>
            <a:r>
              <a:rPr lang="de-DE" sz="2400" dirty="0"/>
              <a:t>00</a:t>
            </a:r>
          </a:p>
        </p:txBody>
      </p:sp>
      <p:grpSp>
        <p:nvGrpSpPr>
          <p:cNvPr id="68" name="Gruppieren 67"/>
          <p:cNvGrpSpPr/>
          <p:nvPr/>
        </p:nvGrpSpPr>
        <p:grpSpPr>
          <a:xfrm>
            <a:off x="9444372" y="3501008"/>
            <a:ext cx="756084" cy="1134230"/>
            <a:chOff x="9444372" y="3212976"/>
            <a:chExt cx="756084" cy="1134230"/>
          </a:xfrm>
        </p:grpSpPr>
        <p:cxnSp>
          <p:nvCxnSpPr>
            <p:cNvPr id="58" name="Gekrümmter Verbinder 57"/>
            <p:cNvCxnSpPr>
              <a:stCxn id="43" idx="0"/>
              <a:endCxn id="43" idx="6"/>
            </p:cNvCxnSpPr>
            <p:nvPr/>
          </p:nvCxnSpPr>
          <p:spPr>
            <a:xfrm rot="16200000" flipH="1">
              <a:off x="9471322" y="3834097"/>
              <a:ext cx="486159" cy="540060"/>
            </a:xfrm>
            <a:prstGeom prst="curvedConnector4">
              <a:avLst>
                <a:gd name="adj1" fmla="val -4702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Textfeld 88"/>
            <p:cNvSpPr txBox="1"/>
            <p:nvPr/>
          </p:nvSpPr>
          <p:spPr>
            <a:xfrm>
              <a:off x="9624657" y="3212976"/>
              <a:ext cx="575799" cy="461665"/>
            </a:xfrm>
            <a:prstGeom prst="rect">
              <a:avLst/>
            </a:prstGeom>
            <a:noFill/>
          </p:spPr>
          <p:txBody>
            <a:bodyPr wrap="none" rtlCol="0">
              <a:spAutoFit/>
            </a:bodyPr>
            <a:lstStyle/>
            <a:p>
              <a:r>
                <a:rPr lang="de-DE" sz="2400" dirty="0"/>
                <a:t>*1</a:t>
              </a:r>
            </a:p>
          </p:txBody>
        </p:sp>
      </p:grpSp>
      <p:grpSp>
        <p:nvGrpSpPr>
          <p:cNvPr id="66" name="Gruppieren 65"/>
          <p:cNvGrpSpPr/>
          <p:nvPr/>
        </p:nvGrpSpPr>
        <p:grpSpPr>
          <a:xfrm>
            <a:off x="7521996" y="3501008"/>
            <a:ext cx="1540496" cy="790464"/>
            <a:chOff x="7521996" y="3212976"/>
            <a:chExt cx="1540496" cy="790464"/>
          </a:xfrm>
        </p:grpSpPr>
        <p:cxnSp>
          <p:nvCxnSpPr>
            <p:cNvPr id="838669" name="Gekrümmter Verbinder 838668"/>
            <p:cNvCxnSpPr>
              <a:stCxn id="838662" idx="7"/>
              <a:endCxn id="43" idx="1"/>
            </p:cNvCxnSpPr>
            <p:nvPr/>
          </p:nvCxnSpPr>
          <p:spPr>
            <a:xfrm rot="16200000" flipH="1">
              <a:off x="8291893" y="3232842"/>
              <a:ext cx="701" cy="1540496"/>
            </a:xfrm>
            <a:prstGeom prst="curvedConnector3">
              <a:avLst>
                <a:gd name="adj1" fmla="val -52940514"/>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feld 89"/>
            <p:cNvSpPr txBox="1"/>
            <p:nvPr/>
          </p:nvSpPr>
          <p:spPr>
            <a:xfrm>
              <a:off x="8040481" y="3212976"/>
              <a:ext cx="575799" cy="461665"/>
            </a:xfrm>
            <a:prstGeom prst="rect">
              <a:avLst/>
            </a:prstGeom>
            <a:noFill/>
          </p:spPr>
          <p:txBody>
            <a:bodyPr wrap="none" rtlCol="0">
              <a:spAutoFit/>
            </a:bodyPr>
            <a:lstStyle/>
            <a:p>
              <a:r>
                <a:rPr lang="de-DE" sz="2400" dirty="0"/>
                <a:t>11</a:t>
              </a:r>
            </a:p>
          </p:txBody>
        </p:sp>
      </p:grpSp>
      <p:sp>
        <p:nvSpPr>
          <p:cNvPr id="92" name="Textfeld 91"/>
          <p:cNvSpPr txBox="1"/>
          <p:nvPr/>
        </p:nvSpPr>
        <p:spPr>
          <a:xfrm>
            <a:off x="9768673" y="5301208"/>
            <a:ext cx="575799" cy="461665"/>
          </a:xfrm>
          <a:prstGeom prst="rect">
            <a:avLst/>
          </a:prstGeom>
          <a:noFill/>
        </p:spPr>
        <p:txBody>
          <a:bodyPr wrap="none" rtlCol="0">
            <a:spAutoFit/>
          </a:bodyPr>
          <a:lstStyle/>
          <a:p>
            <a:r>
              <a:rPr lang="de-DE" sz="2400" dirty="0"/>
              <a:t>10</a:t>
            </a:r>
          </a:p>
        </p:txBody>
      </p:sp>
      <p:sp>
        <p:nvSpPr>
          <p:cNvPr id="52" name="Fußzeilenplatzhalter 51"/>
          <p:cNvSpPr>
            <a:spLocks noGrp="1"/>
          </p:cNvSpPr>
          <p:nvPr>
            <p:ph type="ftr" sz="quarter" idx="11"/>
          </p:nvPr>
        </p:nvSpPr>
        <p:spPr/>
        <p:txBody>
          <a:bodyPr/>
          <a:lstStyle/>
          <a:p>
            <a:r>
              <a:rPr lang="de-DE"/>
              <a:t>Prof. Dr. Sebastian Schlesinger</a:t>
            </a:r>
            <a:endParaRPr lang="de-DE" dirty="0"/>
          </a:p>
        </p:txBody>
      </p:sp>
      <p:sp>
        <p:nvSpPr>
          <p:cNvPr id="53" name="Foliennummernplatzhalter 52"/>
          <p:cNvSpPr>
            <a:spLocks noGrp="1"/>
          </p:cNvSpPr>
          <p:nvPr>
            <p:ph type="sldNum" sz="quarter" idx="12"/>
          </p:nvPr>
        </p:nvSpPr>
        <p:spPr/>
        <p:txBody>
          <a:bodyPr/>
          <a:lstStyle/>
          <a:p>
            <a:fld id="{6C8FC03C-C266-4645-ABC5-645062898383}" type="slidenum">
              <a:rPr lang="de-DE" smtClean="0"/>
              <a:pPr/>
              <a:t>65</a:t>
            </a:fld>
            <a:r>
              <a:rPr lang="de-DE"/>
              <a:t> </a:t>
            </a:r>
            <a:endParaRPr lang="de-DE" dirty="0"/>
          </a:p>
        </p:txBody>
      </p:sp>
      <p:grpSp>
        <p:nvGrpSpPr>
          <p:cNvPr id="65" name="Gruppieren 64"/>
          <p:cNvGrpSpPr/>
          <p:nvPr/>
        </p:nvGrpSpPr>
        <p:grpSpPr>
          <a:xfrm>
            <a:off x="5807968" y="3501008"/>
            <a:ext cx="1447832" cy="1133821"/>
            <a:chOff x="5807968" y="3212976"/>
            <a:chExt cx="1447832" cy="1133821"/>
          </a:xfrm>
        </p:grpSpPr>
        <p:sp>
          <p:nvSpPr>
            <p:cNvPr id="88" name="Textfeld 87"/>
            <p:cNvSpPr txBox="1"/>
            <p:nvPr/>
          </p:nvSpPr>
          <p:spPr>
            <a:xfrm>
              <a:off x="5807968" y="3212976"/>
              <a:ext cx="1447832" cy="461665"/>
            </a:xfrm>
            <a:prstGeom prst="rect">
              <a:avLst/>
            </a:prstGeom>
            <a:noFill/>
          </p:spPr>
          <p:txBody>
            <a:bodyPr wrap="none" rtlCol="0">
              <a:spAutoFit/>
            </a:bodyPr>
            <a:lstStyle/>
            <a:p>
              <a:r>
                <a:rPr lang="de-DE" sz="2400" dirty="0"/>
                <a:t>LH = 0*</a:t>
              </a:r>
            </a:p>
          </p:txBody>
        </p:sp>
        <p:cxnSp>
          <p:nvCxnSpPr>
            <p:cNvPr id="70" name="Gekrümmter Verbinder 69"/>
            <p:cNvCxnSpPr>
              <a:stCxn id="838662" idx="0"/>
              <a:endCxn id="838662" idx="2"/>
            </p:cNvCxnSpPr>
            <p:nvPr/>
          </p:nvCxnSpPr>
          <p:spPr>
            <a:xfrm rot="16200000" flipH="1" flipV="1">
              <a:off x="6626801" y="3833482"/>
              <a:ext cx="486570" cy="540060"/>
            </a:xfrm>
            <a:prstGeom prst="curvedConnector4">
              <a:avLst>
                <a:gd name="adj1" fmla="val -4698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uppieren 66"/>
          <p:cNvGrpSpPr/>
          <p:nvPr/>
        </p:nvGrpSpPr>
        <p:grpSpPr>
          <a:xfrm>
            <a:off x="6248665" y="4634828"/>
            <a:ext cx="891451" cy="1128045"/>
            <a:chOff x="6248665" y="4346796"/>
            <a:chExt cx="891451" cy="1128045"/>
          </a:xfrm>
        </p:grpSpPr>
        <p:sp>
          <p:nvSpPr>
            <p:cNvPr id="91" name="Textfeld 90"/>
            <p:cNvSpPr txBox="1"/>
            <p:nvPr/>
          </p:nvSpPr>
          <p:spPr>
            <a:xfrm>
              <a:off x="6248665" y="5013176"/>
              <a:ext cx="575799" cy="461665"/>
            </a:xfrm>
            <a:prstGeom prst="rect">
              <a:avLst/>
            </a:prstGeom>
            <a:noFill/>
          </p:spPr>
          <p:txBody>
            <a:bodyPr wrap="none" rtlCol="0">
              <a:spAutoFit/>
            </a:bodyPr>
            <a:lstStyle/>
            <a:p>
              <a:r>
                <a:rPr lang="de-DE" sz="2400" dirty="0"/>
                <a:t>10</a:t>
              </a:r>
            </a:p>
          </p:txBody>
        </p:sp>
        <p:cxnSp>
          <p:nvCxnSpPr>
            <p:cNvPr id="74" name="Gekrümmter Verbinder 73"/>
            <p:cNvCxnSpPr>
              <a:stCxn id="838662" idx="2"/>
              <a:endCxn id="838662" idx="4"/>
            </p:cNvCxnSpPr>
            <p:nvPr/>
          </p:nvCxnSpPr>
          <p:spPr>
            <a:xfrm rot="10800000" flipH="1" flipV="1">
              <a:off x="6600056" y="4346796"/>
              <a:ext cx="540060" cy="486569"/>
            </a:xfrm>
            <a:prstGeom prst="curvedConnector4">
              <a:avLst>
                <a:gd name="adj1" fmla="val -42329"/>
                <a:gd name="adj2" fmla="val 14698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4" name="Gruppieren 63"/>
          <p:cNvGrpSpPr/>
          <p:nvPr/>
        </p:nvGrpSpPr>
        <p:grpSpPr>
          <a:xfrm>
            <a:off x="6600056" y="4148259"/>
            <a:ext cx="1080120" cy="973139"/>
            <a:chOff x="6600056" y="3860227"/>
            <a:chExt cx="1080120" cy="973139"/>
          </a:xfrm>
        </p:grpSpPr>
        <p:sp>
          <p:nvSpPr>
            <p:cNvPr id="838662" name="Ellipse 838661"/>
            <p:cNvSpPr/>
            <p:nvPr/>
          </p:nvSpPr>
          <p:spPr>
            <a:xfrm>
              <a:off x="6600056" y="3860227"/>
              <a:ext cx="1080120" cy="97313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2000" b="1" dirty="0">
                  <a:solidFill>
                    <a:srgbClr val="F5750B"/>
                  </a:solidFill>
                </a:rPr>
                <a:t>0</a:t>
              </a:r>
              <a:br>
                <a:rPr lang="de-DE" sz="2000" b="1" dirty="0">
                  <a:solidFill>
                    <a:srgbClr val="F5750B"/>
                  </a:solidFill>
                </a:rPr>
              </a:br>
              <a:r>
                <a:rPr lang="de-DE" sz="2000" b="1" dirty="0">
                  <a:solidFill>
                    <a:srgbClr val="F5750B"/>
                  </a:solidFill>
                </a:rPr>
                <a:t>NW</a:t>
              </a:r>
              <a:endParaRPr lang="de-DE" b="1" dirty="0">
                <a:solidFill>
                  <a:srgbClr val="F5750B"/>
                </a:solidFill>
              </a:endParaRPr>
            </a:p>
          </p:txBody>
        </p:sp>
        <p:cxnSp>
          <p:nvCxnSpPr>
            <p:cNvPr id="55" name="Gerader Verbinder 54"/>
            <p:cNvCxnSpPr>
              <a:stCxn id="838662" idx="2"/>
              <a:endCxn id="838662" idx="6"/>
            </p:cNvCxnSpPr>
            <p:nvPr/>
          </p:nvCxnSpPr>
          <p:spPr>
            <a:xfrm>
              <a:off x="6600056" y="434679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uppieren 62"/>
          <p:cNvGrpSpPr/>
          <p:nvPr/>
        </p:nvGrpSpPr>
        <p:grpSpPr>
          <a:xfrm>
            <a:off x="8904312" y="4149080"/>
            <a:ext cx="1080120" cy="972318"/>
            <a:chOff x="8904312" y="3861048"/>
            <a:chExt cx="1080120" cy="972318"/>
          </a:xfrm>
        </p:grpSpPr>
        <p:sp>
          <p:nvSpPr>
            <p:cNvPr id="43" name="Ellipse 42"/>
            <p:cNvSpPr/>
            <p:nvPr/>
          </p:nvSpPr>
          <p:spPr>
            <a:xfrm>
              <a:off x="8904312" y="3861048"/>
              <a:ext cx="1080120" cy="9723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00B0F0"/>
                  </a:solidFill>
                </a:rPr>
                <a:t>1</a:t>
              </a:r>
              <a:br>
                <a:rPr lang="de-DE" sz="2000" b="1" dirty="0">
                  <a:solidFill>
                    <a:srgbClr val="00B0F0"/>
                  </a:solidFill>
                </a:rPr>
              </a:br>
              <a:r>
                <a:rPr lang="de-DE" sz="2000" b="1" dirty="0">
                  <a:solidFill>
                    <a:srgbClr val="00B0F0"/>
                  </a:solidFill>
                </a:rPr>
                <a:t>HW</a:t>
              </a:r>
              <a:endParaRPr lang="de-DE" b="1" dirty="0">
                <a:solidFill>
                  <a:srgbClr val="00B0F0"/>
                </a:solidFill>
              </a:endParaRPr>
            </a:p>
          </p:txBody>
        </p:sp>
        <p:cxnSp>
          <p:nvCxnSpPr>
            <p:cNvPr id="100" name="Gerader Verbinder 99"/>
            <p:cNvCxnSpPr>
              <a:stCxn id="43" idx="2"/>
              <a:endCxn id="43" idx="6"/>
            </p:cNvCxnSpPr>
            <p:nvPr/>
          </p:nvCxnSpPr>
          <p:spPr>
            <a:xfrm>
              <a:off x="8904312" y="434720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1868B895-C5C1-1885-0508-74B476DB8B38}"/>
              </a:ext>
            </a:extLst>
          </p:cNvPr>
          <p:cNvSpPr txBox="1"/>
          <p:nvPr/>
        </p:nvSpPr>
        <p:spPr>
          <a:xfrm>
            <a:off x="9111187" y="2369400"/>
            <a:ext cx="3153788" cy="646331"/>
          </a:xfrm>
          <a:prstGeom prst="rect">
            <a:avLst/>
          </a:prstGeom>
          <a:noFill/>
        </p:spPr>
        <p:txBody>
          <a:bodyPr wrap="square" rtlCol="0">
            <a:spAutoFit/>
          </a:bodyPr>
          <a:lstStyle/>
          <a:p>
            <a:r>
              <a:rPr lang="en-US" dirty="0"/>
              <a:t>L=1 </a:t>
            </a:r>
            <a:r>
              <a:rPr lang="en-US" dirty="0">
                <a:sym typeface="Wingdings" panose="05000000000000000000" pitchFamily="2" charset="2"/>
              </a:rPr>
              <a:t> Wasser </a:t>
            </a:r>
            <a:r>
              <a:rPr lang="en-GB" dirty="0" err="1">
                <a:sym typeface="Wingdings" panose="05000000000000000000" pitchFamily="2" charset="2"/>
              </a:rPr>
              <a:t>über</a:t>
            </a:r>
            <a:r>
              <a:rPr lang="en-GB" dirty="0">
                <a:sym typeface="Wingdings" panose="05000000000000000000" pitchFamily="2" charset="2"/>
              </a:rPr>
              <a:t> L, </a:t>
            </a:r>
          </a:p>
          <a:p>
            <a:r>
              <a:rPr lang="en-GB" dirty="0">
                <a:sym typeface="Wingdings" panose="05000000000000000000" pitchFamily="2" charset="2"/>
              </a:rPr>
              <a:t>H</a:t>
            </a:r>
            <a:r>
              <a:rPr lang="en-US" dirty="0">
                <a:sym typeface="Wingdings" panose="05000000000000000000" pitchFamily="2" charset="2"/>
              </a:rPr>
              <a:t>=1  Wasser </a:t>
            </a:r>
            <a:r>
              <a:rPr lang="en-GB" dirty="0">
                <a:sym typeface="Wingdings" panose="05000000000000000000" pitchFamily="2" charset="2"/>
              </a:rPr>
              <a:t>ü</a:t>
            </a:r>
            <a:r>
              <a:rPr lang="en-US" dirty="0" err="1">
                <a:sym typeface="Wingdings" panose="05000000000000000000" pitchFamily="2" charset="2"/>
              </a:rPr>
              <a:t>ber</a:t>
            </a:r>
            <a:r>
              <a:rPr lang="en-US" dirty="0">
                <a:sym typeface="Wingdings" panose="05000000000000000000" pitchFamily="2" charset="2"/>
              </a:rPr>
              <a:t> H</a:t>
            </a:r>
            <a:endParaRPr lang="en-US" dirty="0"/>
          </a:p>
        </p:txBody>
      </p:sp>
      <p:sp>
        <p:nvSpPr>
          <p:cNvPr id="5" name="TextBox 4">
            <a:extLst>
              <a:ext uri="{FF2B5EF4-FFF2-40B4-BE49-F238E27FC236}">
                <a16:creationId xmlns:a16="http://schemas.microsoft.com/office/drawing/2014/main" id="{DB30DA25-6DA4-6301-8065-B15B56E57BEE}"/>
              </a:ext>
            </a:extLst>
          </p:cNvPr>
          <p:cNvSpPr txBox="1"/>
          <p:nvPr/>
        </p:nvSpPr>
        <p:spPr>
          <a:xfrm>
            <a:off x="5148780" y="3119683"/>
            <a:ext cx="3251475" cy="461665"/>
          </a:xfrm>
          <a:prstGeom prst="rect">
            <a:avLst/>
          </a:prstGeom>
          <a:noFill/>
        </p:spPr>
        <p:txBody>
          <a:bodyPr wrap="square" rtlCol="0">
            <a:spAutoFit/>
          </a:bodyPr>
          <a:lstStyle/>
          <a:p>
            <a:r>
              <a:rPr lang="en-US" sz="1200" dirty="0"/>
              <a:t>LH=01 </a:t>
            </a:r>
            <a:r>
              <a:rPr lang="en-US" sz="1200" dirty="0" err="1"/>
              <a:t>eigentlich</a:t>
            </a:r>
            <a:r>
              <a:rPr lang="en-US" sz="1200" dirty="0"/>
              <a:t> nicht m</a:t>
            </a:r>
            <a:r>
              <a:rPr lang="en-GB" sz="1200" dirty="0" err="1"/>
              <a:t>öglich</a:t>
            </a:r>
            <a:r>
              <a:rPr lang="en-GB" sz="1200" dirty="0"/>
              <a:t>, </a:t>
            </a:r>
            <a:r>
              <a:rPr lang="en-GB" sz="1200" dirty="0" err="1"/>
              <a:t>aber</a:t>
            </a:r>
            <a:r>
              <a:rPr lang="en-GB" sz="1200" dirty="0"/>
              <a:t> </a:t>
            </a:r>
            <a:r>
              <a:rPr lang="en-GB" sz="1200" dirty="0" err="1"/>
              <a:t>wir</a:t>
            </a:r>
            <a:r>
              <a:rPr lang="en-GB" sz="1200" dirty="0"/>
              <a:t> </a:t>
            </a:r>
            <a:r>
              <a:rPr lang="en-GB" sz="1200" dirty="0" err="1"/>
              <a:t>entwickeln</a:t>
            </a:r>
            <a:r>
              <a:rPr lang="en-GB" sz="1200" dirty="0"/>
              <a:t> den Fall </a:t>
            </a:r>
            <a:r>
              <a:rPr lang="en-GB" sz="1200" dirty="0" err="1"/>
              <a:t>mit</a:t>
            </a:r>
            <a:endParaRPr lang="en-US" sz="1200" dirty="0"/>
          </a:p>
        </p:txBody>
      </p:sp>
    </p:spTree>
    <p:extLst>
      <p:ext uri="{BB962C8B-B14F-4D97-AF65-F5344CB8AC3E}">
        <p14:creationId xmlns:p14="http://schemas.microsoft.com/office/powerpoint/2010/main" val="310688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de-DE" dirty="0"/>
              <a:t>Beispiel: Wahrheitswerttabelle</a:t>
            </a:r>
          </a:p>
        </p:txBody>
      </p:sp>
      <mc:AlternateContent xmlns:mc="http://schemas.openxmlformats.org/markup-compatibility/2006" xmlns:a14="http://schemas.microsoft.com/office/drawing/2010/main">
        <mc:Choice Requires="a14">
          <p:sp>
            <p:nvSpPr>
              <p:cNvPr id="838659" name="Rectangle 3"/>
              <p:cNvSpPr>
                <a:spLocks noGrp="1" noChangeArrowheads="1"/>
              </p:cNvSpPr>
              <p:nvPr>
                <p:ph idx="1"/>
              </p:nvPr>
            </p:nvSpPr>
            <p:spPr>
              <a:xfrm>
                <a:off x="119336" y="1303816"/>
                <a:ext cx="11472025" cy="4448177"/>
              </a:xfrm>
            </p:spPr>
            <p:txBody>
              <a:bodyPr/>
              <a:lstStyle/>
              <a:p>
                <a:pPr marL="381000" indent="-381000">
                  <a:lnSpc>
                    <a:spcPct val="90000"/>
                  </a:lnSpc>
                </a:pPr>
                <a:r>
                  <a:rPr lang="de-DE" dirty="0"/>
                  <a:t>aktueller Zustand (NW/HW): </a:t>
                </a:r>
                <a14:m>
                  <m:oMath xmlns:m="http://schemas.openxmlformats.org/officeDocument/2006/math">
                    <m:r>
                      <a:rPr lang="de-DE" b="0" i="1" smtClean="0">
                        <a:latin typeface="Cambria Math" panose="02040503050406030204" pitchFamily="18" charset="0"/>
                      </a:rPr>
                      <m:t>𝑄</m:t>
                    </m:r>
                  </m:oMath>
                </a14:m>
                <a:r>
                  <a:rPr lang="de-DE" dirty="0"/>
                  <a:t>, Folgezustand: </a:t>
                </a:r>
                <a14:m>
                  <m:oMath xmlns:m="http://schemas.openxmlformats.org/officeDocument/2006/math">
                    <m:r>
                      <a:rPr lang="de-DE" b="0" i="1" smtClean="0">
                        <a:latin typeface="Cambria Math" panose="02040503050406030204" pitchFamily="18" charset="0"/>
                      </a:rPr>
                      <m:t>𝑄</m:t>
                    </m:r>
                    <m:r>
                      <a:rPr lang="de-DE" b="0" i="1" smtClean="0">
                        <a:latin typeface="Cambria Math" panose="02040503050406030204" pitchFamily="18" charset="0"/>
                      </a:rPr>
                      <m:t>′</m:t>
                    </m:r>
                  </m:oMath>
                </a14:m>
                <a:endParaRPr lang="de-DE" dirty="0"/>
              </a:p>
              <a:p>
                <a:pPr marL="0" indent="0">
                  <a:lnSpc>
                    <a:spcPct val="90000"/>
                  </a:lnSpc>
                  <a:buNone/>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0" indent="0">
                  <a:lnSpc>
                    <a:spcPct val="90000"/>
                  </a:lnSpc>
                  <a:buNone/>
                </a:pPr>
                <a:endParaRPr lang="de-DE" sz="1400" dirty="0"/>
              </a:p>
            </p:txBody>
          </p:sp>
        </mc:Choice>
        <mc:Fallback xmlns="">
          <p:sp>
            <p:nvSpPr>
              <p:cNvPr id="838659" name="Rectangle 3"/>
              <p:cNvSpPr>
                <a:spLocks noGrp="1" noRot="1" noChangeAspect="1" noMove="1" noResize="1" noEditPoints="1" noAdjustHandles="1" noChangeArrowheads="1" noChangeShapeType="1" noTextEdit="1"/>
              </p:cNvSpPr>
              <p:nvPr>
                <p:ph idx="1"/>
              </p:nvPr>
            </p:nvSpPr>
            <p:spPr>
              <a:xfrm>
                <a:off x="119336" y="1303816"/>
                <a:ext cx="11472025" cy="4448177"/>
              </a:xfrm>
              <a:blipFill>
                <a:blip r:embed="rId3"/>
                <a:stretch>
                  <a:fillRect l="-1542" t="-3014"/>
                </a:stretch>
              </a:blipFill>
            </p:spPr>
            <p:txBody>
              <a:bodyPr/>
              <a:lstStyle/>
              <a:p>
                <a:r>
                  <a:rPr lang="en-US">
                    <a:noFill/>
                  </a:rPr>
                  <a:t> </a:t>
                </a:r>
              </a:p>
            </p:txBody>
          </p:sp>
        </mc:Fallback>
      </mc:AlternateContent>
      <p:cxnSp>
        <p:nvCxnSpPr>
          <p:cNvPr id="51" name="Gekrümmter Verbinder 50"/>
          <p:cNvCxnSpPr>
            <a:stCxn id="43" idx="3"/>
            <a:endCxn id="838662" idx="5"/>
          </p:cNvCxnSpPr>
          <p:nvPr/>
        </p:nvCxnSpPr>
        <p:spPr>
          <a:xfrm rot="5400000" flipH="1">
            <a:off x="3611664" y="3170968"/>
            <a:ext cx="120" cy="1540496"/>
          </a:xfrm>
          <a:prstGeom prst="curvedConnector3">
            <a:avLst>
              <a:gd name="adj1" fmla="val -30916083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Gekrümmter Verbinder 60"/>
          <p:cNvCxnSpPr>
            <a:stCxn id="43" idx="6"/>
            <a:endCxn id="43" idx="4"/>
          </p:cNvCxnSpPr>
          <p:nvPr/>
        </p:nvCxnSpPr>
        <p:spPr>
          <a:xfrm flipH="1">
            <a:off x="4763852" y="3597510"/>
            <a:ext cx="540060" cy="486159"/>
          </a:xfrm>
          <a:prstGeom prst="curvedConnector4">
            <a:avLst>
              <a:gd name="adj1" fmla="val -42329"/>
              <a:gd name="adj2" fmla="val 14702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3359696" y="4263479"/>
            <a:ext cx="575799" cy="461665"/>
          </a:xfrm>
          <a:prstGeom prst="rect">
            <a:avLst/>
          </a:prstGeom>
          <a:noFill/>
        </p:spPr>
        <p:txBody>
          <a:bodyPr wrap="none" rtlCol="0">
            <a:spAutoFit/>
          </a:bodyPr>
          <a:lstStyle/>
          <a:p>
            <a:r>
              <a:rPr lang="de-DE" sz="2400" dirty="0"/>
              <a:t>00</a:t>
            </a:r>
          </a:p>
        </p:txBody>
      </p:sp>
      <p:grpSp>
        <p:nvGrpSpPr>
          <p:cNvPr id="68" name="Gruppieren 67"/>
          <p:cNvGrpSpPr/>
          <p:nvPr/>
        </p:nvGrpSpPr>
        <p:grpSpPr>
          <a:xfrm>
            <a:off x="4763852" y="2463279"/>
            <a:ext cx="756084" cy="1134230"/>
            <a:chOff x="9444372" y="3212976"/>
            <a:chExt cx="756084" cy="1134230"/>
          </a:xfrm>
        </p:grpSpPr>
        <p:cxnSp>
          <p:nvCxnSpPr>
            <p:cNvPr id="58" name="Gekrümmter Verbinder 57"/>
            <p:cNvCxnSpPr>
              <a:stCxn id="43" idx="0"/>
              <a:endCxn id="43" idx="6"/>
            </p:cNvCxnSpPr>
            <p:nvPr/>
          </p:nvCxnSpPr>
          <p:spPr>
            <a:xfrm rot="16200000" flipH="1">
              <a:off x="9471322" y="3834097"/>
              <a:ext cx="486159" cy="540060"/>
            </a:xfrm>
            <a:prstGeom prst="curvedConnector4">
              <a:avLst>
                <a:gd name="adj1" fmla="val -4702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Textfeld 88"/>
            <p:cNvSpPr txBox="1"/>
            <p:nvPr/>
          </p:nvSpPr>
          <p:spPr>
            <a:xfrm>
              <a:off x="9624657" y="3212976"/>
              <a:ext cx="575799" cy="461665"/>
            </a:xfrm>
            <a:prstGeom prst="rect">
              <a:avLst/>
            </a:prstGeom>
            <a:noFill/>
          </p:spPr>
          <p:txBody>
            <a:bodyPr wrap="none" rtlCol="0">
              <a:spAutoFit/>
            </a:bodyPr>
            <a:lstStyle/>
            <a:p>
              <a:r>
                <a:rPr lang="de-DE" sz="2400" dirty="0"/>
                <a:t>*1</a:t>
              </a:r>
            </a:p>
          </p:txBody>
        </p:sp>
      </p:grpSp>
      <p:grpSp>
        <p:nvGrpSpPr>
          <p:cNvPr id="66" name="Gruppieren 65"/>
          <p:cNvGrpSpPr/>
          <p:nvPr/>
        </p:nvGrpSpPr>
        <p:grpSpPr>
          <a:xfrm>
            <a:off x="2841476" y="2463279"/>
            <a:ext cx="1540496" cy="790464"/>
            <a:chOff x="7521996" y="3212976"/>
            <a:chExt cx="1540496" cy="790464"/>
          </a:xfrm>
        </p:grpSpPr>
        <p:cxnSp>
          <p:nvCxnSpPr>
            <p:cNvPr id="838669" name="Gekrümmter Verbinder 838668"/>
            <p:cNvCxnSpPr>
              <a:stCxn id="838662" idx="7"/>
              <a:endCxn id="43" idx="1"/>
            </p:cNvCxnSpPr>
            <p:nvPr/>
          </p:nvCxnSpPr>
          <p:spPr>
            <a:xfrm rot="16200000" flipH="1">
              <a:off x="8291893" y="3232842"/>
              <a:ext cx="701" cy="1540496"/>
            </a:xfrm>
            <a:prstGeom prst="curvedConnector3">
              <a:avLst>
                <a:gd name="adj1" fmla="val -52940514"/>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feld 89"/>
            <p:cNvSpPr txBox="1"/>
            <p:nvPr/>
          </p:nvSpPr>
          <p:spPr>
            <a:xfrm>
              <a:off x="8040481" y="3212976"/>
              <a:ext cx="575799" cy="461665"/>
            </a:xfrm>
            <a:prstGeom prst="rect">
              <a:avLst/>
            </a:prstGeom>
            <a:noFill/>
          </p:spPr>
          <p:txBody>
            <a:bodyPr wrap="none" rtlCol="0">
              <a:spAutoFit/>
            </a:bodyPr>
            <a:lstStyle/>
            <a:p>
              <a:r>
                <a:rPr lang="de-DE" sz="2400" dirty="0"/>
                <a:t>11</a:t>
              </a:r>
            </a:p>
          </p:txBody>
        </p:sp>
      </p:grpSp>
      <p:sp>
        <p:nvSpPr>
          <p:cNvPr id="92" name="Textfeld 91"/>
          <p:cNvSpPr txBox="1"/>
          <p:nvPr/>
        </p:nvSpPr>
        <p:spPr>
          <a:xfrm>
            <a:off x="5088153" y="4263479"/>
            <a:ext cx="575799" cy="461665"/>
          </a:xfrm>
          <a:prstGeom prst="rect">
            <a:avLst/>
          </a:prstGeom>
          <a:noFill/>
        </p:spPr>
        <p:txBody>
          <a:bodyPr wrap="none" rtlCol="0">
            <a:spAutoFit/>
          </a:bodyPr>
          <a:lstStyle/>
          <a:p>
            <a:r>
              <a:rPr lang="de-DE" sz="2400" dirty="0"/>
              <a:t>10</a:t>
            </a:r>
          </a:p>
        </p:txBody>
      </p:sp>
      <p:sp>
        <p:nvSpPr>
          <p:cNvPr id="52" name="Fußzeilenplatzhalter 51"/>
          <p:cNvSpPr>
            <a:spLocks noGrp="1"/>
          </p:cNvSpPr>
          <p:nvPr>
            <p:ph type="ftr" sz="quarter" idx="11"/>
          </p:nvPr>
        </p:nvSpPr>
        <p:spPr/>
        <p:txBody>
          <a:bodyPr/>
          <a:lstStyle/>
          <a:p>
            <a:r>
              <a:rPr lang="de-DE"/>
              <a:t>Prof. Dr. Sebastian Schlesinger</a:t>
            </a:r>
            <a:endParaRPr lang="de-DE" dirty="0"/>
          </a:p>
        </p:txBody>
      </p:sp>
      <p:sp>
        <p:nvSpPr>
          <p:cNvPr id="53" name="Foliennummernplatzhalter 52"/>
          <p:cNvSpPr>
            <a:spLocks noGrp="1"/>
          </p:cNvSpPr>
          <p:nvPr>
            <p:ph type="sldNum" sz="quarter" idx="12"/>
          </p:nvPr>
        </p:nvSpPr>
        <p:spPr/>
        <p:txBody>
          <a:bodyPr/>
          <a:lstStyle/>
          <a:p>
            <a:fld id="{6C8FC03C-C266-4645-ABC5-645062898383}" type="slidenum">
              <a:rPr lang="de-DE" smtClean="0"/>
              <a:pPr/>
              <a:t>66</a:t>
            </a:fld>
            <a:r>
              <a:rPr lang="de-DE"/>
              <a:t> </a:t>
            </a:r>
            <a:endParaRPr lang="de-DE" dirty="0"/>
          </a:p>
        </p:txBody>
      </p:sp>
      <p:grpSp>
        <p:nvGrpSpPr>
          <p:cNvPr id="65" name="Gruppieren 64"/>
          <p:cNvGrpSpPr/>
          <p:nvPr/>
        </p:nvGrpSpPr>
        <p:grpSpPr>
          <a:xfrm>
            <a:off x="1127448" y="2463279"/>
            <a:ext cx="1447832" cy="1133821"/>
            <a:chOff x="5807968" y="3212976"/>
            <a:chExt cx="1447832" cy="1133821"/>
          </a:xfrm>
        </p:grpSpPr>
        <p:sp>
          <p:nvSpPr>
            <p:cNvPr id="88" name="Textfeld 87"/>
            <p:cNvSpPr txBox="1"/>
            <p:nvPr/>
          </p:nvSpPr>
          <p:spPr>
            <a:xfrm>
              <a:off x="5807968" y="3212976"/>
              <a:ext cx="1447832" cy="461665"/>
            </a:xfrm>
            <a:prstGeom prst="rect">
              <a:avLst/>
            </a:prstGeom>
            <a:noFill/>
          </p:spPr>
          <p:txBody>
            <a:bodyPr wrap="none" rtlCol="0">
              <a:spAutoFit/>
            </a:bodyPr>
            <a:lstStyle/>
            <a:p>
              <a:r>
                <a:rPr lang="de-DE" sz="2400" dirty="0"/>
                <a:t>LH = 0*</a:t>
              </a:r>
            </a:p>
          </p:txBody>
        </p:sp>
        <p:cxnSp>
          <p:nvCxnSpPr>
            <p:cNvPr id="70" name="Gekrümmter Verbinder 69"/>
            <p:cNvCxnSpPr>
              <a:stCxn id="838662" idx="0"/>
              <a:endCxn id="838662" idx="2"/>
            </p:cNvCxnSpPr>
            <p:nvPr/>
          </p:nvCxnSpPr>
          <p:spPr>
            <a:xfrm rot="16200000" flipH="1" flipV="1">
              <a:off x="6626801" y="3833482"/>
              <a:ext cx="486570" cy="540060"/>
            </a:xfrm>
            <a:prstGeom prst="curvedConnector4">
              <a:avLst>
                <a:gd name="adj1" fmla="val -4698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uppieren 66"/>
          <p:cNvGrpSpPr/>
          <p:nvPr/>
        </p:nvGrpSpPr>
        <p:grpSpPr>
          <a:xfrm>
            <a:off x="1568145" y="3597099"/>
            <a:ext cx="891451" cy="1128045"/>
            <a:chOff x="6248665" y="4346796"/>
            <a:chExt cx="891451" cy="1128045"/>
          </a:xfrm>
        </p:grpSpPr>
        <p:sp>
          <p:nvSpPr>
            <p:cNvPr id="91" name="Textfeld 90"/>
            <p:cNvSpPr txBox="1"/>
            <p:nvPr/>
          </p:nvSpPr>
          <p:spPr>
            <a:xfrm>
              <a:off x="6248665" y="5013176"/>
              <a:ext cx="575799" cy="461665"/>
            </a:xfrm>
            <a:prstGeom prst="rect">
              <a:avLst/>
            </a:prstGeom>
            <a:noFill/>
          </p:spPr>
          <p:txBody>
            <a:bodyPr wrap="none" rtlCol="0">
              <a:spAutoFit/>
            </a:bodyPr>
            <a:lstStyle/>
            <a:p>
              <a:r>
                <a:rPr lang="de-DE" sz="2400" dirty="0"/>
                <a:t>10</a:t>
              </a:r>
            </a:p>
          </p:txBody>
        </p:sp>
        <p:cxnSp>
          <p:nvCxnSpPr>
            <p:cNvPr id="74" name="Gekrümmter Verbinder 73"/>
            <p:cNvCxnSpPr>
              <a:stCxn id="838662" idx="2"/>
              <a:endCxn id="838662" idx="4"/>
            </p:cNvCxnSpPr>
            <p:nvPr/>
          </p:nvCxnSpPr>
          <p:spPr>
            <a:xfrm rot="10800000" flipH="1" flipV="1">
              <a:off x="6600056" y="4346796"/>
              <a:ext cx="540060" cy="486569"/>
            </a:xfrm>
            <a:prstGeom prst="curvedConnector4">
              <a:avLst>
                <a:gd name="adj1" fmla="val -42329"/>
                <a:gd name="adj2" fmla="val 14698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4" name="Gruppieren 63"/>
          <p:cNvGrpSpPr/>
          <p:nvPr/>
        </p:nvGrpSpPr>
        <p:grpSpPr>
          <a:xfrm>
            <a:off x="1919536" y="3110530"/>
            <a:ext cx="1080120" cy="973139"/>
            <a:chOff x="6600056" y="3860227"/>
            <a:chExt cx="1080120" cy="973139"/>
          </a:xfrm>
        </p:grpSpPr>
        <p:sp>
          <p:nvSpPr>
            <p:cNvPr id="838662" name="Ellipse 838661"/>
            <p:cNvSpPr/>
            <p:nvPr/>
          </p:nvSpPr>
          <p:spPr>
            <a:xfrm>
              <a:off x="6600056" y="3860227"/>
              <a:ext cx="1080120" cy="97313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2000" b="1" dirty="0">
                  <a:solidFill>
                    <a:srgbClr val="F5750B"/>
                  </a:solidFill>
                </a:rPr>
                <a:t>0</a:t>
              </a:r>
              <a:br>
                <a:rPr lang="de-DE" sz="2000" b="1" dirty="0">
                  <a:solidFill>
                    <a:srgbClr val="F5750B"/>
                  </a:solidFill>
                </a:rPr>
              </a:br>
              <a:r>
                <a:rPr lang="de-DE" sz="2000" b="1" dirty="0">
                  <a:solidFill>
                    <a:srgbClr val="F5750B"/>
                  </a:solidFill>
                </a:rPr>
                <a:t>NW</a:t>
              </a:r>
              <a:endParaRPr lang="de-DE" b="1" dirty="0">
                <a:solidFill>
                  <a:srgbClr val="F5750B"/>
                </a:solidFill>
              </a:endParaRPr>
            </a:p>
          </p:txBody>
        </p:sp>
        <p:cxnSp>
          <p:nvCxnSpPr>
            <p:cNvPr id="55" name="Gerader Verbinder 54"/>
            <p:cNvCxnSpPr>
              <a:stCxn id="838662" idx="2"/>
              <a:endCxn id="838662" idx="6"/>
            </p:cNvCxnSpPr>
            <p:nvPr/>
          </p:nvCxnSpPr>
          <p:spPr>
            <a:xfrm>
              <a:off x="6600056" y="434679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uppieren 62"/>
          <p:cNvGrpSpPr/>
          <p:nvPr/>
        </p:nvGrpSpPr>
        <p:grpSpPr>
          <a:xfrm>
            <a:off x="4223792" y="3111351"/>
            <a:ext cx="1080120" cy="972318"/>
            <a:chOff x="8904312" y="3861048"/>
            <a:chExt cx="1080120" cy="972318"/>
          </a:xfrm>
        </p:grpSpPr>
        <p:sp>
          <p:nvSpPr>
            <p:cNvPr id="43" name="Ellipse 42"/>
            <p:cNvSpPr/>
            <p:nvPr/>
          </p:nvSpPr>
          <p:spPr>
            <a:xfrm>
              <a:off x="8904312" y="3861048"/>
              <a:ext cx="1080120" cy="9723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00B0F0"/>
                  </a:solidFill>
                </a:rPr>
                <a:t>1</a:t>
              </a:r>
              <a:br>
                <a:rPr lang="de-DE" sz="2000" b="1" dirty="0">
                  <a:solidFill>
                    <a:srgbClr val="00B0F0"/>
                  </a:solidFill>
                </a:rPr>
              </a:br>
              <a:r>
                <a:rPr lang="de-DE" sz="2000" b="1" dirty="0">
                  <a:solidFill>
                    <a:srgbClr val="00B0F0"/>
                  </a:solidFill>
                </a:rPr>
                <a:t>HW</a:t>
              </a:r>
              <a:endParaRPr lang="de-DE" b="1" dirty="0">
                <a:solidFill>
                  <a:srgbClr val="00B0F0"/>
                </a:solidFill>
              </a:endParaRPr>
            </a:p>
          </p:txBody>
        </p:sp>
        <p:cxnSp>
          <p:nvCxnSpPr>
            <p:cNvPr id="100" name="Gerader Verbinder 99"/>
            <p:cNvCxnSpPr>
              <a:stCxn id="43" idx="2"/>
              <a:endCxn id="43" idx="6"/>
            </p:cNvCxnSpPr>
            <p:nvPr/>
          </p:nvCxnSpPr>
          <p:spPr>
            <a:xfrm>
              <a:off x="8904312" y="434720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p:nvGrpSpPr>
        <p:grpSpPr>
          <a:xfrm>
            <a:off x="7392146" y="1916832"/>
            <a:ext cx="3874084" cy="2952328"/>
            <a:chOff x="781756" y="3140968"/>
            <a:chExt cx="3874084" cy="2952328"/>
          </a:xfrm>
        </p:grpSpPr>
        <p:sp>
          <p:nvSpPr>
            <p:cNvPr id="45" name="Line 6"/>
            <p:cNvSpPr>
              <a:spLocks noChangeShapeType="1"/>
            </p:cNvSpPr>
            <p:nvPr/>
          </p:nvSpPr>
          <p:spPr bwMode="auto">
            <a:xfrm>
              <a:off x="1150057" y="4148260"/>
              <a:ext cx="3448123" cy="81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46" name="Line 7"/>
            <p:cNvSpPr>
              <a:spLocks noChangeShapeType="1"/>
            </p:cNvSpPr>
            <p:nvPr/>
          </p:nvSpPr>
          <p:spPr bwMode="auto">
            <a:xfrm>
              <a:off x="1150057" y="4940422"/>
              <a:ext cx="3448123" cy="74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47" name="Text Box 8"/>
            <p:cNvSpPr txBox="1">
              <a:spLocks noChangeArrowheads="1"/>
            </p:cNvSpPr>
            <p:nvPr/>
          </p:nvSpPr>
          <p:spPr bwMode="auto">
            <a:xfrm>
              <a:off x="781756" y="3927598"/>
              <a:ext cx="37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H</a:t>
              </a:r>
            </a:p>
          </p:txBody>
        </p:sp>
        <p:sp>
          <p:nvSpPr>
            <p:cNvPr id="48" name="Text Box 9"/>
            <p:cNvSpPr txBox="1">
              <a:spLocks noChangeArrowheads="1"/>
            </p:cNvSpPr>
            <p:nvPr/>
          </p:nvSpPr>
          <p:spPr bwMode="auto">
            <a:xfrm>
              <a:off x="789695" y="4724524"/>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L</a:t>
              </a:r>
            </a:p>
          </p:txBody>
        </p:sp>
        <p:sp>
          <p:nvSpPr>
            <p:cNvPr id="49" name="Freeform 22"/>
            <p:cNvSpPr>
              <a:spLocks/>
            </p:cNvSpPr>
            <p:nvPr/>
          </p:nvSpPr>
          <p:spPr bwMode="auto">
            <a:xfrm>
              <a:off x="1141796" y="3933056"/>
              <a:ext cx="3455988" cy="1296144"/>
            </a:xfrm>
            <a:custGeom>
              <a:avLst/>
              <a:gdLst>
                <a:gd name="T0" fmla="*/ 0 w 2177"/>
                <a:gd name="T1" fmla="*/ 90 h 181"/>
                <a:gd name="T2" fmla="*/ 272 w 2177"/>
                <a:gd name="T3" fmla="*/ 0 h 181"/>
                <a:gd name="T4" fmla="*/ 544 w 2177"/>
                <a:gd name="T5" fmla="*/ 90 h 181"/>
                <a:gd name="T6" fmla="*/ 817 w 2177"/>
                <a:gd name="T7" fmla="*/ 181 h 181"/>
                <a:gd name="T8" fmla="*/ 1089 w 2177"/>
                <a:gd name="T9" fmla="*/ 90 h 181"/>
                <a:gd name="T10" fmla="*/ 1361 w 2177"/>
                <a:gd name="T11" fmla="*/ 0 h 181"/>
                <a:gd name="T12" fmla="*/ 1633 w 2177"/>
                <a:gd name="T13" fmla="*/ 90 h 181"/>
                <a:gd name="T14" fmla="*/ 1905 w 2177"/>
                <a:gd name="T15" fmla="*/ 181 h 181"/>
                <a:gd name="T16" fmla="*/ 2177 w 2177"/>
                <a:gd name="T17"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181">
                  <a:moveTo>
                    <a:pt x="0" y="90"/>
                  </a:moveTo>
                  <a:cubicBezTo>
                    <a:pt x="90" y="45"/>
                    <a:pt x="181" y="0"/>
                    <a:pt x="272" y="0"/>
                  </a:cubicBezTo>
                  <a:cubicBezTo>
                    <a:pt x="363" y="0"/>
                    <a:pt x="453" y="60"/>
                    <a:pt x="544" y="90"/>
                  </a:cubicBezTo>
                  <a:cubicBezTo>
                    <a:pt x="635" y="120"/>
                    <a:pt x="726" y="181"/>
                    <a:pt x="817" y="181"/>
                  </a:cubicBezTo>
                  <a:cubicBezTo>
                    <a:pt x="908" y="181"/>
                    <a:pt x="998" y="120"/>
                    <a:pt x="1089" y="90"/>
                  </a:cubicBezTo>
                  <a:cubicBezTo>
                    <a:pt x="1180" y="60"/>
                    <a:pt x="1270" y="0"/>
                    <a:pt x="1361" y="0"/>
                  </a:cubicBezTo>
                  <a:cubicBezTo>
                    <a:pt x="1452" y="0"/>
                    <a:pt x="1542" y="60"/>
                    <a:pt x="1633" y="90"/>
                  </a:cubicBezTo>
                  <a:cubicBezTo>
                    <a:pt x="1724" y="120"/>
                    <a:pt x="1814" y="181"/>
                    <a:pt x="1905" y="181"/>
                  </a:cubicBezTo>
                  <a:cubicBezTo>
                    <a:pt x="1996" y="181"/>
                    <a:pt x="2086" y="135"/>
                    <a:pt x="2177" y="90"/>
                  </a:cubicBezTo>
                </a:path>
              </a:pathLst>
            </a:custGeom>
            <a:noFill/>
            <a:ln w="38100" cap="flat">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cxnSp>
          <p:nvCxnSpPr>
            <p:cNvPr id="54" name="Gerader Verbinder 53"/>
            <p:cNvCxnSpPr/>
            <p:nvPr/>
          </p:nvCxnSpPr>
          <p:spPr>
            <a:xfrm>
              <a:off x="1357820" y="3645024"/>
              <a:ext cx="86409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a:xfrm>
              <a:off x="2149908" y="5589240"/>
              <a:ext cx="93610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a:xfrm>
              <a:off x="3936156" y="5546260"/>
              <a:ext cx="71968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a:xfrm>
              <a:off x="3086012" y="3645024"/>
              <a:ext cx="792088"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Gerader Verbinder 59"/>
            <p:cNvCxnSpPr/>
            <p:nvPr/>
          </p:nvCxnSpPr>
          <p:spPr>
            <a:xfrm>
              <a:off x="1357820" y="3645024"/>
              <a:ext cx="0" cy="172819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2" name="Gerader Verbinder 61"/>
            <p:cNvCxnSpPr/>
            <p:nvPr/>
          </p:nvCxnSpPr>
          <p:spPr>
            <a:xfrm flipH="1">
              <a:off x="2178374"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9" name="Gerader Verbinder 68"/>
            <p:cNvCxnSpPr/>
            <p:nvPr/>
          </p:nvCxnSpPr>
          <p:spPr>
            <a:xfrm flipH="1">
              <a:off x="3071498"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1" name="Gerader Verbinder 70"/>
            <p:cNvCxnSpPr/>
            <p:nvPr/>
          </p:nvCxnSpPr>
          <p:spPr>
            <a:xfrm flipH="1">
              <a:off x="3935594" y="364502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2" name="Textfeld 71"/>
            <p:cNvSpPr txBox="1"/>
            <p:nvPr/>
          </p:nvSpPr>
          <p:spPr>
            <a:xfrm>
              <a:off x="1717860" y="3140968"/>
              <a:ext cx="1880643" cy="461665"/>
            </a:xfrm>
            <a:prstGeom prst="rect">
              <a:avLst/>
            </a:prstGeom>
            <a:noFill/>
          </p:spPr>
          <p:txBody>
            <a:bodyPr wrap="none" rtlCol="0">
              <a:spAutoFit/>
            </a:bodyPr>
            <a:lstStyle/>
            <a:p>
              <a:r>
                <a:rPr lang="de-DE" sz="2400" dirty="0">
                  <a:solidFill>
                    <a:srgbClr val="00B0F0"/>
                  </a:solidFill>
                  <a:latin typeface="Meta Offc Pro" panose="020B0504030101020102"/>
                </a:rPr>
                <a:t>Hochwasser</a:t>
              </a:r>
              <a:endParaRPr lang="de-DE" dirty="0">
                <a:solidFill>
                  <a:srgbClr val="00B0F0"/>
                </a:solidFill>
                <a:latin typeface="Meta Offc Pro" panose="020B0504030101020102"/>
              </a:endParaRPr>
            </a:p>
          </p:txBody>
        </p:sp>
        <p:sp>
          <p:nvSpPr>
            <p:cNvPr id="73" name="Textfeld 72"/>
            <p:cNvSpPr txBox="1"/>
            <p:nvPr/>
          </p:nvSpPr>
          <p:spPr>
            <a:xfrm>
              <a:off x="2365932" y="5631631"/>
              <a:ext cx="2141933" cy="461665"/>
            </a:xfrm>
            <a:prstGeom prst="rect">
              <a:avLst/>
            </a:prstGeom>
            <a:noFill/>
          </p:spPr>
          <p:txBody>
            <a:bodyPr wrap="none" rtlCol="0">
              <a:spAutoFit/>
            </a:bodyPr>
            <a:lstStyle/>
            <a:p>
              <a:r>
                <a:rPr lang="de-DE" sz="2400" dirty="0">
                  <a:solidFill>
                    <a:srgbClr val="F5750B"/>
                  </a:solidFill>
                  <a:latin typeface="Meta Offc Pro" panose="020B0504030101020102"/>
                </a:rPr>
                <a:t>Niedrigwasser</a:t>
              </a:r>
              <a:endParaRPr lang="de-DE" dirty="0">
                <a:solidFill>
                  <a:srgbClr val="F5750B"/>
                </a:solidFill>
                <a:latin typeface="Meta Offc Pro" panose="020B0504030101020102"/>
              </a:endParaRPr>
            </a:p>
          </p:txBody>
        </p:sp>
      </p:grpSp>
    </p:spTree>
    <p:extLst>
      <p:ext uri="{BB962C8B-B14F-4D97-AF65-F5344CB8AC3E}">
        <p14:creationId xmlns:p14="http://schemas.microsoft.com/office/powerpoint/2010/main" val="4139450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de-DE" dirty="0"/>
              <a:t>Beispiel: Wahrheitswerttabelle</a:t>
            </a:r>
          </a:p>
        </p:txBody>
      </p:sp>
      <mc:AlternateContent xmlns:mc="http://schemas.openxmlformats.org/markup-compatibility/2006" xmlns:a14="http://schemas.microsoft.com/office/drawing/2010/main">
        <mc:Choice Requires="a14">
          <p:sp>
            <p:nvSpPr>
              <p:cNvPr id="838659" name="Rectangle 3"/>
              <p:cNvSpPr>
                <a:spLocks noGrp="1" noChangeArrowheads="1"/>
              </p:cNvSpPr>
              <p:nvPr>
                <p:ph idx="1"/>
              </p:nvPr>
            </p:nvSpPr>
            <p:spPr/>
            <p:txBody>
              <a:bodyPr/>
              <a:lstStyle/>
              <a:p>
                <a:pPr marL="381000" indent="-381000">
                  <a:lnSpc>
                    <a:spcPct val="90000"/>
                  </a:lnSpc>
                </a:pPr>
                <a:r>
                  <a:rPr lang="de-DE" dirty="0"/>
                  <a:t>aktueller Zustand (NW/HW): </a:t>
                </a:r>
                <a14:m>
                  <m:oMath xmlns:m="http://schemas.openxmlformats.org/officeDocument/2006/math">
                    <m:r>
                      <a:rPr lang="de-DE" b="0" i="1" smtClean="0">
                        <a:latin typeface="Cambria Math" panose="02040503050406030204" pitchFamily="18" charset="0"/>
                      </a:rPr>
                      <m:t>𝑄</m:t>
                    </m:r>
                  </m:oMath>
                </a14:m>
                <a:r>
                  <a:rPr lang="de-DE" dirty="0"/>
                  <a:t>, Folgezustand: </a:t>
                </a:r>
                <a14:m>
                  <m:oMath xmlns:m="http://schemas.openxmlformats.org/officeDocument/2006/math">
                    <m:r>
                      <a:rPr lang="de-DE" b="0" i="1" smtClean="0">
                        <a:latin typeface="Cambria Math" panose="02040503050406030204" pitchFamily="18" charset="0"/>
                      </a:rPr>
                      <m:t>𝑄</m:t>
                    </m:r>
                    <m:r>
                      <a:rPr lang="de-DE" b="0" i="1" smtClean="0">
                        <a:latin typeface="Cambria Math" panose="02040503050406030204" pitchFamily="18" charset="0"/>
                      </a:rPr>
                      <m:t>′</m:t>
                    </m:r>
                  </m:oMath>
                </a14:m>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b="1" dirty="0">
                  <a:solidFill>
                    <a:srgbClr val="FF0000"/>
                  </a:solidFill>
                </a:endParaRPr>
              </a:p>
            </p:txBody>
          </p:sp>
        </mc:Choice>
        <mc:Fallback xmlns="">
          <p:sp>
            <p:nvSpPr>
              <p:cNvPr id="838659" name="Rectangle 3"/>
              <p:cNvSpPr>
                <a:spLocks noGrp="1" noRot="1" noChangeAspect="1" noMove="1" noResize="1" noEditPoints="1" noAdjustHandles="1" noChangeArrowheads="1" noChangeShapeType="1" noTextEdit="1"/>
              </p:cNvSpPr>
              <p:nvPr>
                <p:ph idx="1"/>
              </p:nvPr>
            </p:nvSpPr>
            <p:spPr>
              <a:blipFill>
                <a:blip r:embed="rId3"/>
                <a:stretch>
                  <a:fillRect l="-1488" t="-3018"/>
                </a:stretch>
              </a:blipFill>
            </p:spPr>
            <p:txBody>
              <a:bodyPr/>
              <a:lstStyle/>
              <a:p>
                <a:r>
                  <a:rPr lang="en-US">
                    <a:noFill/>
                  </a:rPr>
                  <a:t> </a:t>
                </a:r>
              </a:p>
            </p:txBody>
          </p:sp>
        </mc:Fallback>
      </mc:AlternateContent>
      <p:cxnSp>
        <p:nvCxnSpPr>
          <p:cNvPr id="51" name="Gekrümmter Verbinder 50"/>
          <p:cNvCxnSpPr>
            <a:stCxn id="43" idx="3"/>
            <a:endCxn id="838662" idx="5"/>
          </p:cNvCxnSpPr>
          <p:nvPr/>
        </p:nvCxnSpPr>
        <p:spPr>
          <a:xfrm rot="5400000" flipH="1">
            <a:off x="3827688" y="3675024"/>
            <a:ext cx="120" cy="1540496"/>
          </a:xfrm>
          <a:prstGeom prst="curvedConnector3">
            <a:avLst>
              <a:gd name="adj1" fmla="val -30916083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Gekrümmter Verbinder 60"/>
          <p:cNvCxnSpPr>
            <a:stCxn id="43" idx="6"/>
            <a:endCxn id="43" idx="4"/>
          </p:cNvCxnSpPr>
          <p:nvPr/>
        </p:nvCxnSpPr>
        <p:spPr>
          <a:xfrm flipH="1">
            <a:off x="4979876" y="4101566"/>
            <a:ext cx="540060" cy="486159"/>
          </a:xfrm>
          <a:prstGeom prst="curvedConnector4">
            <a:avLst>
              <a:gd name="adj1" fmla="val -42329"/>
              <a:gd name="adj2" fmla="val 14702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3575720" y="4767535"/>
            <a:ext cx="575799" cy="461665"/>
          </a:xfrm>
          <a:prstGeom prst="rect">
            <a:avLst/>
          </a:prstGeom>
          <a:noFill/>
        </p:spPr>
        <p:txBody>
          <a:bodyPr wrap="none" rtlCol="0">
            <a:spAutoFit/>
          </a:bodyPr>
          <a:lstStyle/>
          <a:p>
            <a:r>
              <a:rPr lang="de-DE" sz="2400" dirty="0"/>
              <a:t>00</a:t>
            </a:r>
          </a:p>
        </p:txBody>
      </p:sp>
      <p:grpSp>
        <p:nvGrpSpPr>
          <p:cNvPr id="68" name="Gruppieren 67"/>
          <p:cNvGrpSpPr/>
          <p:nvPr/>
        </p:nvGrpSpPr>
        <p:grpSpPr>
          <a:xfrm>
            <a:off x="4979876" y="2967335"/>
            <a:ext cx="756084" cy="1134230"/>
            <a:chOff x="9444372" y="3212976"/>
            <a:chExt cx="756084" cy="1134230"/>
          </a:xfrm>
        </p:grpSpPr>
        <p:cxnSp>
          <p:nvCxnSpPr>
            <p:cNvPr id="58" name="Gekrümmter Verbinder 57"/>
            <p:cNvCxnSpPr>
              <a:stCxn id="43" idx="0"/>
              <a:endCxn id="43" idx="6"/>
            </p:cNvCxnSpPr>
            <p:nvPr/>
          </p:nvCxnSpPr>
          <p:spPr>
            <a:xfrm rot="16200000" flipH="1">
              <a:off x="9471322" y="3834097"/>
              <a:ext cx="486159" cy="540060"/>
            </a:xfrm>
            <a:prstGeom prst="curvedConnector4">
              <a:avLst>
                <a:gd name="adj1" fmla="val -4702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Textfeld 88"/>
            <p:cNvSpPr txBox="1"/>
            <p:nvPr/>
          </p:nvSpPr>
          <p:spPr>
            <a:xfrm>
              <a:off x="9624657" y="3212976"/>
              <a:ext cx="575799" cy="461665"/>
            </a:xfrm>
            <a:prstGeom prst="rect">
              <a:avLst/>
            </a:prstGeom>
            <a:noFill/>
          </p:spPr>
          <p:txBody>
            <a:bodyPr wrap="none" rtlCol="0">
              <a:spAutoFit/>
            </a:bodyPr>
            <a:lstStyle/>
            <a:p>
              <a:r>
                <a:rPr lang="de-DE" sz="2400" dirty="0"/>
                <a:t>*1</a:t>
              </a:r>
            </a:p>
          </p:txBody>
        </p:sp>
      </p:grpSp>
      <p:grpSp>
        <p:nvGrpSpPr>
          <p:cNvPr id="66" name="Gruppieren 65"/>
          <p:cNvGrpSpPr/>
          <p:nvPr/>
        </p:nvGrpSpPr>
        <p:grpSpPr>
          <a:xfrm>
            <a:off x="3057500" y="2967335"/>
            <a:ext cx="1540496" cy="790464"/>
            <a:chOff x="7521996" y="3212976"/>
            <a:chExt cx="1540496" cy="790464"/>
          </a:xfrm>
        </p:grpSpPr>
        <p:cxnSp>
          <p:nvCxnSpPr>
            <p:cNvPr id="838669" name="Gekrümmter Verbinder 838668"/>
            <p:cNvCxnSpPr>
              <a:stCxn id="838662" idx="7"/>
              <a:endCxn id="43" idx="1"/>
            </p:cNvCxnSpPr>
            <p:nvPr/>
          </p:nvCxnSpPr>
          <p:spPr>
            <a:xfrm rot="16200000" flipH="1">
              <a:off x="8291893" y="3232842"/>
              <a:ext cx="701" cy="1540496"/>
            </a:xfrm>
            <a:prstGeom prst="curvedConnector3">
              <a:avLst>
                <a:gd name="adj1" fmla="val -52940514"/>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feld 89"/>
            <p:cNvSpPr txBox="1"/>
            <p:nvPr/>
          </p:nvSpPr>
          <p:spPr>
            <a:xfrm>
              <a:off x="8040481" y="3212976"/>
              <a:ext cx="575799" cy="461665"/>
            </a:xfrm>
            <a:prstGeom prst="rect">
              <a:avLst/>
            </a:prstGeom>
            <a:noFill/>
          </p:spPr>
          <p:txBody>
            <a:bodyPr wrap="none" rtlCol="0">
              <a:spAutoFit/>
            </a:bodyPr>
            <a:lstStyle/>
            <a:p>
              <a:r>
                <a:rPr lang="de-DE" sz="2400" dirty="0"/>
                <a:t>11</a:t>
              </a:r>
            </a:p>
          </p:txBody>
        </p:sp>
      </p:grpSp>
      <p:sp>
        <p:nvSpPr>
          <p:cNvPr id="92" name="Textfeld 91"/>
          <p:cNvSpPr txBox="1"/>
          <p:nvPr/>
        </p:nvSpPr>
        <p:spPr>
          <a:xfrm>
            <a:off x="5304177" y="4767535"/>
            <a:ext cx="575799" cy="461665"/>
          </a:xfrm>
          <a:prstGeom prst="rect">
            <a:avLst/>
          </a:prstGeom>
          <a:noFill/>
        </p:spPr>
        <p:txBody>
          <a:bodyPr wrap="none" rtlCol="0">
            <a:spAutoFit/>
          </a:bodyPr>
          <a:lstStyle/>
          <a:p>
            <a:r>
              <a:rPr lang="de-DE" sz="2400" dirty="0"/>
              <a:t>10</a:t>
            </a:r>
          </a:p>
        </p:txBody>
      </p:sp>
      <p:sp>
        <p:nvSpPr>
          <p:cNvPr id="52" name="Fußzeilenplatzhalter 51"/>
          <p:cNvSpPr>
            <a:spLocks noGrp="1"/>
          </p:cNvSpPr>
          <p:nvPr>
            <p:ph type="ftr" sz="quarter" idx="11"/>
          </p:nvPr>
        </p:nvSpPr>
        <p:spPr/>
        <p:txBody>
          <a:bodyPr/>
          <a:lstStyle/>
          <a:p>
            <a:r>
              <a:rPr lang="de-DE"/>
              <a:t>Prof. Dr. Sebastian Schlesinger</a:t>
            </a:r>
            <a:endParaRPr lang="de-DE" dirty="0"/>
          </a:p>
        </p:txBody>
      </p:sp>
      <p:sp>
        <p:nvSpPr>
          <p:cNvPr id="53" name="Foliennummernplatzhalter 52"/>
          <p:cNvSpPr>
            <a:spLocks noGrp="1"/>
          </p:cNvSpPr>
          <p:nvPr>
            <p:ph type="sldNum" sz="quarter" idx="12"/>
          </p:nvPr>
        </p:nvSpPr>
        <p:spPr/>
        <p:txBody>
          <a:bodyPr/>
          <a:lstStyle/>
          <a:p>
            <a:fld id="{6C8FC03C-C266-4645-ABC5-645062898383}" type="slidenum">
              <a:rPr lang="de-DE" smtClean="0"/>
              <a:pPr/>
              <a:t>67</a:t>
            </a:fld>
            <a:r>
              <a:rPr lang="de-DE"/>
              <a:t> </a:t>
            </a:r>
            <a:endParaRPr lang="de-DE" dirty="0"/>
          </a:p>
        </p:txBody>
      </p:sp>
      <p:grpSp>
        <p:nvGrpSpPr>
          <p:cNvPr id="65" name="Gruppieren 64"/>
          <p:cNvGrpSpPr/>
          <p:nvPr/>
        </p:nvGrpSpPr>
        <p:grpSpPr>
          <a:xfrm>
            <a:off x="1343472" y="2967335"/>
            <a:ext cx="1447832" cy="1133821"/>
            <a:chOff x="5807968" y="3212976"/>
            <a:chExt cx="1447832" cy="1133821"/>
          </a:xfrm>
        </p:grpSpPr>
        <p:sp>
          <p:nvSpPr>
            <p:cNvPr id="88" name="Textfeld 87"/>
            <p:cNvSpPr txBox="1"/>
            <p:nvPr/>
          </p:nvSpPr>
          <p:spPr>
            <a:xfrm>
              <a:off x="5807968" y="3212976"/>
              <a:ext cx="1447832" cy="461665"/>
            </a:xfrm>
            <a:prstGeom prst="rect">
              <a:avLst/>
            </a:prstGeom>
            <a:noFill/>
          </p:spPr>
          <p:txBody>
            <a:bodyPr wrap="none" rtlCol="0">
              <a:spAutoFit/>
            </a:bodyPr>
            <a:lstStyle/>
            <a:p>
              <a:r>
                <a:rPr lang="de-DE" sz="2400" dirty="0"/>
                <a:t>LH = 0*</a:t>
              </a:r>
            </a:p>
          </p:txBody>
        </p:sp>
        <p:cxnSp>
          <p:nvCxnSpPr>
            <p:cNvPr id="70" name="Gekrümmter Verbinder 69"/>
            <p:cNvCxnSpPr>
              <a:stCxn id="838662" idx="0"/>
              <a:endCxn id="838662" idx="2"/>
            </p:cNvCxnSpPr>
            <p:nvPr/>
          </p:nvCxnSpPr>
          <p:spPr>
            <a:xfrm rot="16200000" flipH="1" flipV="1">
              <a:off x="6626801" y="3833482"/>
              <a:ext cx="486570" cy="540060"/>
            </a:xfrm>
            <a:prstGeom prst="curvedConnector4">
              <a:avLst>
                <a:gd name="adj1" fmla="val -4698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uppieren 66"/>
          <p:cNvGrpSpPr/>
          <p:nvPr/>
        </p:nvGrpSpPr>
        <p:grpSpPr>
          <a:xfrm>
            <a:off x="1784169" y="4101155"/>
            <a:ext cx="891451" cy="1128045"/>
            <a:chOff x="6248665" y="4346796"/>
            <a:chExt cx="891451" cy="1128045"/>
          </a:xfrm>
        </p:grpSpPr>
        <p:sp>
          <p:nvSpPr>
            <p:cNvPr id="91" name="Textfeld 90"/>
            <p:cNvSpPr txBox="1"/>
            <p:nvPr/>
          </p:nvSpPr>
          <p:spPr>
            <a:xfrm>
              <a:off x="6248665" y="5013176"/>
              <a:ext cx="575799" cy="461665"/>
            </a:xfrm>
            <a:prstGeom prst="rect">
              <a:avLst/>
            </a:prstGeom>
            <a:noFill/>
          </p:spPr>
          <p:txBody>
            <a:bodyPr wrap="none" rtlCol="0">
              <a:spAutoFit/>
            </a:bodyPr>
            <a:lstStyle/>
            <a:p>
              <a:r>
                <a:rPr lang="de-DE" sz="2400" dirty="0"/>
                <a:t>10</a:t>
              </a:r>
            </a:p>
          </p:txBody>
        </p:sp>
        <p:cxnSp>
          <p:nvCxnSpPr>
            <p:cNvPr id="74" name="Gekrümmter Verbinder 73"/>
            <p:cNvCxnSpPr>
              <a:stCxn id="838662" idx="2"/>
              <a:endCxn id="838662" idx="4"/>
            </p:cNvCxnSpPr>
            <p:nvPr/>
          </p:nvCxnSpPr>
          <p:spPr>
            <a:xfrm rot="10800000" flipH="1" flipV="1">
              <a:off x="6600056" y="4346796"/>
              <a:ext cx="540060" cy="486569"/>
            </a:xfrm>
            <a:prstGeom prst="curvedConnector4">
              <a:avLst>
                <a:gd name="adj1" fmla="val -42329"/>
                <a:gd name="adj2" fmla="val 14698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4" name="Gruppieren 63"/>
          <p:cNvGrpSpPr/>
          <p:nvPr/>
        </p:nvGrpSpPr>
        <p:grpSpPr>
          <a:xfrm>
            <a:off x="2135560" y="3614586"/>
            <a:ext cx="1080120" cy="973139"/>
            <a:chOff x="6600056" y="3860227"/>
            <a:chExt cx="1080120" cy="973139"/>
          </a:xfrm>
        </p:grpSpPr>
        <p:sp>
          <p:nvSpPr>
            <p:cNvPr id="838662" name="Ellipse 838661"/>
            <p:cNvSpPr/>
            <p:nvPr/>
          </p:nvSpPr>
          <p:spPr>
            <a:xfrm>
              <a:off x="6600056" y="3860227"/>
              <a:ext cx="1080120" cy="97313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2000" b="1" dirty="0">
                  <a:solidFill>
                    <a:srgbClr val="F5750B"/>
                  </a:solidFill>
                </a:rPr>
                <a:t>0</a:t>
              </a:r>
              <a:br>
                <a:rPr lang="de-DE" sz="2000" b="1" dirty="0">
                  <a:solidFill>
                    <a:srgbClr val="F5750B"/>
                  </a:solidFill>
                </a:rPr>
              </a:br>
              <a:r>
                <a:rPr lang="de-DE" sz="2000" b="1" dirty="0">
                  <a:solidFill>
                    <a:srgbClr val="F5750B"/>
                  </a:solidFill>
                </a:rPr>
                <a:t>NW</a:t>
              </a:r>
              <a:endParaRPr lang="de-DE" b="1" dirty="0">
                <a:solidFill>
                  <a:srgbClr val="F5750B"/>
                </a:solidFill>
              </a:endParaRPr>
            </a:p>
          </p:txBody>
        </p:sp>
        <p:cxnSp>
          <p:nvCxnSpPr>
            <p:cNvPr id="55" name="Gerader Verbinder 54"/>
            <p:cNvCxnSpPr>
              <a:stCxn id="838662" idx="2"/>
              <a:endCxn id="838662" idx="6"/>
            </p:cNvCxnSpPr>
            <p:nvPr/>
          </p:nvCxnSpPr>
          <p:spPr>
            <a:xfrm>
              <a:off x="6600056" y="434679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uppieren 62"/>
          <p:cNvGrpSpPr/>
          <p:nvPr/>
        </p:nvGrpSpPr>
        <p:grpSpPr>
          <a:xfrm>
            <a:off x="4439816" y="3615407"/>
            <a:ext cx="1080120" cy="972318"/>
            <a:chOff x="8904312" y="3861048"/>
            <a:chExt cx="1080120" cy="972318"/>
          </a:xfrm>
        </p:grpSpPr>
        <p:sp>
          <p:nvSpPr>
            <p:cNvPr id="43" name="Ellipse 42"/>
            <p:cNvSpPr/>
            <p:nvPr/>
          </p:nvSpPr>
          <p:spPr>
            <a:xfrm>
              <a:off x="8904312" y="3861048"/>
              <a:ext cx="1080120" cy="9723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00B0F0"/>
                  </a:solidFill>
                </a:rPr>
                <a:t>1</a:t>
              </a:r>
              <a:br>
                <a:rPr lang="de-DE" sz="2000" b="1" dirty="0">
                  <a:solidFill>
                    <a:srgbClr val="00B0F0"/>
                  </a:solidFill>
                </a:rPr>
              </a:br>
              <a:r>
                <a:rPr lang="de-DE" sz="2000" b="1" dirty="0">
                  <a:solidFill>
                    <a:srgbClr val="00B0F0"/>
                  </a:solidFill>
                </a:rPr>
                <a:t>HW</a:t>
              </a:r>
              <a:endParaRPr lang="de-DE" b="1" dirty="0">
                <a:solidFill>
                  <a:srgbClr val="00B0F0"/>
                </a:solidFill>
              </a:endParaRPr>
            </a:p>
          </p:txBody>
        </p:sp>
        <p:cxnSp>
          <p:nvCxnSpPr>
            <p:cNvPr id="100" name="Gerader Verbinder 99"/>
            <p:cNvCxnSpPr>
              <a:stCxn id="43" idx="2"/>
              <a:endCxn id="43" idx="6"/>
            </p:cNvCxnSpPr>
            <p:nvPr/>
          </p:nvCxnSpPr>
          <p:spPr>
            <a:xfrm>
              <a:off x="8904312" y="434720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17" name="Tabelle 16"/>
              <p:cNvGraphicFramePr>
                <a:graphicFrameLocks noGrp="1"/>
              </p:cNvGraphicFramePr>
              <p:nvPr>
                <p:extLst>
                  <p:ext uri="{D42A27DB-BD31-4B8C-83A1-F6EECF244321}">
                    <p14:modId xmlns:p14="http://schemas.microsoft.com/office/powerpoint/2010/main" val="2716454822"/>
                  </p:ext>
                </p:extLst>
              </p:nvPr>
            </p:nvGraphicFramePr>
            <p:xfrm>
              <a:off x="10024754" y="3010274"/>
              <a:ext cx="1952313"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70217">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70840">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𝑳</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𝑯</m:t>
                                </m:r>
                              </m:oMath>
                            </m:oMathPara>
                          </a14:m>
                          <a:endParaRPr lang="de-DE" sz="2000" b="1" dirty="0"/>
                        </a:p>
                      </a:txBody>
                      <a:tcPr>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r>
                                  <a:rPr lang="de-DE" sz="2000" b="1" i="1" smtClean="0">
                                    <a:latin typeface="Cambria Math" panose="02040503050406030204" pitchFamily="18" charset="0"/>
                                  </a:rPr>
                                  <m:t>′</m:t>
                                </m:r>
                              </m:oMath>
                            </m:oMathPara>
                          </a14:m>
                          <a:endParaRPr lang="de-DE" sz="20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0325871"/>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Choice>
        <mc:Fallback xmlns="">
          <p:graphicFrame>
            <p:nvGraphicFramePr>
              <p:cNvPr id="17" name="Tabelle 16"/>
              <p:cNvGraphicFramePr>
                <a:graphicFrameLocks noGrp="1"/>
              </p:cNvGraphicFramePr>
              <p:nvPr>
                <p:extLst>
                  <p:ext uri="{D42A27DB-BD31-4B8C-83A1-F6EECF244321}">
                    <p14:modId xmlns:p14="http://schemas.microsoft.com/office/powerpoint/2010/main" val="2716454822"/>
                  </p:ext>
                </p:extLst>
              </p:nvPr>
            </p:nvGraphicFramePr>
            <p:xfrm>
              <a:off x="10024754" y="3010274"/>
              <a:ext cx="1952313"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70217">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96240">
                    <a:tc>
                      <a:txBody>
                        <a:bodyPr/>
                        <a:lstStyle/>
                        <a:p>
                          <a:endParaRPr lang="en-US"/>
                        </a:p>
                      </a:txBody>
                      <a:tcPr>
                        <a:blipFill>
                          <a:blip r:embed="rId4"/>
                          <a:stretch>
                            <a:fillRect l="-1235" t="-1538" r="-301235" b="-629231"/>
                          </a:stretch>
                        </a:blipFill>
                      </a:tcPr>
                    </a:tc>
                    <a:tc>
                      <a:txBody>
                        <a:bodyPr/>
                        <a:lstStyle/>
                        <a:p>
                          <a:endParaRPr lang="en-US"/>
                        </a:p>
                      </a:txBody>
                      <a:tcPr>
                        <a:blipFill>
                          <a:blip r:embed="rId4"/>
                          <a:stretch>
                            <a:fillRect l="-101235" t="-1538" r="-201235" b="-629231"/>
                          </a:stretch>
                        </a:blipFill>
                      </a:tcPr>
                    </a:tc>
                    <a:tc>
                      <a:txBody>
                        <a:bodyPr/>
                        <a:lstStyle/>
                        <a:p>
                          <a:endParaRPr lang="en-US"/>
                        </a:p>
                      </a:txBody>
                      <a:tcPr>
                        <a:lnR w="12700" cap="flat" cmpd="sng" algn="ctr">
                          <a:solidFill>
                            <a:schemeClr val="tx1"/>
                          </a:solidFill>
                          <a:prstDash val="solid"/>
                          <a:round/>
                          <a:headEnd type="none" w="med" len="med"/>
                          <a:tailEnd type="none" w="med" len="med"/>
                        </a:lnR>
                        <a:blipFill>
                          <a:blip r:embed="rId4"/>
                          <a:stretch>
                            <a:fillRect l="-208974" t="-1538" r="-108974" b="-629231"/>
                          </a:stretch>
                        </a:blipFill>
                      </a:tcPr>
                    </a:tc>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97531" t="-1538" r="-4938" b="-629231"/>
                          </a:stretch>
                        </a:blipFill>
                      </a:tcPr>
                    </a:tc>
                    <a:extLst>
                      <a:ext uri="{0D108BD9-81ED-4DB2-BD59-A6C34878D82A}">
                        <a16:rowId xmlns:a16="http://schemas.microsoft.com/office/drawing/2014/main" val="810325871"/>
                      </a:ext>
                    </a:extLst>
                  </a:tr>
                  <a:tr h="396240">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962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962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96240">
                    <a:tc>
                      <a:txBody>
                        <a:bodyPr/>
                        <a:lstStyle/>
                        <a:p>
                          <a:pPr algn="ctr"/>
                          <a:r>
                            <a:rPr lang="de-DE" sz="2000" dirty="0">
                              <a:solidFill>
                                <a:schemeClr val="tx1"/>
                              </a:solidFill>
                            </a:rPr>
                            <a:t>1</a:t>
                          </a:r>
                        </a:p>
                      </a:txBody>
                      <a:tcPr/>
                    </a:tc>
                    <a:tc>
                      <a:txBody>
                        <a:bodyPr/>
                        <a:lstStyle/>
                        <a:p>
                          <a:pPr algn="ctr"/>
                          <a:r>
                            <a:rPr lang="de-DE" sz="2000" dirty="0">
                              <a:solidFill>
                                <a:schemeClr val="tx1"/>
                              </a:solidFill>
                            </a:rPr>
                            <a:t>*</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96240">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96240">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Fallback>
      </mc:AlternateContent>
      <p:grpSp>
        <p:nvGrpSpPr>
          <p:cNvPr id="44" name="Gruppieren 43"/>
          <p:cNvGrpSpPr/>
          <p:nvPr/>
        </p:nvGrpSpPr>
        <p:grpSpPr>
          <a:xfrm>
            <a:off x="5644668" y="1422410"/>
            <a:ext cx="3874084" cy="2952328"/>
            <a:chOff x="781756" y="3140968"/>
            <a:chExt cx="3874084" cy="2952328"/>
          </a:xfrm>
        </p:grpSpPr>
        <p:sp>
          <p:nvSpPr>
            <p:cNvPr id="45" name="Line 6"/>
            <p:cNvSpPr>
              <a:spLocks noChangeShapeType="1"/>
            </p:cNvSpPr>
            <p:nvPr/>
          </p:nvSpPr>
          <p:spPr bwMode="auto">
            <a:xfrm>
              <a:off x="1150057" y="4148260"/>
              <a:ext cx="3448123" cy="81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46" name="Line 7"/>
            <p:cNvSpPr>
              <a:spLocks noChangeShapeType="1"/>
            </p:cNvSpPr>
            <p:nvPr/>
          </p:nvSpPr>
          <p:spPr bwMode="auto">
            <a:xfrm>
              <a:off x="1150057" y="4940422"/>
              <a:ext cx="3448123" cy="74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47" name="Text Box 8"/>
            <p:cNvSpPr txBox="1">
              <a:spLocks noChangeArrowheads="1"/>
            </p:cNvSpPr>
            <p:nvPr/>
          </p:nvSpPr>
          <p:spPr bwMode="auto">
            <a:xfrm>
              <a:off x="781756" y="3927598"/>
              <a:ext cx="37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H</a:t>
              </a:r>
            </a:p>
          </p:txBody>
        </p:sp>
        <p:sp>
          <p:nvSpPr>
            <p:cNvPr id="48" name="Text Box 9"/>
            <p:cNvSpPr txBox="1">
              <a:spLocks noChangeArrowheads="1"/>
            </p:cNvSpPr>
            <p:nvPr/>
          </p:nvSpPr>
          <p:spPr bwMode="auto">
            <a:xfrm>
              <a:off x="789695" y="4724524"/>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L</a:t>
              </a:r>
            </a:p>
          </p:txBody>
        </p:sp>
        <p:sp>
          <p:nvSpPr>
            <p:cNvPr id="49" name="Freeform 22"/>
            <p:cNvSpPr>
              <a:spLocks/>
            </p:cNvSpPr>
            <p:nvPr/>
          </p:nvSpPr>
          <p:spPr bwMode="auto">
            <a:xfrm>
              <a:off x="1141796" y="3933056"/>
              <a:ext cx="3455988" cy="1296144"/>
            </a:xfrm>
            <a:custGeom>
              <a:avLst/>
              <a:gdLst>
                <a:gd name="T0" fmla="*/ 0 w 2177"/>
                <a:gd name="T1" fmla="*/ 90 h 181"/>
                <a:gd name="T2" fmla="*/ 272 w 2177"/>
                <a:gd name="T3" fmla="*/ 0 h 181"/>
                <a:gd name="T4" fmla="*/ 544 w 2177"/>
                <a:gd name="T5" fmla="*/ 90 h 181"/>
                <a:gd name="T6" fmla="*/ 817 w 2177"/>
                <a:gd name="T7" fmla="*/ 181 h 181"/>
                <a:gd name="T8" fmla="*/ 1089 w 2177"/>
                <a:gd name="T9" fmla="*/ 90 h 181"/>
                <a:gd name="T10" fmla="*/ 1361 w 2177"/>
                <a:gd name="T11" fmla="*/ 0 h 181"/>
                <a:gd name="T12" fmla="*/ 1633 w 2177"/>
                <a:gd name="T13" fmla="*/ 90 h 181"/>
                <a:gd name="T14" fmla="*/ 1905 w 2177"/>
                <a:gd name="T15" fmla="*/ 181 h 181"/>
                <a:gd name="T16" fmla="*/ 2177 w 2177"/>
                <a:gd name="T17"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181">
                  <a:moveTo>
                    <a:pt x="0" y="90"/>
                  </a:moveTo>
                  <a:cubicBezTo>
                    <a:pt x="90" y="45"/>
                    <a:pt x="181" y="0"/>
                    <a:pt x="272" y="0"/>
                  </a:cubicBezTo>
                  <a:cubicBezTo>
                    <a:pt x="363" y="0"/>
                    <a:pt x="453" y="60"/>
                    <a:pt x="544" y="90"/>
                  </a:cubicBezTo>
                  <a:cubicBezTo>
                    <a:pt x="635" y="120"/>
                    <a:pt x="726" y="181"/>
                    <a:pt x="817" y="181"/>
                  </a:cubicBezTo>
                  <a:cubicBezTo>
                    <a:pt x="908" y="181"/>
                    <a:pt x="998" y="120"/>
                    <a:pt x="1089" y="90"/>
                  </a:cubicBezTo>
                  <a:cubicBezTo>
                    <a:pt x="1180" y="60"/>
                    <a:pt x="1270" y="0"/>
                    <a:pt x="1361" y="0"/>
                  </a:cubicBezTo>
                  <a:cubicBezTo>
                    <a:pt x="1452" y="0"/>
                    <a:pt x="1542" y="60"/>
                    <a:pt x="1633" y="90"/>
                  </a:cubicBezTo>
                  <a:cubicBezTo>
                    <a:pt x="1724" y="120"/>
                    <a:pt x="1814" y="181"/>
                    <a:pt x="1905" y="181"/>
                  </a:cubicBezTo>
                  <a:cubicBezTo>
                    <a:pt x="1996" y="181"/>
                    <a:pt x="2086" y="135"/>
                    <a:pt x="2177" y="90"/>
                  </a:cubicBezTo>
                </a:path>
              </a:pathLst>
            </a:custGeom>
            <a:noFill/>
            <a:ln w="38100" cap="flat">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cxnSp>
          <p:nvCxnSpPr>
            <p:cNvPr id="54" name="Gerader Verbinder 53"/>
            <p:cNvCxnSpPr/>
            <p:nvPr/>
          </p:nvCxnSpPr>
          <p:spPr>
            <a:xfrm>
              <a:off x="1357820" y="3645024"/>
              <a:ext cx="86409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a:xfrm>
              <a:off x="2149908" y="5589240"/>
              <a:ext cx="93610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a:xfrm>
              <a:off x="3936156" y="5546260"/>
              <a:ext cx="71968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a:xfrm>
              <a:off x="3086012" y="3645024"/>
              <a:ext cx="792088"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Gerader Verbinder 59"/>
            <p:cNvCxnSpPr/>
            <p:nvPr/>
          </p:nvCxnSpPr>
          <p:spPr>
            <a:xfrm>
              <a:off x="1357820" y="3645024"/>
              <a:ext cx="0" cy="172819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2" name="Gerader Verbinder 61"/>
            <p:cNvCxnSpPr/>
            <p:nvPr/>
          </p:nvCxnSpPr>
          <p:spPr>
            <a:xfrm flipH="1">
              <a:off x="2178374"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9" name="Gerader Verbinder 68"/>
            <p:cNvCxnSpPr/>
            <p:nvPr/>
          </p:nvCxnSpPr>
          <p:spPr>
            <a:xfrm flipH="1">
              <a:off x="3071498"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1" name="Gerader Verbinder 70"/>
            <p:cNvCxnSpPr/>
            <p:nvPr/>
          </p:nvCxnSpPr>
          <p:spPr>
            <a:xfrm flipH="1">
              <a:off x="3935594" y="364502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2" name="Textfeld 71"/>
            <p:cNvSpPr txBox="1"/>
            <p:nvPr/>
          </p:nvSpPr>
          <p:spPr>
            <a:xfrm>
              <a:off x="1717860" y="3140968"/>
              <a:ext cx="1880643" cy="461665"/>
            </a:xfrm>
            <a:prstGeom prst="rect">
              <a:avLst/>
            </a:prstGeom>
            <a:noFill/>
          </p:spPr>
          <p:txBody>
            <a:bodyPr wrap="none" rtlCol="0">
              <a:spAutoFit/>
            </a:bodyPr>
            <a:lstStyle/>
            <a:p>
              <a:r>
                <a:rPr lang="de-DE" sz="2400" dirty="0">
                  <a:solidFill>
                    <a:srgbClr val="00B0F0"/>
                  </a:solidFill>
                  <a:latin typeface="Meta Offc Pro" panose="020B0504030101020102"/>
                </a:rPr>
                <a:t>Hochwasser</a:t>
              </a:r>
              <a:endParaRPr lang="de-DE" dirty="0">
                <a:solidFill>
                  <a:srgbClr val="00B0F0"/>
                </a:solidFill>
                <a:latin typeface="Meta Offc Pro" panose="020B0504030101020102"/>
              </a:endParaRPr>
            </a:p>
          </p:txBody>
        </p:sp>
        <p:sp>
          <p:nvSpPr>
            <p:cNvPr id="73" name="Textfeld 72"/>
            <p:cNvSpPr txBox="1"/>
            <p:nvPr/>
          </p:nvSpPr>
          <p:spPr>
            <a:xfrm>
              <a:off x="2365932" y="5631631"/>
              <a:ext cx="2141933" cy="461665"/>
            </a:xfrm>
            <a:prstGeom prst="rect">
              <a:avLst/>
            </a:prstGeom>
            <a:noFill/>
          </p:spPr>
          <p:txBody>
            <a:bodyPr wrap="none" rtlCol="0">
              <a:spAutoFit/>
            </a:bodyPr>
            <a:lstStyle/>
            <a:p>
              <a:r>
                <a:rPr lang="de-DE" sz="2400" dirty="0">
                  <a:solidFill>
                    <a:srgbClr val="F5750B"/>
                  </a:solidFill>
                  <a:latin typeface="Meta Offc Pro" panose="020B0504030101020102"/>
                </a:rPr>
                <a:t>Niedrigwasser</a:t>
              </a:r>
              <a:endParaRPr lang="de-DE" dirty="0">
                <a:solidFill>
                  <a:srgbClr val="F5750B"/>
                </a:solidFill>
                <a:latin typeface="Meta Offc Pro" panose="020B0504030101020102"/>
              </a:endParaRPr>
            </a:p>
          </p:txBody>
        </p:sp>
      </p:grpSp>
    </p:spTree>
    <p:extLst>
      <p:ext uri="{BB962C8B-B14F-4D97-AF65-F5344CB8AC3E}">
        <p14:creationId xmlns:p14="http://schemas.microsoft.com/office/powerpoint/2010/main" val="105091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RS Flipflop: Zustandsübergänge</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de-DE" b="1" u="sng" dirty="0">
                    <a:solidFill>
                      <a:srgbClr val="FF0000"/>
                    </a:solidFill>
                  </a:rPr>
                  <a:t>Wie müssen R und S gesetzt werden, um die jeweiligen Zustandsübergänge </a:t>
                </a:r>
                <a:br>
                  <a:rPr lang="de-DE" b="1" u="sng" dirty="0">
                    <a:solidFill>
                      <a:srgbClr val="FF0000"/>
                    </a:solidFill>
                  </a:rPr>
                </a:br>
                <a14:m>
                  <m:oMath xmlns:m="http://schemas.openxmlformats.org/officeDocument/2006/math">
                    <m:r>
                      <a:rPr lang="de-DE" b="1" i="1" u="sng" smtClean="0">
                        <a:solidFill>
                          <a:srgbClr val="FF0000"/>
                        </a:solidFill>
                        <a:latin typeface="Cambria Math" panose="02040503050406030204" pitchFamily="18" charset="0"/>
                      </a:rPr>
                      <m:t>𝑸</m:t>
                    </m:r>
                    <m:r>
                      <a:rPr lang="de-DE" b="1" i="1" u="sng" smtClean="0">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𝑸</m:t>
                    </m:r>
                    <m:r>
                      <a:rPr lang="de-DE" b="1" i="1" u="sng" smtClean="0">
                        <a:solidFill>
                          <a:srgbClr val="FF0000"/>
                        </a:solidFill>
                        <a:latin typeface="Cambria Math" panose="02040503050406030204" pitchFamily="18" charset="0"/>
                      </a:rPr>
                      <m:t>′</m:t>
                    </m:r>
                  </m:oMath>
                </a14:m>
                <a:r>
                  <a:rPr lang="de-DE" b="1" u="sng" dirty="0">
                    <a:solidFill>
                      <a:srgbClr val="FF0000"/>
                    </a:solidFill>
                  </a:rPr>
                  <a:t> zu realisieren? </a:t>
                </a:r>
              </a:p>
              <a:p>
                <a:endParaRPr lang="de-DE" dirty="0"/>
              </a:p>
              <a:p>
                <a:r>
                  <a:rPr lang="de-DE" dirty="0"/>
                  <a:t>Zur Erinnerung:									Zustandsübergangstabelle</a:t>
                </a:r>
              </a:p>
              <a:p>
                <a:pPr marL="0" indent="0">
                  <a:buNone/>
                </a:pPr>
                <a:r>
                  <a:rPr lang="de-DE" dirty="0"/>
                  <a:t>																	  RS-Flipflop</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488" t="-2195"/>
                </a:stretch>
              </a:blipFill>
            </p:spPr>
            <p:txBody>
              <a:bodyPr/>
              <a:lstStyle/>
              <a:p>
                <a:r>
                  <a:rPr lang="de-DE">
                    <a:noFill/>
                  </a:rPr>
                  <a:t> </a:t>
                </a:r>
              </a:p>
            </p:txBody>
          </p:sp>
        </mc:Fallback>
      </mc:AlternateContent>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68</a:t>
            </a:fld>
            <a:r>
              <a:rPr lang="de-DE"/>
              <a:t> </a:t>
            </a:r>
            <a:endParaRPr lang="de-DE" dirty="0"/>
          </a:p>
        </p:txBody>
      </p:sp>
      <mc:AlternateContent xmlns:mc="http://schemas.openxmlformats.org/markup-compatibility/2006" xmlns:a14="http://schemas.microsoft.com/office/drawing/2010/main">
        <mc:Choice Requires="a14">
          <p:graphicFrame>
            <p:nvGraphicFramePr>
              <p:cNvPr id="6" name="Group 100"/>
              <p:cNvGraphicFramePr>
                <a:graphicFrameLocks noGrp="1"/>
              </p:cNvGraphicFramePr>
              <p:nvPr/>
            </p:nvGraphicFramePr>
            <p:xfrm>
              <a:off x="839416" y="3219740"/>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r>
                                      <a:rPr kumimoji="1" lang="de-DE" sz="2000" b="0" i="1" u="none" strike="noStrike" cap="none" normalizeH="0" baseline="0" smtClean="0">
                                        <a:ln>
                                          <a:noFill/>
                                        </a:ln>
                                        <a:solidFill>
                                          <a:schemeClr val="tx1"/>
                                        </a:solidFill>
                                        <a:effectLst/>
                                        <a:latin typeface="Cambria Math" panose="02040503050406030204" pitchFamily="18" charset="0"/>
                                      </a:rPr>
                                      <m:t>𝑄</m:t>
                                    </m: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bar>
                                      <m:barPr>
                                        <m:pos m:val="top"/>
                                        <m:ctrlPr>
                                          <a:rPr kumimoji="1" lang="de-DE" sz="2000" b="0" i="1" u="none" strike="noStrike" cap="none" normalizeH="0" baseline="0" smtClean="0">
                                            <a:ln>
                                              <a:noFill/>
                                            </a:ln>
                                            <a:solidFill>
                                              <a:schemeClr val="tx1"/>
                                            </a:solidFill>
                                            <a:effectLst/>
                                            <a:latin typeface="Cambria Math" panose="02040503050406030204" pitchFamily="18" charset="0"/>
                                          </a:rPr>
                                        </m:ctrlPr>
                                      </m:barPr>
                                      <m:e>
                                        <m:r>
                                          <a:rPr kumimoji="1" lang="de-DE" sz="2000" b="0" i="1" u="none" strike="noStrike" cap="none" normalizeH="0" baseline="0" smtClean="0">
                                            <a:ln>
                                              <a:noFill/>
                                            </a:ln>
                                            <a:solidFill>
                                              <a:schemeClr val="tx1"/>
                                            </a:solidFill>
                                            <a:effectLst/>
                                            <a:latin typeface="Cambria Math" panose="02040503050406030204" pitchFamily="18" charset="0"/>
                                          </a:rPr>
                                          <m:t>𝑄</m:t>
                                        </m:r>
                                      </m:e>
                                    </m:ba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rgbClr val="FF0000"/>
                              </a:solidFill>
                              <a:effectLst/>
                              <a:latin typeface="+mn-lt"/>
                            </a:rPr>
                            <a:t>x</a:t>
                          </a:r>
                          <a:endParaRPr kumimoji="1" lang="en-US" sz="2000" b="1" i="0" u="none" strike="noStrike" cap="none" normalizeH="0" baseline="0" dirty="0">
                            <a:ln>
                              <a:noFill/>
                            </a:ln>
                            <a:solidFill>
                              <a:srgbClr val="FF0000"/>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rgbClr val="FF0000"/>
                              </a:solidFill>
                              <a:effectLst/>
                              <a:latin typeface="+mj-lt"/>
                            </a:rPr>
                            <a:t>x</a:t>
                          </a:r>
                          <a:endParaRPr kumimoji="1" lang="en-US" sz="2000" b="1" i="0" u="none" strike="noStrike" cap="none" normalizeH="0" baseline="0" dirty="0">
                            <a:ln>
                              <a:noFill/>
                            </a:ln>
                            <a:solidFill>
                              <a:srgbClr val="FF0000"/>
                            </a:solidFill>
                            <a:effectLst/>
                            <a:latin typeface="+mj-lt"/>
                          </a:endParaRPr>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6" name="Group 100"/>
              <p:cNvGraphicFramePr>
                <a:graphicFrameLocks noGrp="1"/>
              </p:cNvGraphicFramePr>
              <p:nvPr>
                <p:extLst/>
              </p:nvPr>
            </p:nvGraphicFramePr>
            <p:xfrm>
              <a:off x="839416" y="3219740"/>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3"/>
                          <a:stretch>
                            <a:fillRect l="-152857" t="-1220" r="-102857" b="-352439"/>
                          </a:stretch>
                        </a:blipFill>
                      </a:tcPr>
                    </a:tc>
                    <a:tc>
                      <a:txBody>
                        <a:bodyPr/>
                        <a:lstStyle/>
                        <a:p>
                          <a:endParaRPr lang="de-DE"/>
                        </a:p>
                      </a:txBody>
                      <a:tcPr anchor="ctr" horzOverflow="overflow">
                        <a:blipFill>
                          <a:blip r:embed="rId3"/>
                          <a:stretch>
                            <a:fillRect l="-252857" t="-1220" r="-2857" b="-352439"/>
                          </a:stretch>
                        </a:blipFill>
                      </a:tcPr>
                    </a:tc>
                    <a:extLst>
                      <a:ext uri="{0D108BD9-81ED-4DB2-BD59-A6C34878D82A}">
                        <a16:rowId xmlns:a16="http://schemas.microsoft.com/office/drawing/2014/main" val="10000"/>
                      </a:ext>
                    </a:extLst>
                  </a:tr>
                  <a:tr h="4644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3"/>
                          <a:stretch>
                            <a:fillRect l="-152857" t="-107792" r="-102857" b="-275325"/>
                          </a:stretch>
                        </a:blipFill>
                      </a:tcPr>
                    </a:tc>
                    <a:tc>
                      <a:txBody>
                        <a:bodyPr/>
                        <a:lstStyle/>
                        <a:p>
                          <a:endParaRPr lang="de-DE"/>
                        </a:p>
                      </a:txBody>
                      <a:tcPr anchor="ctr" horzOverflow="overflow">
                        <a:blipFill>
                          <a:blip r:embed="rId3"/>
                          <a:stretch>
                            <a:fillRect l="-252857" t="-107792" r="-2857" b="-275325"/>
                          </a:stretch>
                        </a:blip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1</a:t>
                          </a:r>
                          <a:endParaRPr kumimoji="1" lang="en-US" sz="2000" b="0" i="0" u="none" strike="noStrike" cap="none" normalizeH="0" baseline="0" dirty="0" smtClean="0">
                            <a:ln>
                              <a:noFill/>
                            </a:ln>
                            <a:solidFill>
                              <a:schemeClr val="tx1"/>
                            </a:solidFill>
                            <a:effectLst/>
                            <a:latin typeface="+mj-lt"/>
                          </a:endParaRP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rgbClr val="FF0000"/>
                              </a:solidFill>
                              <a:effectLst/>
                              <a:latin typeface="+mn-lt"/>
                            </a:rPr>
                            <a:t>x</a:t>
                          </a:r>
                          <a:endParaRPr kumimoji="1" lang="en-US" sz="2000" b="1" i="0" u="none" strike="noStrike" cap="none" normalizeH="0" baseline="0" dirty="0" smtClean="0">
                            <a:ln>
                              <a:noFill/>
                            </a:ln>
                            <a:solidFill>
                              <a:srgbClr val="FF0000"/>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rgbClr val="FF0000"/>
                              </a:solidFill>
                              <a:effectLst/>
                              <a:latin typeface="+mj-lt"/>
                            </a:rPr>
                            <a:t>x</a:t>
                          </a:r>
                          <a:endParaRPr kumimoji="1" lang="en-US" sz="2000" b="1" i="0" u="none" strike="noStrike" cap="none" normalizeH="0" baseline="0" dirty="0" smtClean="0">
                            <a:ln>
                              <a:noFill/>
                            </a:ln>
                            <a:solidFill>
                              <a:srgbClr val="FF0000"/>
                            </a:solidFill>
                            <a:effectLst/>
                            <a:latin typeface="+mj-lt"/>
                          </a:endParaRPr>
                        </a:p>
                      </a:txBody>
                      <a:tcPr anchor="ctr" horzOverflow="overflow"/>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Group 100"/>
              <p:cNvGraphicFramePr>
                <a:graphicFrameLocks noGrp="1"/>
              </p:cNvGraphicFramePr>
              <p:nvPr>
                <p:extLst>
                  <p:ext uri="{D42A27DB-BD31-4B8C-83A1-F6EECF244321}">
                    <p14:modId xmlns:p14="http://schemas.microsoft.com/office/powerpoint/2010/main" val="4097317411"/>
                  </p:ext>
                </p:extLst>
              </p:nvPr>
            </p:nvGraphicFramePr>
            <p:xfrm>
              <a:off x="6456040" y="3563431"/>
              <a:ext cx="2723985" cy="2097817"/>
            </p:xfrm>
            <a:graphic>
              <a:graphicData uri="http://schemas.openxmlformats.org/drawingml/2006/table">
                <a:tbl>
                  <a:tblPr firstRow="1">
                    <a:tableStyleId>{5C22544A-7EE6-4342-B048-85BDC9FD1C3A}</a:tableStyleId>
                  </a:tblPr>
                  <a:tblGrid>
                    <a:gridCol w="1310225">
                      <a:extLst>
                        <a:ext uri="{9D8B030D-6E8A-4147-A177-3AD203B41FA5}">
                          <a16:colId xmlns:a16="http://schemas.microsoft.com/office/drawing/2014/main" val="2753979890"/>
                        </a:ext>
                      </a:extLst>
                    </a:gridCol>
                    <a:gridCol w="706880">
                      <a:extLst>
                        <a:ext uri="{9D8B030D-6E8A-4147-A177-3AD203B41FA5}">
                          <a16:colId xmlns:a16="http://schemas.microsoft.com/office/drawing/2014/main" val="20000"/>
                        </a:ext>
                      </a:extLst>
                    </a:gridCol>
                    <a:gridCol w="706880">
                      <a:extLst>
                        <a:ext uri="{9D8B030D-6E8A-4147-A177-3AD203B41FA5}">
                          <a16:colId xmlns:a16="http://schemas.microsoft.com/office/drawing/2014/main" val="20001"/>
                        </a:ext>
                      </a:extLst>
                    </a:gridCol>
                  </a:tblGrid>
                  <a:tr h="469661">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bg1"/>
                                    </a:solidFill>
                                    <a:effectLst/>
                                    <a:latin typeface="Cambria Math" panose="02040503050406030204" pitchFamily="18" charset="0"/>
                                  </a:rPr>
                                  <m:t>𝑸</m:t>
                                </m:r>
                                <m:r>
                                  <a:rPr kumimoji="1" lang="de-DE" sz="2400" b="1" i="1" u="none" strike="noStrike" cap="none" normalizeH="0" baseline="0" smtClean="0">
                                    <a:ln>
                                      <a:noFill/>
                                    </a:ln>
                                    <a:solidFill>
                                      <a:schemeClr val="bg1"/>
                                    </a:solidFill>
                                    <a:effectLst/>
                                    <a:latin typeface="Cambria Math" panose="02040503050406030204" pitchFamily="18" charset="0"/>
                                  </a:rPr>
                                  <m:t>→</m:t>
                                </m:r>
                                <m:r>
                                  <a:rPr kumimoji="1" lang="de-DE" sz="2400" b="1" i="1" u="none" strike="noStrike" cap="none" normalizeH="0" baseline="0" smtClean="0">
                                    <a:ln>
                                      <a:noFill/>
                                    </a:ln>
                                    <a:solidFill>
                                      <a:schemeClr val="bg1"/>
                                    </a:solidFill>
                                    <a:effectLst/>
                                    <a:latin typeface="Cambria Math" panose="02040503050406030204" pitchFamily="18" charset="0"/>
                                  </a:rPr>
                                  <m:t>𝑸</m:t>
                                </m:r>
                                <m:r>
                                  <a:rPr kumimoji="1" lang="de-DE" sz="2400" b="1" i="1" u="none" strike="noStrike" cap="none" normalizeH="0" baseline="0" smtClean="0">
                                    <a:ln>
                                      <a:noFill/>
                                    </a:ln>
                                    <a:solidFill>
                                      <a:schemeClr val="bg1"/>
                                    </a:solidFill>
                                    <a:effectLst/>
                                    <a:latin typeface="Cambria Math" panose="02040503050406030204" pitchFamily="18" charset="0"/>
                                  </a:rPr>
                                  <m:t>′</m:t>
                                </m:r>
                              </m:oMath>
                            </m:oMathPara>
                          </a14:m>
                          <a:endParaRPr kumimoji="1" lang="en-US" sz="2000" b="1" i="0" u="none" strike="noStrike" cap="none" normalizeH="0" baseline="0" dirty="0">
                            <a:ln>
                              <a:noFill/>
                            </a:ln>
                            <a:solidFill>
                              <a:schemeClr val="bg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4070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 </a:t>
                          </a:r>
                          <a14:m>
                            <m:oMath xmlns:m="http://schemas.openxmlformats.org/officeDocument/2006/math">
                              <m:r>
                                <a:rPr kumimoji="1" lang="de-DE" sz="2000" b="0" i="1" u="none" strike="noStrike" cap="none" normalizeH="0" baseline="0" smtClean="0">
                                  <a:ln>
                                    <a:noFill/>
                                  </a:ln>
                                  <a:solidFill>
                                    <a:schemeClr val="tx1"/>
                                  </a:solidFill>
                                  <a:effectLst/>
                                  <a:latin typeface="Cambria Math" panose="02040503050406030204" pitchFamily="18" charset="0"/>
                                </a:rPr>
                                <m:t>→</m:t>
                              </m:r>
                            </m:oMath>
                          </a14:m>
                          <a:r>
                            <a:rPr kumimoji="1" lang="en-US" sz="2000" b="0" i="0" u="none" strike="noStrike" cap="none" normalizeH="0" baseline="0" dirty="0">
                              <a:ln>
                                <a:noFill/>
                              </a:ln>
                              <a:solidFill>
                                <a:schemeClr val="tx1"/>
                              </a:solidFill>
                              <a:effectLst/>
                              <a:latin typeface="+mj-lt"/>
                            </a:rPr>
                            <a:t> 0</a:t>
                          </a:r>
                        </a:p>
                      </a:txBody>
                      <a:tcPr anchor="ctr" horzOverflow="overflow"/>
                    </a:tc>
                    <a:tc>
                      <a:txBody>
                        <a:bodyPr/>
                        <a:lstStyle/>
                        <a:p>
                          <a:endParaRPr lang="de-DE" dirty="0"/>
                        </a:p>
                      </a:txBody>
                      <a:tcPr anchor="ctr" horzOverflow="overflow"/>
                    </a:tc>
                    <a:tc>
                      <a:txBody>
                        <a:bodyPr/>
                        <a:lstStyle/>
                        <a:p>
                          <a:endParaRPr lang="de-DE"/>
                        </a:p>
                      </a:txBody>
                      <a:tcPr anchor="ctr" horzOverflow="overflow"/>
                    </a:tc>
                    <a:extLst>
                      <a:ext uri="{0D108BD9-81ED-4DB2-BD59-A6C34878D82A}">
                        <a16:rowId xmlns:a16="http://schemas.microsoft.com/office/drawing/2014/main" val="10001"/>
                      </a:ext>
                    </a:extLst>
                  </a:tr>
                  <a:tr h="4070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kern="1200" cap="none" normalizeH="0" baseline="0" dirty="0">
                              <a:ln>
                                <a:noFill/>
                              </a:ln>
                              <a:solidFill>
                                <a:schemeClr val="tx1"/>
                              </a:solidFill>
                              <a:effectLst/>
                              <a:latin typeface="+mn-lt"/>
                              <a:ea typeface="+mn-ea"/>
                              <a:cs typeface="+mn-cs"/>
                            </a:rPr>
                            <a:t>0 </a:t>
                          </a:r>
                          <a14:m>
                            <m:oMath xmlns:m="http://schemas.openxmlformats.org/officeDocument/2006/math">
                              <m:r>
                                <a:rPr kumimoji="1" lang="de-DE" sz="2000" b="0" i="1" u="none" strike="noStrike" cap="none" normalizeH="0" baseline="0" smtClean="0">
                                  <a:ln>
                                    <a:noFill/>
                                  </a:ln>
                                  <a:solidFill>
                                    <a:schemeClr val="tx1"/>
                                  </a:solidFill>
                                  <a:effectLst/>
                                  <a:latin typeface="Cambria Math" panose="02040503050406030204" pitchFamily="18" charset="0"/>
                                </a:rPr>
                                <m:t>→</m:t>
                              </m:r>
                            </m:oMath>
                          </a14:m>
                          <a:r>
                            <a:rPr kumimoji="1" lang="en-US" sz="2000" b="0" i="0" u="none" strike="noStrike" kern="1200" cap="none" normalizeH="0" baseline="0" dirty="0">
                              <a:ln>
                                <a:noFill/>
                              </a:ln>
                              <a:solidFill>
                                <a:schemeClr val="tx1"/>
                              </a:solidFill>
                              <a:effectLst/>
                              <a:latin typeface="+mn-lt"/>
                              <a:ea typeface="+mn-ea"/>
                              <a:cs typeface="+mn-cs"/>
                            </a:rPr>
                            <a:t> 1</a:t>
                          </a:r>
                          <a:endParaRPr kumimoji="1" lang="en-US" sz="2000" b="0" i="0" u="none" strike="noStrike" cap="none" normalizeH="0" baseline="0" dirty="0">
                            <a:ln>
                              <a:noFill/>
                            </a:ln>
                            <a:solidFill>
                              <a:schemeClr val="tx1"/>
                            </a:solidFill>
                            <a:effectLst/>
                            <a:latin typeface="+mj-lt"/>
                          </a:endParaRPr>
                        </a:p>
                      </a:txBody>
                      <a:tcPr anchor="ctr" horzOverflow="overflow"/>
                    </a:tc>
                    <a:tc>
                      <a:txBody>
                        <a:bodyPr/>
                        <a:lstStyle/>
                        <a:p>
                          <a:endParaRPr lang="de-DE"/>
                        </a:p>
                      </a:txBody>
                      <a:tcPr anchor="ctr" horzOverflow="overflow"/>
                    </a:tc>
                    <a:tc>
                      <a:txBody>
                        <a:bodyPr/>
                        <a:lstStyle/>
                        <a:p>
                          <a:endParaRPr lang="de-DE"/>
                        </a:p>
                      </a:txBody>
                      <a:tcPr anchor="ctr" horzOverflow="overflow"/>
                    </a:tc>
                    <a:extLst>
                      <a:ext uri="{0D108BD9-81ED-4DB2-BD59-A6C34878D82A}">
                        <a16:rowId xmlns:a16="http://schemas.microsoft.com/office/drawing/2014/main" val="10002"/>
                      </a:ext>
                    </a:extLst>
                  </a:tr>
                  <a:tr h="4070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kern="1200" cap="none" normalizeH="0" baseline="0" dirty="0">
                              <a:ln>
                                <a:noFill/>
                              </a:ln>
                              <a:solidFill>
                                <a:schemeClr val="tx1"/>
                              </a:solidFill>
                              <a:effectLst/>
                              <a:latin typeface="+mn-lt"/>
                              <a:ea typeface="+mn-ea"/>
                              <a:cs typeface="+mn-cs"/>
                            </a:rPr>
                            <a:t>1 </a:t>
                          </a:r>
                          <a14:m>
                            <m:oMath xmlns:m="http://schemas.openxmlformats.org/officeDocument/2006/math">
                              <m:r>
                                <a:rPr kumimoji="1" lang="de-DE" sz="2000" b="0" i="1" u="none" strike="noStrike" cap="none" normalizeH="0" baseline="0" smtClean="0">
                                  <a:ln>
                                    <a:noFill/>
                                  </a:ln>
                                  <a:solidFill>
                                    <a:schemeClr val="tx1"/>
                                  </a:solidFill>
                                  <a:effectLst/>
                                  <a:latin typeface="Cambria Math" panose="02040503050406030204" pitchFamily="18" charset="0"/>
                                </a:rPr>
                                <m:t>→</m:t>
                              </m:r>
                            </m:oMath>
                          </a14:m>
                          <a:r>
                            <a:rPr kumimoji="1" lang="en-US" sz="2000" b="0" i="0" u="none" strike="noStrike" kern="1200" cap="none" normalizeH="0" baseline="0" dirty="0">
                              <a:ln>
                                <a:noFill/>
                              </a:ln>
                              <a:solidFill>
                                <a:schemeClr val="tx1"/>
                              </a:solidFill>
                              <a:effectLst/>
                              <a:latin typeface="+mn-lt"/>
                              <a:ea typeface="+mn-ea"/>
                              <a:cs typeface="+mn-cs"/>
                            </a:rPr>
                            <a:t> 0</a:t>
                          </a:r>
                          <a:endParaRPr kumimoji="1" lang="en-US" sz="2000" b="0" i="0" u="none" strike="noStrike" cap="none" normalizeH="0" baseline="0" dirty="0">
                            <a:ln>
                              <a:noFill/>
                            </a:ln>
                            <a:solidFill>
                              <a:schemeClr val="tx1"/>
                            </a:solidFill>
                            <a:effectLst/>
                            <a:latin typeface="+mj-lt"/>
                          </a:endParaRPr>
                        </a:p>
                      </a:txBody>
                      <a:tcPr anchor="ctr" horzOverflow="overflow"/>
                    </a:tc>
                    <a:tc>
                      <a:txBody>
                        <a:bodyPr/>
                        <a:lstStyle/>
                        <a:p>
                          <a:endParaRPr lang="de-DE"/>
                        </a:p>
                      </a:txBody>
                      <a:tcPr anchor="ctr" horzOverflow="overflow"/>
                    </a:tc>
                    <a:tc>
                      <a:txBody>
                        <a:bodyPr/>
                        <a:lstStyle/>
                        <a:p>
                          <a:endParaRPr lang="de-DE"/>
                        </a:p>
                      </a:txBody>
                      <a:tcPr anchor="ctr" horzOverflow="overflow"/>
                    </a:tc>
                    <a:extLst>
                      <a:ext uri="{0D108BD9-81ED-4DB2-BD59-A6C34878D82A}">
                        <a16:rowId xmlns:a16="http://schemas.microsoft.com/office/drawing/2014/main" val="10003"/>
                      </a:ext>
                    </a:extLst>
                  </a:tr>
                  <a:tr h="4070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kern="1200" cap="none" normalizeH="0" baseline="0" dirty="0">
                              <a:ln>
                                <a:noFill/>
                              </a:ln>
                              <a:solidFill>
                                <a:schemeClr val="tx1"/>
                              </a:solidFill>
                              <a:effectLst/>
                              <a:latin typeface="+mn-lt"/>
                              <a:ea typeface="+mn-ea"/>
                              <a:cs typeface="+mn-cs"/>
                            </a:rPr>
                            <a:t>1 </a:t>
                          </a:r>
                          <a14:m>
                            <m:oMath xmlns:m="http://schemas.openxmlformats.org/officeDocument/2006/math">
                              <m:r>
                                <a:rPr kumimoji="1" lang="de-DE" sz="2000" b="0" i="1" u="none" strike="noStrike" cap="none" normalizeH="0" baseline="0" smtClean="0">
                                  <a:ln>
                                    <a:noFill/>
                                  </a:ln>
                                  <a:solidFill>
                                    <a:schemeClr val="tx1"/>
                                  </a:solidFill>
                                  <a:effectLst/>
                                  <a:latin typeface="Cambria Math" panose="02040503050406030204" pitchFamily="18" charset="0"/>
                                </a:rPr>
                                <m:t>→</m:t>
                              </m:r>
                            </m:oMath>
                          </a14:m>
                          <a:r>
                            <a:rPr kumimoji="1" lang="en-US" sz="2000" b="0" i="0" u="none" strike="noStrike" kern="1200" cap="none" normalizeH="0" baseline="0" dirty="0">
                              <a:ln>
                                <a:noFill/>
                              </a:ln>
                              <a:solidFill>
                                <a:schemeClr val="tx1"/>
                              </a:solidFill>
                              <a:effectLst/>
                              <a:latin typeface="+mn-lt"/>
                              <a:ea typeface="+mn-ea"/>
                              <a:cs typeface="+mn-cs"/>
                            </a:rPr>
                            <a:t> 1</a:t>
                          </a:r>
                          <a:endParaRPr kumimoji="1" lang="en-US" sz="2000" b="0" i="0" u="none" strike="noStrike" cap="none" normalizeH="0" baseline="0" dirty="0">
                            <a:ln>
                              <a:noFill/>
                            </a:ln>
                            <a:solidFill>
                              <a:schemeClr val="tx1"/>
                            </a:solidFill>
                            <a:effectLst/>
                            <a:latin typeface="+mj-lt"/>
                          </a:endParaRPr>
                        </a:p>
                      </a:txBody>
                      <a:tcPr anchor="ctr" horzOverflow="overflow"/>
                    </a:tc>
                    <a:tc>
                      <a:txBody>
                        <a:bodyPr/>
                        <a:lstStyle/>
                        <a:p>
                          <a:endParaRPr lang="de-DE"/>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7" name="Group 100"/>
              <p:cNvGraphicFramePr>
                <a:graphicFrameLocks noGrp="1"/>
              </p:cNvGraphicFramePr>
              <p:nvPr>
                <p:extLst>
                  <p:ext uri="{D42A27DB-BD31-4B8C-83A1-F6EECF244321}">
                    <p14:modId xmlns:p14="http://schemas.microsoft.com/office/powerpoint/2010/main" val="4097317411"/>
                  </p:ext>
                </p:extLst>
              </p:nvPr>
            </p:nvGraphicFramePr>
            <p:xfrm>
              <a:off x="6456040" y="3563431"/>
              <a:ext cx="2723985" cy="2097817"/>
            </p:xfrm>
            <a:graphic>
              <a:graphicData uri="http://schemas.openxmlformats.org/drawingml/2006/table">
                <a:tbl>
                  <a:tblPr firstRow="1">
                    <a:tableStyleId>{5C22544A-7EE6-4342-B048-85BDC9FD1C3A}</a:tableStyleId>
                  </a:tblPr>
                  <a:tblGrid>
                    <a:gridCol w="1310225">
                      <a:extLst>
                        <a:ext uri="{9D8B030D-6E8A-4147-A177-3AD203B41FA5}">
                          <a16:colId xmlns:a16="http://schemas.microsoft.com/office/drawing/2014/main" val="2753979890"/>
                        </a:ext>
                      </a:extLst>
                    </a:gridCol>
                    <a:gridCol w="706880">
                      <a:extLst>
                        <a:ext uri="{9D8B030D-6E8A-4147-A177-3AD203B41FA5}">
                          <a16:colId xmlns:a16="http://schemas.microsoft.com/office/drawing/2014/main" val="20000"/>
                        </a:ext>
                      </a:extLst>
                    </a:gridCol>
                    <a:gridCol w="706880">
                      <a:extLst>
                        <a:ext uri="{9D8B030D-6E8A-4147-A177-3AD203B41FA5}">
                          <a16:colId xmlns:a16="http://schemas.microsoft.com/office/drawing/2014/main" val="20001"/>
                        </a:ext>
                      </a:extLst>
                    </a:gridCol>
                  </a:tblGrid>
                  <a:tr h="469661">
                    <a:tc>
                      <a:txBody>
                        <a:bodyPr/>
                        <a:lstStyle/>
                        <a:p>
                          <a:endParaRPr lang="de-DE"/>
                        </a:p>
                      </a:txBody>
                      <a:tcPr anchor="ctr" horzOverflow="overflow">
                        <a:blipFill>
                          <a:blip r:embed="rId4"/>
                          <a:stretch>
                            <a:fillRect l="-465" t="-1299" r="-110233" b="-370130"/>
                          </a:stretch>
                        </a:blip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407039">
                    <a:tc>
                      <a:txBody>
                        <a:bodyPr/>
                        <a:lstStyle/>
                        <a:p>
                          <a:endParaRPr lang="de-DE"/>
                        </a:p>
                      </a:txBody>
                      <a:tcPr anchor="ctr" horzOverflow="overflow">
                        <a:blipFill>
                          <a:blip r:embed="rId4"/>
                          <a:stretch>
                            <a:fillRect l="-465" t="-116418" r="-110233" b="-325373"/>
                          </a:stretch>
                        </a:blipFill>
                      </a:tcPr>
                    </a:tc>
                    <a:tc>
                      <a:txBody>
                        <a:bodyPr/>
                        <a:lstStyle/>
                        <a:p>
                          <a:endParaRPr lang="de-DE" dirty="0"/>
                        </a:p>
                      </a:txBody>
                      <a:tcPr anchor="ctr" horzOverflow="overflow"/>
                    </a:tc>
                    <a:tc>
                      <a:txBody>
                        <a:bodyPr/>
                        <a:lstStyle/>
                        <a:p>
                          <a:endParaRPr lang="de-DE"/>
                        </a:p>
                      </a:txBody>
                      <a:tcPr anchor="ctr" horzOverflow="overflow"/>
                    </a:tc>
                    <a:extLst>
                      <a:ext uri="{0D108BD9-81ED-4DB2-BD59-A6C34878D82A}">
                        <a16:rowId xmlns:a16="http://schemas.microsoft.com/office/drawing/2014/main" val="10001"/>
                      </a:ext>
                    </a:extLst>
                  </a:tr>
                  <a:tr h="407039">
                    <a:tc>
                      <a:txBody>
                        <a:bodyPr/>
                        <a:lstStyle/>
                        <a:p>
                          <a:endParaRPr lang="de-DE"/>
                        </a:p>
                      </a:txBody>
                      <a:tcPr anchor="ctr" horzOverflow="overflow">
                        <a:blipFill>
                          <a:blip r:embed="rId4"/>
                          <a:stretch>
                            <a:fillRect l="-465" t="-216418" r="-110233" b="-225373"/>
                          </a:stretch>
                        </a:blipFill>
                      </a:tcPr>
                    </a:tc>
                    <a:tc>
                      <a:txBody>
                        <a:bodyPr/>
                        <a:lstStyle/>
                        <a:p>
                          <a:endParaRPr lang="de-DE"/>
                        </a:p>
                      </a:txBody>
                      <a:tcPr anchor="ctr" horzOverflow="overflow"/>
                    </a:tc>
                    <a:tc>
                      <a:txBody>
                        <a:bodyPr/>
                        <a:lstStyle/>
                        <a:p>
                          <a:endParaRPr lang="de-DE"/>
                        </a:p>
                      </a:txBody>
                      <a:tcPr anchor="ctr" horzOverflow="overflow"/>
                    </a:tc>
                    <a:extLst>
                      <a:ext uri="{0D108BD9-81ED-4DB2-BD59-A6C34878D82A}">
                        <a16:rowId xmlns:a16="http://schemas.microsoft.com/office/drawing/2014/main" val="10002"/>
                      </a:ext>
                    </a:extLst>
                  </a:tr>
                  <a:tr h="407039">
                    <a:tc>
                      <a:txBody>
                        <a:bodyPr/>
                        <a:lstStyle/>
                        <a:p>
                          <a:endParaRPr lang="de-DE"/>
                        </a:p>
                      </a:txBody>
                      <a:tcPr anchor="ctr" horzOverflow="overflow">
                        <a:blipFill>
                          <a:blip r:embed="rId4"/>
                          <a:stretch>
                            <a:fillRect l="-465" t="-316418" r="-110233" b="-125373"/>
                          </a:stretch>
                        </a:blipFill>
                      </a:tcPr>
                    </a:tc>
                    <a:tc>
                      <a:txBody>
                        <a:bodyPr/>
                        <a:lstStyle/>
                        <a:p>
                          <a:endParaRPr lang="de-DE"/>
                        </a:p>
                      </a:txBody>
                      <a:tcPr anchor="ctr" horzOverflow="overflow"/>
                    </a:tc>
                    <a:tc>
                      <a:txBody>
                        <a:bodyPr/>
                        <a:lstStyle/>
                        <a:p>
                          <a:endParaRPr lang="de-DE"/>
                        </a:p>
                      </a:txBody>
                      <a:tcPr anchor="ctr" horzOverflow="overflow"/>
                    </a:tc>
                    <a:extLst>
                      <a:ext uri="{0D108BD9-81ED-4DB2-BD59-A6C34878D82A}">
                        <a16:rowId xmlns:a16="http://schemas.microsoft.com/office/drawing/2014/main" val="10003"/>
                      </a:ext>
                    </a:extLst>
                  </a:tr>
                  <a:tr h="407039">
                    <a:tc>
                      <a:txBody>
                        <a:bodyPr/>
                        <a:lstStyle/>
                        <a:p>
                          <a:endParaRPr lang="de-DE"/>
                        </a:p>
                      </a:txBody>
                      <a:tcPr anchor="ctr" horzOverflow="overflow">
                        <a:blipFill>
                          <a:blip r:embed="rId4"/>
                          <a:stretch>
                            <a:fillRect l="-465" t="-416418" r="-110233" b="-25373"/>
                          </a:stretch>
                        </a:blipFill>
                      </a:tcPr>
                    </a:tc>
                    <a:tc>
                      <a:txBody>
                        <a:bodyPr/>
                        <a:lstStyle/>
                        <a:p>
                          <a:endParaRPr lang="de-DE"/>
                        </a:p>
                      </a:txBody>
                      <a:tcPr anchor="ctr" horzOverflow="overflow"/>
                    </a:tc>
                    <a:tc>
                      <a:txBody>
                        <a:bodyPr/>
                        <a:lstStyle/>
                        <a:p>
                          <a:endParaRPr lang="de-DE" dirty="0"/>
                        </a:p>
                      </a:txBody>
                      <a:tcPr anchor="ctr" horzOverflow="overflow"/>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59986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RS Flipflop: Zustandsübergänge</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de-DE" b="1" u="sng" dirty="0">
                    <a:solidFill>
                      <a:srgbClr val="FF0000"/>
                    </a:solidFill>
                  </a:rPr>
                  <a:t>Wie müssen R und S gesetzt werden, um die jeweiligen Zustandsübergänge </a:t>
                </a:r>
                <a:br>
                  <a:rPr lang="de-DE" b="1" u="sng" dirty="0">
                    <a:solidFill>
                      <a:srgbClr val="FF0000"/>
                    </a:solidFill>
                  </a:rPr>
                </a:br>
                <a14:m>
                  <m:oMath xmlns:m="http://schemas.openxmlformats.org/officeDocument/2006/math">
                    <m:r>
                      <a:rPr lang="de-DE" b="1" i="1" u="sng" smtClean="0">
                        <a:solidFill>
                          <a:srgbClr val="FF0000"/>
                        </a:solidFill>
                        <a:latin typeface="Cambria Math" panose="02040503050406030204" pitchFamily="18" charset="0"/>
                      </a:rPr>
                      <m:t>𝑸</m:t>
                    </m:r>
                    <m:r>
                      <a:rPr lang="de-DE" b="1" i="1" u="sng" smtClean="0">
                        <a:solidFill>
                          <a:srgbClr val="FF0000"/>
                        </a:solidFill>
                        <a:latin typeface="Cambria Math" panose="02040503050406030204" pitchFamily="18" charset="0"/>
                      </a:rPr>
                      <m:t>→</m:t>
                    </m:r>
                    <m:r>
                      <a:rPr lang="de-DE" b="1" i="1" u="sng" smtClean="0">
                        <a:solidFill>
                          <a:srgbClr val="FF0000"/>
                        </a:solidFill>
                        <a:latin typeface="Cambria Math" panose="02040503050406030204" pitchFamily="18" charset="0"/>
                      </a:rPr>
                      <m:t>𝑸</m:t>
                    </m:r>
                    <m:r>
                      <a:rPr lang="de-DE" b="1" i="1" u="sng" smtClean="0">
                        <a:solidFill>
                          <a:srgbClr val="FF0000"/>
                        </a:solidFill>
                        <a:latin typeface="Cambria Math" panose="02040503050406030204" pitchFamily="18" charset="0"/>
                      </a:rPr>
                      <m:t>′</m:t>
                    </m:r>
                  </m:oMath>
                </a14:m>
                <a:r>
                  <a:rPr lang="de-DE" b="1" u="sng" dirty="0">
                    <a:solidFill>
                      <a:srgbClr val="FF0000"/>
                    </a:solidFill>
                  </a:rPr>
                  <a:t> zu realisieren? </a:t>
                </a:r>
              </a:p>
              <a:p>
                <a:endParaRPr lang="de-DE" dirty="0"/>
              </a:p>
              <a:p>
                <a:r>
                  <a:rPr lang="de-DE" dirty="0"/>
                  <a:t>Zur Erinnerung:									Zustandsübergangstabelle</a:t>
                </a:r>
              </a:p>
              <a:p>
                <a:pPr marL="0" indent="0">
                  <a:buNone/>
                </a:pPr>
                <a:r>
                  <a:rPr lang="de-DE" dirty="0"/>
                  <a:t>																	  RS-Flipflop</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3"/>
                <a:stretch>
                  <a:fillRect l="-1488" t="-2195"/>
                </a:stretch>
              </a:blipFill>
            </p:spPr>
            <p:txBody>
              <a:bodyPr/>
              <a:lstStyle/>
              <a:p>
                <a:r>
                  <a:rPr lang="de-DE">
                    <a:noFill/>
                  </a:rPr>
                  <a:t> </a:t>
                </a:r>
              </a:p>
            </p:txBody>
          </p:sp>
        </mc:Fallback>
      </mc:AlternateContent>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69</a:t>
            </a:fld>
            <a:r>
              <a:rPr lang="de-DE"/>
              <a:t> </a:t>
            </a:r>
            <a:endParaRPr lang="de-DE" dirty="0"/>
          </a:p>
        </p:txBody>
      </p:sp>
      <mc:AlternateContent xmlns:mc="http://schemas.openxmlformats.org/markup-compatibility/2006" xmlns:a14="http://schemas.microsoft.com/office/drawing/2010/main">
        <mc:Choice Requires="a14">
          <p:graphicFrame>
            <p:nvGraphicFramePr>
              <p:cNvPr id="6" name="Group 100"/>
              <p:cNvGraphicFramePr>
                <a:graphicFrameLocks noGrp="1"/>
              </p:cNvGraphicFramePr>
              <p:nvPr>
                <p:extLst>
                  <p:ext uri="{D42A27DB-BD31-4B8C-83A1-F6EECF244321}">
                    <p14:modId xmlns:p14="http://schemas.microsoft.com/office/powerpoint/2010/main" val="2688166042"/>
                  </p:ext>
                </p:extLst>
              </p:nvPr>
            </p:nvGraphicFramePr>
            <p:xfrm>
              <a:off x="839416" y="3219740"/>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lt1"/>
                                    </a:solidFill>
                                    <a:effectLst/>
                                    <a:latin typeface="Cambria Math" panose="02040503050406030204" pitchFamily="18" charset="0"/>
                                  </a:rPr>
                                  <m:t>𝑸</m:t>
                                </m: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defRPr/>
                          </a:pPr>
                          <a14:m>
                            <m:oMathPara xmlns:m="http://schemas.openxmlformats.org/officeDocument/2006/math">
                              <m:oMathParaPr>
                                <m:jc m:val="centerGroup"/>
                              </m:oMathParaPr>
                              <m:oMath xmlns:m="http://schemas.openxmlformats.org/officeDocument/2006/math">
                                <m:bar>
                                  <m:barPr>
                                    <m:pos m:val="top"/>
                                    <m:ctrlPr>
                                      <a:rPr kumimoji="1" lang="de-DE" sz="2400" b="1" i="1" u="none" strike="noStrike" cap="none" normalizeH="0" baseline="0" smtClean="0">
                                        <a:ln>
                                          <a:noFill/>
                                        </a:ln>
                                        <a:solidFill>
                                          <a:schemeClr val="lt1"/>
                                        </a:solidFill>
                                        <a:effectLst/>
                                        <a:latin typeface="Cambria Math" panose="02040503050406030204" pitchFamily="18" charset="0"/>
                                      </a:rPr>
                                    </m:ctrlPr>
                                  </m:barPr>
                                  <m:e>
                                    <m:r>
                                      <a:rPr kumimoji="1" lang="de-DE" sz="2400" b="1" i="1" u="none" strike="noStrike" cap="none" normalizeH="0" baseline="0" smtClean="0">
                                        <a:ln>
                                          <a:noFill/>
                                        </a:ln>
                                        <a:solidFill>
                                          <a:schemeClr val="lt1"/>
                                        </a:solidFill>
                                        <a:effectLst/>
                                        <a:latin typeface="Cambria Math" panose="02040503050406030204" pitchFamily="18" charset="0"/>
                                      </a:rPr>
                                      <m:t>𝑸</m:t>
                                    </m:r>
                                  </m:e>
                                </m:bar>
                              </m:oMath>
                            </m:oMathPara>
                          </a14:m>
                          <a:endParaRPr kumimoji="1" lang="en-US" sz="24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r>
                                      <a:rPr kumimoji="1" lang="de-DE" sz="2000" b="0" i="1" u="none" strike="noStrike" cap="none" normalizeH="0" baseline="0" smtClean="0">
                                        <a:ln>
                                          <a:noFill/>
                                        </a:ln>
                                        <a:solidFill>
                                          <a:schemeClr val="tx1"/>
                                        </a:solidFill>
                                        <a:effectLst/>
                                        <a:latin typeface="Cambria Math" panose="02040503050406030204" pitchFamily="18" charset="0"/>
                                      </a:rPr>
                                      <m:t>𝑄</m:t>
                                    </m: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sSub>
                                  <m:sSubPr>
                                    <m:ctrlPr>
                                      <a:rPr kumimoji="1" lang="de-DE" sz="2000" b="0" i="1" u="none" strike="noStrike" cap="none" normalizeH="0" baseline="0" smtClean="0">
                                        <a:ln>
                                          <a:noFill/>
                                        </a:ln>
                                        <a:solidFill>
                                          <a:schemeClr val="tx1"/>
                                        </a:solidFill>
                                        <a:effectLst/>
                                        <a:latin typeface="Cambria Math" panose="02040503050406030204" pitchFamily="18" charset="0"/>
                                      </a:rPr>
                                    </m:ctrlPr>
                                  </m:sSubPr>
                                  <m:e>
                                    <m:bar>
                                      <m:barPr>
                                        <m:pos m:val="top"/>
                                        <m:ctrlPr>
                                          <a:rPr kumimoji="1" lang="de-DE" sz="2000" b="0" i="1" u="none" strike="noStrike" cap="none" normalizeH="0" baseline="0" smtClean="0">
                                            <a:ln>
                                              <a:noFill/>
                                            </a:ln>
                                            <a:solidFill>
                                              <a:schemeClr val="tx1"/>
                                            </a:solidFill>
                                            <a:effectLst/>
                                            <a:latin typeface="Cambria Math" panose="02040503050406030204" pitchFamily="18" charset="0"/>
                                          </a:rPr>
                                        </m:ctrlPr>
                                      </m:barPr>
                                      <m:e>
                                        <m:r>
                                          <a:rPr kumimoji="1" lang="de-DE" sz="2000" b="0" i="1" u="none" strike="noStrike" cap="none" normalizeH="0" baseline="0" smtClean="0">
                                            <a:ln>
                                              <a:noFill/>
                                            </a:ln>
                                            <a:solidFill>
                                              <a:schemeClr val="tx1"/>
                                            </a:solidFill>
                                            <a:effectLst/>
                                            <a:latin typeface="Cambria Math" panose="02040503050406030204" pitchFamily="18" charset="0"/>
                                          </a:rPr>
                                          <m:t>𝑄</m:t>
                                        </m:r>
                                      </m:e>
                                    </m:bar>
                                  </m:e>
                                  <m:sub>
                                    <m:r>
                                      <a:rPr kumimoji="1" lang="de-DE" sz="2000" b="0" i="1" u="none" strike="noStrike" cap="none" normalizeH="0" baseline="0" smtClean="0">
                                        <a:ln>
                                          <a:noFill/>
                                        </a:ln>
                                        <a:solidFill>
                                          <a:schemeClr val="tx1"/>
                                        </a:solidFill>
                                        <a:effectLst/>
                                        <a:latin typeface="Cambria Math" panose="02040503050406030204" pitchFamily="18" charset="0"/>
                                      </a:rPr>
                                      <m:t>𝑎𝑙𝑡</m:t>
                                    </m:r>
                                  </m:sub>
                                </m:sSub>
                              </m:oMath>
                            </m:oMathPara>
                          </a14:m>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0</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1</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rgbClr val="FF0000"/>
                              </a:solidFill>
                              <a:effectLst/>
                              <a:latin typeface="+mn-lt"/>
                            </a:rPr>
                            <a:t>x</a:t>
                          </a:r>
                          <a:endParaRPr kumimoji="1" lang="en-US" sz="2000" b="1" i="0" u="none" strike="noStrike" cap="none" normalizeH="0" baseline="0" dirty="0">
                            <a:ln>
                              <a:noFill/>
                            </a:ln>
                            <a:solidFill>
                              <a:srgbClr val="FF0000"/>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rgbClr val="FF0000"/>
                              </a:solidFill>
                              <a:effectLst/>
                              <a:latin typeface="+mj-lt"/>
                            </a:rPr>
                            <a:t>x</a:t>
                          </a:r>
                          <a:endParaRPr kumimoji="1" lang="en-US" sz="2000" b="1" i="0" u="none" strike="noStrike" cap="none" normalizeH="0" baseline="0" dirty="0">
                            <a:ln>
                              <a:noFill/>
                            </a:ln>
                            <a:solidFill>
                              <a:srgbClr val="FF0000"/>
                            </a:solidFill>
                            <a:effectLst/>
                            <a:latin typeface="+mj-lt"/>
                          </a:endParaRPr>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6" name="Group 100"/>
              <p:cNvGraphicFramePr>
                <a:graphicFrameLocks noGrp="1"/>
              </p:cNvGraphicFramePr>
              <p:nvPr>
                <p:extLst>
                  <p:ext uri="{D42A27DB-BD31-4B8C-83A1-F6EECF244321}">
                    <p14:modId xmlns:p14="http://schemas.microsoft.com/office/powerpoint/2010/main" val="2688166042"/>
                  </p:ext>
                </p:extLst>
              </p:nvPr>
            </p:nvGraphicFramePr>
            <p:xfrm>
              <a:off x="839416" y="3219740"/>
              <a:ext cx="2999704" cy="215347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851780">
                      <a:extLst>
                        <a:ext uri="{9D8B030D-6E8A-4147-A177-3AD203B41FA5}">
                          <a16:colId xmlns:a16="http://schemas.microsoft.com/office/drawing/2014/main" val="20002"/>
                        </a:ext>
                      </a:extLst>
                    </a:gridCol>
                    <a:gridCol w="851780">
                      <a:extLst>
                        <a:ext uri="{9D8B030D-6E8A-4147-A177-3AD203B41FA5}">
                          <a16:colId xmlns:a16="http://schemas.microsoft.com/office/drawing/2014/main" val="20003"/>
                        </a:ext>
                      </a:extLst>
                    </a:gridCol>
                  </a:tblGrid>
                  <a:tr h="500317">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4"/>
                          <a:stretch>
                            <a:fillRect l="-152857" t="-1220" r="-102857" b="-352439"/>
                          </a:stretch>
                        </a:blipFill>
                      </a:tcPr>
                    </a:tc>
                    <a:tc>
                      <a:txBody>
                        <a:bodyPr/>
                        <a:lstStyle/>
                        <a:p>
                          <a:endParaRPr lang="de-DE"/>
                        </a:p>
                      </a:txBody>
                      <a:tcPr anchor="ctr" horzOverflow="overflow">
                        <a:blipFill>
                          <a:blip r:embed="rId4"/>
                          <a:stretch>
                            <a:fillRect l="-252857" t="-1220" r="-2857" b="-352439"/>
                          </a:stretch>
                        </a:blipFill>
                      </a:tcPr>
                    </a:tc>
                    <a:extLst>
                      <a:ext uri="{0D108BD9-81ED-4DB2-BD59-A6C34878D82A}">
                        <a16:rowId xmlns:a16="http://schemas.microsoft.com/office/drawing/2014/main" val="10000"/>
                      </a:ext>
                    </a:extLst>
                  </a:tr>
                  <a:tr h="4644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endParaRPr lang="de-DE"/>
                        </a:p>
                      </a:txBody>
                      <a:tcPr anchor="ctr" horzOverflow="overflow">
                        <a:blipFill>
                          <a:blip r:embed="rId4"/>
                          <a:stretch>
                            <a:fillRect l="-152857" t="-107792" r="-102857" b="-275325"/>
                          </a:stretch>
                        </a:blipFill>
                      </a:tcPr>
                    </a:tc>
                    <a:tc>
                      <a:txBody>
                        <a:bodyPr/>
                        <a:lstStyle/>
                        <a:p>
                          <a:endParaRPr lang="de-DE"/>
                        </a:p>
                      </a:txBody>
                      <a:tcPr anchor="ctr" horzOverflow="overflow">
                        <a:blipFill>
                          <a:blip r:embed="rId4"/>
                          <a:stretch>
                            <a:fillRect l="-252857" t="-107792" r="-2857" b="-275325"/>
                          </a:stretch>
                        </a:blip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0</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0</a:t>
                          </a:r>
                        </a:p>
                      </a:txBody>
                      <a:tcPr anchor="ctr" horzOverflow="overflow"/>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smtClean="0">
                              <a:ln>
                                <a:noFill/>
                              </a:ln>
                              <a:solidFill>
                                <a:schemeClr val="tx1"/>
                              </a:solidFill>
                              <a:effectLst/>
                              <a:latin typeface="+mj-lt"/>
                            </a:rPr>
                            <a:t>1</a:t>
                          </a:r>
                        </a:p>
                      </a:txBody>
                      <a:tcPr anchor="ctr" horzOverflow="overflow"/>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smtClean="0">
                              <a:ln>
                                <a:noFill/>
                              </a:ln>
                              <a:effectLst/>
                            </a:rPr>
                            <a:t>1</a:t>
                          </a:r>
                          <a:endParaRPr kumimoji="1" lang="en-US" sz="2000" b="0" i="0" u="none" strike="noStrike" cap="none" normalizeH="0" baseline="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rgbClr val="FF0000"/>
                              </a:solidFill>
                              <a:effectLst/>
                              <a:latin typeface="+mn-lt"/>
                            </a:rPr>
                            <a:t>x</a:t>
                          </a:r>
                          <a:endParaRPr kumimoji="1" lang="en-US" sz="2000" b="1" i="0" u="none" strike="noStrike" cap="none" normalizeH="0" baseline="0" dirty="0" smtClean="0">
                            <a:ln>
                              <a:noFill/>
                            </a:ln>
                            <a:solidFill>
                              <a:srgbClr val="FF0000"/>
                            </a:solidFill>
                            <a:effectLst/>
                            <a:latin typeface="Calibri" pitchFamily="34" charset="0"/>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rgbClr val="FF0000"/>
                              </a:solidFill>
                              <a:effectLst/>
                              <a:latin typeface="+mj-lt"/>
                            </a:rPr>
                            <a:t>x</a:t>
                          </a:r>
                          <a:endParaRPr kumimoji="1" lang="en-US" sz="2000" b="1" i="0" u="none" strike="noStrike" cap="none" normalizeH="0" baseline="0" dirty="0" smtClean="0">
                            <a:ln>
                              <a:noFill/>
                            </a:ln>
                            <a:solidFill>
                              <a:srgbClr val="FF0000"/>
                            </a:solidFill>
                            <a:effectLst/>
                            <a:latin typeface="+mj-lt"/>
                          </a:endParaRPr>
                        </a:p>
                      </a:txBody>
                      <a:tcPr anchor="ctr" horzOverflow="overflow"/>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Group 100"/>
              <p:cNvGraphicFramePr>
                <a:graphicFrameLocks noGrp="1"/>
              </p:cNvGraphicFramePr>
              <p:nvPr>
                <p:extLst>
                  <p:ext uri="{D42A27DB-BD31-4B8C-83A1-F6EECF244321}">
                    <p14:modId xmlns:p14="http://schemas.microsoft.com/office/powerpoint/2010/main" val="1988231224"/>
                  </p:ext>
                </p:extLst>
              </p:nvPr>
            </p:nvGraphicFramePr>
            <p:xfrm>
              <a:off x="6456040" y="3563431"/>
              <a:ext cx="2723985" cy="2097817"/>
            </p:xfrm>
            <a:graphic>
              <a:graphicData uri="http://schemas.openxmlformats.org/drawingml/2006/table">
                <a:tbl>
                  <a:tblPr firstRow="1">
                    <a:tableStyleId>{5C22544A-7EE6-4342-B048-85BDC9FD1C3A}</a:tableStyleId>
                  </a:tblPr>
                  <a:tblGrid>
                    <a:gridCol w="1310225">
                      <a:extLst>
                        <a:ext uri="{9D8B030D-6E8A-4147-A177-3AD203B41FA5}">
                          <a16:colId xmlns:a16="http://schemas.microsoft.com/office/drawing/2014/main" val="2753979890"/>
                        </a:ext>
                      </a:extLst>
                    </a:gridCol>
                    <a:gridCol w="706880">
                      <a:extLst>
                        <a:ext uri="{9D8B030D-6E8A-4147-A177-3AD203B41FA5}">
                          <a16:colId xmlns:a16="http://schemas.microsoft.com/office/drawing/2014/main" val="20000"/>
                        </a:ext>
                      </a:extLst>
                    </a:gridCol>
                    <a:gridCol w="706880">
                      <a:extLst>
                        <a:ext uri="{9D8B030D-6E8A-4147-A177-3AD203B41FA5}">
                          <a16:colId xmlns:a16="http://schemas.microsoft.com/office/drawing/2014/main" val="20001"/>
                        </a:ext>
                      </a:extLst>
                    </a:gridCol>
                  </a:tblGrid>
                  <a:tr h="469661">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14:m>
                            <m:oMathPara xmlns:m="http://schemas.openxmlformats.org/officeDocument/2006/math">
                              <m:oMathParaPr>
                                <m:jc m:val="centerGroup"/>
                              </m:oMathParaPr>
                              <m:oMath xmlns:m="http://schemas.openxmlformats.org/officeDocument/2006/math">
                                <m:r>
                                  <a:rPr kumimoji="1" lang="de-DE" sz="2400" b="1" i="1" u="none" strike="noStrike" cap="none" normalizeH="0" baseline="0" smtClean="0">
                                    <a:ln>
                                      <a:noFill/>
                                    </a:ln>
                                    <a:solidFill>
                                      <a:schemeClr val="bg1"/>
                                    </a:solidFill>
                                    <a:effectLst/>
                                    <a:latin typeface="Cambria Math" panose="02040503050406030204" pitchFamily="18" charset="0"/>
                                  </a:rPr>
                                  <m:t>𝑸</m:t>
                                </m:r>
                                <m:r>
                                  <a:rPr kumimoji="1" lang="de-DE" sz="2400" b="1" i="1" u="none" strike="noStrike" cap="none" normalizeH="0" baseline="0" smtClean="0">
                                    <a:ln>
                                      <a:noFill/>
                                    </a:ln>
                                    <a:solidFill>
                                      <a:schemeClr val="bg1"/>
                                    </a:solidFill>
                                    <a:effectLst/>
                                    <a:latin typeface="Cambria Math" panose="02040503050406030204" pitchFamily="18" charset="0"/>
                                  </a:rPr>
                                  <m:t>→</m:t>
                                </m:r>
                                <m:r>
                                  <a:rPr kumimoji="1" lang="de-DE" sz="2400" b="1" i="1" u="none" strike="noStrike" cap="none" normalizeH="0" baseline="0" smtClean="0">
                                    <a:ln>
                                      <a:noFill/>
                                    </a:ln>
                                    <a:solidFill>
                                      <a:schemeClr val="bg1"/>
                                    </a:solidFill>
                                    <a:effectLst/>
                                    <a:latin typeface="Cambria Math" panose="02040503050406030204" pitchFamily="18" charset="0"/>
                                  </a:rPr>
                                  <m:t>𝑸</m:t>
                                </m:r>
                                <m:r>
                                  <a:rPr kumimoji="1" lang="de-DE" sz="2400" b="1" i="1" u="none" strike="noStrike" cap="none" normalizeH="0" baseline="0" smtClean="0">
                                    <a:ln>
                                      <a:noFill/>
                                    </a:ln>
                                    <a:solidFill>
                                      <a:schemeClr val="bg1"/>
                                    </a:solidFill>
                                    <a:effectLst/>
                                    <a:latin typeface="Cambria Math" panose="02040503050406030204" pitchFamily="18" charset="0"/>
                                  </a:rPr>
                                  <m:t>′</m:t>
                                </m:r>
                              </m:oMath>
                            </m:oMathPara>
                          </a14:m>
                          <a:endParaRPr kumimoji="1" lang="en-US" sz="2000" b="1" i="0" u="none" strike="noStrike" cap="none" normalizeH="0" baseline="0" dirty="0">
                            <a:ln>
                              <a:noFill/>
                            </a:ln>
                            <a:solidFill>
                              <a:schemeClr val="bg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R</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lt1"/>
                              </a:solidFill>
                              <a:effectLst/>
                              <a:latin typeface="+mn-lt"/>
                            </a:rPr>
                            <a:t>S</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4070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cap="none" normalizeH="0" baseline="0" dirty="0">
                              <a:ln>
                                <a:noFill/>
                              </a:ln>
                              <a:solidFill>
                                <a:schemeClr val="tx1"/>
                              </a:solidFill>
                              <a:effectLst/>
                              <a:latin typeface="+mj-lt"/>
                            </a:rPr>
                            <a:t>0 </a:t>
                          </a:r>
                          <a14:m>
                            <m:oMath xmlns:m="http://schemas.openxmlformats.org/officeDocument/2006/math">
                              <m:r>
                                <a:rPr kumimoji="1" lang="de-DE" sz="2000" b="0" i="1" u="none" strike="noStrike" cap="none" normalizeH="0" baseline="0" smtClean="0">
                                  <a:ln>
                                    <a:noFill/>
                                  </a:ln>
                                  <a:solidFill>
                                    <a:schemeClr val="tx1"/>
                                  </a:solidFill>
                                  <a:effectLst/>
                                  <a:latin typeface="Cambria Math" panose="02040503050406030204" pitchFamily="18" charset="0"/>
                                </a:rPr>
                                <m:t>→</m:t>
                              </m:r>
                            </m:oMath>
                          </a14:m>
                          <a:r>
                            <a:rPr kumimoji="1" lang="en-US" sz="2000" b="0" i="0" u="none" strike="noStrike" cap="none" normalizeH="0" baseline="0" dirty="0">
                              <a:ln>
                                <a:noFill/>
                              </a:ln>
                              <a:solidFill>
                                <a:schemeClr val="tx1"/>
                              </a:solidFill>
                              <a:effectLst/>
                              <a:latin typeface="+mj-lt"/>
                            </a:rPr>
                            <a:t> 0</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4070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kern="1200" cap="none" normalizeH="0" baseline="0" dirty="0">
                              <a:ln>
                                <a:noFill/>
                              </a:ln>
                              <a:solidFill>
                                <a:schemeClr val="tx1"/>
                              </a:solidFill>
                              <a:effectLst/>
                              <a:latin typeface="+mn-lt"/>
                              <a:ea typeface="+mn-ea"/>
                              <a:cs typeface="+mn-cs"/>
                            </a:rPr>
                            <a:t>0 </a:t>
                          </a:r>
                          <a14:m>
                            <m:oMath xmlns:m="http://schemas.openxmlformats.org/officeDocument/2006/math">
                              <m:r>
                                <a:rPr kumimoji="1" lang="de-DE" sz="2000" b="0" i="1" u="none" strike="noStrike" cap="none" normalizeH="0" baseline="0" smtClean="0">
                                  <a:ln>
                                    <a:noFill/>
                                  </a:ln>
                                  <a:solidFill>
                                    <a:schemeClr val="tx1"/>
                                  </a:solidFill>
                                  <a:effectLst/>
                                  <a:latin typeface="Cambria Math" panose="02040503050406030204" pitchFamily="18" charset="0"/>
                                </a:rPr>
                                <m:t>→</m:t>
                              </m:r>
                            </m:oMath>
                          </a14:m>
                          <a:r>
                            <a:rPr kumimoji="1" lang="en-US" sz="2000" b="0" i="0" u="none" strike="noStrike" kern="1200" cap="none" normalizeH="0" baseline="0" dirty="0">
                              <a:ln>
                                <a:noFill/>
                              </a:ln>
                              <a:solidFill>
                                <a:schemeClr val="tx1"/>
                              </a:solidFill>
                              <a:effectLst/>
                              <a:latin typeface="+mn-lt"/>
                              <a:ea typeface="+mn-ea"/>
                              <a:cs typeface="+mn-cs"/>
                            </a:rPr>
                            <a:t> 1</a:t>
                          </a:r>
                          <a:endParaRPr kumimoji="1" lang="en-US" sz="2000" b="0" i="0" u="none" strike="noStrike" cap="none" normalizeH="0" baseline="0" dirty="0">
                            <a:ln>
                              <a:noFill/>
                            </a:ln>
                            <a:solidFill>
                              <a:schemeClr val="tx1"/>
                            </a:solidFill>
                            <a:effectLst/>
                            <a:latin typeface="+mj-lt"/>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4070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kern="1200" cap="none" normalizeH="0" baseline="0" dirty="0">
                              <a:ln>
                                <a:noFill/>
                              </a:ln>
                              <a:solidFill>
                                <a:schemeClr val="tx1"/>
                              </a:solidFill>
                              <a:effectLst/>
                              <a:latin typeface="+mn-lt"/>
                              <a:ea typeface="+mn-ea"/>
                              <a:cs typeface="+mn-cs"/>
                            </a:rPr>
                            <a:t>1 </a:t>
                          </a:r>
                          <a14:m>
                            <m:oMath xmlns:m="http://schemas.openxmlformats.org/officeDocument/2006/math">
                              <m:r>
                                <a:rPr kumimoji="1" lang="de-DE" sz="2000" b="0" i="1" u="none" strike="noStrike" cap="none" normalizeH="0" baseline="0" smtClean="0">
                                  <a:ln>
                                    <a:noFill/>
                                  </a:ln>
                                  <a:solidFill>
                                    <a:schemeClr val="tx1"/>
                                  </a:solidFill>
                                  <a:effectLst/>
                                  <a:latin typeface="Cambria Math" panose="02040503050406030204" pitchFamily="18" charset="0"/>
                                </a:rPr>
                                <m:t>→</m:t>
                              </m:r>
                            </m:oMath>
                          </a14:m>
                          <a:r>
                            <a:rPr kumimoji="1" lang="en-US" sz="2000" b="0" i="0" u="none" strike="noStrike" kern="1200" cap="none" normalizeH="0" baseline="0" dirty="0">
                              <a:ln>
                                <a:noFill/>
                              </a:ln>
                              <a:solidFill>
                                <a:schemeClr val="tx1"/>
                              </a:solidFill>
                              <a:effectLst/>
                              <a:latin typeface="+mn-lt"/>
                              <a:ea typeface="+mn-ea"/>
                              <a:cs typeface="+mn-cs"/>
                            </a:rPr>
                            <a:t> 0</a:t>
                          </a:r>
                          <a:endParaRPr kumimoji="1" lang="en-US" sz="2000" b="0" i="0" u="none" strike="noStrike" cap="none" normalizeH="0" baseline="0" dirty="0">
                            <a:ln>
                              <a:noFill/>
                            </a:ln>
                            <a:solidFill>
                              <a:schemeClr val="tx1"/>
                            </a:solidFill>
                            <a:effectLst/>
                            <a:latin typeface="+mj-lt"/>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407039">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US" sz="2000" b="0" i="0" u="none" strike="noStrike" kern="1200" cap="none" normalizeH="0" baseline="0" dirty="0">
                              <a:ln>
                                <a:noFill/>
                              </a:ln>
                              <a:solidFill>
                                <a:schemeClr val="tx1"/>
                              </a:solidFill>
                              <a:effectLst/>
                              <a:latin typeface="+mn-lt"/>
                              <a:ea typeface="+mn-ea"/>
                              <a:cs typeface="+mn-cs"/>
                            </a:rPr>
                            <a:t>1 </a:t>
                          </a:r>
                          <a14:m>
                            <m:oMath xmlns:m="http://schemas.openxmlformats.org/officeDocument/2006/math">
                              <m:r>
                                <a:rPr kumimoji="1" lang="de-DE" sz="2000" b="0" i="1" u="none" strike="noStrike" cap="none" normalizeH="0" baseline="0" smtClean="0">
                                  <a:ln>
                                    <a:noFill/>
                                  </a:ln>
                                  <a:solidFill>
                                    <a:schemeClr val="tx1"/>
                                  </a:solidFill>
                                  <a:effectLst/>
                                  <a:latin typeface="Cambria Math" panose="02040503050406030204" pitchFamily="18" charset="0"/>
                                </a:rPr>
                                <m:t>→</m:t>
                              </m:r>
                            </m:oMath>
                          </a14:m>
                          <a:r>
                            <a:rPr kumimoji="1" lang="en-US" sz="2000" b="0" i="0" u="none" strike="noStrike" kern="1200" cap="none" normalizeH="0" baseline="0" dirty="0">
                              <a:ln>
                                <a:noFill/>
                              </a:ln>
                              <a:solidFill>
                                <a:schemeClr val="tx1"/>
                              </a:solidFill>
                              <a:effectLst/>
                              <a:latin typeface="+mn-lt"/>
                              <a:ea typeface="+mn-ea"/>
                              <a:cs typeface="+mn-cs"/>
                            </a:rPr>
                            <a:t> 1</a:t>
                          </a:r>
                          <a:endParaRPr kumimoji="1" lang="en-US" sz="2000" b="0" i="0" u="none" strike="noStrike" cap="none" normalizeH="0" baseline="0" dirty="0">
                            <a:ln>
                              <a:noFill/>
                            </a:ln>
                            <a:solidFill>
                              <a:schemeClr val="tx1"/>
                            </a:solidFill>
                            <a:effectLst/>
                            <a:latin typeface="+mj-lt"/>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a:ln>
                                <a:noFill/>
                              </a:ln>
                              <a:solidFill>
                                <a:schemeClr val="dk1"/>
                              </a:solidFill>
                              <a:effectLst/>
                              <a:latin typeface="+mn-lt"/>
                            </a:rPr>
                            <a:t>*</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mc:Choice>
        <mc:Fallback xmlns="">
          <p:graphicFrame>
            <p:nvGraphicFramePr>
              <p:cNvPr id="7" name="Group 100"/>
              <p:cNvGraphicFramePr>
                <a:graphicFrameLocks noGrp="1"/>
              </p:cNvGraphicFramePr>
              <p:nvPr>
                <p:extLst>
                  <p:ext uri="{D42A27DB-BD31-4B8C-83A1-F6EECF244321}">
                    <p14:modId xmlns:p14="http://schemas.microsoft.com/office/powerpoint/2010/main" val="1988231224"/>
                  </p:ext>
                </p:extLst>
              </p:nvPr>
            </p:nvGraphicFramePr>
            <p:xfrm>
              <a:off x="6456040" y="3563431"/>
              <a:ext cx="2723985" cy="2097817"/>
            </p:xfrm>
            <a:graphic>
              <a:graphicData uri="http://schemas.openxmlformats.org/drawingml/2006/table">
                <a:tbl>
                  <a:tblPr firstRow="1">
                    <a:tableStyleId>{5C22544A-7EE6-4342-B048-85BDC9FD1C3A}</a:tableStyleId>
                  </a:tblPr>
                  <a:tblGrid>
                    <a:gridCol w="1310225">
                      <a:extLst>
                        <a:ext uri="{9D8B030D-6E8A-4147-A177-3AD203B41FA5}">
                          <a16:colId xmlns:a16="http://schemas.microsoft.com/office/drawing/2014/main" val="2753979890"/>
                        </a:ext>
                      </a:extLst>
                    </a:gridCol>
                    <a:gridCol w="706880">
                      <a:extLst>
                        <a:ext uri="{9D8B030D-6E8A-4147-A177-3AD203B41FA5}">
                          <a16:colId xmlns:a16="http://schemas.microsoft.com/office/drawing/2014/main" val="20000"/>
                        </a:ext>
                      </a:extLst>
                    </a:gridCol>
                    <a:gridCol w="706880">
                      <a:extLst>
                        <a:ext uri="{9D8B030D-6E8A-4147-A177-3AD203B41FA5}">
                          <a16:colId xmlns:a16="http://schemas.microsoft.com/office/drawing/2014/main" val="20001"/>
                        </a:ext>
                      </a:extLst>
                    </a:gridCol>
                  </a:tblGrid>
                  <a:tr h="469661">
                    <a:tc>
                      <a:txBody>
                        <a:bodyPr/>
                        <a:lstStyle/>
                        <a:p>
                          <a:endParaRPr lang="de-DE"/>
                        </a:p>
                      </a:txBody>
                      <a:tcPr anchor="ctr" horzOverflow="overflow">
                        <a:blipFill>
                          <a:blip r:embed="rId5"/>
                          <a:stretch>
                            <a:fillRect l="-465" t="-1299" r="-110233" b="-370130"/>
                          </a:stretch>
                        </a:blip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R</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smtClean="0">
                              <a:ln>
                                <a:noFill/>
                              </a:ln>
                              <a:solidFill>
                                <a:schemeClr val="lt1"/>
                              </a:solidFill>
                              <a:effectLst/>
                              <a:latin typeface="+mn-lt"/>
                            </a:rPr>
                            <a:t>S</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407039">
                    <a:tc>
                      <a:txBody>
                        <a:bodyPr/>
                        <a:lstStyle/>
                        <a:p>
                          <a:endParaRPr lang="de-DE"/>
                        </a:p>
                      </a:txBody>
                      <a:tcPr anchor="ctr" horzOverflow="overflow">
                        <a:blipFill>
                          <a:blip r:embed="rId5"/>
                          <a:stretch>
                            <a:fillRect l="-465" t="-116418" r="-110233" b="-325373"/>
                          </a:stretch>
                        </a:blip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407039">
                    <a:tc>
                      <a:txBody>
                        <a:bodyPr/>
                        <a:lstStyle/>
                        <a:p>
                          <a:endParaRPr lang="de-DE"/>
                        </a:p>
                      </a:txBody>
                      <a:tcPr anchor="ctr" horzOverflow="overflow">
                        <a:blipFill>
                          <a:blip r:embed="rId5"/>
                          <a:stretch>
                            <a:fillRect l="-465" t="-216418" r="-110233" b="-225373"/>
                          </a:stretch>
                        </a:blip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407039">
                    <a:tc>
                      <a:txBody>
                        <a:bodyPr/>
                        <a:lstStyle/>
                        <a:p>
                          <a:endParaRPr lang="de-DE"/>
                        </a:p>
                      </a:txBody>
                      <a:tcPr anchor="ctr" horzOverflow="overflow">
                        <a:blipFill>
                          <a:blip r:embed="rId5"/>
                          <a:stretch>
                            <a:fillRect l="-465" t="-316418" r="-110233" b="-125373"/>
                          </a:stretch>
                        </a:blip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1</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smtClean="0">
                              <a:ln>
                                <a:noFill/>
                              </a:ln>
                              <a:effectLs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407039">
                    <a:tc>
                      <a:txBody>
                        <a:bodyPr/>
                        <a:lstStyle/>
                        <a:p>
                          <a:endParaRPr lang="de-DE"/>
                        </a:p>
                      </a:txBody>
                      <a:tcPr anchor="ctr" horzOverflow="overflow">
                        <a:blipFill>
                          <a:blip r:embed="rId5"/>
                          <a:stretch>
                            <a:fillRect l="-465" t="-416418" r="-110233" b="-25373"/>
                          </a:stretch>
                        </a:blip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0</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0" i="0" u="none" strike="noStrike" cap="none" normalizeH="0" baseline="0" dirty="0" smtClean="0">
                              <a:ln>
                                <a:noFill/>
                              </a:ln>
                              <a:solidFill>
                                <a:schemeClr val="dk1"/>
                              </a:solidFill>
                              <a:effectLst/>
                              <a:latin typeface="+mn-lt"/>
                            </a:rPr>
                            <a:t>*</a:t>
                          </a:r>
                          <a:endParaRPr kumimoji="1" lang="en-US" sz="2000" b="0" i="0" u="none" strike="noStrike" cap="none" normalizeH="0" baseline="0" dirty="0" smtClean="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211281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p:txBody>
          <a:bodyPr/>
          <a:lstStyle/>
          <a:p>
            <a:pPr marL="0" indent="0">
              <a:buNone/>
            </a:pPr>
            <a:r>
              <a:rPr lang="de-DE" dirty="0"/>
              <a:t>  </a:t>
            </a:r>
          </a:p>
        </p:txBody>
      </p:sp>
      <p:graphicFrame>
        <p:nvGraphicFramePr>
          <p:cNvPr id="14" name="Group 42"/>
          <p:cNvGraphicFramePr>
            <a:graphicFrameLocks noGrp="1"/>
          </p:cNvGraphicFramePr>
          <p:nvPr>
            <p:extLst>
              <p:ext uri="{D42A27DB-BD31-4B8C-83A1-F6EECF244321}">
                <p14:modId xmlns:p14="http://schemas.microsoft.com/office/powerpoint/2010/main" val="3988849964"/>
              </p:ext>
            </p:extLst>
          </p:nvPr>
        </p:nvGraphicFramePr>
        <p:xfrm>
          <a:off x="2411414" y="1196753"/>
          <a:ext cx="7369175" cy="2091011"/>
        </p:xfrm>
        <a:graphic>
          <a:graphicData uri="http://schemas.openxmlformats.org/drawingml/2006/table">
            <a:tbl>
              <a:tblPr/>
              <a:tblGrid>
                <a:gridCol w="1843087">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1843088">
                  <a:extLst>
                    <a:ext uri="{9D8B030D-6E8A-4147-A177-3AD203B41FA5}">
                      <a16:colId xmlns:a16="http://schemas.microsoft.com/office/drawing/2014/main" val="20002"/>
                    </a:ext>
                  </a:extLst>
                </a:gridCol>
                <a:gridCol w="1841500">
                  <a:extLst>
                    <a:ext uri="{9D8B030D-6E8A-4147-A177-3AD203B41FA5}">
                      <a16:colId xmlns:a16="http://schemas.microsoft.com/office/drawing/2014/main" val="20003"/>
                    </a:ext>
                  </a:extLst>
                </a:gridCol>
              </a:tblGrid>
              <a:tr h="863873">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UND</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ODER</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NICHT</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2271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err="1">
                          <a:ln>
                            <a:noFill/>
                          </a:ln>
                          <a:solidFill>
                            <a:schemeClr val="tx1"/>
                          </a:solidFill>
                          <a:effectLst/>
                          <a:latin typeface="Calibri" pitchFamily="34" charset="0"/>
                        </a:rPr>
                        <a:t>Graphisch</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183" name="Picture 35" descr="120px-AND_ANSI_Labelled_svg"/>
          <p:cNvPicPr>
            <a:picLocks noChangeAspect="1" noChangeArrowheads="1"/>
          </p:cNvPicPr>
          <p:nvPr/>
        </p:nvPicPr>
        <p:blipFill>
          <a:blip r:embed="rId3" cstate="print"/>
          <a:srcRect/>
          <a:stretch>
            <a:fillRect/>
          </a:stretch>
        </p:blipFill>
        <p:spPr bwMode="auto">
          <a:xfrm>
            <a:off x="4367213" y="2277840"/>
            <a:ext cx="1657350" cy="690563"/>
          </a:xfrm>
          <a:prstGeom prst="rect">
            <a:avLst/>
          </a:prstGeom>
          <a:noFill/>
          <a:ln w="9525">
            <a:noFill/>
            <a:miter lim="800000"/>
            <a:headEnd/>
            <a:tailEnd/>
          </a:ln>
        </p:spPr>
      </p:pic>
      <p:pic>
        <p:nvPicPr>
          <p:cNvPr id="6184" name="Picture 36" descr="120px-OR_ANSI_Labelled_svg"/>
          <p:cNvPicPr>
            <a:picLocks noChangeAspect="1" noChangeArrowheads="1"/>
          </p:cNvPicPr>
          <p:nvPr/>
        </p:nvPicPr>
        <p:blipFill>
          <a:blip r:embed="rId4" cstate="print"/>
          <a:srcRect/>
          <a:stretch>
            <a:fillRect/>
          </a:stretch>
        </p:blipFill>
        <p:spPr bwMode="auto">
          <a:xfrm>
            <a:off x="6167438" y="2319115"/>
            <a:ext cx="1719262" cy="715963"/>
          </a:xfrm>
          <a:prstGeom prst="rect">
            <a:avLst/>
          </a:prstGeom>
          <a:noFill/>
          <a:ln w="9525">
            <a:noFill/>
            <a:miter lim="800000"/>
            <a:headEnd/>
            <a:tailEnd/>
          </a:ln>
        </p:spPr>
      </p:pic>
      <p:pic>
        <p:nvPicPr>
          <p:cNvPr id="6187" name="Picture 39" descr="128px-Not-gate-en_svg"/>
          <p:cNvPicPr>
            <a:picLocks noChangeAspect="1" noChangeArrowheads="1"/>
          </p:cNvPicPr>
          <p:nvPr/>
        </p:nvPicPr>
        <p:blipFill>
          <a:blip r:embed="rId5" cstate="print"/>
          <a:srcRect/>
          <a:stretch>
            <a:fillRect/>
          </a:stretch>
        </p:blipFill>
        <p:spPr bwMode="auto">
          <a:xfrm>
            <a:off x="7968208" y="2277344"/>
            <a:ext cx="1727200" cy="620713"/>
          </a:xfrm>
          <a:prstGeom prst="rect">
            <a:avLst/>
          </a:prstGeom>
          <a:noFill/>
          <a:ln w="9525">
            <a:noFill/>
            <a:miter lim="800000"/>
            <a:headEnd/>
            <a:tailEnd/>
          </a:ln>
        </p:spPr>
      </p:pic>
      <p:sp>
        <p:nvSpPr>
          <p:cNvPr id="2" name="Titel 1"/>
          <p:cNvSpPr>
            <a:spLocks noGrp="1"/>
          </p:cNvSpPr>
          <p:nvPr>
            <p:ph type="title"/>
          </p:nvPr>
        </p:nvSpPr>
        <p:spPr/>
        <p:txBody>
          <a:bodyPr>
            <a:normAutofit/>
          </a:bodyPr>
          <a:lstStyle/>
          <a:p>
            <a:r>
              <a:rPr kumimoji="1" lang="de-DE" kern="0" dirty="0">
                <a:latin typeface="Calibri" pitchFamily="34" charset="0"/>
              </a:rPr>
              <a:t>Wahrheitswerttabellen</a:t>
            </a: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7</a:t>
            </a:fld>
            <a:endParaRPr lang="de-DE"/>
          </a:p>
        </p:txBody>
      </p:sp>
      <p:graphicFrame>
        <p:nvGraphicFramePr>
          <p:cNvPr id="3" name="Table 2"/>
          <p:cNvGraphicFramePr>
            <a:graphicFrameLocks noGrp="1"/>
          </p:cNvGraphicFramePr>
          <p:nvPr>
            <p:extLst>
              <p:ext uri="{D42A27DB-BD31-4B8C-83A1-F6EECF244321}">
                <p14:modId xmlns:p14="http://schemas.microsoft.com/office/powerpoint/2010/main" val="2766949082"/>
              </p:ext>
            </p:extLst>
          </p:nvPr>
        </p:nvGraphicFramePr>
        <p:xfrm>
          <a:off x="1703512" y="3573016"/>
          <a:ext cx="2664297" cy="2286000"/>
        </p:xfrm>
        <a:graphic>
          <a:graphicData uri="http://schemas.openxmlformats.org/drawingml/2006/table">
            <a:tbl>
              <a:tblPr firstRow="1" bandRow="1">
                <a:tableStyleId>{5C22544A-7EE6-4342-B048-85BDC9FD1C3A}</a:tableStyleId>
              </a:tblPr>
              <a:tblGrid>
                <a:gridCol w="888099">
                  <a:extLst>
                    <a:ext uri="{9D8B030D-6E8A-4147-A177-3AD203B41FA5}">
                      <a16:colId xmlns:a16="http://schemas.microsoft.com/office/drawing/2014/main" val="20000"/>
                    </a:ext>
                  </a:extLst>
                </a:gridCol>
                <a:gridCol w="888099">
                  <a:extLst>
                    <a:ext uri="{9D8B030D-6E8A-4147-A177-3AD203B41FA5}">
                      <a16:colId xmlns:a16="http://schemas.microsoft.com/office/drawing/2014/main" val="20001"/>
                    </a:ext>
                  </a:extLst>
                </a:gridCol>
                <a:gridCol w="888099">
                  <a:extLst>
                    <a:ext uri="{9D8B030D-6E8A-4147-A177-3AD203B41FA5}">
                      <a16:colId xmlns:a16="http://schemas.microsoft.com/office/drawing/2014/main" val="20002"/>
                    </a:ext>
                  </a:extLst>
                </a:gridCol>
              </a:tblGrid>
              <a:tr h="370840">
                <a:tc>
                  <a:txBody>
                    <a:bodyPr/>
                    <a:lstStyle/>
                    <a:p>
                      <a:pPr algn="ctr"/>
                      <a:r>
                        <a:rPr lang="en-US" sz="2400" dirty="0"/>
                        <a:t>A</a:t>
                      </a:r>
                    </a:p>
                  </a:txBody>
                  <a:tcPr/>
                </a:tc>
                <a:tc>
                  <a:txBody>
                    <a:bodyPr/>
                    <a:lstStyle/>
                    <a:p>
                      <a:pPr algn="ctr"/>
                      <a:r>
                        <a:rPr lang="en-US" sz="2400" dirty="0"/>
                        <a:t>B</a:t>
                      </a:r>
                    </a:p>
                  </a:txBody>
                  <a:tcPr/>
                </a:tc>
                <a:tc>
                  <a:txBody>
                    <a:bodyPr/>
                    <a:lstStyle/>
                    <a:p>
                      <a:pPr algn="ctr"/>
                      <a:r>
                        <a:rPr lang="en-US" sz="2400" dirty="0"/>
                        <a:t>A</a:t>
                      </a:r>
                      <a:r>
                        <a:rPr lang="en-US" sz="2400" dirty="0">
                          <a:sym typeface="Wingdings" panose="05000000000000000000" pitchFamily="2" charset="2"/>
                        </a:rPr>
                        <a:t></a:t>
                      </a:r>
                      <a:r>
                        <a:rPr lang="en-US" sz="2400" dirty="0"/>
                        <a:t>B</a:t>
                      </a:r>
                    </a:p>
                  </a:txBody>
                  <a:tcPr/>
                </a:tc>
                <a:extLst>
                  <a:ext uri="{0D108BD9-81ED-4DB2-BD59-A6C34878D82A}">
                    <a16:rowId xmlns:a16="http://schemas.microsoft.com/office/drawing/2014/main" val="10000"/>
                  </a:ext>
                </a:extLst>
              </a:tr>
              <a:tr h="370840">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1"/>
                  </a:ext>
                </a:extLst>
              </a:tr>
              <a:tr h="370840">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2"/>
                  </a:ext>
                </a:extLst>
              </a:tr>
              <a:tr h="370840">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3"/>
                  </a:ext>
                </a:extLst>
              </a:tr>
              <a:tr h="370840">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862383627"/>
              </p:ext>
            </p:extLst>
          </p:nvPr>
        </p:nvGraphicFramePr>
        <p:xfrm>
          <a:off x="5375920" y="3573016"/>
          <a:ext cx="3024336" cy="228600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tblGrid>
              <a:tr h="370840">
                <a:tc>
                  <a:txBody>
                    <a:bodyPr/>
                    <a:lstStyle/>
                    <a:p>
                      <a:pPr algn="ctr"/>
                      <a:r>
                        <a:rPr lang="en-US" sz="2400" dirty="0"/>
                        <a:t>A</a:t>
                      </a:r>
                    </a:p>
                  </a:txBody>
                  <a:tcPr/>
                </a:tc>
                <a:tc>
                  <a:txBody>
                    <a:bodyPr/>
                    <a:lstStyle/>
                    <a:p>
                      <a:pPr algn="ctr"/>
                      <a:r>
                        <a:rPr lang="en-US" sz="2400" dirty="0"/>
                        <a:t>B</a:t>
                      </a:r>
                    </a:p>
                  </a:txBody>
                  <a:tcPr/>
                </a:tc>
                <a:tc>
                  <a:txBody>
                    <a:bodyPr/>
                    <a:lstStyle/>
                    <a:p>
                      <a:pPr algn="ctr"/>
                      <a:r>
                        <a:rPr lang="en-US" sz="2400" dirty="0"/>
                        <a:t>A+B</a:t>
                      </a:r>
                    </a:p>
                  </a:txBody>
                  <a:tcPr/>
                </a:tc>
                <a:extLst>
                  <a:ext uri="{0D108BD9-81ED-4DB2-BD59-A6C34878D82A}">
                    <a16:rowId xmlns:a16="http://schemas.microsoft.com/office/drawing/2014/main" val="10000"/>
                  </a:ext>
                </a:extLst>
              </a:tr>
              <a:tr h="370840">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1"/>
                  </a:ext>
                </a:extLst>
              </a:tr>
              <a:tr h="370840">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2"/>
                  </a:ext>
                </a:extLst>
              </a:tr>
              <a:tr h="370840">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3"/>
                  </a:ext>
                </a:extLst>
              </a:tr>
              <a:tr h="370840">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752739719"/>
              </p:ext>
            </p:extLst>
          </p:nvPr>
        </p:nvGraphicFramePr>
        <p:xfrm>
          <a:off x="9336360" y="4005064"/>
          <a:ext cx="1296144" cy="13716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tblGrid>
              <a:tr h="370840">
                <a:tc>
                  <a:txBody>
                    <a:bodyPr/>
                    <a:lstStyle/>
                    <a:p>
                      <a:pPr algn="ctr"/>
                      <a:r>
                        <a:rPr lang="en-US" sz="2400" dirty="0"/>
                        <a:t>A</a:t>
                      </a:r>
                    </a:p>
                  </a:txBody>
                  <a:tcPr/>
                </a:tc>
                <a:tc>
                  <a:txBody>
                    <a:bodyPr/>
                    <a:lstStyle/>
                    <a:p>
                      <a:pPr algn="ctr"/>
                      <a:r>
                        <a:rPr lang="en-US" sz="2400" dirty="0"/>
                        <a:t>A</a:t>
                      </a:r>
                    </a:p>
                  </a:txBody>
                  <a:tcPr/>
                </a:tc>
                <a:extLst>
                  <a:ext uri="{0D108BD9-81ED-4DB2-BD59-A6C34878D82A}">
                    <a16:rowId xmlns:a16="http://schemas.microsoft.com/office/drawing/2014/main" val="10000"/>
                  </a:ext>
                </a:extLst>
              </a:tr>
              <a:tr h="370840">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1"/>
                  </a:ext>
                </a:extLst>
              </a:tr>
              <a:tr h="370840">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2"/>
                  </a:ext>
                </a:extLst>
              </a:tr>
            </a:tbl>
          </a:graphicData>
        </a:graphic>
      </p:graphicFrame>
      <p:cxnSp>
        <p:nvCxnSpPr>
          <p:cNvPr id="17" name="Straight Connector 16"/>
          <p:cNvCxnSpPr/>
          <p:nvPr/>
        </p:nvCxnSpPr>
        <p:spPr>
          <a:xfrm>
            <a:off x="10200456" y="4077072"/>
            <a:ext cx="216024"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6985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de-DE" dirty="0"/>
              <a:t>Beispiel: Flipflop-Ansteuerung</a:t>
            </a:r>
          </a:p>
        </p:txBody>
      </p:sp>
      <mc:AlternateContent xmlns:mc="http://schemas.openxmlformats.org/markup-compatibility/2006" xmlns:a14="http://schemas.microsoft.com/office/drawing/2010/main">
        <mc:Choice Requires="a14">
          <p:sp>
            <p:nvSpPr>
              <p:cNvPr id="838659" name="Rectangle 3"/>
              <p:cNvSpPr>
                <a:spLocks noGrp="1" noChangeArrowheads="1"/>
              </p:cNvSpPr>
              <p:nvPr>
                <p:ph idx="1"/>
              </p:nvPr>
            </p:nvSpPr>
            <p:spPr/>
            <p:txBody>
              <a:bodyPr/>
              <a:lstStyle/>
              <a:p>
                <a:pPr marL="381000" indent="-381000">
                  <a:lnSpc>
                    <a:spcPct val="90000"/>
                  </a:lnSpc>
                </a:pPr>
                <a:r>
                  <a:rPr lang="de-DE" dirty="0"/>
                  <a:t>aktueller Zustand (NW/HW): </a:t>
                </a:r>
                <a14:m>
                  <m:oMath xmlns:m="http://schemas.openxmlformats.org/officeDocument/2006/math">
                    <m:r>
                      <a:rPr lang="de-DE" b="0" i="1" smtClean="0">
                        <a:latin typeface="Cambria Math" panose="02040503050406030204" pitchFamily="18" charset="0"/>
                      </a:rPr>
                      <m:t>𝑄</m:t>
                    </m:r>
                  </m:oMath>
                </a14:m>
                <a:r>
                  <a:rPr lang="de-DE" dirty="0"/>
                  <a:t>, Folgezustand: </a:t>
                </a:r>
                <a14:m>
                  <m:oMath xmlns:m="http://schemas.openxmlformats.org/officeDocument/2006/math">
                    <m:r>
                      <a:rPr lang="de-DE" b="0" i="1" smtClean="0">
                        <a:latin typeface="Cambria Math" panose="02040503050406030204" pitchFamily="18" charset="0"/>
                      </a:rPr>
                      <m:t>𝑄</m:t>
                    </m:r>
                    <m:r>
                      <a:rPr lang="de-DE" b="0" i="1" smtClean="0">
                        <a:latin typeface="Cambria Math" panose="02040503050406030204" pitchFamily="18" charset="0"/>
                      </a:rPr>
                      <m:t>′</m:t>
                    </m:r>
                  </m:oMath>
                </a14:m>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b="1" dirty="0">
                  <a:solidFill>
                    <a:srgbClr val="FF0000"/>
                  </a:solidFill>
                </a:endParaRPr>
              </a:p>
            </p:txBody>
          </p:sp>
        </mc:Choice>
        <mc:Fallback xmlns="">
          <p:sp>
            <p:nvSpPr>
              <p:cNvPr id="838659" name="Rectangle 3"/>
              <p:cNvSpPr>
                <a:spLocks noGrp="1" noRot="1" noChangeAspect="1" noMove="1" noResize="1" noEditPoints="1" noAdjustHandles="1" noChangeArrowheads="1" noChangeShapeType="1" noTextEdit="1"/>
              </p:cNvSpPr>
              <p:nvPr>
                <p:ph idx="1"/>
              </p:nvPr>
            </p:nvSpPr>
            <p:spPr>
              <a:blipFill>
                <a:blip r:embed="rId3"/>
                <a:stretch>
                  <a:fillRect l="-1488" t="-3018"/>
                </a:stretch>
              </a:blipFill>
            </p:spPr>
            <p:txBody>
              <a:bodyPr/>
              <a:lstStyle/>
              <a:p>
                <a:r>
                  <a:rPr lang="en-US">
                    <a:noFill/>
                  </a:rPr>
                  <a:t> </a:t>
                </a:r>
              </a:p>
            </p:txBody>
          </p:sp>
        </mc:Fallback>
      </mc:AlternateContent>
      <p:cxnSp>
        <p:nvCxnSpPr>
          <p:cNvPr id="51" name="Gekrümmter Verbinder 50"/>
          <p:cNvCxnSpPr>
            <a:stCxn id="43" idx="3"/>
            <a:endCxn id="838662" idx="5"/>
          </p:cNvCxnSpPr>
          <p:nvPr/>
        </p:nvCxnSpPr>
        <p:spPr>
          <a:xfrm rot="5400000" flipH="1">
            <a:off x="3971704" y="3560625"/>
            <a:ext cx="120" cy="1540496"/>
          </a:xfrm>
          <a:prstGeom prst="curvedConnector3">
            <a:avLst>
              <a:gd name="adj1" fmla="val -30916083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Gekrümmter Verbinder 60"/>
          <p:cNvCxnSpPr>
            <a:stCxn id="43" idx="6"/>
            <a:endCxn id="43" idx="4"/>
          </p:cNvCxnSpPr>
          <p:nvPr/>
        </p:nvCxnSpPr>
        <p:spPr>
          <a:xfrm flipH="1">
            <a:off x="5123892" y="3987167"/>
            <a:ext cx="540060" cy="486159"/>
          </a:xfrm>
          <a:prstGeom prst="curvedConnector4">
            <a:avLst>
              <a:gd name="adj1" fmla="val -42329"/>
              <a:gd name="adj2" fmla="val 14702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3719736" y="4653136"/>
            <a:ext cx="575799" cy="461665"/>
          </a:xfrm>
          <a:prstGeom prst="rect">
            <a:avLst/>
          </a:prstGeom>
          <a:noFill/>
        </p:spPr>
        <p:txBody>
          <a:bodyPr wrap="none" rtlCol="0">
            <a:spAutoFit/>
          </a:bodyPr>
          <a:lstStyle/>
          <a:p>
            <a:r>
              <a:rPr lang="de-DE" sz="2400" dirty="0"/>
              <a:t>00</a:t>
            </a:r>
          </a:p>
        </p:txBody>
      </p:sp>
      <p:grpSp>
        <p:nvGrpSpPr>
          <p:cNvPr id="68" name="Gruppieren 67"/>
          <p:cNvGrpSpPr/>
          <p:nvPr/>
        </p:nvGrpSpPr>
        <p:grpSpPr>
          <a:xfrm>
            <a:off x="5123892" y="2852936"/>
            <a:ext cx="756084" cy="1134230"/>
            <a:chOff x="9444372" y="3212976"/>
            <a:chExt cx="756084" cy="1134230"/>
          </a:xfrm>
        </p:grpSpPr>
        <p:cxnSp>
          <p:nvCxnSpPr>
            <p:cNvPr id="58" name="Gekrümmter Verbinder 57"/>
            <p:cNvCxnSpPr>
              <a:stCxn id="43" idx="0"/>
              <a:endCxn id="43" idx="6"/>
            </p:cNvCxnSpPr>
            <p:nvPr/>
          </p:nvCxnSpPr>
          <p:spPr>
            <a:xfrm rot="16200000" flipH="1">
              <a:off x="9471322" y="3834097"/>
              <a:ext cx="486159" cy="540060"/>
            </a:xfrm>
            <a:prstGeom prst="curvedConnector4">
              <a:avLst>
                <a:gd name="adj1" fmla="val -4702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Textfeld 88"/>
            <p:cNvSpPr txBox="1"/>
            <p:nvPr/>
          </p:nvSpPr>
          <p:spPr>
            <a:xfrm>
              <a:off x="9624657" y="3212976"/>
              <a:ext cx="575799" cy="461665"/>
            </a:xfrm>
            <a:prstGeom prst="rect">
              <a:avLst/>
            </a:prstGeom>
            <a:noFill/>
          </p:spPr>
          <p:txBody>
            <a:bodyPr wrap="none" rtlCol="0">
              <a:spAutoFit/>
            </a:bodyPr>
            <a:lstStyle/>
            <a:p>
              <a:r>
                <a:rPr lang="de-DE" sz="2400" dirty="0"/>
                <a:t>*1</a:t>
              </a:r>
            </a:p>
          </p:txBody>
        </p:sp>
      </p:grpSp>
      <p:grpSp>
        <p:nvGrpSpPr>
          <p:cNvPr id="66" name="Gruppieren 65"/>
          <p:cNvGrpSpPr/>
          <p:nvPr/>
        </p:nvGrpSpPr>
        <p:grpSpPr>
          <a:xfrm>
            <a:off x="3201516" y="2852936"/>
            <a:ext cx="1540496" cy="790464"/>
            <a:chOff x="7521996" y="3212976"/>
            <a:chExt cx="1540496" cy="790464"/>
          </a:xfrm>
        </p:grpSpPr>
        <p:cxnSp>
          <p:nvCxnSpPr>
            <p:cNvPr id="838669" name="Gekrümmter Verbinder 838668"/>
            <p:cNvCxnSpPr>
              <a:stCxn id="838662" idx="7"/>
              <a:endCxn id="43" idx="1"/>
            </p:cNvCxnSpPr>
            <p:nvPr/>
          </p:nvCxnSpPr>
          <p:spPr>
            <a:xfrm rot="16200000" flipH="1">
              <a:off x="8291893" y="3232842"/>
              <a:ext cx="701" cy="1540496"/>
            </a:xfrm>
            <a:prstGeom prst="curvedConnector3">
              <a:avLst>
                <a:gd name="adj1" fmla="val -52940514"/>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feld 89"/>
            <p:cNvSpPr txBox="1"/>
            <p:nvPr/>
          </p:nvSpPr>
          <p:spPr>
            <a:xfrm>
              <a:off x="8040481" y="3212976"/>
              <a:ext cx="575799" cy="461665"/>
            </a:xfrm>
            <a:prstGeom prst="rect">
              <a:avLst/>
            </a:prstGeom>
            <a:noFill/>
          </p:spPr>
          <p:txBody>
            <a:bodyPr wrap="none" rtlCol="0">
              <a:spAutoFit/>
            </a:bodyPr>
            <a:lstStyle/>
            <a:p>
              <a:r>
                <a:rPr lang="de-DE" sz="2400" dirty="0"/>
                <a:t>11</a:t>
              </a:r>
            </a:p>
          </p:txBody>
        </p:sp>
      </p:grpSp>
      <p:sp>
        <p:nvSpPr>
          <p:cNvPr id="92" name="Textfeld 91"/>
          <p:cNvSpPr txBox="1"/>
          <p:nvPr/>
        </p:nvSpPr>
        <p:spPr>
          <a:xfrm>
            <a:off x="5448193" y="4653136"/>
            <a:ext cx="575799" cy="461665"/>
          </a:xfrm>
          <a:prstGeom prst="rect">
            <a:avLst/>
          </a:prstGeom>
          <a:noFill/>
        </p:spPr>
        <p:txBody>
          <a:bodyPr wrap="none" rtlCol="0">
            <a:spAutoFit/>
          </a:bodyPr>
          <a:lstStyle/>
          <a:p>
            <a:r>
              <a:rPr lang="de-DE" sz="2400" dirty="0"/>
              <a:t>10</a:t>
            </a:r>
          </a:p>
        </p:txBody>
      </p:sp>
      <p:sp>
        <p:nvSpPr>
          <p:cNvPr id="52" name="Fußzeilenplatzhalter 51"/>
          <p:cNvSpPr>
            <a:spLocks noGrp="1"/>
          </p:cNvSpPr>
          <p:nvPr>
            <p:ph type="ftr" sz="quarter" idx="11"/>
          </p:nvPr>
        </p:nvSpPr>
        <p:spPr/>
        <p:txBody>
          <a:bodyPr/>
          <a:lstStyle/>
          <a:p>
            <a:r>
              <a:rPr lang="de-DE"/>
              <a:t>Prof. Dr. Sebastian Schlesinger</a:t>
            </a:r>
            <a:endParaRPr lang="de-DE" dirty="0"/>
          </a:p>
        </p:txBody>
      </p:sp>
      <p:sp>
        <p:nvSpPr>
          <p:cNvPr id="53" name="Foliennummernplatzhalter 52"/>
          <p:cNvSpPr>
            <a:spLocks noGrp="1"/>
          </p:cNvSpPr>
          <p:nvPr>
            <p:ph type="sldNum" sz="quarter" idx="12"/>
          </p:nvPr>
        </p:nvSpPr>
        <p:spPr/>
        <p:txBody>
          <a:bodyPr/>
          <a:lstStyle/>
          <a:p>
            <a:fld id="{6C8FC03C-C266-4645-ABC5-645062898383}" type="slidenum">
              <a:rPr lang="de-DE" smtClean="0"/>
              <a:pPr/>
              <a:t>70</a:t>
            </a:fld>
            <a:r>
              <a:rPr lang="de-DE"/>
              <a:t> </a:t>
            </a:r>
            <a:endParaRPr lang="de-DE" dirty="0"/>
          </a:p>
        </p:txBody>
      </p:sp>
      <p:grpSp>
        <p:nvGrpSpPr>
          <p:cNvPr id="65" name="Gruppieren 64"/>
          <p:cNvGrpSpPr/>
          <p:nvPr/>
        </p:nvGrpSpPr>
        <p:grpSpPr>
          <a:xfrm>
            <a:off x="1487488" y="2852936"/>
            <a:ext cx="1447832" cy="1133821"/>
            <a:chOff x="5807968" y="3212976"/>
            <a:chExt cx="1447832" cy="1133821"/>
          </a:xfrm>
        </p:grpSpPr>
        <p:sp>
          <p:nvSpPr>
            <p:cNvPr id="88" name="Textfeld 87"/>
            <p:cNvSpPr txBox="1"/>
            <p:nvPr/>
          </p:nvSpPr>
          <p:spPr>
            <a:xfrm>
              <a:off x="5807968" y="3212976"/>
              <a:ext cx="1447832" cy="461665"/>
            </a:xfrm>
            <a:prstGeom prst="rect">
              <a:avLst/>
            </a:prstGeom>
            <a:noFill/>
          </p:spPr>
          <p:txBody>
            <a:bodyPr wrap="none" rtlCol="0">
              <a:spAutoFit/>
            </a:bodyPr>
            <a:lstStyle/>
            <a:p>
              <a:r>
                <a:rPr lang="de-DE" sz="2400" dirty="0"/>
                <a:t>LH = 0*</a:t>
              </a:r>
            </a:p>
          </p:txBody>
        </p:sp>
        <p:cxnSp>
          <p:nvCxnSpPr>
            <p:cNvPr id="70" name="Gekrümmter Verbinder 69"/>
            <p:cNvCxnSpPr>
              <a:stCxn id="838662" idx="0"/>
              <a:endCxn id="838662" idx="2"/>
            </p:cNvCxnSpPr>
            <p:nvPr/>
          </p:nvCxnSpPr>
          <p:spPr>
            <a:xfrm rot="16200000" flipH="1" flipV="1">
              <a:off x="6626801" y="3833482"/>
              <a:ext cx="486570" cy="540060"/>
            </a:xfrm>
            <a:prstGeom prst="curvedConnector4">
              <a:avLst>
                <a:gd name="adj1" fmla="val -4698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uppieren 66"/>
          <p:cNvGrpSpPr/>
          <p:nvPr/>
        </p:nvGrpSpPr>
        <p:grpSpPr>
          <a:xfrm>
            <a:off x="1928185" y="3986756"/>
            <a:ext cx="891451" cy="1128045"/>
            <a:chOff x="6248665" y="4346796"/>
            <a:chExt cx="891451" cy="1128045"/>
          </a:xfrm>
        </p:grpSpPr>
        <p:sp>
          <p:nvSpPr>
            <p:cNvPr id="91" name="Textfeld 90"/>
            <p:cNvSpPr txBox="1"/>
            <p:nvPr/>
          </p:nvSpPr>
          <p:spPr>
            <a:xfrm>
              <a:off x="6248665" y="5013176"/>
              <a:ext cx="575799" cy="461665"/>
            </a:xfrm>
            <a:prstGeom prst="rect">
              <a:avLst/>
            </a:prstGeom>
            <a:noFill/>
          </p:spPr>
          <p:txBody>
            <a:bodyPr wrap="none" rtlCol="0">
              <a:spAutoFit/>
            </a:bodyPr>
            <a:lstStyle/>
            <a:p>
              <a:r>
                <a:rPr lang="de-DE" sz="2400" dirty="0"/>
                <a:t>10</a:t>
              </a:r>
            </a:p>
          </p:txBody>
        </p:sp>
        <p:cxnSp>
          <p:nvCxnSpPr>
            <p:cNvPr id="74" name="Gekrümmter Verbinder 73"/>
            <p:cNvCxnSpPr>
              <a:stCxn id="838662" idx="2"/>
              <a:endCxn id="838662" idx="4"/>
            </p:cNvCxnSpPr>
            <p:nvPr/>
          </p:nvCxnSpPr>
          <p:spPr>
            <a:xfrm rot="10800000" flipH="1" flipV="1">
              <a:off x="6600056" y="4346796"/>
              <a:ext cx="540060" cy="486569"/>
            </a:xfrm>
            <a:prstGeom prst="curvedConnector4">
              <a:avLst>
                <a:gd name="adj1" fmla="val -42329"/>
                <a:gd name="adj2" fmla="val 14698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4" name="Gruppieren 63"/>
          <p:cNvGrpSpPr/>
          <p:nvPr/>
        </p:nvGrpSpPr>
        <p:grpSpPr>
          <a:xfrm>
            <a:off x="2279576" y="3500187"/>
            <a:ext cx="1080120" cy="973139"/>
            <a:chOff x="6600056" y="3860227"/>
            <a:chExt cx="1080120" cy="973139"/>
          </a:xfrm>
        </p:grpSpPr>
        <p:sp>
          <p:nvSpPr>
            <p:cNvPr id="838662" name="Ellipse 838661"/>
            <p:cNvSpPr/>
            <p:nvPr/>
          </p:nvSpPr>
          <p:spPr>
            <a:xfrm>
              <a:off x="6600056" y="3860227"/>
              <a:ext cx="1080120" cy="97313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2000" b="1" dirty="0">
                  <a:solidFill>
                    <a:srgbClr val="F5750B"/>
                  </a:solidFill>
                </a:rPr>
                <a:t>0</a:t>
              </a:r>
              <a:br>
                <a:rPr lang="de-DE" sz="2000" b="1" dirty="0">
                  <a:solidFill>
                    <a:srgbClr val="F5750B"/>
                  </a:solidFill>
                </a:rPr>
              </a:br>
              <a:r>
                <a:rPr lang="de-DE" sz="2000" b="1" dirty="0">
                  <a:solidFill>
                    <a:srgbClr val="F5750B"/>
                  </a:solidFill>
                </a:rPr>
                <a:t>NW</a:t>
              </a:r>
              <a:endParaRPr lang="de-DE" b="1" dirty="0">
                <a:solidFill>
                  <a:srgbClr val="F5750B"/>
                </a:solidFill>
              </a:endParaRPr>
            </a:p>
          </p:txBody>
        </p:sp>
        <p:cxnSp>
          <p:nvCxnSpPr>
            <p:cNvPr id="55" name="Gerader Verbinder 54"/>
            <p:cNvCxnSpPr>
              <a:stCxn id="838662" idx="2"/>
              <a:endCxn id="838662" idx="6"/>
            </p:cNvCxnSpPr>
            <p:nvPr/>
          </p:nvCxnSpPr>
          <p:spPr>
            <a:xfrm>
              <a:off x="6600056" y="434679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uppieren 62"/>
          <p:cNvGrpSpPr/>
          <p:nvPr/>
        </p:nvGrpSpPr>
        <p:grpSpPr>
          <a:xfrm>
            <a:off x="4583832" y="3501008"/>
            <a:ext cx="1080120" cy="972318"/>
            <a:chOff x="8904312" y="3861048"/>
            <a:chExt cx="1080120" cy="972318"/>
          </a:xfrm>
        </p:grpSpPr>
        <p:sp>
          <p:nvSpPr>
            <p:cNvPr id="43" name="Ellipse 42"/>
            <p:cNvSpPr/>
            <p:nvPr/>
          </p:nvSpPr>
          <p:spPr>
            <a:xfrm>
              <a:off x="8904312" y="3861048"/>
              <a:ext cx="1080120" cy="9723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00B0F0"/>
                  </a:solidFill>
                </a:rPr>
                <a:t>1</a:t>
              </a:r>
              <a:br>
                <a:rPr lang="de-DE" sz="2000" b="1" dirty="0">
                  <a:solidFill>
                    <a:srgbClr val="00B0F0"/>
                  </a:solidFill>
                </a:rPr>
              </a:br>
              <a:r>
                <a:rPr lang="de-DE" sz="2000" b="1" dirty="0">
                  <a:solidFill>
                    <a:srgbClr val="00B0F0"/>
                  </a:solidFill>
                </a:rPr>
                <a:t>HW</a:t>
              </a:r>
              <a:endParaRPr lang="de-DE" b="1" dirty="0">
                <a:solidFill>
                  <a:srgbClr val="00B0F0"/>
                </a:solidFill>
              </a:endParaRPr>
            </a:p>
          </p:txBody>
        </p:sp>
        <p:cxnSp>
          <p:nvCxnSpPr>
            <p:cNvPr id="100" name="Gerader Verbinder 99"/>
            <p:cNvCxnSpPr>
              <a:stCxn id="43" idx="2"/>
              <a:endCxn id="43" idx="6"/>
            </p:cNvCxnSpPr>
            <p:nvPr/>
          </p:nvCxnSpPr>
          <p:spPr>
            <a:xfrm>
              <a:off x="8904312" y="434720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17" name="Tabelle 16"/>
              <p:cNvGraphicFramePr>
                <a:graphicFrameLocks noGrp="1"/>
              </p:cNvGraphicFramePr>
              <p:nvPr/>
            </p:nvGraphicFramePr>
            <p:xfrm>
              <a:off x="8512360" y="3212976"/>
              <a:ext cx="1976128"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94032">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70840">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𝑳</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𝑯</m:t>
                                </m:r>
                              </m:oMath>
                            </m:oMathPara>
                          </a14:m>
                          <a:endParaRPr lang="de-DE" sz="2000" b="1" dirty="0"/>
                        </a:p>
                      </a:txBody>
                      <a:tcPr>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r>
                                  <a:rPr lang="de-DE" sz="2000" b="1" i="1" smtClean="0">
                                    <a:latin typeface="Cambria Math" panose="02040503050406030204" pitchFamily="18" charset="0"/>
                                  </a:rPr>
                                  <m:t>′</m:t>
                                </m:r>
                              </m:oMath>
                            </m:oMathPara>
                          </a14:m>
                          <a:endParaRPr lang="de-DE" sz="20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0325871"/>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Choice>
        <mc:Fallback xmlns="">
          <p:graphicFrame>
            <p:nvGraphicFramePr>
              <p:cNvPr id="17" name="Tabelle 16"/>
              <p:cNvGraphicFramePr>
                <a:graphicFrameLocks noGrp="1"/>
              </p:cNvGraphicFramePr>
              <p:nvPr/>
            </p:nvGraphicFramePr>
            <p:xfrm>
              <a:off x="8512360" y="3212976"/>
              <a:ext cx="1976128"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94032">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96240">
                    <a:tc>
                      <a:txBody>
                        <a:bodyPr/>
                        <a:lstStyle/>
                        <a:p>
                          <a:endParaRPr lang="de-DE"/>
                        </a:p>
                      </a:txBody>
                      <a:tcPr>
                        <a:blipFill>
                          <a:blip r:embed="rId4"/>
                          <a:stretch>
                            <a:fillRect l="-1235" t="-1538" r="-306173" b="-627692"/>
                          </a:stretch>
                        </a:blipFill>
                      </a:tcPr>
                    </a:tc>
                    <a:tc>
                      <a:txBody>
                        <a:bodyPr/>
                        <a:lstStyle/>
                        <a:p>
                          <a:endParaRPr lang="de-DE"/>
                        </a:p>
                      </a:txBody>
                      <a:tcPr>
                        <a:blipFill>
                          <a:blip r:embed="rId4"/>
                          <a:stretch>
                            <a:fillRect l="-100000" t="-1538" r="-202439" b="-627692"/>
                          </a:stretch>
                        </a:blipFill>
                      </a:tcPr>
                    </a:tc>
                    <a:tc>
                      <a:txBody>
                        <a:bodyPr/>
                        <a:lstStyle/>
                        <a:p>
                          <a:endParaRPr lang="de-DE"/>
                        </a:p>
                      </a:txBody>
                      <a:tcPr>
                        <a:lnR w="12700" cap="flat" cmpd="sng" algn="ctr">
                          <a:solidFill>
                            <a:schemeClr val="tx1"/>
                          </a:solidFill>
                          <a:prstDash val="solid"/>
                          <a:round/>
                          <a:headEnd type="none" w="med" len="med"/>
                          <a:tailEnd type="none" w="med" len="med"/>
                        </a:lnR>
                        <a:blipFill>
                          <a:blip r:embed="rId4"/>
                          <a:stretch>
                            <a:fillRect l="-202469" t="-1538" r="-104938" b="-627692"/>
                          </a:stretch>
                        </a:blipFill>
                      </a:tcPr>
                    </a:tc>
                    <a:tc>
                      <a:txBody>
                        <a:bodyPr/>
                        <a:lstStyle/>
                        <a:p>
                          <a:endParaRPr lang="de-DE"/>
                        </a:p>
                      </a:txBody>
                      <a:tcPr>
                        <a:lnL w="12700" cap="flat" cmpd="sng" algn="ctr">
                          <a:solidFill>
                            <a:schemeClr val="tx1"/>
                          </a:solidFill>
                          <a:prstDash val="solid"/>
                          <a:round/>
                          <a:headEnd type="none" w="med" len="med"/>
                          <a:tailEnd type="none" w="med" len="med"/>
                        </a:lnL>
                        <a:blipFill>
                          <a:blip r:embed="rId4"/>
                          <a:stretch>
                            <a:fillRect l="-302469" t="-1538" r="-4938" b="-627692"/>
                          </a:stretch>
                        </a:blipFill>
                      </a:tcPr>
                    </a:tc>
                    <a:extLst>
                      <a:ext uri="{0D108BD9-81ED-4DB2-BD59-A6C34878D82A}">
                        <a16:rowId xmlns:a16="http://schemas.microsoft.com/office/drawing/2014/main" val="810325871"/>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0</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0</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1</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1</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1</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0</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Fallback>
      </mc:AlternateContent>
      <p:grpSp>
        <p:nvGrpSpPr>
          <p:cNvPr id="44" name="Gruppieren 43"/>
          <p:cNvGrpSpPr/>
          <p:nvPr/>
        </p:nvGrpSpPr>
        <p:grpSpPr>
          <a:xfrm>
            <a:off x="8126572" y="188640"/>
            <a:ext cx="3874084" cy="2952328"/>
            <a:chOff x="781756" y="3140968"/>
            <a:chExt cx="3874084" cy="2952328"/>
          </a:xfrm>
        </p:grpSpPr>
        <p:sp>
          <p:nvSpPr>
            <p:cNvPr id="45" name="Line 6"/>
            <p:cNvSpPr>
              <a:spLocks noChangeShapeType="1"/>
            </p:cNvSpPr>
            <p:nvPr/>
          </p:nvSpPr>
          <p:spPr bwMode="auto">
            <a:xfrm>
              <a:off x="1150057" y="4148260"/>
              <a:ext cx="3448123" cy="81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46" name="Line 7"/>
            <p:cNvSpPr>
              <a:spLocks noChangeShapeType="1"/>
            </p:cNvSpPr>
            <p:nvPr/>
          </p:nvSpPr>
          <p:spPr bwMode="auto">
            <a:xfrm>
              <a:off x="1150057" y="4940422"/>
              <a:ext cx="3448123" cy="74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47" name="Text Box 8"/>
            <p:cNvSpPr txBox="1">
              <a:spLocks noChangeArrowheads="1"/>
            </p:cNvSpPr>
            <p:nvPr/>
          </p:nvSpPr>
          <p:spPr bwMode="auto">
            <a:xfrm>
              <a:off x="781756" y="3927598"/>
              <a:ext cx="37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H</a:t>
              </a:r>
            </a:p>
          </p:txBody>
        </p:sp>
        <p:sp>
          <p:nvSpPr>
            <p:cNvPr id="48" name="Text Box 9"/>
            <p:cNvSpPr txBox="1">
              <a:spLocks noChangeArrowheads="1"/>
            </p:cNvSpPr>
            <p:nvPr/>
          </p:nvSpPr>
          <p:spPr bwMode="auto">
            <a:xfrm>
              <a:off x="789695" y="4724524"/>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L</a:t>
              </a:r>
            </a:p>
          </p:txBody>
        </p:sp>
        <p:sp>
          <p:nvSpPr>
            <p:cNvPr id="49" name="Freeform 22"/>
            <p:cNvSpPr>
              <a:spLocks/>
            </p:cNvSpPr>
            <p:nvPr/>
          </p:nvSpPr>
          <p:spPr bwMode="auto">
            <a:xfrm>
              <a:off x="1141796" y="3933056"/>
              <a:ext cx="3455988" cy="1296144"/>
            </a:xfrm>
            <a:custGeom>
              <a:avLst/>
              <a:gdLst>
                <a:gd name="T0" fmla="*/ 0 w 2177"/>
                <a:gd name="T1" fmla="*/ 90 h 181"/>
                <a:gd name="T2" fmla="*/ 272 w 2177"/>
                <a:gd name="T3" fmla="*/ 0 h 181"/>
                <a:gd name="T4" fmla="*/ 544 w 2177"/>
                <a:gd name="T5" fmla="*/ 90 h 181"/>
                <a:gd name="T6" fmla="*/ 817 w 2177"/>
                <a:gd name="T7" fmla="*/ 181 h 181"/>
                <a:gd name="T8" fmla="*/ 1089 w 2177"/>
                <a:gd name="T9" fmla="*/ 90 h 181"/>
                <a:gd name="T10" fmla="*/ 1361 w 2177"/>
                <a:gd name="T11" fmla="*/ 0 h 181"/>
                <a:gd name="T12" fmla="*/ 1633 w 2177"/>
                <a:gd name="T13" fmla="*/ 90 h 181"/>
                <a:gd name="T14" fmla="*/ 1905 w 2177"/>
                <a:gd name="T15" fmla="*/ 181 h 181"/>
                <a:gd name="T16" fmla="*/ 2177 w 2177"/>
                <a:gd name="T17"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181">
                  <a:moveTo>
                    <a:pt x="0" y="90"/>
                  </a:moveTo>
                  <a:cubicBezTo>
                    <a:pt x="90" y="45"/>
                    <a:pt x="181" y="0"/>
                    <a:pt x="272" y="0"/>
                  </a:cubicBezTo>
                  <a:cubicBezTo>
                    <a:pt x="363" y="0"/>
                    <a:pt x="453" y="60"/>
                    <a:pt x="544" y="90"/>
                  </a:cubicBezTo>
                  <a:cubicBezTo>
                    <a:pt x="635" y="120"/>
                    <a:pt x="726" y="181"/>
                    <a:pt x="817" y="181"/>
                  </a:cubicBezTo>
                  <a:cubicBezTo>
                    <a:pt x="908" y="181"/>
                    <a:pt x="998" y="120"/>
                    <a:pt x="1089" y="90"/>
                  </a:cubicBezTo>
                  <a:cubicBezTo>
                    <a:pt x="1180" y="60"/>
                    <a:pt x="1270" y="0"/>
                    <a:pt x="1361" y="0"/>
                  </a:cubicBezTo>
                  <a:cubicBezTo>
                    <a:pt x="1452" y="0"/>
                    <a:pt x="1542" y="60"/>
                    <a:pt x="1633" y="90"/>
                  </a:cubicBezTo>
                  <a:cubicBezTo>
                    <a:pt x="1724" y="120"/>
                    <a:pt x="1814" y="181"/>
                    <a:pt x="1905" y="181"/>
                  </a:cubicBezTo>
                  <a:cubicBezTo>
                    <a:pt x="1996" y="181"/>
                    <a:pt x="2086" y="135"/>
                    <a:pt x="2177" y="90"/>
                  </a:cubicBezTo>
                </a:path>
              </a:pathLst>
            </a:custGeom>
            <a:noFill/>
            <a:ln w="38100" cap="flat">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cxnSp>
          <p:nvCxnSpPr>
            <p:cNvPr id="54" name="Gerader Verbinder 53"/>
            <p:cNvCxnSpPr/>
            <p:nvPr/>
          </p:nvCxnSpPr>
          <p:spPr>
            <a:xfrm>
              <a:off x="1357820" y="3645024"/>
              <a:ext cx="86409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a:xfrm>
              <a:off x="2149908" y="5589240"/>
              <a:ext cx="93610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a:xfrm>
              <a:off x="3936156" y="5546260"/>
              <a:ext cx="71968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a:xfrm>
              <a:off x="3086012" y="3645024"/>
              <a:ext cx="792088"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Gerader Verbinder 59"/>
            <p:cNvCxnSpPr/>
            <p:nvPr/>
          </p:nvCxnSpPr>
          <p:spPr>
            <a:xfrm>
              <a:off x="1357820" y="3645024"/>
              <a:ext cx="0" cy="172819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2" name="Gerader Verbinder 61"/>
            <p:cNvCxnSpPr/>
            <p:nvPr/>
          </p:nvCxnSpPr>
          <p:spPr>
            <a:xfrm flipH="1">
              <a:off x="2178374"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69" name="Gerader Verbinder 68"/>
            <p:cNvCxnSpPr/>
            <p:nvPr/>
          </p:nvCxnSpPr>
          <p:spPr>
            <a:xfrm flipH="1">
              <a:off x="3071498"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1" name="Gerader Verbinder 70"/>
            <p:cNvCxnSpPr/>
            <p:nvPr/>
          </p:nvCxnSpPr>
          <p:spPr>
            <a:xfrm flipH="1">
              <a:off x="3935594" y="364502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2" name="Textfeld 71"/>
            <p:cNvSpPr txBox="1"/>
            <p:nvPr/>
          </p:nvSpPr>
          <p:spPr>
            <a:xfrm>
              <a:off x="1717860" y="3140968"/>
              <a:ext cx="1880643" cy="461665"/>
            </a:xfrm>
            <a:prstGeom prst="rect">
              <a:avLst/>
            </a:prstGeom>
            <a:noFill/>
          </p:spPr>
          <p:txBody>
            <a:bodyPr wrap="none" rtlCol="0">
              <a:spAutoFit/>
            </a:bodyPr>
            <a:lstStyle/>
            <a:p>
              <a:r>
                <a:rPr lang="de-DE" sz="2400" dirty="0">
                  <a:solidFill>
                    <a:srgbClr val="00B0F0"/>
                  </a:solidFill>
                  <a:latin typeface="Meta Offc Pro" panose="020B0504030101020102"/>
                </a:rPr>
                <a:t>Hochwasser</a:t>
              </a:r>
              <a:endParaRPr lang="de-DE" dirty="0">
                <a:solidFill>
                  <a:srgbClr val="00B0F0"/>
                </a:solidFill>
                <a:latin typeface="Meta Offc Pro" panose="020B0504030101020102"/>
              </a:endParaRPr>
            </a:p>
          </p:txBody>
        </p:sp>
        <p:sp>
          <p:nvSpPr>
            <p:cNvPr id="73" name="Textfeld 72"/>
            <p:cNvSpPr txBox="1"/>
            <p:nvPr/>
          </p:nvSpPr>
          <p:spPr>
            <a:xfrm>
              <a:off x="2365932" y="5631631"/>
              <a:ext cx="2141933" cy="461665"/>
            </a:xfrm>
            <a:prstGeom prst="rect">
              <a:avLst/>
            </a:prstGeom>
            <a:noFill/>
          </p:spPr>
          <p:txBody>
            <a:bodyPr wrap="none" rtlCol="0">
              <a:spAutoFit/>
            </a:bodyPr>
            <a:lstStyle/>
            <a:p>
              <a:r>
                <a:rPr lang="de-DE" sz="2400" dirty="0">
                  <a:solidFill>
                    <a:srgbClr val="F5750B"/>
                  </a:solidFill>
                  <a:latin typeface="Meta Offc Pro" panose="020B0504030101020102"/>
                </a:rPr>
                <a:t>Niedrigwasser</a:t>
              </a:r>
              <a:endParaRPr lang="de-DE" dirty="0">
                <a:solidFill>
                  <a:srgbClr val="F5750B"/>
                </a:solidFill>
                <a:latin typeface="Meta Offc Pro" panose="020B0504030101020102"/>
              </a:endParaRPr>
            </a:p>
          </p:txBody>
        </p:sp>
      </p:grpSp>
    </p:spTree>
    <p:extLst>
      <p:ext uri="{BB962C8B-B14F-4D97-AF65-F5344CB8AC3E}">
        <p14:creationId xmlns:p14="http://schemas.microsoft.com/office/powerpoint/2010/main" val="713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de-DE" dirty="0"/>
              <a:t>Beispiel: Flipflop-Ansteuerung</a:t>
            </a:r>
          </a:p>
        </p:txBody>
      </p:sp>
      <mc:AlternateContent xmlns:mc="http://schemas.openxmlformats.org/markup-compatibility/2006" xmlns:a14="http://schemas.microsoft.com/office/drawing/2010/main">
        <mc:Choice Requires="a14">
          <p:sp>
            <p:nvSpPr>
              <p:cNvPr id="838659" name="Rectangle 3"/>
              <p:cNvSpPr>
                <a:spLocks noGrp="1" noChangeArrowheads="1"/>
              </p:cNvSpPr>
              <p:nvPr>
                <p:ph idx="1"/>
              </p:nvPr>
            </p:nvSpPr>
            <p:spPr/>
            <p:txBody>
              <a:bodyPr/>
              <a:lstStyle/>
              <a:p>
                <a:pPr marL="381000" indent="-381000">
                  <a:lnSpc>
                    <a:spcPct val="90000"/>
                  </a:lnSpc>
                </a:pPr>
                <a:r>
                  <a:rPr lang="de-DE" dirty="0"/>
                  <a:t>aktueller Zustand (NW/HW): </a:t>
                </a:r>
                <a14:m>
                  <m:oMath xmlns:m="http://schemas.openxmlformats.org/officeDocument/2006/math">
                    <m:r>
                      <a:rPr lang="de-DE" b="0" i="1" smtClean="0">
                        <a:latin typeface="Cambria Math" panose="02040503050406030204" pitchFamily="18" charset="0"/>
                      </a:rPr>
                      <m:t>𝑄</m:t>
                    </m:r>
                  </m:oMath>
                </a14:m>
                <a:r>
                  <a:rPr lang="de-DE" dirty="0"/>
                  <a:t>, Folgezustand: </a:t>
                </a:r>
                <a14:m>
                  <m:oMath xmlns:m="http://schemas.openxmlformats.org/officeDocument/2006/math">
                    <m:r>
                      <a:rPr lang="de-DE" b="0" i="1" smtClean="0">
                        <a:latin typeface="Cambria Math" panose="02040503050406030204" pitchFamily="18" charset="0"/>
                      </a:rPr>
                      <m:t>𝑄</m:t>
                    </m:r>
                    <m:r>
                      <a:rPr lang="de-DE" b="0" i="1" smtClean="0">
                        <a:latin typeface="Cambria Math" panose="02040503050406030204" pitchFamily="18" charset="0"/>
                      </a:rPr>
                      <m:t>′</m:t>
                    </m:r>
                  </m:oMath>
                </a14:m>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b="1" u="sng" dirty="0">
                  <a:solidFill>
                    <a:srgbClr val="FF0000"/>
                  </a:solidFill>
                </a:endParaRPr>
              </a:p>
            </p:txBody>
          </p:sp>
        </mc:Choice>
        <mc:Fallback xmlns="">
          <p:sp>
            <p:nvSpPr>
              <p:cNvPr id="838659" name="Rectangle 3"/>
              <p:cNvSpPr>
                <a:spLocks noGrp="1" noRot="1" noChangeAspect="1" noMove="1" noResize="1" noEditPoints="1" noAdjustHandles="1" noChangeArrowheads="1" noChangeShapeType="1" noTextEdit="1"/>
              </p:cNvSpPr>
              <p:nvPr>
                <p:ph idx="1"/>
              </p:nvPr>
            </p:nvSpPr>
            <p:spPr>
              <a:blipFill>
                <a:blip r:embed="rId3"/>
                <a:stretch>
                  <a:fillRect l="-1488" t="-3018"/>
                </a:stretch>
              </a:blipFill>
            </p:spPr>
            <p:txBody>
              <a:bodyPr/>
              <a:lstStyle/>
              <a:p>
                <a:r>
                  <a:rPr lang="en-US">
                    <a:noFill/>
                  </a:rPr>
                  <a:t> </a:t>
                </a:r>
              </a:p>
            </p:txBody>
          </p:sp>
        </mc:Fallback>
      </mc:AlternateContent>
      <p:cxnSp>
        <p:nvCxnSpPr>
          <p:cNvPr id="51" name="Gekrümmter Verbinder 50"/>
          <p:cNvCxnSpPr>
            <a:stCxn id="43" idx="3"/>
            <a:endCxn id="838662" idx="5"/>
          </p:cNvCxnSpPr>
          <p:nvPr/>
        </p:nvCxnSpPr>
        <p:spPr>
          <a:xfrm rot="5400000" flipH="1">
            <a:off x="4115720" y="3531008"/>
            <a:ext cx="120" cy="1540496"/>
          </a:xfrm>
          <a:prstGeom prst="curvedConnector3">
            <a:avLst>
              <a:gd name="adj1" fmla="val -30916083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Gekrümmter Verbinder 60"/>
          <p:cNvCxnSpPr>
            <a:stCxn id="43" idx="6"/>
            <a:endCxn id="43" idx="4"/>
          </p:cNvCxnSpPr>
          <p:nvPr/>
        </p:nvCxnSpPr>
        <p:spPr>
          <a:xfrm flipH="1">
            <a:off x="5267908" y="3957550"/>
            <a:ext cx="540060" cy="486159"/>
          </a:xfrm>
          <a:prstGeom prst="curvedConnector4">
            <a:avLst>
              <a:gd name="adj1" fmla="val -42329"/>
              <a:gd name="adj2" fmla="val 14702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3863752" y="4623519"/>
            <a:ext cx="575799" cy="461665"/>
          </a:xfrm>
          <a:prstGeom prst="rect">
            <a:avLst/>
          </a:prstGeom>
          <a:noFill/>
        </p:spPr>
        <p:txBody>
          <a:bodyPr wrap="none" rtlCol="0">
            <a:spAutoFit/>
          </a:bodyPr>
          <a:lstStyle/>
          <a:p>
            <a:r>
              <a:rPr lang="de-DE" sz="2400" dirty="0"/>
              <a:t>00</a:t>
            </a:r>
          </a:p>
        </p:txBody>
      </p:sp>
      <p:grpSp>
        <p:nvGrpSpPr>
          <p:cNvPr id="68" name="Gruppieren 67"/>
          <p:cNvGrpSpPr/>
          <p:nvPr/>
        </p:nvGrpSpPr>
        <p:grpSpPr>
          <a:xfrm>
            <a:off x="5267908" y="2823319"/>
            <a:ext cx="756084" cy="1134230"/>
            <a:chOff x="9444372" y="3212976"/>
            <a:chExt cx="756084" cy="1134230"/>
          </a:xfrm>
        </p:grpSpPr>
        <p:cxnSp>
          <p:nvCxnSpPr>
            <p:cNvPr id="58" name="Gekrümmter Verbinder 57"/>
            <p:cNvCxnSpPr>
              <a:stCxn id="43" idx="0"/>
              <a:endCxn id="43" idx="6"/>
            </p:cNvCxnSpPr>
            <p:nvPr/>
          </p:nvCxnSpPr>
          <p:spPr>
            <a:xfrm rot="16200000" flipH="1">
              <a:off x="9471322" y="3834097"/>
              <a:ext cx="486159" cy="540060"/>
            </a:xfrm>
            <a:prstGeom prst="curvedConnector4">
              <a:avLst>
                <a:gd name="adj1" fmla="val -4702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Textfeld 88"/>
            <p:cNvSpPr txBox="1"/>
            <p:nvPr/>
          </p:nvSpPr>
          <p:spPr>
            <a:xfrm>
              <a:off x="9624657" y="3212976"/>
              <a:ext cx="575799" cy="461665"/>
            </a:xfrm>
            <a:prstGeom prst="rect">
              <a:avLst/>
            </a:prstGeom>
            <a:noFill/>
          </p:spPr>
          <p:txBody>
            <a:bodyPr wrap="none" rtlCol="0">
              <a:spAutoFit/>
            </a:bodyPr>
            <a:lstStyle/>
            <a:p>
              <a:r>
                <a:rPr lang="de-DE" sz="2400" dirty="0"/>
                <a:t>*1</a:t>
              </a:r>
            </a:p>
          </p:txBody>
        </p:sp>
      </p:grpSp>
      <p:grpSp>
        <p:nvGrpSpPr>
          <p:cNvPr id="66" name="Gruppieren 65"/>
          <p:cNvGrpSpPr/>
          <p:nvPr/>
        </p:nvGrpSpPr>
        <p:grpSpPr>
          <a:xfrm>
            <a:off x="3345532" y="2823319"/>
            <a:ext cx="1540496" cy="790464"/>
            <a:chOff x="7521996" y="3212976"/>
            <a:chExt cx="1540496" cy="790464"/>
          </a:xfrm>
        </p:grpSpPr>
        <p:cxnSp>
          <p:nvCxnSpPr>
            <p:cNvPr id="838669" name="Gekrümmter Verbinder 838668"/>
            <p:cNvCxnSpPr>
              <a:stCxn id="838662" idx="7"/>
              <a:endCxn id="43" idx="1"/>
            </p:cNvCxnSpPr>
            <p:nvPr/>
          </p:nvCxnSpPr>
          <p:spPr>
            <a:xfrm rot="16200000" flipH="1">
              <a:off x="8291893" y="3232842"/>
              <a:ext cx="701" cy="1540496"/>
            </a:xfrm>
            <a:prstGeom prst="curvedConnector3">
              <a:avLst>
                <a:gd name="adj1" fmla="val -52940514"/>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feld 89"/>
            <p:cNvSpPr txBox="1"/>
            <p:nvPr/>
          </p:nvSpPr>
          <p:spPr>
            <a:xfrm>
              <a:off x="8040481" y="3212976"/>
              <a:ext cx="575799" cy="461665"/>
            </a:xfrm>
            <a:prstGeom prst="rect">
              <a:avLst/>
            </a:prstGeom>
            <a:noFill/>
          </p:spPr>
          <p:txBody>
            <a:bodyPr wrap="none" rtlCol="0">
              <a:spAutoFit/>
            </a:bodyPr>
            <a:lstStyle/>
            <a:p>
              <a:r>
                <a:rPr lang="de-DE" sz="2400" dirty="0"/>
                <a:t>11</a:t>
              </a:r>
            </a:p>
          </p:txBody>
        </p:sp>
      </p:grpSp>
      <p:sp>
        <p:nvSpPr>
          <p:cNvPr id="92" name="Textfeld 91"/>
          <p:cNvSpPr txBox="1"/>
          <p:nvPr/>
        </p:nvSpPr>
        <p:spPr>
          <a:xfrm>
            <a:off x="5592209" y="4623519"/>
            <a:ext cx="575799" cy="461665"/>
          </a:xfrm>
          <a:prstGeom prst="rect">
            <a:avLst/>
          </a:prstGeom>
          <a:noFill/>
        </p:spPr>
        <p:txBody>
          <a:bodyPr wrap="none" rtlCol="0">
            <a:spAutoFit/>
          </a:bodyPr>
          <a:lstStyle/>
          <a:p>
            <a:r>
              <a:rPr lang="de-DE" sz="2400" dirty="0"/>
              <a:t>10</a:t>
            </a:r>
          </a:p>
        </p:txBody>
      </p:sp>
      <p:sp>
        <p:nvSpPr>
          <p:cNvPr id="52" name="Fußzeilenplatzhalter 51"/>
          <p:cNvSpPr>
            <a:spLocks noGrp="1"/>
          </p:cNvSpPr>
          <p:nvPr>
            <p:ph type="ftr" sz="quarter" idx="11"/>
          </p:nvPr>
        </p:nvSpPr>
        <p:spPr/>
        <p:txBody>
          <a:bodyPr/>
          <a:lstStyle/>
          <a:p>
            <a:r>
              <a:rPr lang="de-DE"/>
              <a:t>Prof. Dr. Sebastian Schlesinger</a:t>
            </a:r>
            <a:endParaRPr lang="de-DE" dirty="0"/>
          </a:p>
        </p:txBody>
      </p:sp>
      <p:sp>
        <p:nvSpPr>
          <p:cNvPr id="53" name="Foliennummernplatzhalter 52"/>
          <p:cNvSpPr>
            <a:spLocks noGrp="1"/>
          </p:cNvSpPr>
          <p:nvPr>
            <p:ph type="sldNum" sz="quarter" idx="12"/>
          </p:nvPr>
        </p:nvSpPr>
        <p:spPr/>
        <p:txBody>
          <a:bodyPr/>
          <a:lstStyle/>
          <a:p>
            <a:fld id="{6C8FC03C-C266-4645-ABC5-645062898383}" type="slidenum">
              <a:rPr lang="de-DE" smtClean="0"/>
              <a:pPr/>
              <a:t>71</a:t>
            </a:fld>
            <a:r>
              <a:rPr lang="de-DE"/>
              <a:t> </a:t>
            </a:r>
            <a:endParaRPr lang="de-DE" dirty="0"/>
          </a:p>
        </p:txBody>
      </p:sp>
      <p:grpSp>
        <p:nvGrpSpPr>
          <p:cNvPr id="65" name="Gruppieren 64"/>
          <p:cNvGrpSpPr/>
          <p:nvPr/>
        </p:nvGrpSpPr>
        <p:grpSpPr>
          <a:xfrm>
            <a:off x="1631504" y="2823319"/>
            <a:ext cx="1447832" cy="1133821"/>
            <a:chOff x="5807968" y="3212976"/>
            <a:chExt cx="1447832" cy="1133821"/>
          </a:xfrm>
        </p:grpSpPr>
        <p:sp>
          <p:nvSpPr>
            <p:cNvPr id="88" name="Textfeld 87"/>
            <p:cNvSpPr txBox="1"/>
            <p:nvPr/>
          </p:nvSpPr>
          <p:spPr>
            <a:xfrm>
              <a:off x="5807968" y="3212976"/>
              <a:ext cx="1447832" cy="461665"/>
            </a:xfrm>
            <a:prstGeom prst="rect">
              <a:avLst/>
            </a:prstGeom>
            <a:noFill/>
          </p:spPr>
          <p:txBody>
            <a:bodyPr wrap="none" rtlCol="0">
              <a:spAutoFit/>
            </a:bodyPr>
            <a:lstStyle/>
            <a:p>
              <a:r>
                <a:rPr lang="de-DE" sz="2400" dirty="0"/>
                <a:t>LH = 0*</a:t>
              </a:r>
            </a:p>
          </p:txBody>
        </p:sp>
        <p:cxnSp>
          <p:nvCxnSpPr>
            <p:cNvPr id="70" name="Gekrümmter Verbinder 69"/>
            <p:cNvCxnSpPr>
              <a:stCxn id="838662" idx="0"/>
              <a:endCxn id="838662" idx="2"/>
            </p:cNvCxnSpPr>
            <p:nvPr/>
          </p:nvCxnSpPr>
          <p:spPr>
            <a:xfrm rot="16200000" flipH="1" flipV="1">
              <a:off x="6626801" y="3833482"/>
              <a:ext cx="486570" cy="540060"/>
            </a:xfrm>
            <a:prstGeom prst="curvedConnector4">
              <a:avLst>
                <a:gd name="adj1" fmla="val -4698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uppieren 66"/>
          <p:cNvGrpSpPr/>
          <p:nvPr/>
        </p:nvGrpSpPr>
        <p:grpSpPr>
          <a:xfrm>
            <a:off x="2072201" y="3957139"/>
            <a:ext cx="891451" cy="1128045"/>
            <a:chOff x="6248665" y="4346796"/>
            <a:chExt cx="891451" cy="1128045"/>
          </a:xfrm>
        </p:grpSpPr>
        <p:sp>
          <p:nvSpPr>
            <p:cNvPr id="91" name="Textfeld 90"/>
            <p:cNvSpPr txBox="1"/>
            <p:nvPr/>
          </p:nvSpPr>
          <p:spPr>
            <a:xfrm>
              <a:off x="6248665" y="5013176"/>
              <a:ext cx="575799" cy="461665"/>
            </a:xfrm>
            <a:prstGeom prst="rect">
              <a:avLst/>
            </a:prstGeom>
            <a:noFill/>
          </p:spPr>
          <p:txBody>
            <a:bodyPr wrap="none" rtlCol="0">
              <a:spAutoFit/>
            </a:bodyPr>
            <a:lstStyle/>
            <a:p>
              <a:r>
                <a:rPr lang="de-DE" sz="2400" dirty="0"/>
                <a:t>10</a:t>
              </a:r>
            </a:p>
          </p:txBody>
        </p:sp>
        <p:cxnSp>
          <p:nvCxnSpPr>
            <p:cNvPr id="74" name="Gekrümmter Verbinder 73"/>
            <p:cNvCxnSpPr>
              <a:stCxn id="838662" idx="2"/>
              <a:endCxn id="838662" idx="4"/>
            </p:cNvCxnSpPr>
            <p:nvPr/>
          </p:nvCxnSpPr>
          <p:spPr>
            <a:xfrm rot="10800000" flipH="1" flipV="1">
              <a:off x="6600056" y="4346796"/>
              <a:ext cx="540060" cy="486569"/>
            </a:xfrm>
            <a:prstGeom prst="curvedConnector4">
              <a:avLst>
                <a:gd name="adj1" fmla="val -42329"/>
                <a:gd name="adj2" fmla="val 14698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4" name="Gruppieren 63"/>
          <p:cNvGrpSpPr/>
          <p:nvPr/>
        </p:nvGrpSpPr>
        <p:grpSpPr>
          <a:xfrm>
            <a:off x="2423592" y="3470570"/>
            <a:ext cx="1080120" cy="973139"/>
            <a:chOff x="6600056" y="3860227"/>
            <a:chExt cx="1080120" cy="973139"/>
          </a:xfrm>
        </p:grpSpPr>
        <p:sp>
          <p:nvSpPr>
            <p:cNvPr id="838662" name="Ellipse 838661"/>
            <p:cNvSpPr/>
            <p:nvPr/>
          </p:nvSpPr>
          <p:spPr>
            <a:xfrm>
              <a:off x="6600056" y="3860227"/>
              <a:ext cx="1080120" cy="97313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2000" b="1" dirty="0">
                  <a:solidFill>
                    <a:srgbClr val="F5750B"/>
                  </a:solidFill>
                </a:rPr>
                <a:t>0</a:t>
              </a:r>
              <a:br>
                <a:rPr lang="de-DE" sz="2000" b="1" dirty="0">
                  <a:solidFill>
                    <a:srgbClr val="F5750B"/>
                  </a:solidFill>
                </a:rPr>
              </a:br>
              <a:r>
                <a:rPr lang="de-DE" sz="2000" b="1" dirty="0">
                  <a:solidFill>
                    <a:srgbClr val="F5750B"/>
                  </a:solidFill>
                </a:rPr>
                <a:t>NW</a:t>
              </a:r>
              <a:endParaRPr lang="de-DE" b="1" dirty="0">
                <a:solidFill>
                  <a:srgbClr val="F5750B"/>
                </a:solidFill>
              </a:endParaRPr>
            </a:p>
          </p:txBody>
        </p:sp>
        <p:cxnSp>
          <p:nvCxnSpPr>
            <p:cNvPr id="55" name="Gerader Verbinder 54"/>
            <p:cNvCxnSpPr>
              <a:stCxn id="838662" idx="2"/>
              <a:endCxn id="838662" idx="6"/>
            </p:cNvCxnSpPr>
            <p:nvPr/>
          </p:nvCxnSpPr>
          <p:spPr>
            <a:xfrm>
              <a:off x="6600056" y="434679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uppieren 62"/>
          <p:cNvGrpSpPr/>
          <p:nvPr/>
        </p:nvGrpSpPr>
        <p:grpSpPr>
          <a:xfrm>
            <a:off x="4727848" y="3471391"/>
            <a:ext cx="1080120" cy="972318"/>
            <a:chOff x="8904312" y="3861048"/>
            <a:chExt cx="1080120" cy="972318"/>
          </a:xfrm>
        </p:grpSpPr>
        <p:sp>
          <p:nvSpPr>
            <p:cNvPr id="43" name="Ellipse 42"/>
            <p:cNvSpPr/>
            <p:nvPr/>
          </p:nvSpPr>
          <p:spPr>
            <a:xfrm>
              <a:off x="8904312" y="3861048"/>
              <a:ext cx="1080120" cy="9723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bg2">
                      <a:lumMod val="60000"/>
                      <a:lumOff val="40000"/>
                    </a:schemeClr>
                  </a:solidFill>
                </a:rPr>
                <a:t>1</a:t>
              </a:r>
              <a:br>
                <a:rPr lang="de-DE" sz="2000" b="1" dirty="0">
                  <a:solidFill>
                    <a:schemeClr val="bg2">
                      <a:lumMod val="60000"/>
                      <a:lumOff val="40000"/>
                    </a:schemeClr>
                  </a:solidFill>
                </a:rPr>
              </a:br>
              <a:r>
                <a:rPr lang="de-DE" sz="2000" b="1" dirty="0">
                  <a:solidFill>
                    <a:schemeClr val="bg2">
                      <a:lumMod val="60000"/>
                      <a:lumOff val="40000"/>
                    </a:schemeClr>
                  </a:solidFill>
                </a:rPr>
                <a:t>HW</a:t>
              </a:r>
              <a:endParaRPr lang="de-DE" b="1" dirty="0">
                <a:solidFill>
                  <a:schemeClr val="bg2">
                    <a:lumMod val="60000"/>
                    <a:lumOff val="40000"/>
                  </a:schemeClr>
                </a:solidFill>
              </a:endParaRPr>
            </a:p>
          </p:txBody>
        </p:sp>
        <p:cxnSp>
          <p:nvCxnSpPr>
            <p:cNvPr id="100" name="Gerader Verbinder 99"/>
            <p:cNvCxnSpPr>
              <a:stCxn id="43" idx="2"/>
              <a:endCxn id="43" idx="6"/>
            </p:cNvCxnSpPr>
            <p:nvPr/>
          </p:nvCxnSpPr>
          <p:spPr>
            <a:xfrm>
              <a:off x="8904312" y="434720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17" name="Tabelle 16"/>
              <p:cNvGraphicFramePr>
                <a:graphicFrameLocks noGrp="1"/>
              </p:cNvGraphicFramePr>
              <p:nvPr/>
            </p:nvGraphicFramePr>
            <p:xfrm>
              <a:off x="8512360" y="3212976"/>
              <a:ext cx="1976128"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94032">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70840">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𝑳</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𝑯</m:t>
                                </m:r>
                              </m:oMath>
                            </m:oMathPara>
                          </a14:m>
                          <a:endParaRPr lang="de-DE" sz="2000" b="1" dirty="0"/>
                        </a:p>
                      </a:txBody>
                      <a:tcPr>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r>
                                  <a:rPr lang="de-DE" sz="2000" b="1" i="1" smtClean="0">
                                    <a:latin typeface="Cambria Math" panose="02040503050406030204" pitchFamily="18" charset="0"/>
                                  </a:rPr>
                                  <m:t>′</m:t>
                                </m:r>
                              </m:oMath>
                            </m:oMathPara>
                          </a14:m>
                          <a:endParaRPr lang="de-DE" sz="20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0325871"/>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Choice>
        <mc:Fallback xmlns="">
          <p:graphicFrame>
            <p:nvGraphicFramePr>
              <p:cNvPr id="17" name="Tabelle 16"/>
              <p:cNvGraphicFramePr>
                <a:graphicFrameLocks noGrp="1"/>
              </p:cNvGraphicFramePr>
              <p:nvPr/>
            </p:nvGraphicFramePr>
            <p:xfrm>
              <a:off x="8512360" y="3212976"/>
              <a:ext cx="1976128"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94032">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96240">
                    <a:tc>
                      <a:txBody>
                        <a:bodyPr/>
                        <a:lstStyle/>
                        <a:p>
                          <a:endParaRPr lang="de-DE"/>
                        </a:p>
                      </a:txBody>
                      <a:tcPr>
                        <a:blipFill>
                          <a:blip r:embed="rId4"/>
                          <a:stretch>
                            <a:fillRect l="-1235" t="-1538" r="-306173" b="-627692"/>
                          </a:stretch>
                        </a:blipFill>
                      </a:tcPr>
                    </a:tc>
                    <a:tc>
                      <a:txBody>
                        <a:bodyPr/>
                        <a:lstStyle/>
                        <a:p>
                          <a:endParaRPr lang="de-DE"/>
                        </a:p>
                      </a:txBody>
                      <a:tcPr>
                        <a:blipFill>
                          <a:blip r:embed="rId4"/>
                          <a:stretch>
                            <a:fillRect l="-100000" t="-1538" r="-202439" b="-627692"/>
                          </a:stretch>
                        </a:blipFill>
                      </a:tcPr>
                    </a:tc>
                    <a:tc>
                      <a:txBody>
                        <a:bodyPr/>
                        <a:lstStyle/>
                        <a:p>
                          <a:endParaRPr lang="de-DE"/>
                        </a:p>
                      </a:txBody>
                      <a:tcPr>
                        <a:lnR w="12700" cap="flat" cmpd="sng" algn="ctr">
                          <a:solidFill>
                            <a:schemeClr val="tx1"/>
                          </a:solidFill>
                          <a:prstDash val="solid"/>
                          <a:round/>
                          <a:headEnd type="none" w="med" len="med"/>
                          <a:tailEnd type="none" w="med" len="med"/>
                        </a:lnR>
                        <a:blipFill>
                          <a:blip r:embed="rId4"/>
                          <a:stretch>
                            <a:fillRect l="-202469" t="-1538" r="-104938" b="-627692"/>
                          </a:stretch>
                        </a:blipFill>
                      </a:tcPr>
                    </a:tc>
                    <a:tc>
                      <a:txBody>
                        <a:bodyPr/>
                        <a:lstStyle/>
                        <a:p>
                          <a:endParaRPr lang="de-DE"/>
                        </a:p>
                      </a:txBody>
                      <a:tcPr>
                        <a:lnL w="12700" cap="flat" cmpd="sng" algn="ctr">
                          <a:solidFill>
                            <a:schemeClr val="tx1"/>
                          </a:solidFill>
                          <a:prstDash val="solid"/>
                          <a:round/>
                          <a:headEnd type="none" w="med" len="med"/>
                          <a:tailEnd type="none" w="med" len="med"/>
                        </a:lnL>
                        <a:blipFill>
                          <a:blip r:embed="rId4"/>
                          <a:stretch>
                            <a:fillRect l="-302469" t="-1538" r="-4938" b="-627692"/>
                          </a:stretch>
                        </a:blipFill>
                      </a:tcPr>
                    </a:tc>
                    <a:extLst>
                      <a:ext uri="{0D108BD9-81ED-4DB2-BD59-A6C34878D82A}">
                        <a16:rowId xmlns:a16="http://schemas.microsoft.com/office/drawing/2014/main" val="810325871"/>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0</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0</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1</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1</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1</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0</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4" name="Tabelle 43"/>
              <p:cNvGraphicFramePr>
                <a:graphicFrameLocks noGrp="1"/>
              </p:cNvGraphicFramePr>
              <p:nvPr/>
            </p:nvGraphicFramePr>
            <p:xfrm>
              <a:off x="10580544" y="3212976"/>
              <a:ext cx="988064"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tblGrid>
                  <a:tr h="370840">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𝑹</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𝑺</m:t>
                                </m:r>
                              </m:oMath>
                            </m:oMathPara>
                          </a14:m>
                          <a:endParaRPr lang="de-DE" sz="2000" b="1" dirty="0"/>
                        </a:p>
                      </a:txBody>
                      <a:tcPr/>
                    </a:tc>
                    <a:extLst>
                      <a:ext uri="{0D108BD9-81ED-4DB2-BD59-A6C34878D82A}">
                        <a16:rowId xmlns:a16="http://schemas.microsoft.com/office/drawing/2014/main" val="810325871"/>
                      </a:ext>
                    </a:extLst>
                  </a:tr>
                  <a:tr h="370840">
                    <a:tc>
                      <a:txBody>
                        <a:bodyPr/>
                        <a:lstStyle/>
                        <a:p>
                          <a:pPr algn="ctr"/>
                          <a:r>
                            <a:rPr lang="de-DE" sz="2000" dirty="0">
                              <a:solidFill>
                                <a:schemeClr val="tx1"/>
                              </a:solidFill>
                            </a:rPr>
                            <a:t>*</a:t>
                          </a:r>
                        </a:p>
                      </a:txBody>
                      <a:tcPr/>
                    </a:tc>
                    <a:tc>
                      <a:txBody>
                        <a:bodyPr/>
                        <a:lstStyle/>
                        <a:p>
                          <a:pPr algn="ctr"/>
                          <a:r>
                            <a:rPr lang="de-DE" sz="2000" dirty="0">
                              <a:solidFill>
                                <a:schemeClr val="tx1"/>
                              </a:solidFill>
                            </a:rPr>
                            <a:t>0</a:t>
                          </a:r>
                        </a:p>
                      </a:txBody>
                      <a:tcPr/>
                    </a:tc>
                    <a:extLst>
                      <a:ext uri="{0D108BD9-81ED-4DB2-BD59-A6C34878D82A}">
                        <a16:rowId xmlns:a16="http://schemas.microsoft.com/office/drawing/2014/main" val="2278766840"/>
                      </a:ext>
                    </a:extLst>
                  </a:tr>
                  <a:tr h="370840">
                    <a:tc>
                      <a:txBody>
                        <a:bodyPr/>
                        <a:lstStyle/>
                        <a:p>
                          <a:pPr algn="ctr"/>
                          <a:r>
                            <a:rPr lang="de-DE" sz="2000" dirty="0">
                              <a:solidFill>
                                <a:schemeClr val="tx1"/>
                              </a:solidFill>
                            </a:rPr>
                            <a:t>*</a:t>
                          </a:r>
                        </a:p>
                      </a:txBody>
                      <a:tcPr/>
                    </a:tc>
                    <a:tc>
                      <a:txBody>
                        <a:bodyPr/>
                        <a:lstStyle/>
                        <a:p>
                          <a:pPr algn="ctr"/>
                          <a:r>
                            <a:rPr lang="de-DE" sz="2000" dirty="0">
                              <a:solidFill>
                                <a:schemeClr val="tx1"/>
                              </a:solidFill>
                            </a:rPr>
                            <a:t>0</a:t>
                          </a:r>
                        </a:p>
                      </a:txBody>
                      <a:tcPr/>
                    </a:tc>
                    <a:extLst>
                      <a:ext uri="{0D108BD9-81ED-4DB2-BD59-A6C34878D82A}">
                        <a16:rowId xmlns:a16="http://schemas.microsoft.com/office/drawing/2014/main" val="1510098754"/>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extLst>
                      <a:ext uri="{0D108BD9-81ED-4DB2-BD59-A6C34878D82A}">
                        <a16:rowId xmlns:a16="http://schemas.microsoft.com/office/drawing/2014/main" val="3064098683"/>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tc>
                    <a:extLst>
                      <a:ext uri="{0D108BD9-81ED-4DB2-BD59-A6C34878D82A}">
                        <a16:rowId xmlns:a16="http://schemas.microsoft.com/office/drawing/2014/main" val="3485019707"/>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tc>
                    <a:extLst>
                      <a:ext uri="{0D108BD9-81ED-4DB2-BD59-A6C34878D82A}">
                        <a16:rowId xmlns:a16="http://schemas.microsoft.com/office/drawing/2014/main" val="1059217306"/>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tc>
                    <a:extLst>
                      <a:ext uri="{0D108BD9-81ED-4DB2-BD59-A6C34878D82A}">
                        <a16:rowId xmlns:a16="http://schemas.microsoft.com/office/drawing/2014/main" val="3675936609"/>
                      </a:ext>
                    </a:extLst>
                  </a:tr>
                </a:tbl>
              </a:graphicData>
            </a:graphic>
          </p:graphicFrame>
        </mc:Choice>
        <mc:Fallback xmlns="">
          <p:graphicFrame>
            <p:nvGraphicFramePr>
              <p:cNvPr id="44" name="Tabelle 43"/>
              <p:cNvGraphicFramePr>
                <a:graphicFrameLocks noGrp="1"/>
              </p:cNvGraphicFramePr>
              <p:nvPr>
                <p:extLst>
                  <p:ext uri="{D42A27DB-BD31-4B8C-83A1-F6EECF244321}">
                    <p14:modId xmlns:p14="http://schemas.microsoft.com/office/powerpoint/2010/main" val="4066227251"/>
                  </p:ext>
                </p:extLst>
              </p:nvPr>
            </p:nvGraphicFramePr>
            <p:xfrm>
              <a:off x="10580544" y="3212976"/>
              <a:ext cx="988064"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tblGrid>
                  <a:tr h="396240">
                    <a:tc>
                      <a:txBody>
                        <a:bodyPr/>
                        <a:lstStyle/>
                        <a:p>
                          <a:endParaRPr lang="de-DE"/>
                        </a:p>
                      </a:txBody>
                      <a:tcPr>
                        <a:blipFill>
                          <a:blip r:embed="rId5"/>
                          <a:stretch>
                            <a:fillRect l="-1220" t="-1538" r="-103659" b="-627692"/>
                          </a:stretch>
                        </a:blipFill>
                      </a:tcPr>
                    </a:tc>
                    <a:tc>
                      <a:txBody>
                        <a:bodyPr/>
                        <a:lstStyle/>
                        <a:p>
                          <a:endParaRPr lang="de-DE"/>
                        </a:p>
                      </a:txBody>
                      <a:tcPr>
                        <a:blipFill>
                          <a:blip r:embed="rId5"/>
                          <a:stretch>
                            <a:fillRect l="-102469" t="-1538" r="-4938" b="-627692"/>
                          </a:stretch>
                        </a:blipFill>
                      </a:tcPr>
                    </a:tc>
                    <a:extLst>
                      <a:ext uri="{0D108BD9-81ED-4DB2-BD59-A6C34878D82A}">
                        <a16:rowId xmlns:a16="http://schemas.microsoft.com/office/drawing/2014/main" val="810325871"/>
                      </a:ext>
                    </a:extLst>
                  </a:tr>
                  <a:tr h="396240">
                    <a:tc>
                      <a:txBody>
                        <a:bodyPr/>
                        <a:lstStyle/>
                        <a:p>
                          <a:pPr algn="ctr"/>
                          <a:r>
                            <a:rPr lang="de-DE" sz="2000" dirty="0" smtClean="0">
                              <a:solidFill>
                                <a:schemeClr val="tx1"/>
                              </a:solidFill>
                            </a:rPr>
                            <a:t>*</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extLst>
                      <a:ext uri="{0D108BD9-81ED-4DB2-BD59-A6C34878D82A}">
                        <a16:rowId xmlns:a16="http://schemas.microsoft.com/office/drawing/2014/main" val="2278766840"/>
                      </a:ext>
                    </a:extLst>
                  </a:tr>
                  <a:tr h="396240">
                    <a:tc>
                      <a:txBody>
                        <a:bodyPr/>
                        <a:lstStyle/>
                        <a:p>
                          <a:pPr algn="ctr"/>
                          <a:r>
                            <a:rPr lang="de-DE" sz="2000" dirty="0" smtClean="0">
                              <a:solidFill>
                                <a:schemeClr val="tx1"/>
                              </a:solidFill>
                            </a:rPr>
                            <a:t>*</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extLst>
                      <a:ext uri="{0D108BD9-81ED-4DB2-BD59-A6C34878D82A}">
                        <a16:rowId xmlns:a16="http://schemas.microsoft.com/office/drawing/2014/main" val="1510098754"/>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extLst>
                      <a:ext uri="{0D108BD9-81ED-4DB2-BD59-A6C34878D82A}">
                        <a16:rowId xmlns:a16="http://schemas.microsoft.com/office/drawing/2014/main" val="3064098683"/>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tc>
                    <a:extLst>
                      <a:ext uri="{0D108BD9-81ED-4DB2-BD59-A6C34878D82A}">
                        <a16:rowId xmlns:a16="http://schemas.microsoft.com/office/drawing/2014/main" val="3485019707"/>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tc>
                    <a:extLst>
                      <a:ext uri="{0D108BD9-81ED-4DB2-BD59-A6C34878D82A}">
                        <a16:rowId xmlns:a16="http://schemas.microsoft.com/office/drawing/2014/main" val="1059217306"/>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extLst>
                      <a:ext uri="{0D108BD9-81ED-4DB2-BD59-A6C34878D82A}">
                        <a16:rowId xmlns:a16="http://schemas.microsoft.com/office/drawing/2014/main" val="36759366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5" name="Tabelle 44"/>
              <p:cNvGraphicFramePr>
                <a:graphicFrameLocks noGrp="1"/>
              </p:cNvGraphicFramePr>
              <p:nvPr>
                <p:extLst>
                  <p:ext uri="{D42A27DB-BD31-4B8C-83A1-F6EECF244321}">
                    <p14:modId xmlns:p14="http://schemas.microsoft.com/office/powerpoint/2010/main" val="3902024349"/>
                  </p:ext>
                </p:extLst>
              </p:nvPr>
            </p:nvGraphicFramePr>
            <p:xfrm>
              <a:off x="8512360" y="3212976"/>
              <a:ext cx="1976128"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94032">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70840">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𝑳</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𝑯</m:t>
                                </m:r>
                              </m:oMath>
                            </m:oMathPara>
                          </a14:m>
                          <a:endParaRPr lang="de-DE" sz="2000" b="1" dirty="0"/>
                        </a:p>
                      </a:txBody>
                      <a:tcPr>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r>
                                  <a:rPr lang="de-DE" sz="2000" b="1" i="1" smtClean="0">
                                    <a:latin typeface="Cambria Math" panose="02040503050406030204" pitchFamily="18" charset="0"/>
                                  </a:rPr>
                                  <m:t>′</m:t>
                                </m:r>
                              </m:oMath>
                            </m:oMathPara>
                          </a14:m>
                          <a:endParaRPr lang="de-DE" sz="20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0325871"/>
                      </a:ext>
                    </a:extLst>
                  </a:tr>
                  <a:tr h="370840">
                    <a:tc>
                      <a:txBody>
                        <a:bodyPr/>
                        <a:lstStyle/>
                        <a:p>
                          <a:pPr algn="ctr"/>
                          <a:r>
                            <a:rPr lang="de-DE" sz="2000" dirty="0">
                              <a:solidFill>
                                <a:srgbClr val="0000FF"/>
                              </a:solidFill>
                            </a:rPr>
                            <a:t>0</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rgbClr val="0000FF"/>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70840">
                    <a:tc>
                      <a:txBody>
                        <a:bodyPr/>
                        <a:lstStyle/>
                        <a:p>
                          <a:pPr algn="ctr"/>
                          <a:r>
                            <a:rPr lang="de-DE" sz="2000" dirty="0">
                              <a:solidFill>
                                <a:srgbClr val="0000FF"/>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rgbClr val="0000FF"/>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70840">
                    <a:tc>
                      <a:txBody>
                        <a:bodyPr/>
                        <a:lstStyle/>
                        <a:p>
                          <a:pPr algn="ctr"/>
                          <a:r>
                            <a:rPr lang="de-DE" sz="2000" dirty="0">
                              <a:solidFill>
                                <a:srgbClr val="0000FF"/>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rgbClr val="0000FF"/>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70840">
                    <a:tc>
                      <a:txBody>
                        <a:bodyPr/>
                        <a:lstStyle/>
                        <a:p>
                          <a:pPr algn="ctr"/>
                          <a:r>
                            <a:rPr lang="de-DE" sz="2000" dirty="0">
                              <a:solidFill>
                                <a:srgbClr val="0000FF"/>
                              </a:solidFill>
                            </a:rPr>
                            <a:t>1</a:t>
                          </a:r>
                        </a:p>
                      </a:txBody>
                      <a:tcPr/>
                    </a:tc>
                    <a:tc>
                      <a:txBody>
                        <a:bodyPr/>
                        <a:lstStyle/>
                        <a:p>
                          <a:pPr algn="ctr"/>
                          <a:r>
                            <a:rPr lang="de-DE" sz="2000" dirty="0">
                              <a:solidFill>
                                <a:schemeClr val="tx1"/>
                              </a:solidFill>
                            </a:rPr>
                            <a:t>*</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rgbClr val="0000FF"/>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70840">
                    <a:tc>
                      <a:txBody>
                        <a:bodyPr/>
                        <a:lstStyle/>
                        <a:p>
                          <a:pPr algn="ctr"/>
                          <a:r>
                            <a:rPr lang="de-DE" sz="2000" dirty="0">
                              <a:solidFill>
                                <a:srgbClr val="0000FF"/>
                              </a:solidFill>
                            </a:rPr>
                            <a:t>1</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rgbClr val="0000FF"/>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70840">
                    <a:tc>
                      <a:txBody>
                        <a:bodyPr/>
                        <a:lstStyle/>
                        <a:p>
                          <a:pPr algn="ctr"/>
                          <a:r>
                            <a:rPr lang="de-DE" sz="2000" dirty="0">
                              <a:solidFill>
                                <a:srgbClr val="0000FF"/>
                              </a:solidFill>
                            </a:rPr>
                            <a:t>1</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rgbClr val="0000FF"/>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Choice>
        <mc:Fallback xmlns="">
          <p:graphicFrame>
            <p:nvGraphicFramePr>
              <p:cNvPr id="45" name="Tabelle 44"/>
              <p:cNvGraphicFramePr>
                <a:graphicFrameLocks noGrp="1"/>
              </p:cNvGraphicFramePr>
              <p:nvPr>
                <p:extLst>
                  <p:ext uri="{D42A27DB-BD31-4B8C-83A1-F6EECF244321}">
                    <p14:modId xmlns:p14="http://schemas.microsoft.com/office/powerpoint/2010/main" val="3902024349"/>
                  </p:ext>
                </p:extLst>
              </p:nvPr>
            </p:nvGraphicFramePr>
            <p:xfrm>
              <a:off x="8512360" y="3212976"/>
              <a:ext cx="1976128"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94032">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96240">
                    <a:tc>
                      <a:txBody>
                        <a:bodyPr/>
                        <a:lstStyle/>
                        <a:p>
                          <a:endParaRPr lang="de-DE"/>
                        </a:p>
                      </a:txBody>
                      <a:tcPr>
                        <a:blipFill>
                          <a:blip r:embed="rId6"/>
                          <a:stretch>
                            <a:fillRect l="-1235" t="-1538" r="-306173" b="-627692"/>
                          </a:stretch>
                        </a:blipFill>
                      </a:tcPr>
                    </a:tc>
                    <a:tc>
                      <a:txBody>
                        <a:bodyPr/>
                        <a:lstStyle/>
                        <a:p>
                          <a:endParaRPr lang="de-DE"/>
                        </a:p>
                      </a:txBody>
                      <a:tcPr>
                        <a:blipFill>
                          <a:blip r:embed="rId6"/>
                          <a:stretch>
                            <a:fillRect l="-100000" t="-1538" r="-202439" b="-627692"/>
                          </a:stretch>
                        </a:blipFill>
                      </a:tcPr>
                    </a:tc>
                    <a:tc>
                      <a:txBody>
                        <a:bodyPr/>
                        <a:lstStyle/>
                        <a:p>
                          <a:endParaRPr lang="de-DE"/>
                        </a:p>
                      </a:txBody>
                      <a:tcPr>
                        <a:lnR w="12700" cap="flat" cmpd="sng" algn="ctr">
                          <a:solidFill>
                            <a:schemeClr val="tx1"/>
                          </a:solidFill>
                          <a:prstDash val="solid"/>
                          <a:round/>
                          <a:headEnd type="none" w="med" len="med"/>
                          <a:tailEnd type="none" w="med" len="med"/>
                        </a:lnR>
                        <a:blipFill>
                          <a:blip r:embed="rId6"/>
                          <a:stretch>
                            <a:fillRect l="-202469" t="-1538" r="-104938" b="-627692"/>
                          </a:stretch>
                        </a:blipFill>
                      </a:tcPr>
                    </a:tc>
                    <a:tc>
                      <a:txBody>
                        <a:bodyPr/>
                        <a:lstStyle/>
                        <a:p>
                          <a:endParaRPr lang="de-DE"/>
                        </a:p>
                      </a:txBody>
                      <a:tcPr>
                        <a:lnL w="12700" cap="flat" cmpd="sng" algn="ctr">
                          <a:solidFill>
                            <a:schemeClr val="tx1"/>
                          </a:solidFill>
                          <a:prstDash val="solid"/>
                          <a:round/>
                          <a:headEnd type="none" w="med" len="med"/>
                          <a:tailEnd type="none" w="med" len="med"/>
                        </a:lnL>
                        <a:blipFill>
                          <a:blip r:embed="rId6"/>
                          <a:stretch>
                            <a:fillRect l="-302469" t="-1538" r="-4938" b="-627692"/>
                          </a:stretch>
                        </a:blipFill>
                      </a:tcPr>
                    </a:tc>
                    <a:extLst>
                      <a:ext uri="{0D108BD9-81ED-4DB2-BD59-A6C34878D82A}">
                        <a16:rowId xmlns:a16="http://schemas.microsoft.com/office/drawing/2014/main" val="810325871"/>
                      </a:ext>
                    </a:extLst>
                  </a:tr>
                  <a:tr h="396240">
                    <a:tc>
                      <a:txBody>
                        <a:bodyPr/>
                        <a:lstStyle/>
                        <a:p>
                          <a:pPr algn="ctr"/>
                          <a:r>
                            <a:rPr lang="de-DE" sz="2000" dirty="0" smtClean="0">
                              <a:solidFill>
                                <a:srgbClr val="0000FF"/>
                              </a:solidFill>
                            </a:rPr>
                            <a:t>0</a:t>
                          </a:r>
                          <a:endParaRPr lang="de-DE" sz="2000" dirty="0">
                            <a:solidFill>
                              <a:srgbClr val="0000FF"/>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rgbClr val="0000FF"/>
                              </a:solidFill>
                            </a:rPr>
                            <a:t>0</a:t>
                          </a:r>
                          <a:endParaRPr lang="de-DE" sz="2000" dirty="0">
                            <a:solidFill>
                              <a:srgbClr val="0000FF"/>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96240">
                    <a:tc>
                      <a:txBody>
                        <a:bodyPr/>
                        <a:lstStyle/>
                        <a:p>
                          <a:pPr algn="ctr"/>
                          <a:r>
                            <a:rPr lang="de-DE" sz="2000" dirty="0" smtClean="0">
                              <a:solidFill>
                                <a:srgbClr val="0000FF"/>
                              </a:solidFill>
                            </a:rPr>
                            <a:t>0</a:t>
                          </a:r>
                          <a:endParaRPr lang="de-DE" sz="2000" dirty="0">
                            <a:solidFill>
                              <a:srgbClr val="0000FF"/>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rgbClr val="0000FF"/>
                              </a:solidFill>
                            </a:rPr>
                            <a:t>0</a:t>
                          </a:r>
                          <a:endParaRPr lang="de-DE" sz="2000" dirty="0">
                            <a:solidFill>
                              <a:srgbClr val="0000FF"/>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96240">
                    <a:tc>
                      <a:txBody>
                        <a:bodyPr/>
                        <a:lstStyle/>
                        <a:p>
                          <a:pPr algn="ctr"/>
                          <a:r>
                            <a:rPr lang="de-DE" sz="2000" dirty="0" smtClean="0">
                              <a:solidFill>
                                <a:srgbClr val="0000FF"/>
                              </a:solidFill>
                            </a:rPr>
                            <a:t>0</a:t>
                          </a:r>
                          <a:endParaRPr lang="de-DE" sz="2000" dirty="0">
                            <a:solidFill>
                              <a:srgbClr val="0000FF"/>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rgbClr val="0000FF"/>
                              </a:solidFill>
                            </a:rPr>
                            <a:t>1</a:t>
                          </a:r>
                          <a:endParaRPr lang="de-DE" sz="2000" dirty="0">
                            <a:solidFill>
                              <a:srgbClr val="0000FF"/>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96240">
                    <a:tc>
                      <a:txBody>
                        <a:bodyPr/>
                        <a:lstStyle/>
                        <a:p>
                          <a:pPr algn="ctr"/>
                          <a:r>
                            <a:rPr lang="de-DE" sz="2000" dirty="0" smtClean="0">
                              <a:solidFill>
                                <a:srgbClr val="0000FF"/>
                              </a:solidFill>
                            </a:rPr>
                            <a:t>1</a:t>
                          </a:r>
                          <a:endParaRPr lang="de-DE" sz="2000" dirty="0">
                            <a:solidFill>
                              <a:srgbClr val="0000FF"/>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rgbClr val="0000FF"/>
                              </a:solidFill>
                            </a:rPr>
                            <a:t>1</a:t>
                          </a:r>
                          <a:endParaRPr lang="de-DE" sz="2000" dirty="0">
                            <a:solidFill>
                              <a:srgbClr val="0000FF"/>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96240">
                    <a:tc>
                      <a:txBody>
                        <a:bodyPr/>
                        <a:lstStyle/>
                        <a:p>
                          <a:pPr algn="ctr"/>
                          <a:r>
                            <a:rPr lang="de-DE" sz="2000" dirty="0" smtClean="0">
                              <a:solidFill>
                                <a:srgbClr val="0000FF"/>
                              </a:solidFill>
                            </a:rPr>
                            <a:t>1</a:t>
                          </a:r>
                          <a:endParaRPr lang="de-DE" sz="2000" dirty="0">
                            <a:solidFill>
                              <a:srgbClr val="0000FF"/>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rgbClr val="0000FF"/>
                              </a:solidFill>
                            </a:rPr>
                            <a:t>1</a:t>
                          </a:r>
                          <a:endParaRPr lang="de-DE" sz="2000" dirty="0">
                            <a:solidFill>
                              <a:srgbClr val="0000FF"/>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96240">
                    <a:tc>
                      <a:txBody>
                        <a:bodyPr/>
                        <a:lstStyle/>
                        <a:p>
                          <a:pPr algn="ctr"/>
                          <a:r>
                            <a:rPr lang="de-DE" sz="2000" dirty="0" smtClean="0">
                              <a:solidFill>
                                <a:srgbClr val="0000FF"/>
                              </a:solidFill>
                            </a:rPr>
                            <a:t>1</a:t>
                          </a:r>
                          <a:endParaRPr lang="de-DE" sz="2000" dirty="0">
                            <a:solidFill>
                              <a:srgbClr val="0000FF"/>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rgbClr val="0000FF"/>
                              </a:solidFill>
                            </a:rPr>
                            <a:t>0</a:t>
                          </a:r>
                          <a:endParaRPr lang="de-DE" sz="2000" dirty="0">
                            <a:solidFill>
                              <a:srgbClr val="0000FF"/>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Fallback>
      </mc:AlternateContent>
      <p:grpSp>
        <p:nvGrpSpPr>
          <p:cNvPr id="46" name="Gruppieren 45"/>
          <p:cNvGrpSpPr/>
          <p:nvPr/>
        </p:nvGrpSpPr>
        <p:grpSpPr>
          <a:xfrm>
            <a:off x="8126572" y="188640"/>
            <a:ext cx="3874084" cy="2952328"/>
            <a:chOff x="781756" y="3140968"/>
            <a:chExt cx="3874084" cy="2952328"/>
          </a:xfrm>
        </p:grpSpPr>
        <p:sp>
          <p:nvSpPr>
            <p:cNvPr id="47" name="Line 6"/>
            <p:cNvSpPr>
              <a:spLocks noChangeShapeType="1"/>
            </p:cNvSpPr>
            <p:nvPr/>
          </p:nvSpPr>
          <p:spPr bwMode="auto">
            <a:xfrm>
              <a:off x="1150057" y="4148260"/>
              <a:ext cx="3448123" cy="81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48" name="Line 7"/>
            <p:cNvSpPr>
              <a:spLocks noChangeShapeType="1"/>
            </p:cNvSpPr>
            <p:nvPr/>
          </p:nvSpPr>
          <p:spPr bwMode="auto">
            <a:xfrm>
              <a:off x="1150057" y="4940422"/>
              <a:ext cx="3448123" cy="74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49" name="Text Box 8"/>
            <p:cNvSpPr txBox="1">
              <a:spLocks noChangeArrowheads="1"/>
            </p:cNvSpPr>
            <p:nvPr/>
          </p:nvSpPr>
          <p:spPr bwMode="auto">
            <a:xfrm>
              <a:off x="781756" y="3927598"/>
              <a:ext cx="37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H</a:t>
              </a:r>
            </a:p>
          </p:txBody>
        </p:sp>
        <p:sp>
          <p:nvSpPr>
            <p:cNvPr id="54" name="Text Box 9"/>
            <p:cNvSpPr txBox="1">
              <a:spLocks noChangeArrowheads="1"/>
            </p:cNvSpPr>
            <p:nvPr/>
          </p:nvSpPr>
          <p:spPr bwMode="auto">
            <a:xfrm>
              <a:off x="789695" y="4724524"/>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L</a:t>
              </a:r>
            </a:p>
          </p:txBody>
        </p:sp>
        <p:sp>
          <p:nvSpPr>
            <p:cNvPr id="56" name="Freeform 22"/>
            <p:cNvSpPr>
              <a:spLocks/>
            </p:cNvSpPr>
            <p:nvPr/>
          </p:nvSpPr>
          <p:spPr bwMode="auto">
            <a:xfrm>
              <a:off x="1141796" y="3933056"/>
              <a:ext cx="3455988" cy="1296144"/>
            </a:xfrm>
            <a:custGeom>
              <a:avLst/>
              <a:gdLst>
                <a:gd name="T0" fmla="*/ 0 w 2177"/>
                <a:gd name="T1" fmla="*/ 90 h 181"/>
                <a:gd name="T2" fmla="*/ 272 w 2177"/>
                <a:gd name="T3" fmla="*/ 0 h 181"/>
                <a:gd name="T4" fmla="*/ 544 w 2177"/>
                <a:gd name="T5" fmla="*/ 90 h 181"/>
                <a:gd name="T6" fmla="*/ 817 w 2177"/>
                <a:gd name="T7" fmla="*/ 181 h 181"/>
                <a:gd name="T8" fmla="*/ 1089 w 2177"/>
                <a:gd name="T9" fmla="*/ 90 h 181"/>
                <a:gd name="T10" fmla="*/ 1361 w 2177"/>
                <a:gd name="T11" fmla="*/ 0 h 181"/>
                <a:gd name="T12" fmla="*/ 1633 w 2177"/>
                <a:gd name="T13" fmla="*/ 90 h 181"/>
                <a:gd name="T14" fmla="*/ 1905 w 2177"/>
                <a:gd name="T15" fmla="*/ 181 h 181"/>
                <a:gd name="T16" fmla="*/ 2177 w 2177"/>
                <a:gd name="T17"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181">
                  <a:moveTo>
                    <a:pt x="0" y="90"/>
                  </a:moveTo>
                  <a:cubicBezTo>
                    <a:pt x="90" y="45"/>
                    <a:pt x="181" y="0"/>
                    <a:pt x="272" y="0"/>
                  </a:cubicBezTo>
                  <a:cubicBezTo>
                    <a:pt x="363" y="0"/>
                    <a:pt x="453" y="60"/>
                    <a:pt x="544" y="90"/>
                  </a:cubicBezTo>
                  <a:cubicBezTo>
                    <a:pt x="635" y="120"/>
                    <a:pt x="726" y="181"/>
                    <a:pt x="817" y="181"/>
                  </a:cubicBezTo>
                  <a:cubicBezTo>
                    <a:pt x="908" y="181"/>
                    <a:pt x="998" y="120"/>
                    <a:pt x="1089" y="90"/>
                  </a:cubicBezTo>
                  <a:cubicBezTo>
                    <a:pt x="1180" y="60"/>
                    <a:pt x="1270" y="0"/>
                    <a:pt x="1361" y="0"/>
                  </a:cubicBezTo>
                  <a:cubicBezTo>
                    <a:pt x="1452" y="0"/>
                    <a:pt x="1542" y="60"/>
                    <a:pt x="1633" y="90"/>
                  </a:cubicBezTo>
                  <a:cubicBezTo>
                    <a:pt x="1724" y="120"/>
                    <a:pt x="1814" y="181"/>
                    <a:pt x="1905" y="181"/>
                  </a:cubicBezTo>
                  <a:cubicBezTo>
                    <a:pt x="1996" y="181"/>
                    <a:pt x="2086" y="135"/>
                    <a:pt x="2177" y="90"/>
                  </a:cubicBezTo>
                </a:path>
              </a:pathLst>
            </a:custGeom>
            <a:noFill/>
            <a:ln w="38100" cap="flat">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cxnSp>
          <p:nvCxnSpPr>
            <p:cNvPr id="57" name="Gerader Verbinder 56"/>
            <p:cNvCxnSpPr/>
            <p:nvPr/>
          </p:nvCxnSpPr>
          <p:spPr>
            <a:xfrm>
              <a:off x="1357820" y="3645024"/>
              <a:ext cx="86409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a:xfrm>
              <a:off x="2149908" y="5589240"/>
              <a:ext cx="93610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60" name="Gerader Verbinder 59"/>
            <p:cNvCxnSpPr/>
            <p:nvPr/>
          </p:nvCxnSpPr>
          <p:spPr>
            <a:xfrm>
              <a:off x="3936156" y="5546260"/>
              <a:ext cx="71968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62" name="Gerader Verbinder 61"/>
            <p:cNvCxnSpPr/>
            <p:nvPr/>
          </p:nvCxnSpPr>
          <p:spPr>
            <a:xfrm>
              <a:off x="3086012" y="3645024"/>
              <a:ext cx="792088"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Gerader Verbinder 68"/>
            <p:cNvCxnSpPr/>
            <p:nvPr/>
          </p:nvCxnSpPr>
          <p:spPr>
            <a:xfrm>
              <a:off x="1357820" y="3645024"/>
              <a:ext cx="0" cy="172819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1" name="Gerader Verbinder 70"/>
            <p:cNvCxnSpPr/>
            <p:nvPr/>
          </p:nvCxnSpPr>
          <p:spPr>
            <a:xfrm flipH="1">
              <a:off x="2178374"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2" name="Gerader Verbinder 71"/>
            <p:cNvCxnSpPr/>
            <p:nvPr/>
          </p:nvCxnSpPr>
          <p:spPr>
            <a:xfrm flipH="1">
              <a:off x="3071498"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3" name="Gerader Verbinder 72"/>
            <p:cNvCxnSpPr/>
            <p:nvPr/>
          </p:nvCxnSpPr>
          <p:spPr>
            <a:xfrm flipH="1">
              <a:off x="3935594" y="364502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5" name="Textfeld 74"/>
            <p:cNvSpPr txBox="1"/>
            <p:nvPr/>
          </p:nvSpPr>
          <p:spPr>
            <a:xfrm>
              <a:off x="1717860" y="3140968"/>
              <a:ext cx="1880643" cy="461665"/>
            </a:xfrm>
            <a:prstGeom prst="rect">
              <a:avLst/>
            </a:prstGeom>
            <a:noFill/>
          </p:spPr>
          <p:txBody>
            <a:bodyPr wrap="none" rtlCol="0">
              <a:spAutoFit/>
            </a:bodyPr>
            <a:lstStyle/>
            <a:p>
              <a:r>
                <a:rPr lang="de-DE" sz="2400" dirty="0">
                  <a:solidFill>
                    <a:srgbClr val="00B0F0"/>
                  </a:solidFill>
                  <a:latin typeface="Meta Offc Pro" panose="020B0504030101020102"/>
                </a:rPr>
                <a:t>Hochwasser</a:t>
              </a:r>
              <a:endParaRPr lang="de-DE" dirty="0">
                <a:solidFill>
                  <a:srgbClr val="00B0F0"/>
                </a:solidFill>
                <a:latin typeface="Meta Offc Pro" panose="020B0504030101020102"/>
              </a:endParaRPr>
            </a:p>
          </p:txBody>
        </p:sp>
        <p:sp>
          <p:nvSpPr>
            <p:cNvPr id="76" name="Textfeld 75"/>
            <p:cNvSpPr txBox="1"/>
            <p:nvPr/>
          </p:nvSpPr>
          <p:spPr>
            <a:xfrm>
              <a:off x="2365932" y="5631631"/>
              <a:ext cx="2141933" cy="461665"/>
            </a:xfrm>
            <a:prstGeom prst="rect">
              <a:avLst/>
            </a:prstGeom>
            <a:noFill/>
          </p:spPr>
          <p:txBody>
            <a:bodyPr wrap="none" rtlCol="0">
              <a:spAutoFit/>
            </a:bodyPr>
            <a:lstStyle/>
            <a:p>
              <a:r>
                <a:rPr lang="de-DE" sz="2400" dirty="0">
                  <a:solidFill>
                    <a:srgbClr val="F5750B"/>
                  </a:solidFill>
                  <a:latin typeface="Meta Offc Pro" panose="020B0504030101020102"/>
                </a:rPr>
                <a:t>Niedrigwasser</a:t>
              </a:r>
              <a:endParaRPr lang="de-DE" dirty="0">
                <a:solidFill>
                  <a:srgbClr val="F5750B"/>
                </a:solidFill>
                <a:latin typeface="Meta Offc Pro" panose="020B0504030101020102"/>
              </a:endParaRPr>
            </a:p>
          </p:txBody>
        </p:sp>
      </p:grpSp>
    </p:spTree>
    <p:extLst>
      <p:ext uri="{BB962C8B-B14F-4D97-AF65-F5344CB8AC3E}">
        <p14:creationId xmlns:p14="http://schemas.microsoft.com/office/powerpoint/2010/main" val="39963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de-DE" dirty="0"/>
              <a:t>Beispiel: KV-Minimierung</a:t>
            </a:r>
          </a:p>
        </p:txBody>
      </p:sp>
      <p:sp>
        <p:nvSpPr>
          <p:cNvPr id="838659" name="Rectangle 3"/>
          <p:cNvSpPr>
            <a:spLocks noGrp="1" noChangeArrowheads="1"/>
          </p:cNvSpPr>
          <p:nvPr>
            <p:ph idx="1"/>
          </p:nvPr>
        </p:nvSpPr>
        <p:spPr/>
        <p:txBody>
          <a:bodyPr/>
          <a:lstStyle/>
          <a:p>
            <a:pPr marL="0" indent="0">
              <a:lnSpc>
                <a:spcPct val="90000"/>
              </a:lnSpc>
              <a:buNone/>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409575" lvl="1" indent="0">
              <a:lnSpc>
                <a:spcPct val="90000"/>
              </a:lnSpc>
              <a:buNone/>
              <a:tabLst>
                <a:tab pos="4122738" algn="l"/>
              </a:tabLst>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a:p>
            <a:pPr marL="381000" indent="-381000">
              <a:lnSpc>
                <a:spcPct val="90000"/>
              </a:lnSpc>
            </a:pPr>
            <a:endParaRPr lang="de-DE" dirty="0"/>
          </a:p>
        </p:txBody>
      </p:sp>
      <p:cxnSp>
        <p:nvCxnSpPr>
          <p:cNvPr id="51" name="Gekrümmter Verbinder 50"/>
          <p:cNvCxnSpPr>
            <a:stCxn id="43" idx="3"/>
            <a:endCxn id="838662" idx="5"/>
          </p:cNvCxnSpPr>
          <p:nvPr/>
        </p:nvCxnSpPr>
        <p:spPr>
          <a:xfrm rot="5400000" flipH="1">
            <a:off x="2747568" y="1616409"/>
            <a:ext cx="120" cy="1540496"/>
          </a:xfrm>
          <a:prstGeom prst="curvedConnector3">
            <a:avLst>
              <a:gd name="adj1" fmla="val -30916083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Gekrümmter Verbinder 60"/>
          <p:cNvCxnSpPr>
            <a:stCxn id="43" idx="6"/>
            <a:endCxn id="43" idx="4"/>
          </p:cNvCxnSpPr>
          <p:nvPr/>
        </p:nvCxnSpPr>
        <p:spPr>
          <a:xfrm flipH="1">
            <a:off x="3899756" y="2042951"/>
            <a:ext cx="540060" cy="486159"/>
          </a:xfrm>
          <a:prstGeom prst="curvedConnector4">
            <a:avLst>
              <a:gd name="adj1" fmla="val -42329"/>
              <a:gd name="adj2" fmla="val 14702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2495600" y="2708920"/>
            <a:ext cx="575799" cy="461665"/>
          </a:xfrm>
          <a:prstGeom prst="rect">
            <a:avLst/>
          </a:prstGeom>
          <a:noFill/>
        </p:spPr>
        <p:txBody>
          <a:bodyPr wrap="none" rtlCol="0">
            <a:spAutoFit/>
          </a:bodyPr>
          <a:lstStyle/>
          <a:p>
            <a:r>
              <a:rPr lang="de-DE" sz="2400" dirty="0"/>
              <a:t>00</a:t>
            </a:r>
          </a:p>
        </p:txBody>
      </p:sp>
      <p:grpSp>
        <p:nvGrpSpPr>
          <p:cNvPr id="68" name="Gruppieren 67"/>
          <p:cNvGrpSpPr/>
          <p:nvPr/>
        </p:nvGrpSpPr>
        <p:grpSpPr>
          <a:xfrm>
            <a:off x="3899756" y="908720"/>
            <a:ext cx="756084" cy="1134230"/>
            <a:chOff x="9444372" y="3212976"/>
            <a:chExt cx="756084" cy="1134230"/>
          </a:xfrm>
        </p:grpSpPr>
        <p:cxnSp>
          <p:nvCxnSpPr>
            <p:cNvPr id="58" name="Gekrümmter Verbinder 57"/>
            <p:cNvCxnSpPr>
              <a:stCxn id="43" idx="0"/>
              <a:endCxn id="43" idx="6"/>
            </p:cNvCxnSpPr>
            <p:nvPr/>
          </p:nvCxnSpPr>
          <p:spPr>
            <a:xfrm rot="16200000" flipH="1">
              <a:off x="9471322" y="3834097"/>
              <a:ext cx="486159" cy="540060"/>
            </a:xfrm>
            <a:prstGeom prst="curvedConnector4">
              <a:avLst>
                <a:gd name="adj1" fmla="val -4702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Textfeld 88"/>
            <p:cNvSpPr txBox="1"/>
            <p:nvPr/>
          </p:nvSpPr>
          <p:spPr>
            <a:xfrm>
              <a:off x="9624657" y="3212976"/>
              <a:ext cx="575799" cy="461665"/>
            </a:xfrm>
            <a:prstGeom prst="rect">
              <a:avLst/>
            </a:prstGeom>
            <a:noFill/>
          </p:spPr>
          <p:txBody>
            <a:bodyPr wrap="none" rtlCol="0">
              <a:spAutoFit/>
            </a:bodyPr>
            <a:lstStyle/>
            <a:p>
              <a:r>
                <a:rPr lang="de-DE" sz="2400" dirty="0"/>
                <a:t>*1</a:t>
              </a:r>
            </a:p>
          </p:txBody>
        </p:sp>
      </p:grpSp>
      <p:grpSp>
        <p:nvGrpSpPr>
          <p:cNvPr id="66" name="Gruppieren 65"/>
          <p:cNvGrpSpPr/>
          <p:nvPr/>
        </p:nvGrpSpPr>
        <p:grpSpPr>
          <a:xfrm>
            <a:off x="1977380" y="908720"/>
            <a:ext cx="1540496" cy="790464"/>
            <a:chOff x="7521996" y="3212976"/>
            <a:chExt cx="1540496" cy="790464"/>
          </a:xfrm>
        </p:grpSpPr>
        <p:cxnSp>
          <p:nvCxnSpPr>
            <p:cNvPr id="838669" name="Gekrümmter Verbinder 838668"/>
            <p:cNvCxnSpPr>
              <a:stCxn id="838662" idx="7"/>
              <a:endCxn id="43" idx="1"/>
            </p:cNvCxnSpPr>
            <p:nvPr/>
          </p:nvCxnSpPr>
          <p:spPr>
            <a:xfrm rot="16200000" flipH="1">
              <a:off x="8291893" y="3232842"/>
              <a:ext cx="701" cy="1540496"/>
            </a:xfrm>
            <a:prstGeom prst="curvedConnector3">
              <a:avLst>
                <a:gd name="adj1" fmla="val -52940514"/>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feld 89"/>
            <p:cNvSpPr txBox="1"/>
            <p:nvPr/>
          </p:nvSpPr>
          <p:spPr>
            <a:xfrm>
              <a:off x="8040481" y="3212976"/>
              <a:ext cx="575799" cy="461665"/>
            </a:xfrm>
            <a:prstGeom prst="rect">
              <a:avLst/>
            </a:prstGeom>
            <a:noFill/>
          </p:spPr>
          <p:txBody>
            <a:bodyPr wrap="none" rtlCol="0">
              <a:spAutoFit/>
            </a:bodyPr>
            <a:lstStyle/>
            <a:p>
              <a:r>
                <a:rPr lang="de-DE" sz="2400" dirty="0"/>
                <a:t>11</a:t>
              </a:r>
            </a:p>
          </p:txBody>
        </p:sp>
      </p:grpSp>
      <p:sp>
        <p:nvSpPr>
          <p:cNvPr id="92" name="Textfeld 91"/>
          <p:cNvSpPr txBox="1"/>
          <p:nvPr/>
        </p:nvSpPr>
        <p:spPr>
          <a:xfrm>
            <a:off x="4224057" y="2708920"/>
            <a:ext cx="575799" cy="461665"/>
          </a:xfrm>
          <a:prstGeom prst="rect">
            <a:avLst/>
          </a:prstGeom>
          <a:noFill/>
        </p:spPr>
        <p:txBody>
          <a:bodyPr wrap="none" rtlCol="0">
            <a:spAutoFit/>
          </a:bodyPr>
          <a:lstStyle/>
          <a:p>
            <a:r>
              <a:rPr lang="de-DE" sz="2400" dirty="0"/>
              <a:t>10</a:t>
            </a:r>
          </a:p>
        </p:txBody>
      </p:sp>
      <p:sp>
        <p:nvSpPr>
          <p:cNvPr id="52" name="Fußzeilenplatzhalter 51"/>
          <p:cNvSpPr>
            <a:spLocks noGrp="1"/>
          </p:cNvSpPr>
          <p:nvPr>
            <p:ph type="ftr" sz="quarter" idx="11"/>
          </p:nvPr>
        </p:nvSpPr>
        <p:spPr/>
        <p:txBody>
          <a:bodyPr/>
          <a:lstStyle/>
          <a:p>
            <a:r>
              <a:rPr lang="de-DE"/>
              <a:t>Prof. Dr. Sebastian Schlesinger</a:t>
            </a:r>
            <a:endParaRPr lang="de-DE" dirty="0"/>
          </a:p>
        </p:txBody>
      </p:sp>
      <p:sp>
        <p:nvSpPr>
          <p:cNvPr id="53" name="Foliennummernplatzhalter 52"/>
          <p:cNvSpPr>
            <a:spLocks noGrp="1"/>
          </p:cNvSpPr>
          <p:nvPr>
            <p:ph type="sldNum" sz="quarter" idx="12"/>
          </p:nvPr>
        </p:nvSpPr>
        <p:spPr/>
        <p:txBody>
          <a:bodyPr/>
          <a:lstStyle/>
          <a:p>
            <a:fld id="{6C8FC03C-C266-4645-ABC5-645062898383}" type="slidenum">
              <a:rPr lang="de-DE" smtClean="0"/>
              <a:pPr/>
              <a:t>72</a:t>
            </a:fld>
            <a:r>
              <a:rPr lang="de-DE"/>
              <a:t> </a:t>
            </a:r>
            <a:endParaRPr lang="de-DE" dirty="0"/>
          </a:p>
        </p:txBody>
      </p:sp>
      <p:grpSp>
        <p:nvGrpSpPr>
          <p:cNvPr id="65" name="Gruppieren 64"/>
          <p:cNvGrpSpPr/>
          <p:nvPr/>
        </p:nvGrpSpPr>
        <p:grpSpPr>
          <a:xfrm>
            <a:off x="263352" y="908720"/>
            <a:ext cx="1447832" cy="1133821"/>
            <a:chOff x="5807968" y="3212976"/>
            <a:chExt cx="1447832" cy="1133821"/>
          </a:xfrm>
        </p:grpSpPr>
        <p:sp>
          <p:nvSpPr>
            <p:cNvPr id="88" name="Textfeld 87"/>
            <p:cNvSpPr txBox="1"/>
            <p:nvPr/>
          </p:nvSpPr>
          <p:spPr>
            <a:xfrm>
              <a:off x="5807968" y="3212976"/>
              <a:ext cx="1447832" cy="461665"/>
            </a:xfrm>
            <a:prstGeom prst="rect">
              <a:avLst/>
            </a:prstGeom>
            <a:noFill/>
          </p:spPr>
          <p:txBody>
            <a:bodyPr wrap="none" rtlCol="0">
              <a:spAutoFit/>
            </a:bodyPr>
            <a:lstStyle/>
            <a:p>
              <a:r>
                <a:rPr lang="de-DE" sz="2400" dirty="0"/>
                <a:t>LH = 0*</a:t>
              </a:r>
            </a:p>
          </p:txBody>
        </p:sp>
        <p:cxnSp>
          <p:nvCxnSpPr>
            <p:cNvPr id="70" name="Gekrümmter Verbinder 69"/>
            <p:cNvCxnSpPr>
              <a:stCxn id="838662" idx="0"/>
              <a:endCxn id="838662" idx="2"/>
            </p:cNvCxnSpPr>
            <p:nvPr/>
          </p:nvCxnSpPr>
          <p:spPr>
            <a:xfrm rot="16200000" flipH="1" flipV="1">
              <a:off x="6626801" y="3833482"/>
              <a:ext cx="486570" cy="540060"/>
            </a:xfrm>
            <a:prstGeom prst="curvedConnector4">
              <a:avLst>
                <a:gd name="adj1" fmla="val -4698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uppieren 66"/>
          <p:cNvGrpSpPr/>
          <p:nvPr/>
        </p:nvGrpSpPr>
        <p:grpSpPr>
          <a:xfrm>
            <a:off x="704049" y="2042540"/>
            <a:ext cx="891451" cy="1128045"/>
            <a:chOff x="6248665" y="4346796"/>
            <a:chExt cx="891451" cy="1128045"/>
          </a:xfrm>
        </p:grpSpPr>
        <p:sp>
          <p:nvSpPr>
            <p:cNvPr id="91" name="Textfeld 90"/>
            <p:cNvSpPr txBox="1"/>
            <p:nvPr/>
          </p:nvSpPr>
          <p:spPr>
            <a:xfrm>
              <a:off x="6248665" y="5013176"/>
              <a:ext cx="575799" cy="461665"/>
            </a:xfrm>
            <a:prstGeom prst="rect">
              <a:avLst/>
            </a:prstGeom>
            <a:noFill/>
          </p:spPr>
          <p:txBody>
            <a:bodyPr wrap="none" rtlCol="0">
              <a:spAutoFit/>
            </a:bodyPr>
            <a:lstStyle/>
            <a:p>
              <a:r>
                <a:rPr lang="de-DE" sz="2400" dirty="0"/>
                <a:t>10</a:t>
              </a:r>
            </a:p>
          </p:txBody>
        </p:sp>
        <p:cxnSp>
          <p:nvCxnSpPr>
            <p:cNvPr id="74" name="Gekrümmter Verbinder 73"/>
            <p:cNvCxnSpPr>
              <a:stCxn id="838662" idx="2"/>
              <a:endCxn id="838662" idx="4"/>
            </p:cNvCxnSpPr>
            <p:nvPr/>
          </p:nvCxnSpPr>
          <p:spPr>
            <a:xfrm rot="10800000" flipH="1" flipV="1">
              <a:off x="6600056" y="4346796"/>
              <a:ext cx="540060" cy="486569"/>
            </a:xfrm>
            <a:prstGeom prst="curvedConnector4">
              <a:avLst>
                <a:gd name="adj1" fmla="val -42329"/>
                <a:gd name="adj2" fmla="val 14698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4" name="Gruppieren 63"/>
          <p:cNvGrpSpPr/>
          <p:nvPr/>
        </p:nvGrpSpPr>
        <p:grpSpPr>
          <a:xfrm>
            <a:off x="1055440" y="1555971"/>
            <a:ext cx="1080120" cy="973139"/>
            <a:chOff x="6600056" y="3860227"/>
            <a:chExt cx="1080120" cy="973139"/>
          </a:xfrm>
        </p:grpSpPr>
        <p:sp>
          <p:nvSpPr>
            <p:cNvPr id="838662" name="Ellipse 838661"/>
            <p:cNvSpPr/>
            <p:nvPr/>
          </p:nvSpPr>
          <p:spPr>
            <a:xfrm>
              <a:off x="6600056" y="3860227"/>
              <a:ext cx="1080120" cy="97313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2000" b="1" dirty="0">
                  <a:solidFill>
                    <a:srgbClr val="F5750B"/>
                  </a:solidFill>
                </a:rPr>
                <a:t>0</a:t>
              </a:r>
              <a:br>
                <a:rPr lang="de-DE" sz="2000" b="1" dirty="0">
                  <a:solidFill>
                    <a:srgbClr val="F5750B"/>
                  </a:solidFill>
                </a:rPr>
              </a:br>
              <a:r>
                <a:rPr lang="de-DE" sz="2000" b="1" dirty="0">
                  <a:solidFill>
                    <a:srgbClr val="F5750B"/>
                  </a:solidFill>
                </a:rPr>
                <a:t>NW</a:t>
              </a:r>
              <a:endParaRPr lang="de-DE" b="1" dirty="0">
                <a:solidFill>
                  <a:srgbClr val="F5750B"/>
                </a:solidFill>
              </a:endParaRPr>
            </a:p>
          </p:txBody>
        </p:sp>
        <p:cxnSp>
          <p:nvCxnSpPr>
            <p:cNvPr id="55" name="Gerader Verbinder 54"/>
            <p:cNvCxnSpPr>
              <a:stCxn id="838662" idx="2"/>
              <a:endCxn id="838662" idx="6"/>
            </p:cNvCxnSpPr>
            <p:nvPr/>
          </p:nvCxnSpPr>
          <p:spPr>
            <a:xfrm>
              <a:off x="6600056" y="434679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uppieren 62"/>
          <p:cNvGrpSpPr/>
          <p:nvPr/>
        </p:nvGrpSpPr>
        <p:grpSpPr>
          <a:xfrm>
            <a:off x="3359696" y="1556792"/>
            <a:ext cx="1080120" cy="972318"/>
            <a:chOff x="8904312" y="3861048"/>
            <a:chExt cx="1080120" cy="972318"/>
          </a:xfrm>
        </p:grpSpPr>
        <p:sp>
          <p:nvSpPr>
            <p:cNvPr id="43" name="Ellipse 42"/>
            <p:cNvSpPr/>
            <p:nvPr/>
          </p:nvSpPr>
          <p:spPr>
            <a:xfrm>
              <a:off x="8904312" y="3861048"/>
              <a:ext cx="1080120" cy="9723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00B0F0"/>
                  </a:solidFill>
                </a:rPr>
                <a:t>1</a:t>
              </a:r>
              <a:br>
                <a:rPr lang="de-DE" sz="2000" b="1" dirty="0">
                  <a:solidFill>
                    <a:srgbClr val="00B0F0"/>
                  </a:solidFill>
                </a:rPr>
              </a:br>
              <a:r>
                <a:rPr lang="de-DE" sz="2000" b="1" dirty="0">
                  <a:solidFill>
                    <a:srgbClr val="00B0F0"/>
                  </a:solidFill>
                </a:rPr>
                <a:t>HW</a:t>
              </a:r>
              <a:endParaRPr lang="de-DE" b="1" dirty="0">
                <a:solidFill>
                  <a:srgbClr val="00B0F0"/>
                </a:solidFill>
              </a:endParaRPr>
            </a:p>
          </p:txBody>
        </p:sp>
        <p:cxnSp>
          <p:nvCxnSpPr>
            <p:cNvPr id="100" name="Gerader Verbinder 99"/>
            <p:cNvCxnSpPr>
              <a:stCxn id="43" idx="2"/>
              <a:endCxn id="43" idx="6"/>
            </p:cNvCxnSpPr>
            <p:nvPr/>
          </p:nvCxnSpPr>
          <p:spPr>
            <a:xfrm>
              <a:off x="8904312" y="434720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17" name="Tabelle 16"/>
              <p:cNvGraphicFramePr>
                <a:graphicFrameLocks noGrp="1"/>
              </p:cNvGraphicFramePr>
              <p:nvPr>
                <p:extLst>
                  <p:ext uri="{D42A27DB-BD31-4B8C-83A1-F6EECF244321}">
                    <p14:modId xmlns:p14="http://schemas.microsoft.com/office/powerpoint/2010/main" val="3596219368"/>
                  </p:ext>
                </p:extLst>
              </p:nvPr>
            </p:nvGraphicFramePr>
            <p:xfrm>
              <a:off x="479376" y="3212976"/>
              <a:ext cx="1976128"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94032">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70840">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𝑳</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𝑯</m:t>
                                </m:r>
                              </m:oMath>
                            </m:oMathPara>
                          </a14:m>
                          <a:endParaRPr lang="de-DE" sz="2000" b="1" dirty="0"/>
                        </a:p>
                      </a:txBody>
                      <a:tcPr>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r>
                                  <a:rPr lang="de-DE" sz="2000" b="1" i="1" smtClean="0">
                                    <a:latin typeface="Cambria Math" panose="02040503050406030204" pitchFamily="18" charset="0"/>
                                  </a:rPr>
                                  <m:t>′</m:t>
                                </m:r>
                              </m:oMath>
                            </m:oMathPara>
                          </a14:m>
                          <a:endParaRPr lang="de-DE" sz="20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0325871"/>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a:t>
                          </a:r>
                        </a:p>
                      </a:txBody>
                      <a:tcPr/>
                    </a:tc>
                    <a:tc>
                      <a:txBody>
                        <a:bodyPr/>
                        <a:lstStyle/>
                        <a:p>
                          <a:pPr algn="ctr"/>
                          <a:r>
                            <a:rPr lang="de-DE" sz="2000" dirty="0">
                              <a:solidFill>
                                <a:schemeClr val="tx1"/>
                              </a:solidFill>
                            </a:rPr>
                            <a:t>1</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tc>
                    <a:tc>
                      <a:txBody>
                        <a:bodyPr/>
                        <a:lstStyle/>
                        <a:p>
                          <a:pPr algn="ctr"/>
                          <a:r>
                            <a:rPr lang="de-DE" sz="2000" dirty="0">
                              <a:solidFill>
                                <a:schemeClr val="tx1"/>
                              </a:solidFill>
                            </a:rPr>
                            <a:t>0</a:t>
                          </a:r>
                        </a:p>
                      </a:txBody>
                      <a:tcPr>
                        <a:lnR w="12700" cap="flat" cmpd="sng" algn="ctr">
                          <a:solidFill>
                            <a:schemeClr val="tx1"/>
                          </a:solidFill>
                          <a:prstDash val="solid"/>
                          <a:round/>
                          <a:headEnd type="none" w="med" len="med"/>
                          <a:tailEnd type="none" w="med" len="med"/>
                        </a:lnR>
                      </a:tcPr>
                    </a:tc>
                    <a:tc>
                      <a:txBody>
                        <a:bodyPr/>
                        <a:lstStyle/>
                        <a:p>
                          <a:pPr algn="ctr"/>
                          <a:r>
                            <a:rPr lang="de-DE" sz="2000" dirty="0">
                              <a:solidFill>
                                <a:schemeClr val="tx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Choice>
        <mc:Fallback xmlns="">
          <p:graphicFrame>
            <p:nvGraphicFramePr>
              <p:cNvPr id="17" name="Tabelle 16"/>
              <p:cNvGraphicFramePr>
                <a:graphicFrameLocks noGrp="1"/>
              </p:cNvGraphicFramePr>
              <p:nvPr>
                <p:extLst>
                  <p:ext uri="{D42A27DB-BD31-4B8C-83A1-F6EECF244321}">
                    <p14:modId xmlns:p14="http://schemas.microsoft.com/office/powerpoint/2010/main" val="3596219368"/>
                  </p:ext>
                </p:extLst>
              </p:nvPr>
            </p:nvGraphicFramePr>
            <p:xfrm>
              <a:off x="479376" y="3212976"/>
              <a:ext cx="1976128"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gridCol w="494032">
                      <a:extLst>
                        <a:ext uri="{9D8B030D-6E8A-4147-A177-3AD203B41FA5}">
                          <a16:colId xmlns:a16="http://schemas.microsoft.com/office/drawing/2014/main" val="121870153"/>
                        </a:ext>
                      </a:extLst>
                    </a:gridCol>
                    <a:gridCol w="494032">
                      <a:extLst>
                        <a:ext uri="{9D8B030D-6E8A-4147-A177-3AD203B41FA5}">
                          <a16:colId xmlns:a16="http://schemas.microsoft.com/office/drawing/2014/main" val="1111764124"/>
                        </a:ext>
                      </a:extLst>
                    </a:gridCol>
                  </a:tblGrid>
                  <a:tr h="396240">
                    <a:tc>
                      <a:txBody>
                        <a:bodyPr/>
                        <a:lstStyle/>
                        <a:p>
                          <a:endParaRPr lang="de-DE"/>
                        </a:p>
                      </a:txBody>
                      <a:tcPr>
                        <a:blipFill>
                          <a:blip r:embed="rId3"/>
                          <a:stretch>
                            <a:fillRect l="-1235" t="-1538" r="-306173" b="-627692"/>
                          </a:stretch>
                        </a:blipFill>
                      </a:tcPr>
                    </a:tc>
                    <a:tc>
                      <a:txBody>
                        <a:bodyPr/>
                        <a:lstStyle/>
                        <a:p>
                          <a:endParaRPr lang="de-DE"/>
                        </a:p>
                      </a:txBody>
                      <a:tcPr>
                        <a:blipFill>
                          <a:blip r:embed="rId3"/>
                          <a:stretch>
                            <a:fillRect l="-100000" t="-1538" r="-202439" b="-627692"/>
                          </a:stretch>
                        </a:blipFill>
                      </a:tcPr>
                    </a:tc>
                    <a:tc>
                      <a:txBody>
                        <a:bodyPr/>
                        <a:lstStyle/>
                        <a:p>
                          <a:endParaRPr lang="de-DE"/>
                        </a:p>
                      </a:txBody>
                      <a:tcPr>
                        <a:lnR w="12700" cap="flat" cmpd="sng" algn="ctr">
                          <a:solidFill>
                            <a:schemeClr val="tx1"/>
                          </a:solidFill>
                          <a:prstDash val="solid"/>
                          <a:round/>
                          <a:headEnd type="none" w="med" len="med"/>
                          <a:tailEnd type="none" w="med" len="med"/>
                        </a:lnR>
                        <a:blipFill>
                          <a:blip r:embed="rId3"/>
                          <a:stretch>
                            <a:fillRect l="-202469" t="-1538" r="-104938" b="-627692"/>
                          </a:stretch>
                        </a:blipFill>
                      </a:tcPr>
                    </a:tc>
                    <a:tc>
                      <a:txBody>
                        <a:bodyPr/>
                        <a:lstStyle/>
                        <a:p>
                          <a:endParaRPr lang="de-DE"/>
                        </a:p>
                      </a:txBody>
                      <a:tcPr>
                        <a:lnL w="12700" cap="flat" cmpd="sng" algn="ctr">
                          <a:solidFill>
                            <a:schemeClr val="tx1"/>
                          </a:solidFill>
                          <a:prstDash val="solid"/>
                          <a:round/>
                          <a:headEnd type="none" w="med" len="med"/>
                          <a:tailEnd type="none" w="med" len="med"/>
                        </a:lnL>
                        <a:blipFill>
                          <a:blip r:embed="rId3"/>
                          <a:stretch>
                            <a:fillRect l="-302469" t="-1538" r="-4938" b="-627692"/>
                          </a:stretch>
                        </a:blipFill>
                      </a:tcPr>
                    </a:tc>
                    <a:extLst>
                      <a:ext uri="{0D108BD9-81ED-4DB2-BD59-A6C34878D82A}">
                        <a16:rowId xmlns:a16="http://schemas.microsoft.com/office/drawing/2014/main" val="810325871"/>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0</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8766840"/>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0</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10098754"/>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1</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4098683"/>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1</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5019707"/>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1</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9217306"/>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lang="de-DE" sz="2000" dirty="0" smtClean="0">
                              <a:solidFill>
                                <a:schemeClr val="tx1"/>
                              </a:solidFill>
                            </a:rPr>
                            <a:t>0</a:t>
                          </a:r>
                          <a:endParaRPr lang="de-DE" sz="2000" dirty="0">
                            <a:solidFill>
                              <a:schemeClr val="tx1"/>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759366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4" name="Tabelle 43"/>
              <p:cNvGraphicFramePr>
                <a:graphicFrameLocks noGrp="1"/>
              </p:cNvGraphicFramePr>
              <p:nvPr>
                <p:extLst>
                  <p:ext uri="{D42A27DB-BD31-4B8C-83A1-F6EECF244321}">
                    <p14:modId xmlns:p14="http://schemas.microsoft.com/office/powerpoint/2010/main" val="129040821"/>
                  </p:ext>
                </p:extLst>
              </p:nvPr>
            </p:nvGraphicFramePr>
            <p:xfrm>
              <a:off x="2547560" y="3212976"/>
              <a:ext cx="988064"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tblGrid>
                  <a:tr h="370840">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𝑹</m:t>
                                </m:r>
                              </m:oMath>
                            </m:oMathPara>
                          </a14:m>
                          <a:endParaRPr lang="de-DE" sz="2000" b="1" dirty="0"/>
                        </a:p>
                      </a:txBody>
                      <a:tcPr/>
                    </a:tc>
                    <a:tc>
                      <a:txBody>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𝑺</m:t>
                                </m:r>
                              </m:oMath>
                            </m:oMathPara>
                          </a14:m>
                          <a:endParaRPr lang="de-DE" sz="2000" b="1" dirty="0"/>
                        </a:p>
                      </a:txBody>
                      <a:tcPr/>
                    </a:tc>
                    <a:extLst>
                      <a:ext uri="{0D108BD9-81ED-4DB2-BD59-A6C34878D82A}">
                        <a16:rowId xmlns:a16="http://schemas.microsoft.com/office/drawing/2014/main" val="810325871"/>
                      </a:ext>
                    </a:extLst>
                  </a:tr>
                  <a:tr h="370840">
                    <a:tc>
                      <a:txBody>
                        <a:bodyPr/>
                        <a:lstStyle/>
                        <a:p>
                          <a:pPr algn="ctr"/>
                          <a:r>
                            <a:rPr lang="de-DE" sz="2000" dirty="0">
                              <a:solidFill>
                                <a:schemeClr val="tx1"/>
                              </a:solidFill>
                            </a:rPr>
                            <a:t>*</a:t>
                          </a:r>
                        </a:p>
                      </a:txBody>
                      <a:tcPr/>
                    </a:tc>
                    <a:tc>
                      <a:txBody>
                        <a:bodyPr/>
                        <a:lstStyle/>
                        <a:p>
                          <a:pPr algn="ctr"/>
                          <a:r>
                            <a:rPr lang="de-DE" sz="2000" dirty="0">
                              <a:solidFill>
                                <a:schemeClr val="tx1"/>
                              </a:solidFill>
                            </a:rPr>
                            <a:t>0</a:t>
                          </a:r>
                        </a:p>
                      </a:txBody>
                      <a:tcPr/>
                    </a:tc>
                    <a:extLst>
                      <a:ext uri="{0D108BD9-81ED-4DB2-BD59-A6C34878D82A}">
                        <a16:rowId xmlns:a16="http://schemas.microsoft.com/office/drawing/2014/main" val="2278766840"/>
                      </a:ext>
                    </a:extLst>
                  </a:tr>
                  <a:tr h="370840">
                    <a:tc>
                      <a:txBody>
                        <a:bodyPr/>
                        <a:lstStyle/>
                        <a:p>
                          <a:pPr algn="ctr"/>
                          <a:r>
                            <a:rPr lang="de-DE" sz="2000" dirty="0">
                              <a:solidFill>
                                <a:schemeClr val="tx1"/>
                              </a:solidFill>
                            </a:rPr>
                            <a:t>*</a:t>
                          </a:r>
                        </a:p>
                      </a:txBody>
                      <a:tcPr/>
                    </a:tc>
                    <a:tc>
                      <a:txBody>
                        <a:bodyPr/>
                        <a:lstStyle/>
                        <a:p>
                          <a:pPr algn="ctr"/>
                          <a:r>
                            <a:rPr lang="de-DE" sz="2000" dirty="0">
                              <a:solidFill>
                                <a:schemeClr val="tx1"/>
                              </a:solidFill>
                            </a:rPr>
                            <a:t>0</a:t>
                          </a:r>
                        </a:p>
                      </a:txBody>
                      <a:tcPr/>
                    </a:tc>
                    <a:extLst>
                      <a:ext uri="{0D108BD9-81ED-4DB2-BD59-A6C34878D82A}">
                        <a16:rowId xmlns:a16="http://schemas.microsoft.com/office/drawing/2014/main" val="1510098754"/>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1</a:t>
                          </a:r>
                        </a:p>
                      </a:txBody>
                      <a:tcPr/>
                    </a:tc>
                    <a:extLst>
                      <a:ext uri="{0D108BD9-81ED-4DB2-BD59-A6C34878D82A}">
                        <a16:rowId xmlns:a16="http://schemas.microsoft.com/office/drawing/2014/main" val="3064098683"/>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tc>
                    <a:extLst>
                      <a:ext uri="{0D108BD9-81ED-4DB2-BD59-A6C34878D82A}">
                        <a16:rowId xmlns:a16="http://schemas.microsoft.com/office/drawing/2014/main" val="3485019707"/>
                      </a:ext>
                    </a:extLst>
                  </a:tr>
                  <a:tr h="370840">
                    <a:tc>
                      <a:txBody>
                        <a:bodyPr/>
                        <a:lstStyle/>
                        <a:p>
                          <a:pPr algn="ctr"/>
                          <a:r>
                            <a:rPr lang="de-DE" sz="2000" dirty="0">
                              <a:solidFill>
                                <a:schemeClr val="tx1"/>
                              </a:solidFill>
                            </a:rPr>
                            <a:t>0</a:t>
                          </a:r>
                        </a:p>
                      </a:txBody>
                      <a:tcPr/>
                    </a:tc>
                    <a:tc>
                      <a:txBody>
                        <a:bodyPr/>
                        <a:lstStyle/>
                        <a:p>
                          <a:pPr algn="ctr"/>
                          <a:r>
                            <a:rPr lang="de-DE" sz="2000" dirty="0">
                              <a:solidFill>
                                <a:schemeClr val="tx1"/>
                              </a:solidFill>
                            </a:rPr>
                            <a:t>*</a:t>
                          </a:r>
                        </a:p>
                      </a:txBody>
                      <a:tcPr/>
                    </a:tc>
                    <a:extLst>
                      <a:ext uri="{0D108BD9-81ED-4DB2-BD59-A6C34878D82A}">
                        <a16:rowId xmlns:a16="http://schemas.microsoft.com/office/drawing/2014/main" val="1059217306"/>
                      </a:ext>
                    </a:extLst>
                  </a:tr>
                  <a:tr h="370840">
                    <a:tc>
                      <a:txBody>
                        <a:bodyPr/>
                        <a:lstStyle/>
                        <a:p>
                          <a:pPr algn="ctr"/>
                          <a:r>
                            <a:rPr lang="de-DE" sz="2000" dirty="0">
                              <a:solidFill>
                                <a:schemeClr val="tx1"/>
                              </a:solidFill>
                            </a:rPr>
                            <a:t>1</a:t>
                          </a:r>
                        </a:p>
                      </a:txBody>
                      <a:tcPr/>
                    </a:tc>
                    <a:tc>
                      <a:txBody>
                        <a:bodyPr/>
                        <a:lstStyle/>
                        <a:p>
                          <a:pPr algn="ctr"/>
                          <a:r>
                            <a:rPr lang="de-DE" sz="2000" dirty="0">
                              <a:solidFill>
                                <a:schemeClr val="tx1"/>
                              </a:solidFill>
                            </a:rPr>
                            <a:t>0</a:t>
                          </a:r>
                        </a:p>
                      </a:txBody>
                      <a:tcPr/>
                    </a:tc>
                    <a:extLst>
                      <a:ext uri="{0D108BD9-81ED-4DB2-BD59-A6C34878D82A}">
                        <a16:rowId xmlns:a16="http://schemas.microsoft.com/office/drawing/2014/main" val="3675936609"/>
                      </a:ext>
                    </a:extLst>
                  </a:tr>
                </a:tbl>
              </a:graphicData>
            </a:graphic>
          </p:graphicFrame>
        </mc:Choice>
        <mc:Fallback xmlns="">
          <p:graphicFrame>
            <p:nvGraphicFramePr>
              <p:cNvPr id="44" name="Tabelle 43"/>
              <p:cNvGraphicFramePr>
                <a:graphicFrameLocks noGrp="1"/>
              </p:cNvGraphicFramePr>
              <p:nvPr>
                <p:extLst>
                  <p:ext uri="{D42A27DB-BD31-4B8C-83A1-F6EECF244321}">
                    <p14:modId xmlns:p14="http://schemas.microsoft.com/office/powerpoint/2010/main" val="129040821"/>
                  </p:ext>
                </p:extLst>
              </p:nvPr>
            </p:nvGraphicFramePr>
            <p:xfrm>
              <a:off x="2547560" y="3212976"/>
              <a:ext cx="988064" cy="2773680"/>
            </p:xfrm>
            <a:graphic>
              <a:graphicData uri="http://schemas.openxmlformats.org/drawingml/2006/table">
                <a:tbl>
                  <a:tblPr firstRow="1" bandRow="1">
                    <a:tableStyleId>{5C22544A-7EE6-4342-B048-85BDC9FD1C3A}</a:tableStyleId>
                  </a:tblPr>
                  <a:tblGrid>
                    <a:gridCol w="494032">
                      <a:extLst>
                        <a:ext uri="{9D8B030D-6E8A-4147-A177-3AD203B41FA5}">
                          <a16:colId xmlns:a16="http://schemas.microsoft.com/office/drawing/2014/main" val="934328414"/>
                        </a:ext>
                      </a:extLst>
                    </a:gridCol>
                    <a:gridCol w="494032">
                      <a:extLst>
                        <a:ext uri="{9D8B030D-6E8A-4147-A177-3AD203B41FA5}">
                          <a16:colId xmlns:a16="http://schemas.microsoft.com/office/drawing/2014/main" val="3732063295"/>
                        </a:ext>
                      </a:extLst>
                    </a:gridCol>
                  </a:tblGrid>
                  <a:tr h="396240">
                    <a:tc>
                      <a:txBody>
                        <a:bodyPr/>
                        <a:lstStyle/>
                        <a:p>
                          <a:endParaRPr lang="de-DE"/>
                        </a:p>
                      </a:txBody>
                      <a:tcPr>
                        <a:blipFill>
                          <a:blip r:embed="rId4"/>
                          <a:stretch>
                            <a:fillRect l="-1220" t="-1538" r="-104878" b="-627692"/>
                          </a:stretch>
                        </a:blipFill>
                      </a:tcPr>
                    </a:tc>
                    <a:tc>
                      <a:txBody>
                        <a:bodyPr/>
                        <a:lstStyle/>
                        <a:p>
                          <a:endParaRPr lang="de-DE"/>
                        </a:p>
                      </a:txBody>
                      <a:tcPr>
                        <a:blipFill>
                          <a:blip r:embed="rId4"/>
                          <a:stretch>
                            <a:fillRect l="-102469" t="-1538" r="-6173" b="-627692"/>
                          </a:stretch>
                        </a:blipFill>
                      </a:tcPr>
                    </a:tc>
                    <a:extLst>
                      <a:ext uri="{0D108BD9-81ED-4DB2-BD59-A6C34878D82A}">
                        <a16:rowId xmlns:a16="http://schemas.microsoft.com/office/drawing/2014/main" val="810325871"/>
                      </a:ext>
                    </a:extLst>
                  </a:tr>
                  <a:tr h="396240">
                    <a:tc>
                      <a:txBody>
                        <a:bodyPr/>
                        <a:lstStyle/>
                        <a:p>
                          <a:pPr algn="ctr"/>
                          <a:r>
                            <a:rPr lang="de-DE" sz="2000" dirty="0" smtClean="0">
                              <a:solidFill>
                                <a:schemeClr val="tx1"/>
                              </a:solidFill>
                            </a:rPr>
                            <a:t>*</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extLst>
                      <a:ext uri="{0D108BD9-81ED-4DB2-BD59-A6C34878D82A}">
                        <a16:rowId xmlns:a16="http://schemas.microsoft.com/office/drawing/2014/main" val="2278766840"/>
                      </a:ext>
                    </a:extLst>
                  </a:tr>
                  <a:tr h="396240">
                    <a:tc>
                      <a:txBody>
                        <a:bodyPr/>
                        <a:lstStyle/>
                        <a:p>
                          <a:pPr algn="ctr"/>
                          <a:r>
                            <a:rPr lang="de-DE" sz="2000" dirty="0" smtClean="0">
                              <a:solidFill>
                                <a:schemeClr val="tx1"/>
                              </a:solidFill>
                            </a:rPr>
                            <a:t>*</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extLst>
                      <a:ext uri="{0D108BD9-81ED-4DB2-BD59-A6C34878D82A}">
                        <a16:rowId xmlns:a16="http://schemas.microsoft.com/office/drawing/2014/main" val="1510098754"/>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1</a:t>
                          </a:r>
                          <a:endParaRPr lang="de-DE" sz="2000" dirty="0">
                            <a:solidFill>
                              <a:schemeClr val="tx1"/>
                            </a:solidFill>
                          </a:endParaRPr>
                        </a:p>
                      </a:txBody>
                      <a:tcPr/>
                    </a:tc>
                    <a:extLst>
                      <a:ext uri="{0D108BD9-81ED-4DB2-BD59-A6C34878D82A}">
                        <a16:rowId xmlns:a16="http://schemas.microsoft.com/office/drawing/2014/main" val="3064098683"/>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tc>
                    <a:extLst>
                      <a:ext uri="{0D108BD9-81ED-4DB2-BD59-A6C34878D82A}">
                        <a16:rowId xmlns:a16="http://schemas.microsoft.com/office/drawing/2014/main" val="3485019707"/>
                      </a:ext>
                    </a:extLst>
                  </a:tr>
                  <a:tr h="396240">
                    <a:tc>
                      <a:txBody>
                        <a:bodyPr/>
                        <a:lstStyle/>
                        <a:p>
                          <a:pPr algn="ctr"/>
                          <a:r>
                            <a:rPr lang="de-DE" sz="2000" dirty="0" smtClean="0">
                              <a:solidFill>
                                <a:schemeClr val="tx1"/>
                              </a:solidFill>
                            </a:rPr>
                            <a:t>0</a:t>
                          </a:r>
                          <a:endParaRPr lang="de-DE" sz="2000" dirty="0">
                            <a:solidFill>
                              <a:schemeClr val="tx1"/>
                            </a:solidFill>
                          </a:endParaRPr>
                        </a:p>
                      </a:txBody>
                      <a:tcPr/>
                    </a:tc>
                    <a:tc>
                      <a:txBody>
                        <a:bodyPr/>
                        <a:lstStyle/>
                        <a:p>
                          <a:pPr algn="ctr"/>
                          <a:r>
                            <a:rPr lang="de-DE" sz="2000" dirty="0" smtClean="0">
                              <a:solidFill>
                                <a:schemeClr val="tx1"/>
                              </a:solidFill>
                            </a:rPr>
                            <a:t>*</a:t>
                          </a:r>
                          <a:endParaRPr lang="de-DE" sz="2000" dirty="0">
                            <a:solidFill>
                              <a:schemeClr val="tx1"/>
                            </a:solidFill>
                          </a:endParaRPr>
                        </a:p>
                      </a:txBody>
                      <a:tcPr/>
                    </a:tc>
                    <a:extLst>
                      <a:ext uri="{0D108BD9-81ED-4DB2-BD59-A6C34878D82A}">
                        <a16:rowId xmlns:a16="http://schemas.microsoft.com/office/drawing/2014/main" val="1059217306"/>
                      </a:ext>
                    </a:extLst>
                  </a:tr>
                  <a:tr h="396240">
                    <a:tc>
                      <a:txBody>
                        <a:bodyPr/>
                        <a:lstStyle/>
                        <a:p>
                          <a:pPr algn="ctr"/>
                          <a:r>
                            <a:rPr lang="de-DE" sz="2000" dirty="0" smtClean="0">
                              <a:solidFill>
                                <a:schemeClr val="tx1"/>
                              </a:solidFill>
                            </a:rPr>
                            <a:t>1</a:t>
                          </a:r>
                          <a:endParaRPr lang="de-DE" sz="2000" dirty="0">
                            <a:solidFill>
                              <a:schemeClr val="tx1"/>
                            </a:solidFill>
                          </a:endParaRPr>
                        </a:p>
                      </a:txBody>
                      <a:tcPr/>
                    </a:tc>
                    <a:tc>
                      <a:txBody>
                        <a:bodyPr/>
                        <a:lstStyle/>
                        <a:p>
                          <a:pPr algn="ctr"/>
                          <a:r>
                            <a:rPr lang="de-DE" sz="2000" dirty="0" smtClean="0">
                              <a:solidFill>
                                <a:schemeClr val="tx1"/>
                              </a:solidFill>
                            </a:rPr>
                            <a:t>0</a:t>
                          </a:r>
                          <a:endParaRPr lang="de-DE" sz="2000" dirty="0">
                            <a:solidFill>
                              <a:schemeClr val="tx1"/>
                            </a:solidFill>
                          </a:endParaRPr>
                        </a:p>
                      </a:txBody>
                      <a:tcPr/>
                    </a:tc>
                    <a:extLst>
                      <a:ext uri="{0D108BD9-81ED-4DB2-BD59-A6C34878D82A}">
                        <a16:rowId xmlns:a16="http://schemas.microsoft.com/office/drawing/2014/main" val="36759366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6" name="Tabelle 45"/>
              <p:cNvGraphicFramePr>
                <a:graphicFrameLocks noGrp="1"/>
              </p:cNvGraphicFramePr>
              <p:nvPr>
                <p:extLst>
                  <p:ext uri="{D42A27DB-BD31-4B8C-83A1-F6EECF244321}">
                    <p14:modId xmlns:p14="http://schemas.microsoft.com/office/powerpoint/2010/main" val="1895096313"/>
                  </p:ext>
                </p:extLst>
              </p:nvPr>
            </p:nvGraphicFramePr>
            <p:xfrm>
              <a:off x="4223792" y="3212976"/>
              <a:ext cx="4092141" cy="1334005"/>
            </p:xfrm>
            <a:graphic>
              <a:graphicData uri="http://schemas.openxmlformats.org/drawingml/2006/table">
                <a:tbl>
                  <a:tblPr firstRow="1" bandRow="1">
                    <a:tableStyleId>{5C22544A-7EE6-4342-B048-85BDC9FD1C3A}</a:tableStyleId>
                  </a:tblPr>
                  <a:tblGrid>
                    <a:gridCol w="331797">
                      <a:extLst>
                        <a:ext uri="{9D8B030D-6E8A-4147-A177-3AD203B41FA5}">
                          <a16:colId xmlns:a16="http://schemas.microsoft.com/office/drawing/2014/main" val="73960395"/>
                        </a:ext>
                      </a:extLst>
                    </a:gridCol>
                    <a:gridCol w="940086">
                      <a:extLst>
                        <a:ext uri="{9D8B030D-6E8A-4147-A177-3AD203B41FA5}">
                          <a16:colId xmlns:a16="http://schemas.microsoft.com/office/drawing/2014/main" val="446650220"/>
                        </a:ext>
                      </a:extLst>
                    </a:gridCol>
                    <a:gridCol w="940086">
                      <a:extLst>
                        <a:ext uri="{9D8B030D-6E8A-4147-A177-3AD203B41FA5}">
                          <a16:colId xmlns:a16="http://schemas.microsoft.com/office/drawing/2014/main" val="2015024337"/>
                        </a:ext>
                      </a:extLst>
                    </a:gridCol>
                    <a:gridCol w="940086">
                      <a:extLst>
                        <a:ext uri="{9D8B030D-6E8A-4147-A177-3AD203B41FA5}">
                          <a16:colId xmlns:a16="http://schemas.microsoft.com/office/drawing/2014/main" val="3494032769"/>
                        </a:ext>
                      </a:extLst>
                    </a:gridCol>
                    <a:gridCol w="940086">
                      <a:extLst>
                        <a:ext uri="{9D8B030D-6E8A-4147-A177-3AD203B41FA5}">
                          <a16:colId xmlns:a16="http://schemas.microsoft.com/office/drawing/2014/main" val="2671594900"/>
                        </a:ext>
                      </a:extLst>
                    </a:gridCol>
                  </a:tblGrid>
                  <a:tr h="392352">
                    <a:tc>
                      <a:txBody>
                        <a:bodyPr/>
                        <a:lstStyle/>
                        <a:p>
                          <a:pPr algn="ctr"/>
                          <a:endParaRPr lang="de-DE" sz="2000" b="1"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1" i="1" smtClean="0">
                                        <a:solidFill>
                                          <a:schemeClr val="tx1"/>
                                        </a:solidFill>
                                        <a:latin typeface="Cambria Math" panose="02040503050406030204" pitchFamily="18" charset="0"/>
                                      </a:rPr>
                                    </m:ctrlPr>
                                  </m:sSubPr>
                                  <m:e>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𝑳</m:t>
                                        </m:r>
                                      </m:e>
                                    </m:bar>
                                  </m:e>
                                  <m:sub>
                                    <m:r>
                                      <a:rPr lang="de-DE" sz="2000" b="1" i="1" smtClean="0">
                                        <a:solidFill>
                                          <a:schemeClr val="tx1"/>
                                        </a:solidFill>
                                        <a:latin typeface="Cambria Math" panose="02040503050406030204" pitchFamily="18" charset="0"/>
                                      </a:rPr>
                                      <m:t> </m:t>
                                    </m:r>
                                  </m:sub>
                                </m:sSub>
                                <m:r>
                                  <a:rPr lang="de-DE" sz="2000" b="1" i="1" smtClean="0">
                                    <a:solidFill>
                                      <a:schemeClr val="tx1"/>
                                    </a:solidFill>
                                    <a:latin typeface="Cambria Math" panose="02040503050406030204" pitchFamily="18" charset="0"/>
                                  </a:rPr>
                                  <m:t>⋅</m:t>
                                </m:r>
                                <m:sSub>
                                  <m:sSubPr>
                                    <m:ctrlPr>
                                      <a:rPr lang="de-DE" sz="2000" b="1" i="1" smtClean="0">
                                        <a:solidFill>
                                          <a:schemeClr val="tx1"/>
                                        </a:solidFill>
                                        <a:latin typeface="Cambria Math" panose="02040503050406030204" pitchFamily="18" charset="0"/>
                                      </a:rPr>
                                    </m:ctrlPr>
                                  </m:sSubPr>
                                  <m:e>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𝑯</m:t>
                                        </m:r>
                                      </m:e>
                                    </m:bar>
                                  </m:e>
                                  <m:sub>
                                    <m:r>
                                      <a:rPr lang="de-DE" sz="2000" b="1" i="1" smtClean="0">
                                        <a:solidFill>
                                          <a:schemeClr val="tx1"/>
                                        </a:solidFill>
                                        <a:latin typeface="Cambria Math" panose="02040503050406030204" pitchFamily="18" charset="0"/>
                                      </a:rPr>
                                      <m:t> </m:t>
                                    </m:r>
                                  </m:sub>
                                </m:sSub>
                              </m:oMath>
                            </m:oMathPara>
                          </a14:m>
                          <a:endParaRPr lang="de-DE" sz="2000" b="1"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1" i="1" smtClean="0">
                                        <a:solidFill>
                                          <a:schemeClr val="tx1"/>
                                        </a:solidFill>
                                        <a:latin typeface="Cambria Math" panose="02040503050406030204" pitchFamily="18" charset="0"/>
                                      </a:rPr>
                                    </m:ctrlPr>
                                  </m:sSubPr>
                                  <m:e>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𝑳</m:t>
                                        </m:r>
                                      </m:e>
                                    </m:bar>
                                  </m:e>
                                  <m:sub>
                                    <m:r>
                                      <a:rPr lang="de-DE" sz="2000" b="1" i="1" smtClean="0">
                                        <a:solidFill>
                                          <a:schemeClr val="tx1"/>
                                        </a:solidFill>
                                        <a:latin typeface="Cambria Math" panose="02040503050406030204" pitchFamily="18" charset="0"/>
                                      </a:rPr>
                                      <m:t> </m:t>
                                    </m:r>
                                  </m:sub>
                                </m:sSub>
                                <m:r>
                                  <a:rPr lang="de-DE" sz="2000" b="1" i="1" smtClean="0">
                                    <a:solidFill>
                                      <a:schemeClr val="tx1"/>
                                    </a:solidFill>
                                    <a:latin typeface="Cambria Math" panose="02040503050406030204" pitchFamily="18" charset="0"/>
                                  </a:rPr>
                                  <m:t>⋅</m:t>
                                </m:r>
                                <m:sSub>
                                  <m:sSubPr>
                                    <m:ctrlPr>
                                      <a:rPr lang="de-DE" sz="2000" b="1" i="1" smtClean="0">
                                        <a:solidFill>
                                          <a:schemeClr val="tx1"/>
                                        </a:solidFill>
                                        <a:latin typeface="Cambria Math" panose="02040503050406030204" pitchFamily="18" charset="0"/>
                                      </a:rPr>
                                    </m:ctrlPr>
                                  </m:sSubPr>
                                  <m:e>
                                    <m:r>
                                      <a:rPr lang="de-DE" sz="2000" b="1" i="1" smtClean="0">
                                        <a:solidFill>
                                          <a:schemeClr val="tx1"/>
                                        </a:solidFill>
                                        <a:latin typeface="Cambria Math" panose="02040503050406030204" pitchFamily="18" charset="0"/>
                                      </a:rPr>
                                      <m:t>𝑯</m:t>
                                    </m:r>
                                  </m:e>
                                  <m:sub>
                                    <m:r>
                                      <a:rPr lang="de-DE" sz="2000" b="1" i="1" smtClean="0">
                                        <a:solidFill>
                                          <a:schemeClr val="tx1"/>
                                        </a:solidFill>
                                        <a:latin typeface="Cambria Math" panose="02040503050406030204" pitchFamily="18" charset="0"/>
                                      </a:rPr>
                                      <m:t> </m:t>
                                    </m:r>
                                  </m:sub>
                                </m:sSub>
                              </m:oMath>
                            </m:oMathPara>
                          </a14:m>
                          <a:endParaRPr lang="de-DE" sz="2000" b="1" dirty="0">
                            <a:solidFill>
                              <a:schemeClr val="tx1"/>
                            </a:solidFill>
                            <a:latin typeface="Meta Offc Pro" panose="020B0504030101020102"/>
                          </a:endParaRPr>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1" i="1" smtClean="0">
                                        <a:solidFill>
                                          <a:schemeClr val="tx1"/>
                                        </a:solidFill>
                                        <a:latin typeface="Cambria Math" panose="02040503050406030204" pitchFamily="18" charset="0"/>
                                      </a:rPr>
                                    </m:ctrlPr>
                                  </m:sSubPr>
                                  <m:e>
                                    <m:r>
                                      <a:rPr lang="de-DE" sz="2000" b="1" i="1" smtClean="0">
                                        <a:solidFill>
                                          <a:schemeClr val="tx1"/>
                                        </a:solidFill>
                                        <a:latin typeface="Cambria Math" panose="02040503050406030204" pitchFamily="18" charset="0"/>
                                      </a:rPr>
                                      <m:t>𝑳</m:t>
                                    </m:r>
                                  </m:e>
                                  <m:sub>
                                    <m:r>
                                      <a:rPr lang="de-DE" sz="2000" b="1" i="1" smtClean="0">
                                        <a:solidFill>
                                          <a:schemeClr val="tx1"/>
                                        </a:solidFill>
                                        <a:latin typeface="Cambria Math" panose="02040503050406030204" pitchFamily="18" charset="0"/>
                                      </a:rPr>
                                      <m:t> </m:t>
                                    </m:r>
                                  </m:sub>
                                </m:sSub>
                                <m:r>
                                  <a:rPr lang="de-DE" sz="2000" b="1" i="1" smtClean="0">
                                    <a:solidFill>
                                      <a:schemeClr val="tx1"/>
                                    </a:solidFill>
                                    <a:latin typeface="Cambria Math" panose="02040503050406030204" pitchFamily="18" charset="0"/>
                                  </a:rPr>
                                  <m:t>⋅</m:t>
                                </m:r>
                                <m:sSub>
                                  <m:sSubPr>
                                    <m:ctrlPr>
                                      <a:rPr lang="de-DE" sz="2000" b="1" i="1" smtClean="0">
                                        <a:solidFill>
                                          <a:schemeClr val="tx1"/>
                                        </a:solidFill>
                                        <a:latin typeface="Cambria Math" panose="02040503050406030204" pitchFamily="18" charset="0"/>
                                      </a:rPr>
                                    </m:ctrlPr>
                                  </m:sSubPr>
                                  <m:e>
                                    <m:r>
                                      <a:rPr lang="de-DE" sz="2000" b="1" i="1" smtClean="0">
                                        <a:solidFill>
                                          <a:schemeClr val="tx1"/>
                                        </a:solidFill>
                                        <a:latin typeface="Cambria Math" panose="02040503050406030204" pitchFamily="18" charset="0"/>
                                      </a:rPr>
                                      <m:t>𝑯</m:t>
                                    </m:r>
                                  </m:e>
                                  <m:sub>
                                    <m:r>
                                      <a:rPr lang="de-DE" sz="2000" b="1" i="1" smtClean="0">
                                        <a:solidFill>
                                          <a:schemeClr val="tx1"/>
                                        </a:solidFill>
                                        <a:latin typeface="Cambria Math" panose="02040503050406030204" pitchFamily="18" charset="0"/>
                                      </a:rPr>
                                      <m:t> </m:t>
                                    </m:r>
                                  </m:sub>
                                </m:sSub>
                              </m:oMath>
                            </m:oMathPara>
                          </a14:m>
                          <a:endParaRPr lang="de-DE" sz="2000" b="1"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2000" b="1" i="1" smtClean="0">
                                    <a:solidFill>
                                      <a:schemeClr val="tx1"/>
                                    </a:solidFill>
                                    <a:latin typeface="Cambria Math" panose="02040503050406030204" pitchFamily="18" charset="0"/>
                                  </a:rPr>
                                  <m:t>𝑳</m:t>
                                </m:r>
                                <m:r>
                                  <a:rPr lang="de-DE" sz="2000" b="1" i="1" smtClean="0">
                                    <a:solidFill>
                                      <a:schemeClr val="tx1"/>
                                    </a:solidFill>
                                    <a:latin typeface="Cambria Math" panose="02040503050406030204" pitchFamily="18" charset="0"/>
                                  </a:rPr>
                                  <m:t>⋅</m:t>
                                </m:r>
                                <m:sSub>
                                  <m:sSubPr>
                                    <m:ctrlPr>
                                      <a:rPr lang="de-DE" sz="2000" b="1" i="1" smtClean="0">
                                        <a:solidFill>
                                          <a:schemeClr val="tx1"/>
                                        </a:solidFill>
                                        <a:latin typeface="Cambria Math" panose="02040503050406030204" pitchFamily="18" charset="0"/>
                                      </a:rPr>
                                    </m:ctrlPr>
                                  </m:sSubPr>
                                  <m:e>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𝑯</m:t>
                                        </m:r>
                                      </m:e>
                                    </m:bar>
                                  </m:e>
                                  <m:sub>
                                    <m:r>
                                      <a:rPr lang="de-DE" sz="2000" b="1" i="1" smtClean="0">
                                        <a:solidFill>
                                          <a:schemeClr val="tx1"/>
                                        </a:solidFill>
                                        <a:latin typeface="Cambria Math" panose="02040503050406030204" pitchFamily="18" charset="0"/>
                                      </a:rPr>
                                      <m:t> </m:t>
                                    </m:r>
                                  </m:sub>
                                </m:sSub>
                              </m:oMath>
                            </m:oMathPara>
                          </a14:m>
                          <a:endParaRPr lang="de-DE" sz="2000" b="1"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0597747"/>
                      </a:ext>
                    </a:extLst>
                  </a:tr>
                  <a:tr h="452521">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 xmlns:m="http://schemas.openxmlformats.org/officeDocument/2006/math">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𝑸</m:t>
                                  </m:r>
                                </m:e>
                              </m:bar>
                              <m:r>
                                <a:rPr lang="de-DE" sz="2000" b="1" i="1" smtClean="0">
                                  <a:solidFill>
                                    <a:schemeClr val="tx1"/>
                                  </a:solidFill>
                                  <a:latin typeface="Cambria Math" panose="02040503050406030204" pitchFamily="18" charset="0"/>
                                </a:rPr>
                                <m:t> </m:t>
                              </m:r>
                            </m:oMath>
                          </a14:m>
                          <a:r>
                            <a:rPr lang="de-DE" sz="2000" b="1" dirty="0">
                              <a:solidFill>
                                <a:schemeClr val="tx1"/>
                              </a:solidFill>
                              <a:latin typeface="Meta Offc Pro" panose="020B0504030101020102"/>
                            </a:rPr>
                            <a:t> </a:t>
                          </a: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b="1" dirty="0">
                              <a:latin typeface="Meta Offc Pro" panose="020B050403010102010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b="1" dirty="0">
                              <a:latin typeface="Meta Offc Pro" panose="020B050403010102010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a:latin typeface="Meta Offc Pro" panose="020B050403010102010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347779"/>
                      </a:ext>
                    </a:extLst>
                  </a:tr>
                  <a:tr h="451271">
                    <a:tc>
                      <a:txBody>
                        <a:bodyPr/>
                        <a:lstStyle/>
                        <a:p>
                          <a:pPr algn="ct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oMath>
                            </m:oMathPara>
                          </a14:m>
                          <a:endParaRPr lang="de-DE" sz="2000" b="1"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b="1"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b="1"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9163629"/>
                      </a:ext>
                    </a:extLst>
                  </a:tr>
                </a:tbl>
              </a:graphicData>
            </a:graphic>
          </p:graphicFrame>
        </mc:Choice>
        <mc:Fallback xmlns="">
          <p:graphicFrame>
            <p:nvGraphicFramePr>
              <p:cNvPr id="46" name="Tabelle 45"/>
              <p:cNvGraphicFramePr>
                <a:graphicFrameLocks noGrp="1"/>
              </p:cNvGraphicFramePr>
              <p:nvPr>
                <p:extLst>
                  <p:ext uri="{D42A27DB-BD31-4B8C-83A1-F6EECF244321}">
                    <p14:modId xmlns:p14="http://schemas.microsoft.com/office/powerpoint/2010/main" val="1895096313"/>
                  </p:ext>
                </p:extLst>
              </p:nvPr>
            </p:nvGraphicFramePr>
            <p:xfrm>
              <a:off x="4223792" y="3212976"/>
              <a:ext cx="4092141" cy="1334005"/>
            </p:xfrm>
            <a:graphic>
              <a:graphicData uri="http://schemas.openxmlformats.org/drawingml/2006/table">
                <a:tbl>
                  <a:tblPr firstRow="1" bandRow="1">
                    <a:tableStyleId>{5C22544A-7EE6-4342-B048-85BDC9FD1C3A}</a:tableStyleId>
                  </a:tblPr>
                  <a:tblGrid>
                    <a:gridCol w="331797">
                      <a:extLst>
                        <a:ext uri="{9D8B030D-6E8A-4147-A177-3AD203B41FA5}">
                          <a16:colId xmlns:a16="http://schemas.microsoft.com/office/drawing/2014/main" val="73960395"/>
                        </a:ext>
                      </a:extLst>
                    </a:gridCol>
                    <a:gridCol w="940086">
                      <a:extLst>
                        <a:ext uri="{9D8B030D-6E8A-4147-A177-3AD203B41FA5}">
                          <a16:colId xmlns:a16="http://schemas.microsoft.com/office/drawing/2014/main" val="446650220"/>
                        </a:ext>
                      </a:extLst>
                    </a:gridCol>
                    <a:gridCol w="940086">
                      <a:extLst>
                        <a:ext uri="{9D8B030D-6E8A-4147-A177-3AD203B41FA5}">
                          <a16:colId xmlns:a16="http://schemas.microsoft.com/office/drawing/2014/main" val="2015024337"/>
                        </a:ext>
                      </a:extLst>
                    </a:gridCol>
                    <a:gridCol w="940086">
                      <a:extLst>
                        <a:ext uri="{9D8B030D-6E8A-4147-A177-3AD203B41FA5}">
                          <a16:colId xmlns:a16="http://schemas.microsoft.com/office/drawing/2014/main" val="3494032769"/>
                        </a:ext>
                      </a:extLst>
                    </a:gridCol>
                    <a:gridCol w="940086">
                      <a:extLst>
                        <a:ext uri="{9D8B030D-6E8A-4147-A177-3AD203B41FA5}">
                          <a16:colId xmlns:a16="http://schemas.microsoft.com/office/drawing/2014/main" val="2671594900"/>
                        </a:ext>
                      </a:extLst>
                    </a:gridCol>
                  </a:tblGrid>
                  <a:tr h="430213">
                    <a:tc>
                      <a:txBody>
                        <a:bodyPr/>
                        <a:lstStyle/>
                        <a:p>
                          <a:pPr algn="ctr"/>
                          <a:endParaRPr lang="de-DE" sz="2000" b="1" dirty="0">
                            <a:latin typeface="Meta Offc Pro" panose="020B0504030101020102"/>
                          </a:endParaRPr>
                        </a:p>
                      </a:txBody>
                      <a:tcPr anchor="ctr">
                        <a:solidFill>
                          <a:schemeClr val="bg1"/>
                        </a:solidFill>
                      </a:tcPr>
                    </a:tc>
                    <a:tc>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6364" t="-1408" r="-302597" b="-226761"/>
                          </a:stretch>
                        </a:blipFill>
                      </a:tcPr>
                    </a:tc>
                    <a:tc>
                      <a:txBody>
                        <a:bodyPr/>
                        <a:lstStyle/>
                        <a:p>
                          <a:endParaRPr lang="de-DE"/>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35484" t="-1408" r="-200645" b="-2267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37013" t="-1408" r="-101948" b="-2267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334839" t="-1408" r="-1290" b="-226761"/>
                          </a:stretch>
                        </a:blipFill>
                      </a:tcPr>
                    </a:tc>
                    <a:extLst>
                      <a:ext uri="{0D108BD9-81ED-4DB2-BD59-A6C34878D82A}">
                        <a16:rowId xmlns:a16="http://schemas.microsoft.com/office/drawing/2014/main" val="2900597747"/>
                      </a:ext>
                    </a:extLst>
                  </a:tr>
                  <a:tr h="452521">
                    <a:tc>
                      <a:txBody>
                        <a:bodyPr/>
                        <a:lstStyle/>
                        <a:p>
                          <a:endParaRPr lang="de-DE"/>
                        </a:p>
                      </a:txBody>
                      <a:tcPr anchor="ctr">
                        <a:lnR w="12700" cap="flat" cmpd="sng" algn="ctr">
                          <a:solidFill>
                            <a:schemeClr val="tx1"/>
                          </a:solidFill>
                          <a:prstDash val="solid"/>
                          <a:round/>
                          <a:headEnd type="none" w="med" len="med"/>
                          <a:tailEnd type="none" w="med" len="med"/>
                        </a:lnR>
                        <a:blipFill>
                          <a:blip r:embed="rId5"/>
                          <a:stretch>
                            <a:fillRect l="-1818" t="-97297" r="-1127273" b="-117568"/>
                          </a:stretch>
                        </a:blipFill>
                      </a:tcPr>
                    </a:tc>
                    <a:tc>
                      <a:txBody>
                        <a:bodyPr/>
                        <a:lstStyle/>
                        <a:p>
                          <a:pPr algn="ctr"/>
                          <a:r>
                            <a:rPr lang="de-DE" sz="2000" b="1" dirty="0" smtClean="0">
                              <a:latin typeface="Meta Offc Pro" panose="020B0504030101020102"/>
                            </a:rPr>
                            <a:t>*</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b="1" dirty="0" smtClean="0">
                              <a:latin typeface="Meta Offc Pro" panose="020B0504030101020102"/>
                            </a:rPr>
                            <a:t>*</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smtClean="0">
                              <a:latin typeface="Meta Offc Pro" panose="020B0504030101020102"/>
                            </a:rPr>
                            <a:t>0</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smtClean="0">
                              <a:latin typeface="Meta Offc Pro" panose="020B0504030101020102"/>
                            </a:rPr>
                            <a:t>*</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347779"/>
                      </a:ext>
                    </a:extLst>
                  </a:tr>
                  <a:tr h="451271">
                    <a:tc>
                      <a:txBody>
                        <a:bodyPr/>
                        <a:lstStyle/>
                        <a:p>
                          <a:endParaRPr lang="de-DE"/>
                        </a:p>
                      </a:txBody>
                      <a:tcPr anchor="ctr">
                        <a:lnR w="12700" cap="flat" cmpd="sng" algn="ctr">
                          <a:solidFill>
                            <a:schemeClr val="tx1"/>
                          </a:solidFill>
                          <a:prstDash val="solid"/>
                          <a:round/>
                          <a:headEnd type="none" w="med" len="med"/>
                          <a:tailEnd type="none" w="med" len="med"/>
                        </a:lnR>
                        <a:blipFill>
                          <a:blip r:embed="rId5"/>
                          <a:stretch>
                            <a:fillRect l="-1818" t="-197297" r="-1127273" b="-17568"/>
                          </a:stretch>
                        </a:blipFill>
                      </a:tcPr>
                    </a:tc>
                    <a:tc>
                      <a:txBody>
                        <a:bodyPr/>
                        <a:lstStyle/>
                        <a:p>
                          <a:pPr algn="ctr"/>
                          <a:r>
                            <a:rPr lang="de-DE" sz="2000" b="1" dirty="0" smtClean="0">
                              <a:latin typeface="Meta Offc Pro" panose="020B0504030101020102"/>
                            </a:rPr>
                            <a:t>1</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b="1" dirty="0" smtClean="0">
                              <a:latin typeface="Meta Offc Pro" panose="020B0504030101020102"/>
                            </a:rPr>
                            <a:t>0</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smtClean="0">
                              <a:latin typeface="Meta Offc Pro" panose="020B0504030101020102"/>
                            </a:rPr>
                            <a:t>0</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smtClean="0">
                              <a:latin typeface="Meta Offc Pro" panose="020B0504030101020102"/>
                            </a:rPr>
                            <a:t>0</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9163629"/>
                      </a:ext>
                    </a:extLst>
                  </a:tr>
                </a:tbl>
              </a:graphicData>
            </a:graphic>
          </p:graphicFrame>
        </mc:Fallback>
      </mc:AlternateContent>
      <p:sp>
        <p:nvSpPr>
          <p:cNvPr id="4" name="Textfeld 3"/>
          <p:cNvSpPr txBox="1"/>
          <p:nvPr/>
        </p:nvSpPr>
        <p:spPr>
          <a:xfrm>
            <a:off x="3791744" y="3250837"/>
            <a:ext cx="487634" cy="400110"/>
          </a:xfrm>
          <a:prstGeom prst="rect">
            <a:avLst/>
          </a:prstGeom>
          <a:noFill/>
        </p:spPr>
        <p:txBody>
          <a:bodyPr wrap="none" rtlCol="0">
            <a:spAutoFit/>
          </a:bodyPr>
          <a:lstStyle/>
          <a:p>
            <a:r>
              <a:rPr lang="de-DE" sz="2000" b="1" dirty="0"/>
              <a:t>R:</a:t>
            </a:r>
          </a:p>
        </p:txBody>
      </p:sp>
      <mc:AlternateContent xmlns:mc="http://schemas.openxmlformats.org/markup-compatibility/2006" xmlns:a14="http://schemas.microsoft.com/office/drawing/2010/main">
        <mc:Choice Requires="a14">
          <p:graphicFrame>
            <p:nvGraphicFramePr>
              <p:cNvPr id="49" name="Tabelle 48"/>
              <p:cNvGraphicFramePr>
                <a:graphicFrameLocks noGrp="1"/>
              </p:cNvGraphicFramePr>
              <p:nvPr>
                <p:extLst>
                  <p:ext uri="{D42A27DB-BD31-4B8C-83A1-F6EECF244321}">
                    <p14:modId xmlns:p14="http://schemas.microsoft.com/office/powerpoint/2010/main" val="2343808262"/>
                  </p:ext>
                </p:extLst>
              </p:nvPr>
            </p:nvGraphicFramePr>
            <p:xfrm>
              <a:off x="4223792" y="4653136"/>
              <a:ext cx="4092141" cy="1334005"/>
            </p:xfrm>
            <a:graphic>
              <a:graphicData uri="http://schemas.openxmlformats.org/drawingml/2006/table">
                <a:tbl>
                  <a:tblPr firstRow="1" bandRow="1">
                    <a:tableStyleId>{5C22544A-7EE6-4342-B048-85BDC9FD1C3A}</a:tableStyleId>
                  </a:tblPr>
                  <a:tblGrid>
                    <a:gridCol w="331797">
                      <a:extLst>
                        <a:ext uri="{9D8B030D-6E8A-4147-A177-3AD203B41FA5}">
                          <a16:colId xmlns:a16="http://schemas.microsoft.com/office/drawing/2014/main" val="73960395"/>
                        </a:ext>
                      </a:extLst>
                    </a:gridCol>
                    <a:gridCol w="940086">
                      <a:extLst>
                        <a:ext uri="{9D8B030D-6E8A-4147-A177-3AD203B41FA5}">
                          <a16:colId xmlns:a16="http://schemas.microsoft.com/office/drawing/2014/main" val="446650220"/>
                        </a:ext>
                      </a:extLst>
                    </a:gridCol>
                    <a:gridCol w="940086">
                      <a:extLst>
                        <a:ext uri="{9D8B030D-6E8A-4147-A177-3AD203B41FA5}">
                          <a16:colId xmlns:a16="http://schemas.microsoft.com/office/drawing/2014/main" val="2015024337"/>
                        </a:ext>
                      </a:extLst>
                    </a:gridCol>
                    <a:gridCol w="940086">
                      <a:extLst>
                        <a:ext uri="{9D8B030D-6E8A-4147-A177-3AD203B41FA5}">
                          <a16:colId xmlns:a16="http://schemas.microsoft.com/office/drawing/2014/main" val="3494032769"/>
                        </a:ext>
                      </a:extLst>
                    </a:gridCol>
                    <a:gridCol w="940086">
                      <a:extLst>
                        <a:ext uri="{9D8B030D-6E8A-4147-A177-3AD203B41FA5}">
                          <a16:colId xmlns:a16="http://schemas.microsoft.com/office/drawing/2014/main" val="2671594900"/>
                        </a:ext>
                      </a:extLst>
                    </a:gridCol>
                  </a:tblGrid>
                  <a:tr h="392352">
                    <a:tc>
                      <a:txBody>
                        <a:bodyPr/>
                        <a:lstStyle/>
                        <a:p>
                          <a:pPr algn="ctr"/>
                          <a:endParaRPr lang="de-DE" sz="2000" b="1"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1" i="1" smtClean="0">
                                        <a:solidFill>
                                          <a:schemeClr val="tx1"/>
                                        </a:solidFill>
                                        <a:latin typeface="Cambria Math" panose="02040503050406030204" pitchFamily="18" charset="0"/>
                                      </a:rPr>
                                    </m:ctrlPr>
                                  </m:sSubPr>
                                  <m:e>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𝑳</m:t>
                                        </m:r>
                                      </m:e>
                                    </m:bar>
                                  </m:e>
                                  <m:sub>
                                    <m:r>
                                      <a:rPr lang="de-DE" sz="2000" b="1" i="1" smtClean="0">
                                        <a:solidFill>
                                          <a:schemeClr val="tx1"/>
                                        </a:solidFill>
                                        <a:latin typeface="Cambria Math" panose="02040503050406030204" pitchFamily="18" charset="0"/>
                                      </a:rPr>
                                      <m:t> </m:t>
                                    </m:r>
                                  </m:sub>
                                </m:sSub>
                                <m:r>
                                  <a:rPr lang="de-DE" sz="2000" b="1" i="1" smtClean="0">
                                    <a:solidFill>
                                      <a:schemeClr val="tx1"/>
                                    </a:solidFill>
                                    <a:latin typeface="Cambria Math" panose="02040503050406030204" pitchFamily="18" charset="0"/>
                                  </a:rPr>
                                  <m:t>⋅</m:t>
                                </m:r>
                                <m:sSub>
                                  <m:sSubPr>
                                    <m:ctrlPr>
                                      <a:rPr lang="de-DE" sz="2000" b="1" i="1" smtClean="0">
                                        <a:solidFill>
                                          <a:schemeClr val="tx1"/>
                                        </a:solidFill>
                                        <a:latin typeface="Cambria Math" panose="02040503050406030204" pitchFamily="18" charset="0"/>
                                      </a:rPr>
                                    </m:ctrlPr>
                                  </m:sSubPr>
                                  <m:e>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𝑯</m:t>
                                        </m:r>
                                      </m:e>
                                    </m:bar>
                                  </m:e>
                                  <m:sub>
                                    <m:r>
                                      <a:rPr lang="de-DE" sz="2000" b="1" i="1" smtClean="0">
                                        <a:solidFill>
                                          <a:schemeClr val="tx1"/>
                                        </a:solidFill>
                                        <a:latin typeface="Cambria Math" panose="02040503050406030204" pitchFamily="18" charset="0"/>
                                      </a:rPr>
                                      <m:t> </m:t>
                                    </m:r>
                                  </m:sub>
                                </m:sSub>
                              </m:oMath>
                            </m:oMathPara>
                          </a14:m>
                          <a:endParaRPr lang="de-DE" sz="2000" b="1"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1" i="1" smtClean="0">
                                        <a:solidFill>
                                          <a:schemeClr val="tx1"/>
                                        </a:solidFill>
                                        <a:latin typeface="Cambria Math" panose="02040503050406030204" pitchFamily="18" charset="0"/>
                                      </a:rPr>
                                    </m:ctrlPr>
                                  </m:sSubPr>
                                  <m:e>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𝑳</m:t>
                                        </m:r>
                                      </m:e>
                                    </m:bar>
                                  </m:e>
                                  <m:sub>
                                    <m:r>
                                      <a:rPr lang="de-DE" sz="2000" b="1" i="1" smtClean="0">
                                        <a:solidFill>
                                          <a:schemeClr val="tx1"/>
                                        </a:solidFill>
                                        <a:latin typeface="Cambria Math" panose="02040503050406030204" pitchFamily="18" charset="0"/>
                                      </a:rPr>
                                      <m:t> </m:t>
                                    </m:r>
                                  </m:sub>
                                </m:sSub>
                                <m:r>
                                  <a:rPr lang="de-DE" sz="2000" b="1" i="1" smtClean="0">
                                    <a:solidFill>
                                      <a:schemeClr val="tx1"/>
                                    </a:solidFill>
                                    <a:latin typeface="Cambria Math" panose="02040503050406030204" pitchFamily="18" charset="0"/>
                                  </a:rPr>
                                  <m:t>⋅</m:t>
                                </m:r>
                                <m:sSub>
                                  <m:sSubPr>
                                    <m:ctrlPr>
                                      <a:rPr lang="de-DE" sz="2000" b="1" i="1" smtClean="0">
                                        <a:solidFill>
                                          <a:schemeClr val="tx1"/>
                                        </a:solidFill>
                                        <a:latin typeface="Cambria Math" panose="02040503050406030204" pitchFamily="18" charset="0"/>
                                      </a:rPr>
                                    </m:ctrlPr>
                                  </m:sSubPr>
                                  <m:e>
                                    <m:r>
                                      <a:rPr lang="de-DE" sz="2000" b="1" i="1" smtClean="0">
                                        <a:solidFill>
                                          <a:schemeClr val="tx1"/>
                                        </a:solidFill>
                                        <a:latin typeface="Cambria Math" panose="02040503050406030204" pitchFamily="18" charset="0"/>
                                      </a:rPr>
                                      <m:t>𝑯</m:t>
                                    </m:r>
                                  </m:e>
                                  <m:sub>
                                    <m:r>
                                      <a:rPr lang="de-DE" sz="2000" b="1" i="1" smtClean="0">
                                        <a:solidFill>
                                          <a:schemeClr val="tx1"/>
                                        </a:solidFill>
                                        <a:latin typeface="Cambria Math" panose="02040503050406030204" pitchFamily="18" charset="0"/>
                                      </a:rPr>
                                      <m:t> </m:t>
                                    </m:r>
                                  </m:sub>
                                </m:sSub>
                              </m:oMath>
                            </m:oMathPara>
                          </a14:m>
                          <a:endParaRPr lang="de-DE" sz="2000" b="1" dirty="0">
                            <a:solidFill>
                              <a:schemeClr val="tx1"/>
                            </a:solidFill>
                            <a:latin typeface="Meta Offc Pro" panose="020B0504030101020102"/>
                          </a:endParaRPr>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1" i="1" smtClean="0">
                                        <a:solidFill>
                                          <a:schemeClr val="tx1"/>
                                        </a:solidFill>
                                        <a:latin typeface="Cambria Math" panose="02040503050406030204" pitchFamily="18" charset="0"/>
                                      </a:rPr>
                                    </m:ctrlPr>
                                  </m:sSubPr>
                                  <m:e>
                                    <m:r>
                                      <a:rPr lang="de-DE" sz="2000" b="1" i="1" smtClean="0">
                                        <a:solidFill>
                                          <a:schemeClr val="tx1"/>
                                        </a:solidFill>
                                        <a:latin typeface="Cambria Math" panose="02040503050406030204" pitchFamily="18" charset="0"/>
                                      </a:rPr>
                                      <m:t>𝑳</m:t>
                                    </m:r>
                                  </m:e>
                                  <m:sub>
                                    <m:r>
                                      <a:rPr lang="de-DE" sz="2000" b="1" i="1" smtClean="0">
                                        <a:solidFill>
                                          <a:schemeClr val="tx1"/>
                                        </a:solidFill>
                                        <a:latin typeface="Cambria Math" panose="02040503050406030204" pitchFamily="18" charset="0"/>
                                      </a:rPr>
                                      <m:t> </m:t>
                                    </m:r>
                                  </m:sub>
                                </m:sSub>
                                <m:r>
                                  <a:rPr lang="de-DE" sz="2000" b="1" i="1" smtClean="0">
                                    <a:solidFill>
                                      <a:schemeClr val="tx1"/>
                                    </a:solidFill>
                                    <a:latin typeface="Cambria Math" panose="02040503050406030204" pitchFamily="18" charset="0"/>
                                  </a:rPr>
                                  <m:t>⋅</m:t>
                                </m:r>
                                <m:sSub>
                                  <m:sSubPr>
                                    <m:ctrlPr>
                                      <a:rPr lang="de-DE" sz="2000" b="1" i="1" smtClean="0">
                                        <a:solidFill>
                                          <a:schemeClr val="tx1"/>
                                        </a:solidFill>
                                        <a:latin typeface="Cambria Math" panose="02040503050406030204" pitchFamily="18" charset="0"/>
                                      </a:rPr>
                                    </m:ctrlPr>
                                  </m:sSubPr>
                                  <m:e>
                                    <m:r>
                                      <a:rPr lang="de-DE" sz="2000" b="1" i="1" smtClean="0">
                                        <a:solidFill>
                                          <a:schemeClr val="tx1"/>
                                        </a:solidFill>
                                        <a:latin typeface="Cambria Math" panose="02040503050406030204" pitchFamily="18" charset="0"/>
                                      </a:rPr>
                                      <m:t>𝑯</m:t>
                                    </m:r>
                                  </m:e>
                                  <m:sub>
                                    <m:r>
                                      <a:rPr lang="de-DE" sz="2000" b="1" i="1" smtClean="0">
                                        <a:solidFill>
                                          <a:schemeClr val="tx1"/>
                                        </a:solidFill>
                                        <a:latin typeface="Cambria Math" panose="02040503050406030204" pitchFamily="18" charset="0"/>
                                      </a:rPr>
                                      <m:t> </m:t>
                                    </m:r>
                                  </m:sub>
                                </m:sSub>
                              </m:oMath>
                            </m:oMathPara>
                          </a14:m>
                          <a:endParaRPr lang="de-DE" sz="2000" b="1"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2000" b="1" i="1" smtClean="0">
                                    <a:solidFill>
                                      <a:schemeClr val="tx1"/>
                                    </a:solidFill>
                                    <a:latin typeface="Cambria Math" panose="02040503050406030204" pitchFamily="18" charset="0"/>
                                  </a:rPr>
                                  <m:t>𝑳</m:t>
                                </m:r>
                                <m:r>
                                  <a:rPr lang="de-DE" sz="2000" b="1" i="1" smtClean="0">
                                    <a:solidFill>
                                      <a:schemeClr val="tx1"/>
                                    </a:solidFill>
                                    <a:latin typeface="Cambria Math" panose="02040503050406030204" pitchFamily="18" charset="0"/>
                                  </a:rPr>
                                  <m:t>⋅</m:t>
                                </m:r>
                                <m:sSub>
                                  <m:sSubPr>
                                    <m:ctrlPr>
                                      <a:rPr lang="de-DE" sz="2000" b="1" i="1" smtClean="0">
                                        <a:solidFill>
                                          <a:schemeClr val="tx1"/>
                                        </a:solidFill>
                                        <a:latin typeface="Cambria Math" panose="02040503050406030204" pitchFamily="18" charset="0"/>
                                      </a:rPr>
                                    </m:ctrlPr>
                                  </m:sSubPr>
                                  <m:e>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𝑯</m:t>
                                        </m:r>
                                      </m:e>
                                    </m:bar>
                                  </m:e>
                                  <m:sub>
                                    <m:r>
                                      <a:rPr lang="de-DE" sz="2000" b="1" i="1" smtClean="0">
                                        <a:solidFill>
                                          <a:schemeClr val="tx1"/>
                                        </a:solidFill>
                                        <a:latin typeface="Cambria Math" panose="02040503050406030204" pitchFamily="18" charset="0"/>
                                      </a:rPr>
                                      <m:t> </m:t>
                                    </m:r>
                                  </m:sub>
                                </m:sSub>
                              </m:oMath>
                            </m:oMathPara>
                          </a14:m>
                          <a:endParaRPr lang="de-DE" sz="2000" b="1"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0597747"/>
                      </a:ext>
                    </a:extLst>
                  </a:tr>
                  <a:tr h="452521">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 xmlns:m="http://schemas.openxmlformats.org/officeDocument/2006/math">
                              <m:bar>
                                <m:barPr>
                                  <m:pos m:val="top"/>
                                  <m:ctrlPr>
                                    <a:rPr lang="de-DE" sz="2000" b="1" i="1" smtClean="0">
                                      <a:solidFill>
                                        <a:schemeClr val="tx1"/>
                                      </a:solidFill>
                                      <a:latin typeface="Cambria Math" panose="02040503050406030204" pitchFamily="18" charset="0"/>
                                    </a:rPr>
                                  </m:ctrlPr>
                                </m:barPr>
                                <m:e>
                                  <m:r>
                                    <a:rPr lang="de-DE" sz="2000" b="1" i="1" smtClean="0">
                                      <a:solidFill>
                                        <a:schemeClr val="tx1"/>
                                      </a:solidFill>
                                      <a:latin typeface="Cambria Math" panose="02040503050406030204" pitchFamily="18" charset="0"/>
                                    </a:rPr>
                                    <m:t>𝑸</m:t>
                                  </m:r>
                                </m:e>
                              </m:bar>
                              <m:r>
                                <a:rPr lang="de-DE" sz="2000" b="1" i="1" smtClean="0">
                                  <a:solidFill>
                                    <a:schemeClr val="tx1"/>
                                  </a:solidFill>
                                  <a:latin typeface="Cambria Math" panose="02040503050406030204" pitchFamily="18" charset="0"/>
                                </a:rPr>
                                <m:t> </m:t>
                              </m:r>
                            </m:oMath>
                          </a14:m>
                          <a:r>
                            <a:rPr lang="de-DE" sz="2000" b="1" dirty="0">
                              <a:solidFill>
                                <a:schemeClr val="tx1"/>
                              </a:solidFill>
                              <a:latin typeface="Meta Offc Pro" panose="020B0504030101020102"/>
                            </a:rPr>
                            <a:t> </a:t>
                          </a: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b="1"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b="1"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347779"/>
                      </a:ext>
                    </a:extLst>
                  </a:tr>
                  <a:tr h="451271">
                    <a:tc>
                      <a:txBody>
                        <a:bodyPr/>
                        <a:lstStyle/>
                        <a:p>
                          <a:pPr algn="ct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𝑸</m:t>
                                </m:r>
                              </m:oMath>
                            </m:oMathPara>
                          </a14:m>
                          <a:endParaRPr lang="de-DE" sz="2000" b="1"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b="1"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b="1" dirty="0">
                              <a:latin typeface="Meta Offc Pro" panose="020B050403010102010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a:latin typeface="Meta Offc Pro" panose="020B050403010102010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a:latin typeface="Meta Offc Pro" panose="020B050403010102010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9163629"/>
                      </a:ext>
                    </a:extLst>
                  </a:tr>
                </a:tbl>
              </a:graphicData>
            </a:graphic>
          </p:graphicFrame>
        </mc:Choice>
        <mc:Fallback xmlns="">
          <p:graphicFrame>
            <p:nvGraphicFramePr>
              <p:cNvPr id="49" name="Tabelle 48"/>
              <p:cNvGraphicFramePr>
                <a:graphicFrameLocks noGrp="1"/>
              </p:cNvGraphicFramePr>
              <p:nvPr>
                <p:extLst>
                  <p:ext uri="{D42A27DB-BD31-4B8C-83A1-F6EECF244321}">
                    <p14:modId xmlns:p14="http://schemas.microsoft.com/office/powerpoint/2010/main" val="2343808262"/>
                  </p:ext>
                </p:extLst>
              </p:nvPr>
            </p:nvGraphicFramePr>
            <p:xfrm>
              <a:off x="4223792" y="4653136"/>
              <a:ext cx="4092141" cy="1334005"/>
            </p:xfrm>
            <a:graphic>
              <a:graphicData uri="http://schemas.openxmlformats.org/drawingml/2006/table">
                <a:tbl>
                  <a:tblPr firstRow="1" bandRow="1">
                    <a:tableStyleId>{5C22544A-7EE6-4342-B048-85BDC9FD1C3A}</a:tableStyleId>
                  </a:tblPr>
                  <a:tblGrid>
                    <a:gridCol w="331797">
                      <a:extLst>
                        <a:ext uri="{9D8B030D-6E8A-4147-A177-3AD203B41FA5}">
                          <a16:colId xmlns:a16="http://schemas.microsoft.com/office/drawing/2014/main" val="73960395"/>
                        </a:ext>
                      </a:extLst>
                    </a:gridCol>
                    <a:gridCol w="940086">
                      <a:extLst>
                        <a:ext uri="{9D8B030D-6E8A-4147-A177-3AD203B41FA5}">
                          <a16:colId xmlns:a16="http://schemas.microsoft.com/office/drawing/2014/main" val="446650220"/>
                        </a:ext>
                      </a:extLst>
                    </a:gridCol>
                    <a:gridCol w="940086">
                      <a:extLst>
                        <a:ext uri="{9D8B030D-6E8A-4147-A177-3AD203B41FA5}">
                          <a16:colId xmlns:a16="http://schemas.microsoft.com/office/drawing/2014/main" val="2015024337"/>
                        </a:ext>
                      </a:extLst>
                    </a:gridCol>
                    <a:gridCol w="940086">
                      <a:extLst>
                        <a:ext uri="{9D8B030D-6E8A-4147-A177-3AD203B41FA5}">
                          <a16:colId xmlns:a16="http://schemas.microsoft.com/office/drawing/2014/main" val="3494032769"/>
                        </a:ext>
                      </a:extLst>
                    </a:gridCol>
                    <a:gridCol w="940086">
                      <a:extLst>
                        <a:ext uri="{9D8B030D-6E8A-4147-A177-3AD203B41FA5}">
                          <a16:colId xmlns:a16="http://schemas.microsoft.com/office/drawing/2014/main" val="2671594900"/>
                        </a:ext>
                      </a:extLst>
                    </a:gridCol>
                  </a:tblGrid>
                  <a:tr h="430213">
                    <a:tc>
                      <a:txBody>
                        <a:bodyPr/>
                        <a:lstStyle/>
                        <a:p>
                          <a:pPr algn="ctr"/>
                          <a:endParaRPr lang="de-DE" sz="2000" b="1" dirty="0">
                            <a:latin typeface="Meta Offc Pro" panose="020B0504030101020102"/>
                          </a:endParaRPr>
                        </a:p>
                      </a:txBody>
                      <a:tcPr anchor="ctr">
                        <a:solidFill>
                          <a:schemeClr val="bg1"/>
                        </a:solidFill>
                      </a:tcPr>
                    </a:tc>
                    <a:tc>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6364" t="-1408" r="-302597" b="-228169"/>
                          </a:stretch>
                        </a:blipFill>
                      </a:tcPr>
                    </a:tc>
                    <a:tc>
                      <a:txBody>
                        <a:bodyPr/>
                        <a:lstStyle/>
                        <a:p>
                          <a:endParaRPr lang="de-DE"/>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5484" t="-1408" r="-200645" b="-228169"/>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237013" t="-1408" r="-101948" b="-228169"/>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334839" t="-1408" r="-1290" b="-228169"/>
                          </a:stretch>
                        </a:blipFill>
                      </a:tcPr>
                    </a:tc>
                    <a:extLst>
                      <a:ext uri="{0D108BD9-81ED-4DB2-BD59-A6C34878D82A}">
                        <a16:rowId xmlns:a16="http://schemas.microsoft.com/office/drawing/2014/main" val="2900597747"/>
                      </a:ext>
                    </a:extLst>
                  </a:tr>
                  <a:tr h="452521">
                    <a:tc>
                      <a:txBody>
                        <a:bodyPr/>
                        <a:lstStyle/>
                        <a:p>
                          <a:endParaRPr lang="de-DE"/>
                        </a:p>
                      </a:txBody>
                      <a:tcPr anchor="ctr">
                        <a:lnR w="12700" cap="flat" cmpd="sng" algn="ctr">
                          <a:solidFill>
                            <a:schemeClr val="tx1"/>
                          </a:solidFill>
                          <a:prstDash val="solid"/>
                          <a:round/>
                          <a:headEnd type="none" w="med" len="med"/>
                          <a:tailEnd type="none" w="med" len="med"/>
                        </a:lnR>
                        <a:blipFill>
                          <a:blip r:embed="rId6"/>
                          <a:stretch>
                            <a:fillRect l="-1818" t="-96000" r="-1127273" b="-116000"/>
                          </a:stretch>
                        </a:blipFill>
                      </a:tcPr>
                    </a:tc>
                    <a:tc>
                      <a:txBody>
                        <a:bodyPr/>
                        <a:lstStyle/>
                        <a:p>
                          <a:pPr algn="ctr"/>
                          <a:r>
                            <a:rPr lang="de-DE" sz="2000" b="1" dirty="0" smtClean="0">
                              <a:latin typeface="Meta Offc Pro" panose="020B0504030101020102"/>
                            </a:rPr>
                            <a:t>0</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b="1" dirty="0" smtClean="0">
                              <a:latin typeface="Meta Offc Pro" panose="020B0504030101020102"/>
                            </a:rPr>
                            <a:t>0</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smtClean="0">
                              <a:latin typeface="Meta Offc Pro" panose="020B0504030101020102"/>
                            </a:rPr>
                            <a:t>1</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smtClean="0">
                              <a:latin typeface="Meta Offc Pro" panose="020B0504030101020102"/>
                            </a:rPr>
                            <a:t>0</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347779"/>
                      </a:ext>
                    </a:extLst>
                  </a:tr>
                  <a:tr h="451271">
                    <a:tc>
                      <a:txBody>
                        <a:bodyPr/>
                        <a:lstStyle/>
                        <a:p>
                          <a:endParaRPr lang="de-DE"/>
                        </a:p>
                      </a:txBody>
                      <a:tcPr anchor="ctr">
                        <a:lnR w="12700" cap="flat" cmpd="sng" algn="ctr">
                          <a:solidFill>
                            <a:schemeClr val="tx1"/>
                          </a:solidFill>
                          <a:prstDash val="solid"/>
                          <a:round/>
                          <a:headEnd type="none" w="med" len="med"/>
                          <a:tailEnd type="none" w="med" len="med"/>
                        </a:lnR>
                        <a:blipFill>
                          <a:blip r:embed="rId6"/>
                          <a:stretch>
                            <a:fillRect l="-1818" t="-198649" r="-1127273" b="-17568"/>
                          </a:stretch>
                        </a:blipFill>
                      </a:tcPr>
                    </a:tc>
                    <a:tc>
                      <a:txBody>
                        <a:bodyPr/>
                        <a:lstStyle/>
                        <a:p>
                          <a:pPr algn="ctr"/>
                          <a:r>
                            <a:rPr lang="de-DE" sz="2000" b="1" dirty="0" smtClean="0">
                              <a:latin typeface="Meta Offc Pro" panose="020B0504030101020102"/>
                            </a:rPr>
                            <a:t>0</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b="1" dirty="0" smtClean="0">
                              <a:latin typeface="Meta Offc Pro" panose="020B0504030101020102"/>
                            </a:rPr>
                            <a:t>*</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smtClean="0">
                              <a:latin typeface="Meta Offc Pro" panose="020B0504030101020102"/>
                            </a:rPr>
                            <a:t>*</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2000" b="1" dirty="0" smtClean="0">
                              <a:latin typeface="Meta Offc Pro" panose="020B0504030101020102"/>
                            </a:rPr>
                            <a:t>*</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9163629"/>
                      </a:ext>
                    </a:extLst>
                  </a:tr>
                </a:tbl>
              </a:graphicData>
            </a:graphic>
          </p:graphicFrame>
        </mc:Fallback>
      </mc:AlternateContent>
      <p:sp>
        <p:nvSpPr>
          <p:cNvPr id="54" name="Textfeld 53"/>
          <p:cNvSpPr txBox="1"/>
          <p:nvPr/>
        </p:nvSpPr>
        <p:spPr>
          <a:xfrm>
            <a:off x="3791744" y="4690997"/>
            <a:ext cx="470000" cy="400110"/>
          </a:xfrm>
          <a:prstGeom prst="rect">
            <a:avLst/>
          </a:prstGeom>
          <a:noFill/>
        </p:spPr>
        <p:txBody>
          <a:bodyPr wrap="none" rtlCol="0">
            <a:spAutoFit/>
          </a:bodyPr>
          <a:lstStyle/>
          <a:p>
            <a:r>
              <a:rPr lang="de-DE" sz="2000" b="1" dirty="0"/>
              <a:t>S:</a:t>
            </a:r>
          </a:p>
        </p:txBody>
      </p:sp>
      <mc:AlternateContent xmlns:mc="http://schemas.openxmlformats.org/markup-compatibility/2006" xmlns:a14="http://schemas.microsoft.com/office/drawing/2010/main">
        <mc:Choice Requires="a14">
          <p:sp>
            <p:nvSpPr>
              <p:cNvPr id="6" name="Textfeld 5"/>
              <p:cNvSpPr txBox="1"/>
              <p:nvPr/>
            </p:nvSpPr>
            <p:spPr>
              <a:xfrm>
                <a:off x="8976320" y="3882663"/>
                <a:ext cx="1360950" cy="410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b="1" i="1" smtClean="0">
                          <a:solidFill>
                            <a:srgbClr val="432BF5"/>
                          </a:solidFill>
                          <a:latin typeface="Cambria Math" panose="02040503050406030204" pitchFamily="18" charset="0"/>
                        </a:rPr>
                        <m:t>𝑹</m:t>
                      </m:r>
                      <m:r>
                        <a:rPr lang="de-DE" sz="2400" b="1" i="1" smtClean="0">
                          <a:solidFill>
                            <a:srgbClr val="432BF5"/>
                          </a:solidFill>
                          <a:latin typeface="Cambria Math" panose="02040503050406030204" pitchFamily="18" charset="0"/>
                        </a:rPr>
                        <m:t>=</m:t>
                      </m:r>
                      <m:bar>
                        <m:barPr>
                          <m:pos m:val="top"/>
                          <m:ctrlPr>
                            <a:rPr lang="de-DE" sz="2400" b="1" i="1" smtClean="0">
                              <a:solidFill>
                                <a:srgbClr val="432BF5"/>
                              </a:solidFill>
                              <a:latin typeface="Cambria Math" panose="02040503050406030204" pitchFamily="18" charset="0"/>
                            </a:rPr>
                          </m:ctrlPr>
                        </m:barPr>
                        <m:e>
                          <m:r>
                            <a:rPr lang="de-DE" sz="2400" b="1" i="1" smtClean="0">
                              <a:solidFill>
                                <a:srgbClr val="432BF5"/>
                              </a:solidFill>
                              <a:latin typeface="Cambria Math" panose="02040503050406030204" pitchFamily="18" charset="0"/>
                            </a:rPr>
                            <m:t>𝑳</m:t>
                          </m:r>
                        </m:e>
                      </m:bar>
                      <m:r>
                        <a:rPr lang="de-DE" sz="2400" b="1" i="1" smtClean="0">
                          <a:solidFill>
                            <a:srgbClr val="432BF5"/>
                          </a:solidFill>
                          <a:latin typeface="Cambria Math" panose="02040503050406030204" pitchFamily="18" charset="0"/>
                        </a:rPr>
                        <m:t>⋅</m:t>
                      </m:r>
                      <m:bar>
                        <m:barPr>
                          <m:pos m:val="top"/>
                          <m:ctrlPr>
                            <a:rPr lang="de-DE" sz="2400" b="1" i="1" smtClean="0">
                              <a:solidFill>
                                <a:srgbClr val="432BF5"/>
                              </a:solidFill>
                              <a:latin typeface="Cambria Math" panose="02040503050406030204" pitchFamily="18" charset="0"/>
                            </a:rPr>
                          </m:ctrlPr>
                        </m:barPr>
                        <m:e>
                          <m:r>
                            <a:rPr lang="de-DE" sz="2400" b="1" i="1" smtClean="0">
                              <a:solidFill>
                                <a:srgbClr val="432BF5"/>
                              </a:solidFill>
                              <a:latin typeface="Cambria Math" panose="02040503050406030204" pitchFamily="18" charset="0"/>
                            </a:rPr>
                            <m:t>𝑯</m:t>
                          </m:r>
                        </m:e>
                      </m:bar>
                    </m:oMath>
                  </m:oMathPara>
                </a14:m>
                <a:endParaRPr lang="de-DE" sz="2400" b="1" dirty="0">
                  <a:solidFill>
                    <a:srgbClr val="432BF5"/>
                  </a:solidFill>
                </a:endParaRPr>
              </a:p>
            </p:txBody>
          </p:sp>
        </mc:Choice>
        <mc:Fallback xmlns="">
          <p:sp>
            <p:nvSpPr>
              <p:cNvPr id="6" name="Textfeld 5"/>
              <p:cNvSpPr txBox="1">
                <a:spLocks noRot="1" noChangeAspect="1" noMove="1" noResize="1" noEditPoints="1" noAdjustHandles="1" noChangeArrowheads="1" noChangeShapeType="1" noTextEdit="1"/>
              </p:cNvSpPr>
              <p:nvPr/>
            </p:nvSpPr>
            <p:spPr>
              <a:xfrm>
                <a:off x="8976320" y="3882663"/>
                <a:ext cx="1360950" cy="410433"/>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p:cNvSpPr txBox="1"/>
              <p:nvPr/>
            </p:nvSpPr>
            <p:spPr>
              <a:xfrm>
                <a:off x="8976320" y="5250815"/>
                <a:ext cx="13882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b="1" i="1" smtClean="0">
                          <a:solidFill>
                            <a:srgbClr val="432BF5"/>
                          </a:solidFill>
                          <a:latin typeface="Cambria Math" panose="02040503050406030204" pitchFamily="18" charset="0"/>
                        </a:rPr>
                        <m:t>𝑺</m:t>
                      </m:r>
                      <m:r>
                        <a:rPr lang="de-DE" sz="2400" b="1" i="1" smtClean="0">
                          <a:solidFill>
                            <a:srgbClr val="432BF5"/>
                          </a:solidFill>
                          <a:latin typeface="Cambria Math" panose="02040503050406030204" pitchFamily="18" charset="0"/>
                        </a:rPr>
                        <m:t>=</m:t>
                      </m:r>
                      <m:r>
                        <a:rPr lang="de-DE" sz="2400" b="1" i="1" smtClean="0">
                          <a:solidFill>
                            <a:srgbClr val="432BF5"/>
                          </a:solidFill>
                          <a:latin typeface="Cambria Math" panose="02040503050406030204" pitchFamily="18" charset="0"/>
                        </a:rPr>
                        <m:t>𝑳</m:t>
                      </m:r>
                      <m:r>
                        <a:rPr lang="de-DE" sz="2400" b="1" i="1" smtClean="0">
                          <a:solidFill>
                            <a:srgbClr val="432BF5"/>
                          </a:solidFill>
                          <a:latin typeface="Cambria Math" panose="02040503050406030204" pitchFamily="18" charset="0"/>
                        </a:rPr>
                        <m:t>⋅</m:t>
                      </m:r>
                      <m:r>
                        <a:rPr lang="de-DE" sz="2400" b="1" i="1" smtClean="0">
                          <a:solidFill>
                            <a:srgbClr val="432BF5"/>
                          </a:solidFill>
                          <a:latin typeface="Cambria Math" panose="02040503050406030204" pitchFamily="18" charset="0"/>
                        </a:rPr>
                        <m:t>𝑯</m:t>
                      </m:r>
                      <m:r>
                        <a:rPr lang="de-DE" sz="2400" b="1" i="1" smtClean="0">
                          <a:solidFill>
                            <a:srgbClr val="432BF5"/>
                          </a:solidFill>
                          <a:latin typeface="Cambria Math" panose="02040503050406030204" pitchFamily="18" charset="0"/>
                        </a:rPr>
                        <m:t> </m:t>
                      </m:r>
                    </m:oMath>
                  </m:oMathPara>
                </a14:m>
                <a:endParaRPr lang="de-DE" sz="2400" b="1" dirty="0">
                  <a:solidFill>
                    <a:srgbClr val="432BF5"/>
                  </a:solidFill>
                </a:endParaRPr>
              </a:p>
            </p:txBody>
          </p:sp>
        </mc:Choice>
        <mc:Fallback xmlns="">
          <p:sp>
            <p:nvSpPr>
              <p:cNvPr id="56" name="Textfeld 55"/>
              <p:cNvSpPr txBox="1">
                <a:spLocks noRot="1" noChangeAspect="1" noMove="1" noResize="1" noEditPoints="1" noAdjustHandles="1" noChangeArrowheads="1" noChangeShapeType="1" noTextEdit="1"/>
              </p:cNvSpPr>
              <p:nvPr/>
            </p:nvSpPr>
            <p:spPr>
              <a:xfrm>
                <a:off x="8976320" y="5250815"/>
                <a:ext cx="1388201" cy="369332"/>
              </a:xfrm>
              <a:prstGeom prst="rect">
                <a:avLst/>
              </a:prstGeom>
              <a:blipFill>
                <a:blip r:embed="rId8"/>
                <a:stretch>
                  <a:fillRect l="-3070" b="-9836"/>
                </a:stretch>
              </a:blipFill>
            </p:spPr>
            <p:txBody>
              <a:bodyPr/>
              <a:lstStyle/>
              <a:p>
                <a:r>
                  <a:rPr lang="de-DE">
                    <a:noFill/>
                  </a:rPr>
                  <a:t> </a:t>
                </a:r>
              </a:p>
            </p:txBody>
          </p:sp>
        </mc:Fallback>
      </mc:AlternateContent>
      <p:sp>
        <p:nvSpPr>
          <p:cNvPr id="7" name="Abgerundetes Rechteck 6"/>
          <p:cNvSpPr/>
          <p:nvPr/>
        </p:nvSpPr>
        <p:spPr>
          <a:xfrm>
            <a:off x="4727848" y="3587530"/>
            <a:ext cx="576064" cy="1010806"/>
          </a:xfrm>
          <a:prstGeom prst="roundRect">
            <a:avLst/>
          </a:prstGeom>
          <a:noFill/>
          <a:ln w="381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Abgerundetes Rechteck 56"/>
          <p:cNvSpPr/>
          <p:nvPr/>
        </p:nvSpPr>
        <p:spPr>
          <a:xfrm>
            <a:off x="6614008" y="5038948"/>
            <a:ext cx="576064" cy="1010806"/>
          </a:xfrm>
          <a:prstGeom prst="roundRect">
            <a:avLst/>
          </a:prstGeom>
          <a:noFill/>
          <a:ln w="381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9" name="Gruppieren 58"/>
          <p:cNvGrpSpPr/>
          <p:nvPr/>
        </p:nvGrpSpPr>
        <p:grpSpPr>
          <a:xfrm>
            <a:off x="5303912" y="311331"/>
            <a:ext cx="3874084" cy="2952328"/>
            <a:chOff x="781756" y="3140968"/>
            <a:chExt cx="3874084" cy="2952328"/>
          </a:xfrm>
        </p:grpSpPr>
        <p:sp>
          <p:nvSpPr>
            <p:cNvPr id="60" name="Line 6"/>
            <p:cNvSpPr>
              <a:spLocks noChangeShapeType="1"/>
            </p:cNvSpPr>
            <p:nvPr/>
          </p:nvSpPr>
          <p:spPr bwMode="auto">
            <a:xfrm>
              <a:off x="1150057" y="4148260"/>
              <a:ext cx="3448123" cy="81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62" name="Line 7"/>
            <p:cNvSpPr>
              <a:spLocks noChangeShapeType="1"/>
            </p:cNvSpPr>
            <p:nvPr/>
          </p:nvSpPr>
          <p:spPr bwMode="auto">
            <a:xfrm>
              <a:off x="1150057" y="4940422"/>
              <a:ext cx="3448123" cy="74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69" name="Text Box 8"/>
            <p:cNvSpPr txBox="1">
              <a:spLocks noChangeArrowheads="1"/>
            </p:cNvSpPr>
            <p:nvPr/>
          </p:nvSpPr>
          <p:spPr bwMode="auto">
            <a:xfrm>
              <a:off x="781756" y="3927598"/>
              <a:ext cx="37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H</a:t>
              </a:r>
            </a:p>
          </p:txBody>
        </p:sp>
        <p:sp>
          <p:nvSpPr>
            <p:cNvPr id="71" name="Text Box 9"/>
            <p:cNvSpPr txBox="1">
              <a:spLocks noChangeArrowheads="1"/>
            </p:cNvSpPr>
            <p:nvPr/>
          </p:nvSpPr>
          <p:spPr bwMode="auto">
            <a:xfrm>
              <a:off x="789695" y="4724524"/>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2000" i="1" dirty="0"/>
                <a:t>L</a:t>
              </a:r>
            </a:p>
          </p:txBody>
        </p:sp>
        <p:sp>
          <p:nvSpPr>
            <p:cNvPr id="72" name="Freeform 22"/>
            <p:cNvSpPr>
              <a:spLocks/>
            </p:cNvSpPr>
            <p:nvPr/>
          </p:nvSpPr>
          <p:spPr bwMode="auto">
            <a:xfrm>
              <a:off x="1141796" y="3933056"/>
              <a:ext cx="3455988" cy="1296144"/>
            </a:xfrm>
            <a:custGeom>
              <a:avLst/>
              <a:gdLst>
                <a:gd name="T0" fmla="*/ 0 w 2177"/>
                <a:gd name="T1" fmla="*/ 90 h 181"/>
                <a:gd name="T2" fmla="*/ 272 w 2177"/>
                <a:gd name="T3" fmla="*/ 0 h 181"/>
                <a:gd name="T4" fmla="*/ 544 w 2177"/>
                <a:gd name="T5" fmla="*/ 90 h 181"/>
                <a:gd name="T6" fmla="*/ 817 w 2177"/>
                <a:gd name="T7" fmla="*/ 181 h 181"/>
                <a:gd name="T8" fmla="*/ 1089 w 2177"/>
                <a:gd name="T9" fmla="*/ 90 h 181"/>
                <a:gd name="T10" fmla="*/ 1361 w 2177"/>
                <a:gd name="T11" fmla="*/ 0 h 181"/>
                <a:gd name="T12" fmla="*/ 1633 w 2177"/>
                <a:gd name="T13" fmla="*/ 90 h 181"/>
                <a:gd name="T14" fmla="*/ 1905 w 2177"/>
                <a:gd name="T15" fmla="*/ 181 h 181"/>
                <a:gd name="T16" fmla="*/ 2177 w 2177"/>
                <a:gd name="T17"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181">
                  <a:moveTo>
                    <a:pt x="0" y="90"/>
                  </a:moveTo>
                  <a:cubicBezTo>
                    <a:pt x="90" y="45"/>
                    <a:pt x="181" y="0"/>
                    <a:pt x="272" y="0"/>
                  </a:cubicBezTo>
                  <a:cubicBezTo>
                    <a:pt x="363" y="0"/>
                    <a:pt x="453" y="60"/>
                    <a:pt x="544" y="90"/>
                  </a:cubicBezTo>
                  <a:cubicBezTo>
                    <a:pt x="635" y="120"/>
                    <a:pt x="726" y="181"/>
                    <a:pt x="817" y="181"/>
                  </a:cubicBezTo>
                  <a:cubicBezTo>
                    <a:pt x="908" y="181"/>
                    <a:pt x="998" y="120"/>
                    <a:pt x="1089" y="90"/>
                  </a:cubicBezTo>
                  <a:cubicBezTo>
                    <a:pt x="1180" y="60"/>
                    <a:pt x="1270" y="0"/>
                    <a:pt x="1361" y="0"/>
                  </a:cubicBezTo>
                  <a:cubicBezTo>
                    <a:pt x="1452" y="0"/>
                    <a:pt x="1542" y="60"/>
                    <a:pt x="1633" y="90"/>
                  </a:cubicBezTo>
                  <a:cubicBezTo>
                    <a:pt x="1724" y="120"/>
                    <a:pt x="1814" y="181"/>
                    <a:pt x="1905" y="181"/>
                  </a:cubicBezTo>
                  <a:cubicBezTo>
                    <a:pt x="1996" y="181"/>
                    <a:pt x="2086" y="135"/>
                    <a:pt x="2177" y="90"/>
                  </a:cubicBezTo>
                </a:path>
              </a:pathLst>
            </a:custGeom>
            <a:noFill/>
            <a:ln w="38100" cap="flat">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cxnSp>
          <p:nvCxnSpPr>
            <p:cNvPr id="73" name="Gerader Verbinder 72"/>
            <p:cNvCxnSpPr/>
            <p:nvPr/>
          </p:nvCxnSpPr>
          <p:spPr>
            <a:xfrm>
              <a:off x="1357820" y="3645024"/>
              <a:ext cx="86409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Gerader Verbinder 74"/>
            <p:cNvCxnSpPr/>
            <p:nvPr/>
          </p:nvCxnSpPr>
          <p:spPr>
            <a:xfrm>
              <a:off x="2149908" y="5589240"/>
              <a:ext cx="93610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3936156" y="5546260"/>
              <a:ext cx="719684" cy="0"/>
            </a:xfrm>
            <a:prstGeom prst="line">
              <a:avLst/>
            </a:prstGeom>
            <a:ln w="38100">
              <a:solidFill>
                <a:srgbClr val="F5750B"/>
              </a:solidFill>
            </a:ln>
          </p:spPr>
          <p:style>
            <a:lnRef idx="1">
              <a:schemeClr val="accent1"/>
            </a:lnRef>
            <a:fillRef idx="0">
              <a:schemeClr val="accent1"/>
            </a:fillRef>
            <a:effectRef idx="0">
              <a:schemeClr val="accent1"/>
            </a:effectRef>
            <a:fontRef idx="minor">
              <a:schemeClr val="tx1"/>
            </a:fontRef>
          </p:style>
        </p:cxnSp>
        <p:cxnSp>
          <p:nvCxnSpPr>
            <p:cNvPr id="77" name="Gerader Verbinder 76"/>
            <p:cNvCxnSpPr/>
            <p:nvPr/>
          </p:nvCxnSpPr>
          <p:spPr>
            <a:xfrm>
              <a:off x="3086012" y="3645024"/>
              <a:ext cx="792088"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Gerader Verbinder 77"/>
            <p:cNvCxnSpPr/>
            <p:nvPr/>
          </p:nvCxnSpPr>
          <p:spPr>
            <a:xfrm>
              <a:off x="1357820" y="3645024"/>
              <a:ext cx="0" cy="172819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9" name="Gerader Verbinder 78"/>
            <p:cNvCxnSpPr/>
            <p:nvPr/>
          </p:nvCxnSpPr>
          <p:spPr>
            <a:xfrm flipH="1">
              <a:off x="2178374"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Gerader Verbinder 79"/>
            <p:cNvCxnSpPr/>
            <p:nvPr/>
          </p:nvCxnSpPr>
          <p:spPr>
            <a:xfrm flipH="1">
              <a:off x="3071498" y="365954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1" name="Gerader Verbinder 80"/>
            <p:cNvCxnSpPr/>
            <p:nvPr/>
          </p:nvCxnSpPr>
          <p:spPr>
            <a:xfrm flipH="1">
              <a:off x="3935594" y="3645024"/>
              <a:ext cx="14514" cy="192969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82" name="Textfeld 81"/>
            <p:cNvSpPr txBox="1"/>
            <p:nvPr/>
          </p:nvSpPr>
          <p:spPr>
            <a:xfrm>
              <a:off x="1717860" y="3140968"/>
              <a:ext cx="1880643" cy="461665"/>
            </a:xfrm>
            <a:prstGeom prst="rect">
              <a:avLst/>
            </a:prstGeom>
            <a:noFill/>
          </p:spPr>
          <p:txBody>
            <a:bodyPr wrap="none" rtlCol="0">
              <a:spAutoFit/>
            </a:bodyPr>
            <a:lstStyle/>
            <a:p>
              <a:r>
                <a:rPr lang="de-DE" sz="2400" dirty="0">
                  <a:solidFill>
                    <a:srgbClr val="00B0F0"/>
                  </a:solidFill>
                  <a:latin typeface="Meta Offc Pro" panose="020B0504030101020102"/>
                </a:rPr>
                <a:t>Hochwasser</a:t>
              </a:r>
              <a:endParaRPr lang="de-DE" dirty="0">
                <a:solidFill>
                  <a:srgbClr val="00B0F0"/>
                </a:solidFill>
                <a:latin typeface="Meta Offc Pro" panose="020B0504030101020102"/>
              </a:endParaRPr>
            </a:p>
          </p:txBody>
        </p:sp>
        <p:sp>
          <p:nvSpPr>
            <p:cNvPr id="83" name="Textfeld 82"/>
            <p:cNvSpPr txBox="1"/>
            <p:nvPr/>
          </p:nvSpPr>
          <p:spPr>
            <a:xfrm>
              <a:off x="2365932" y="5631631"/>
              <a:ext cx="2141933" cy="461665"/>
            </a:xfrm>
            <a:prstGeom prst="rect">
              <a:avLst/>
            </a:prstGeom>
            <a:noFill/>
          </p:spPr>
          <p:txBody>
            <a:bodyPr wrap="none" rtlCol="0">
              <a:spAutoFit/>
            </a:bodyPr>
            <a:lstStyle/>
            <a:p>
              <a:r>
                <a:rPr lang="de-DE" sz="2400" dirty="0">
                  <a:solidFill>
                    <a:srgbClr val="F5750B"/>
                  </a:solidFill>
                  <a:latin typeface="Meta Offc Pro" panose="020B0504030101020102"/>
                </a:rPr>
                <a:t>Niedrigwasser</a:t>
              </a:r>
              <a:endParaRPr lang="de-DE" dirty="0">
                <a:solidFill>
                  <a:srgbClr val="F5750B"/>
                </a:solidFill>
                <a:latin typeface="Meta Offc Pro" panose="020B0504030101020102"/>
              </a:endParaRPr>
            </a:p>
          </p:txBody>
        </p:sp>
      </p:grpSp>
    </p:spTree>
    <p:extLst>
      <p:ext uri="{BB962C8B-B14F-4D97-AF65-F5344CB8AC3E}">
        <p14:creationId xmlns:p14="http://schemas.microsoft.com/office/powerpoint/2010/main" val="358387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4" grpId="0"/>
      <p:bldP spid="6" grpId="0"/>
      <p:bldP spid="56" grpId="0"/>
      <p:bldP spid="7" grpId="0" animBg="1"/>
      <p:bldP spid="5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 Schaltung</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de-DE" dirty="0"/>
                  <a:t>Mit </a:t>
                </a:r>
                <a14:m>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m:t>
                    </m:r>
                    <m:bar>
                      <m:barPr>
                        <m:pos m:val="top"/>
                        <m:ctrlPr>
                          <a:rPr lang="de-DE" b="0" i="1" smtClean="0">
                            <a:latin typeface="Cambria Math" panose="02040503050406030204" pitchFamily="18" charset="0"/>
                          </a:rPr>
                        </m:ctrlPr>
                      </m:barPr>
                      <m:e>
                        <m:r>
                          <a:rPr lang="de-DE" b="0" i="1" smtClean="0">
                            <a:latin typeface="Cambria Math" panose="02040503050406030204" pitchFamily="18" charset="0"/>
                          </a:rPr>
                          <m:t>𝐿</m:t>
                        </m:r>
                      </m:e>
                    </m:bar>
                    <m:r>
                      <a:rPr lang="de-DE" b="0" i="1" smtClean="0">
                        <a:latin typeface="Cambria Math" panose="02040503050406030204" pitchFamily="18" charset="0"/>
                      </a:rPr>
                      <m:t>⋅</m:t>
                    </m:r>
                    <m:bar>
                      <m:barPr>
                        <m:pos m:val="top"/>
                        <m:ctrlPr>
                          <a:rPr lang="de-DE" b="0" i="1" smtClean="0">
                            <a:latin typeface="Cambria Math" panose="02040503050406030204" pitchFamily="18" charset="0"/>
                          </a:rPr>
                        </m:ctrlPr>
                      </m:barPr>
                      <m:e>
                        <m:r>
                          <a:rPr lang="de-DE" b="0" i="1" smtClean="0">
                            <a:latin typeface="Cambria Math" panose="02040503050406030204" pitchFamily="18" charset="0"/>
                          </a:rPr>
                          <m:t>𝐻</m:t>
                        </m:r>
                      </m:e>
                    </m:bar>
                  </m:oMath>
                </a14:m>
                <a:r>
                  <a:rPr lang="de-DE" dirty="0"/>
                  <a:t> und </a:t>
                </a:r>
                <a14:m>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m:t>
                    </m:r>
                    <m:r>
                      <a:rPr lang="de-DE" b="0" i="1" smtClean="0">
                        <a:latin typeface="Cambria Math" panose="02040503050406030204" pitchFamily="18" charset="0"/>
                      </a:rPr>
                      <m:t>𝐿</m:t>
                    </m:r>
                    <m:r>
                      <a:rPr lang="de-DE" b="0" i="1" smtClean="0">
                        <a:latin typeface="Cambria Math" panose="02040503050406030204" pitchFamily="18" charset="0"/>
                      </a:rPr>
                      <m:t>⋅</m:t>
                    </m:r>
                    <m:r>
                      <a:rPr lang="de-DE" b="0" i="1" smtClean="0">
                        <a:latin typeface="Cambria Math" panose="02040503050406030204" pitchFamily="18" charset="0"/>
                      </a:rPr>
                      <m:t>𝐻</m:t>
                    </m:r>
                  </m:oMath>
                </a14:m>
                <a:r>
                  <a:rPr lang="de-DE" dirty="0"/>
                  <a:t> und Ausgang W als Zustand des RS Flipflops:</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488" t="-1509"/>
                </a:stretch>
              </a:blipFill>
            </p:spPr>
            <p:txBody>
              <a:bodyPr/>
              <a:lstStyle/>
              <a:p>
                <a:r>
                  <a:rPr lang="de-DE">
                    <a:noFill/>
                  </a:rPr>
                  <a:t> </a:t>
                </a:r>
              </a:p>
            </p:txBody>
          </p:sp>
        </mc:Fallback>
      </mc:AlternateContent>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73</a:t>
            </a:fld>
            <a:r>
              <a:rPr lang="de-DE"/>
              <a:t> </a:t>
            </a:r>
            <a:endParaRPr lang="de-DE" dirty="0"/>
          </a:p>
        </p:txBody>
      </p:sp>
      <p:grpSp>
        <p:nvGrpSpPr>
          <p:cNvPr id="14" name="Gruppieren 13"/>
          <p:cNvGrpSpPr/>
          <p:nvPr/>
        </p:nvGrpSpPr>
        <p:grpSpPr>
          <a:xfrm>
            <a:off x="4291510" y="2430825"/>
            <a:ext cx="1397316" cy="1368152"/>
            <a:chOff x="1772960" y="2636912"/>
            <a:chExt cx="1397316" cy="1368152"/>
          </a:xfrm>
        </p:grpSpPr>
        <p:sp>
          <p:nvSpPr>
            <p:cNvPr id="7" name="Rechteck 6"/>
            <p:cNvSpPr/>
            <p:nvPr/>
          </p:nvSpPr>
          <p:spPr>
            <a:xfrm>
              <a:off x="1775520" y="2636912"/>
              <a:ext cx="1368152" cy="13681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1772960" y="2708920"/>
              <a:ext cx="362600" cy="400110"/>
            </a:xfrm>
            <a:prstGeom prst="rect">
              <a:avLst/>
            </a:prstGeom>
            <a:noFill/>
          </p:spPr>
          <p:txBody>
            <a:bodyPr wrap="none" rtlCol="0">
              <a:spAutoFit/>
            </a:bodyPr>
            <a:lstStyle/>
            <a:p>
              <a:r>
                <a:rPr lang="de-DE" sz="2000" dirty="0"/>
                <a:t>R</a:t>
              </a:r>
            </a:p>
          </p:txBody>
        </p:sp>
        <p:sp>
          <p:nvSpPr>
            <p:cNvPr id="9" name="Textfeld 8"/>
            <p:cNvSpPr txBox="1"/>
            <p:nvPr/>
          </p:nvSpPr>
          <p:spPr>
            <a:xfrm>
              <a:off x="1775520" y="3501008"/>
              <a:ext cx="359394" cy="400110"/>
            </a:xfrm>
            <a:prstGeom prst="rect">
              <a:avLst/>
            </a:prstGeom>
            <a:noFill/>
          </p:spPr>
          <p:txBody>
            <a:bodyPr wrap="none" rtlCol="0">
              <a:spAutoFit/>
            </a:bodyPr>
            <a:lstStyle/>
            <a:p>
              <a:r>
                <a:rPr lang="de-DE" sz="2000" dirty="0"/>
                <a:t>S</a:t>
              </a:r>
            </a:p>
          </p:txBody>
        </p:sp>
        <p:sp>
          <p:nvSpPr>
            <p:cNvPr id="10" name="Textfeld 9"/>
            <p:cNvSpPr txBox="1"/>
            <p:nvPr/>
          </p:nvSpPr>
          <p:spPr>
            <a:xfrm>
              <a:off x="2783632" y="2708920"/>
              <a:ext cx="386644" cy="400110"/>
            </a:xfrm>
            <a:prstGeom prst="rect">
              <a:avLst/>
            </a:prstGeom>
            <a:noFill/>
          </p:spPr>
          <p:txBody>
            <a:bodyPr wrap="none" rtlCol="0">
              <a:spAutoFit/>
            </a:bodyPr>
            <a:lstStyle/>
            <a:p>
              <a:r>
                <a:rPr lang="de-DE" sz="2000" dirty="0"/>
                <a:t>Q</a:t>
              </a:r>
            </a:p>
          </p:txBody>
        </p:sp>
        <p:sp>
          <p:nvSpPr>
            <p:cNvPr id="11" name="Textfeld 10"/>
            <p:cNvSpPr txBox="1"/>
            <p:nvPr/>
          </p:nvSpPr>
          <p:spPr>
            <a:xfrm>
              <a:off x="2757028" y="3501008"/>
              <a:ext cx="386644" cy="400110"/>
            </a:xfrm>
            <a:prstGeom prst="rect">
              <a:avLst/>
            </a:prstGeom>
            <a:noFill/>
          </p:spPr>
          <p:txBody>
            <a:bodyPr wrap="none" rtlCol="0">
              <a:spAutoFit/>
            </a:bodyPr>
            <a:lstStyle/>
            <a:p>
              <a:r>
                <a:rPr lang="de-DE" sz="2000" dirty="0"/>
                <a:t>Q</a:t>
              </a:r>
            </a:p>
          </p:txBody>
        </p:sp>
        <p:cxnSp>
          <p:nvCxnSpPr>
            <p:cNvPr id="13" name="Gerader Verbinder 12"/>
            <p:cNvCxnSpPr/>
            <p:nvPr/>
          </p:nvCxnSpPr>
          <p:spPr>
            <a:xfrm>
              <a:off x="2807897" y="3543988"/>
              <a:ext cx="2637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35"/>
          <p:cNvGrpSpPr/>
          <p:nvPr/>
        </p:nvGrpSpPr>
        <p:grpSpPr>
          <a:xfrm>
            <a:off x="3169055" y="3207754"/>
            <a:ext cx="1151619" cy="601439"/>
            <a:chOff x="3131841" y="4365104"/>
            <a:chExt cx="1584176" cy="720725"/>
          </a:xfrm>
        </p:grpSpPr>
        <p:sp>
          <p:nvSpPr>
            <p:cNvPr id="22" name="Freeform 11"/>
            <p:cNvSpPr>
              <a:spLocks noChangeArrowheads="1"/>
            </p:cNvSpPr>
            <p:nvPr/>
          </p:nvSpPr>
          <p:spPr bwMode="auto">
            <a:xfrm>
              <a:off x="3447837" y="4365104"/>
              <a:ext cx="950785"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28575" cmpd="sng">
              <a:solidFill>
                <a:schemeClr val="tx1"/>
              </a:solidFill>
              <a:miter lim="800000"/>
              <a:headEnd/>
              <a:tailEnd/>
            </a:ln>
          </p:spPr>
          <p:txBody>
            <a:bodyPr wrap="none" anchor="ctr"/>
            <a:lstStyle/>
            <a:p>
              <a:endParaRPr lang="en-US"/>
            </a:p>
          </p:txBody>
        </p:sp>
        <p:sp>
          <p:nvSpPr>
            <p:cNvPr id="23" name="Freeform 12"/>
            <p:cNvSpPr>
              <a:spLocks noChangeArrowheads="1"/>
            </p:cNvSpPr>
            <p:nvPr/>
          </p:nvSpPr>
          <p:spPr bwMode="auto">
            <a:xfrm>
              <a:off x="3447837" y="4366692"/>
              <a:ext cx="1399"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28575" cmpd="sng">
              <a:solidFill>
                <a:schemeClr val="tx1"/>
              </a:solidFill>
              <a:miter lim="800000"/>
              <a:headEnd/>
              <a:tailEnd/>
            </a:ln>
          </p:spPr>
          <p:txBody>
            <a:bodyPr wrap="none" anchor="ctr"/>
            <a:lstStyle/>
            <a:p>
              <a:endParaRPr lang="en-US"/>
            </a:p>
          </p:txBody>
        </p:sp>
        <p:sp>
          <p:nvSpPr>
            <p:cNvPr id="24" name="Freeform 13"/>
            <p:cNvSpPr>
              <a:spLocks noChangeArrowheads="1"/>
            </p:cNvSpPr>
            <p:nvPr/>
          </p:nvSpPr>
          <p:spPr bwMode="auto">
            <a:xfrm>
              <a:off x="3131841" y="4544492"/>
              <a:ext cx="317395"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28575" cmpd="sng">
              <a:solidFill>
                <a:schemeClr val="tx1"/>
              </a:solidFill>
              <a:miter lim="800000"/>
              <a:headEnd/>
              <a:tailEnd/>
            </a:ln>
          </p:spPr>
          <p:txBody>
            <a:bodyPr wrap="none" anchor="ctr"/>
            <a:lstStyle/>
            <a:p>
              <a:endParaRPr lang="en-US"/>
            </a:p>
          </p:txBody>
        </p:sp>
        <p:sp>
          <p:nvSpPr>
            <p:cNvPr id="25" name="Freeform 14"/>
            <p:cNvSpPr>
              <a:spLocks noChangeArrowheads="1"/>
            </p:cNvSpPr>
            <p:nvPr/>
          </p:nvSpPr>
          <p:spPr bwMode="auto">
            <a:xfrm>
              <a:off x="3131841" y="4904854"/>
              <a:ext cx="317395"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28575" cmpd="sng">
              <a:solidFill>
                <a:schemeClr val="tx1"/>
              </a:solidFill>
              <a:miter lim="800000"/>
              <a:headEnd/>
              <a:tailEnd/>
            </a:ln>
          </p:spPr>
          <p:txBody>
            <a:bodyPr wrap="none" anchor="ctr"/>
            <a:lstStyle/>
            <a:p>
              <a:endParaRPr lang="en-US"/>
            </a:p>
          </p:txBody>
        </p:sp>
        <p:sp>
          <p:nvSpPr>
            <p:cNvPr id="26" name="Freeform 15"/>
            <p:cNvSpPr>
              <a:spLocks noChangeArrowheads="1"/>
            </p:cNvSpPr>
            <p:nvPr/>
          </p:nvSpPr>
          <p:spPr bwMode="auto">
            <a:xfrm>
              <a:off x="4398622" y="4725467"/>
              <a:ext cx="317395"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28575" cmpd="sng">
              <a:solidFill>
                <a:schemeClr val="tx1"/>
              </a:solidFill>
              <a:miter lim="800000"/>
              <a:headEnd/>
              <a:tailEnd/>
            </a:ln>
          </p:spPr>
          <p:txBody>
            <a:bodyPr wrap="none" anchor="ctr"/>
            <a:lstStyle/>
            <a:p>
              <a:endParaRPr lang="en-US"/>
            </a:p>
          </p:txBody>
        </p:sp>
      </p:grpSp>
      <p:grpSp>
        <p:nvGrpSpPr>
          <p:cNvPr id="27" name="Group 35"/>
          <p:cNvGrpSpPr/>
          <p:nvPr/>
        </p:nvGrpSpPr>
        <p:grpSpPr>
          <a:xfrm>
            <a:off x="3169055" y="2430180"/>
            <a:ext cx="1151619" cy="601439"/>
            <a:chOff x="3131841" y="4365104"/>
            <a:chExt cx="1584176" cy="720725"/>
          </a:xfrm>
        </p:grpSpPr>
        <p:sp>
          <p:nvSpPr>
            <p:cNvPr id="28" name="Freeform 11"/>
            <p:cNvSpPr>
              <a:spLocks noChangeArrowheads="1"/>
            </p:cNvSpPr>
            <p:nvPr/>
          </p:nvSpPr>
          <p:spPr bwMode="auto">
            <a:xfrm>
              <a:off x="3447837" y="4365104"/>
              <a:ext cx="950785"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28575" cmpd="sng">
              <a:solidFill>
                <a:schemeClr val="tx1"/>
              </a:solidFill>
              <a:miter lim="800000"/>
              <a:headEnd/>
              <a:tailEnd/>
            </a:ln>
          </p:spPr>
          <p:txBody>
            <a:bodyPr wrap="none" anchor="ctr"/>
            <a:lstStyle/>
            <a:p>
              <a:endParaRPr lang="en-US"/>
            </a:p>
          </p:txBody>
        </p:sp>
        <p:sp>
          <p:nvSpPr>
            <p:cNvPr id="29" name="Freeform 12"/>
            <p:cNvSpPr>
              <a:spLocks noChangeArrowheads="1"/>
            </p:cNvSpPr>
            <p:nvPr/>
          </p:nvSpPr>
          <p:spPr bwMode="auto">
            <a:xfrm>
              <a:off x="3447837" y="4366692"/>
              <a:ext cx="1399"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28575" cmpd="sng">
              <a:solidFill>
                <a:schemeClr val="tx1"/>
              </a:solidFill>
              <a:miter lim="800000"/>
              <a:headEnd/>
              <a:tailEnd/>
            </a:ln>
          </p:spPr>
          <p:txBody>
            <a:bodyPr wrap="none" anchor="ctr"/>
            <a:lstStyle/>
            <a:p>
              <a:endParaRPr lang="en-US"/>
            </a:p>
          </p:txBody>
        </p:sp>
        <p:sp>
          <p:nvSpPr>
            <p:cNvPr id="30" name="Freeform 13"/>
            <p:cNvSpPr>
              <a:spLocks noChangeArrowheads="1"/>
            </p:cNvSpPr>
            <p:nvPr/>
          </p:nvSpPr>
          <p:spPr bwMode="auto">
            <a:xfrm>
              <a:off x="3131841" y="4544492"/>
              <a:ext cx="317395"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28575" cmpd="sng">
              <a:solidFill>
                <a:schemeClr val="tx1"/>
              </a:solidFill>
              <a:miter lim="800000"/>
              <a:headEnd/>
              <a:tailEnd/>
            </a:ln>
          </p:spPr>
          <p:txBody>
            <a:bodyPr wrap="none" anchor="ctr"/>
            <a:lstStyle/>
            <a:p>
              <a:endParaRPr lang="en-US"/>
            </a:p>
          </p:txBody>
        </p:sp>
        <p:sp>
          <p:nvSpPr>
            <p:cNvPr id="31" name="Freeform 14"/>
            <p:cNvSpPr>
              <a:spLocks noChangeArrowheads="1"/>
            </p:cNvSpPr>
            <p:nvPr/>
          </p:nvSpPr>
          <p:spPr bwMode="auto">
            <a:xfrm>
              <a:off x="3131841" y="4904854"/>
              <a:ext cx="317395"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28575" cmpd="sng">
              <a:solidFill>
                <a:schemeClr val="tx1"/>
              </a:solidFill>
              <a:miter lim="800000"/>
              <a:headEnd/>
              <a:tailEnd/>
            </a:ln>
          </p:spPr>
          <p:txBody>
            <a:bodyPr wrap="none" anchor="ctr"/>
            <a:lstStyle/>
            <a:p>
              <a:endParaRPr lang="en-US"/>
            </a:p>
          </p:txBody>
        </p:sp>
        <p:sp>
          <p:nvSpPr>
            <p:cNvPr id="32" name="Freeform 15"/>
            <p:cNvSpPr>
              <a:spLocks noChangeArrowheads="1"/>
            </p:cNvSpPr>
            <p:nvPr/>
          </p:nvSpPr>
          <p:spPr bwMode="auto">
            <a:xfrm>
              <a:off x="4398622" y="4725467"/>
              <a:ext cx="317395"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28575" cmpd="sng">
              <a:solidFill>
                <a:schemeClr val="tx1"/>
              </a:solidFill>
              <a:miter lim="800000"/>
              <a:headEnd/>
              <a:tailEnd/>
            </a:ln>
          </p:spPr>
          <p:txBody>
            <a:bodyPr wrap="none" anchor="ctr"/>
            <a:lstStyle/>
            <a:p>
              <a:endParaRPr lang="en-US"/>
            </a:p>
          </p:txBody>
        </p:sp>
      </p:grpSp>
      <p:cxnSp>
        <p:nvCxnSpPr>
          <p:cNvPr id="34" name="Gerader Verbinder 33"/>
          <p:cNvCxnSpPr>
            <a:stCxn id="30" idx="1"/>
          </p:cNvCxnSpPr>
          <p:nvPr/>
        </p:nvCxnSpPr>
        <p:spPr>
          <a:xfrm flipH="1">
            <a:off x="2160434" y="2579878"/>
            <a:ext cx="100862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flipH="1">
            <a:off x="2160434" y="2891256"/>
            <a:ext cx="100862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a:xfrm flipH="1" flipV="1">
            <a:off x="2664744" y="2578555"/>
            <a:ext cx="1" cy="75934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flipH="1" flipV="1">
            <a:off x="3052099" y="2880597"/>
            <a:ext cx="1" cy="75934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a:stCxn id="24" idx="1"/>
          </p:cNvCxnSpPr>
          <p:nvPr/>
        </p:nvCxnSpPr>
        <p:spPr>
          <a:xfrm flipH="1">
            <a:off x="2664744" y="3357452"/>
            <a:ext cx="50431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reeform 11"/>
          <p:cNvSpPr>
            <a:spLocks/>
          </p:cNvSpPr>
          <p:nvPr/>
        </p:nvSpPr>
        <p:spPr bwMode="auto">
          <a:xfrm>
            <a:off x="2592482" y="2502188"/>
            <a:ext cx="144000" cy="144727"/>
          </a:xfrm>
          <a:custGeom>
            <a:avLst/>
            <a:gdLst>
              <a:gd name="T0" fmla="*/ 2147483647 w 41"/>
              <a:gd name="T1" fmla="*/ 2147483647 h 48"/>
              <a:gd name="T2" fmla="*/ 2147483647 w 41"/>
              <a:gd name="T3" fmla="*/ 2147483647 h 48"/>
              <a:gd name="T4" fmla="*/ 2147483647 w 41"/>
              <a:gd name="T5" fmla="*/ 2147483647 h 48"/>
              <a:gd name="T6" fmla="*/ 2147483647 w 41"/>
              <a:gd name="T7" fmla="*/ 2147483647 h 48"/>
              <a:gd name="T8" fmla="*/ 2147483647 w 41"/>
              <a:gd name="T9" fmla="*/ 2147483647 h 48"/>
              <a:gd name="T10" fmla="*/ 2147483647 w 41"/>
              <a:gd name="T11" fmla="*/ 2147483647 h 48"/>
              <a:gd name="T12" fmla="*/ 2147483647 w 41"/>
              <a:gd name="T13" fmla="*/ 2147483647 h 48"/>
              <a:gd name="T14" fmla="*/ 2147483647 w 41"/>
              <a:gd name="T15" fmla="*/ 2147483647 h 48"/>
              <a:gd name="T16" fmla="*/ 2147483647 w 41"/>
              <a:gd name="T17" fmla="*/ 2147483647 h 48"/>
              <a:gd name="T18" fmla="*/ 2147483647 w 41"/>
              <a:gd name="T19" fmla="*/ 2147483647 h 48"/>
              <a:gd name="T20" fmla="*/ 2147483647 w 41"/>
              <a:gd name="T21" fmla="*/ 2147483647 h 48"/>
              <a:gd name="T22" fmla="*/ 2147483647 w 41"/>
              <a:gd name="T23" fmla="*/ 2147483647 h 48"/>
              <a:gd name="T24" fmla="*/ 2147483647 w 41"/>
              <a:gd name="T25" fmla="*/ 2147483647 h 48"/>
              <a:gd name="T26" fmla="*/ 2147483647 w 41"/>
              <a:gd name="T27" fmla="*/ 2147483647 h 48"/>
              <a:gd name="T28" fmla="*/ 2147483647 w 41"/>
              <a:gd name="T29" fmla="*/ 2147483647 h 48"/>
              <a:gd name="T30" fmla="*/ 2147483647 w 41"/>
              <a:gd name="T31" fmla="*/ 2147483647 h 48"/>
              <a:gd name="T32" fmla="*/ 2147483647 w 41"/>
              <a:gd name="T33" fmla="*/ 2147483647 h 48"/>
              <a:gd name="T34" fmla="*/ 2147483647 w 41"/>
              <a:gd name="T35" fmla="*/ 2147483647 h 48"/>
              <a:gd name="T36" fmla="*/ 2147483647 w 41"/>
              <a:gd name="T37" fmla="*/ 2147483647 h 48"/>
              <a:gd name="T38" fmla="*/ 2147483647 w 41"/>
              <a:gd name="T39" fmla="*/ 0 h 48"/>
              <a:gd name="T40" fmla="*/ 2147483647 w 41"/>
              <a:gd name="T41" fmla="*/ 0 h 48"/>
              <a:gd name="T42" fmla="*/ 2147483647 w 41"/>
              <a:gd name="T43" fmla="*/ 0 h 48"/>
              <a:gd name="T44" fmla="*/ 2147483647 w 41"/>
              <a:gd name="T45" fmla="*/ 2147483647 h 48"/>
              <a:gd name="T46" fmla="*/ 2147483647 w 41"/>
              <a:gd name="T47" fmla="*/ 2147483647 h 48"/>
              <a:gd name="T48" fmla="*/ 2147483647 w 41"/>
              <a:gd name="T49" fmla="*/ 2147483647 h 48"/>
              <a:gd name="T50" fmla="*/ 2147483647 w 41"/>
              <a:gd name="T51" fmla="*/ 2147483647 h 48"/>
              <a:gd name="T52" fmla="*/ 2147483647 w 41"/>
              <a:gd name="T53" fmla="*/ 2147483647 h 48"/>
              <a:gd name="T54" fmla="*/ 2147483647 w 41"/>
              <a:gd name="T55" fmla="*/ 2147483647 h 48"/>
              <a:gd name="T56" fmla="*/ 0 w 41"/>
              <a:gd name="T57" fmla="*/ 2147483647 h 48"/>
              <a:gd name="T58" fmla="*/ 0 w 41"/>
              <a:gd name="T59" fmla="*/ 2147483647 h 48"/>
              <a:gd name="T60" fmla="*/ 0 w 41"/>
              <a:gd name="T61" fmla="*/ 2147483647 h 48"/>
              <a:gd name="T62" fmla="*/ 0 w 41"/>
              <a:gd name="T63" fmla="*/ 2147483647 h 48"/>
              <a:gd name="T64" fmla="*/ 0 w 41"/>
              <a:gd name="T65" fmla="*/ 2147483647 h 48"/>
              <a:gd name="T66" fmla="*/ 2147483647 w 41"/>
              <a:gd name="T67" fmla="*/ 2147483647 h 48"/>
              <a:gd name="T68" fmla="*/ 2147483647 w 41"/>
              <a:gd name="T69" fmla="*/ 2147483647 h 48"/>
              <a:gd name="T70" fmla="*/ 2147483647 w 41"/>
              <a:gd name="T71" fmla="*/ 2147483647 h 48"/>
              <a:gd name="T72" fmla="*/ 2147483647 w 41"/>
              <a:gd name="T73" fmla="*/ 2147483647 h 48"/>
              <a:gd name="T74" fmla="*/ 2147483647 w 41"/>
              <a:gd name="T75" fmla="*/ 2147483647 h 48"/>
              <a:gd name="T76" fmla="*/ 2147483647 w 41"/>
              <a:gd name="T77" fmla="*/ 2147483647 h 48"/>
              <a:gd name="T78" fmla="*/ 2147483647 w 41"/>
              <a:gd name="T79" fmla="*/ 2147483647 h 48"/>
              <a:gd name="T80" fmla="*/ 2147483647 w 41"/>
              <a:gd name="T81" fmla="*/ 2147483647 h 48"/>
              <a:gd name="T82" fmla="*/ 2147483647 w 41"/>
              <a:gd name="T83" fmla="*/ 2147483647 h 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1"/>
              <a:gd name="T127" fmla="*/ 0 h 48"/>
              <a:gd name="T128" fmla="*/ 41 w 41"/>
              <a:gd name="T129" fmla="*/ 48 h 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1" h="48">
                <a:moveTo>
                  <a:pt x="21" y="48"/>
                </a:moveTo>
                <a:lnTo>
                  <a:pt x="23" y="48"/>
                </a:lnTo>
                <a:lnTo>
                  <a:pt x="28" y="48"/>
                </a:lnTo>
                <a:lnTo>
                  <a:pt x="31" y="45"/>
                </a:lnTo>
                <a:lnTo>
                  <a:pt x="34" y="42"/>
                </a:lnTo>
                <a:lnTo>
                  <a:pt x="36" y="42"/>
                </a:lnTo>
                <a:lnTo>
                  <a:pt x="39" y="39"/>
                </a:lnTo>
                <a:lnTo>
                  <a:pt x="39" y="37"/>
                </a:lnTo>
                <a:lnTo>
                  <a:pt x="41" y="31"/>
                </a:lnTo>
                <a:lnTo>
                  <a:pt x="41" y="28"/>
                </a:lnTo>
                <a:lnTo>
                  <a:pt x="41" y="25"/>
                </a:lnTo>
                <a:lnTo>
                  <a:pt x="41" y="20"/>
                </a:lnTo>
                <a:lnTo>
                  <a:pt x="41" y="17"/>
                </a:lnTo>
                <a:lnTo>
                  <a:pt x="39" y="14"/>
                </a:lnTo>
                <a:lnTo>
                  <a:pt x="39" y="11"/>
                </a:lnTo>
                <a:lnTo>
                  <a:pt x="36" y="9"/>
                </a:lnTo>
                <a:lnTo>
                  <a:pt x="34" y="6"/>
                </a:lnTo>
                <a:lnTo>
                  <a:pt x="31" y="3"/>
                </a:lnTo>
                <a:lnTo>
                  <a:pt x="28" y="3"/>
                </a:lnTo>
                <a:lnTo>
                  <a:pt x="23" y="0"/>
                </a:lnTo>
                <a:lnTo>
                  <a:pt x="21" y="0"/>
                </a:lnTo>
                <a:lnTo>
                  <a:pt x="18" y="0"/>
                </a:lnTo>
                <a:lnTo>
                  <a:pt x="13" y="3"/>
                </a:lnTo>
                <a:lnTo>
                  <a:pt x="10" y="3"/>
                </a:lnTo>
                <a:lnTo>
                  <a:pt x="7" y="6"/>
                </a:lnTo>
                <a:lnTo>
                  <a:pt x="5" y="9"/>
                </a:lnTo>
                <a:lnTo>
                  <a:pt x="2" y="11"/>
                </a:lnTo>
                <a:lnTo>
                  <a:pt x="2" y="14"/>
                </a:lnTo>
                <a:lnTo>
                  <a:pt x="0" y="17"/>
                </a:lnTo>
                <a:lnTo>
                  <a:pt x="0" y="20"/>
                </a:lnTo>
                <a:lnTo>
                  <a:pt x="0" y="25"/>
                </a:lnTo>
                <a:lnTo>
                  <a:pt x="0" y="28"/>
                </a:lnTo>
                <a:lnTo>
                  <a:pt x="0" y="31"/>
                </a:lnTo>
                <a:lnTo>
                  <a:pt x="2" y="37"/>
                </a:lnTo>
                <a:lnTo>
                  <a:pt x="2" y="39"/>
                </a:lnTo>
                <a:lnTo>
                  <a:pt x="5" y="42"/>
                </a:lnTo>
                <a:lnTo>
                  <a:pt x="7" y="42"/>
                </a:lnTo>
                <a:lnTo>
                  <a:pt x="10" y="45"/>
                </a:lnTo>
                <a:lnTo>
                  <a:pt x="13" y="48"/>
                </a:lnTo>
                <a:lnTo>
                  <a:pt x="18" y="48"/>
                </a:lnTo>
                <a:lnTo>
                  <a:pt x="21" y="48"/>
                </a:lnTo>
                <a:close/>
              </a:path>
            </a:pathLst>
          </a:custGeom>
          <a:solidFill>
            <a:schemeClr val="tx1"/>
          </a:solidFill>
          <a:ln w="9525">
            <a:solidFill>
              <a:schemeClr val="tx1"/>
            </a:solidFill>
            <a:round/>
            <a:headEnd/>
            <a:tailEnd/>
          </a:ln>
        </p:spPr>
        <p:txBody>
          <a:bodyPr/>
          <a:lstStyle/>
          <a:p>
            <a:pPr algn="ctr" fontAlgn="base">
              <a:lnSpc>
                <a:spcPct val="70000"/>
              </a:lnSpc>
              <a:spcBef>
                <a:spcPct val="0"/>
              </a:spcBef>
              <a:spcAft>
                <a:spcPct val="0"/>
              </a:spcAft>
            </a:pPr>
            <a:endParaRPr lang="en-US" sz="2400" b="1">
              <a:solidFill>
                <a:srgbClr val="CC0000"/>
              </a:solidFill>
            </a:endParaRPr>
          </a:p>
        </p:txBody>
      </p:sp>
      <p:sp>
        <p:nvSpPr>
          <p:cNvPr id="46" name="Freeform 11"/>
          <p:cNvSpPr>
            <a:spLocks/>
          </p:cNvSpPr>
          <p:nvPr/>
        </p:nvSpPr>
        <p:spPr bwMode="auto">
          <a:xfrm>
            <a:off x="2981004" y="2817975"/>
            <a:ext cx="144000" cy="144727"/>
          </a:xfrm>
          <a:custGeom>
            <a:avLst/>
            <a:gdLst>
              <a:gd name="T0" fmla="*/ 2147483647 w 41"/>
              <a:gd name="T1" fmla="*/ 2147483647 h 48"/>
              <a:gd name="T2" fmla="*/ 2147483647 w 41"/>
              <a:gd name="T3" fmla="*/ 2147483647 h 48"/>
              <a:gd name="T4" fmla="*/ 2147483647 w 41"/>
              <a:gd name="T5" fmla="*/ 2147483647 h 48"/>
              <a:gd name="T6" fmla="*/ 2147483647 w 41"/>
              <a:gd name="T7" fmla="*/ 2147483647 h 48"/>
              <a:gd name="T8" fmla="*/ 2147483647 w 41"/>
              <a:gd name="T9" fmla="*/ 2147483647 h 48"/>
              <a:gd name="T10" fmla="*/ 2147483647 w 41"/>
              <a:gd name="T11" fmla="*/ 2147483647 h 48"/>
              <a:gd name="T12" fmla="*/ 2147483647 w 41"/>
              <a:gd name="T13" fmla="*/ 2147483647 h 48"/>
              <a:gd name="T14" fmla="*/ 2147483647 w 41"/>
              <a:gd name="T15" fmla="*/ 2147483647 h 48"/>
              <a:gd name="T16" fmla="*/ 2147483647 w 41"/>
              <a:gd name="T17" fmla="*/ 2147483647 h 48"/>
              <a:gd name="T18" fmla="*/ 2147483647 w 41"/>
              <a:gd name="T19" fmla="*/ 2147483647 h 48"/>
              <a:gd name="T20" fmla="*/ 2147483647 w 41"/>
              <a:gd name="T21" fmla="*/ 2147483647 h 48"/>
              <a:gd name="T22" fmla="*/ 2147483647 w 41"/>
              <a:gd name="T23" fmla="*/ 2147483647 h 48"/>
              <a:gd name="T24" fmla="*/ 2147483647 w 41"/>
              <a:gd name="T25" fmla="*/ 2147483647 h 48"/>
              <a:gd name="T26" fmla="*/ 2147483647 w 41"/>
              <a:gd name="T27" fmla="*/ 2147483647 h 48"/>
              <a:gd name="T28" fmla="*/ 2147483647 w 41"/>
              <a:gd name="T29" fmla="*/ 2147483647 h 48"/>
              <a:gd name="T30" fmla="*/ 2147483647 w 41"/>
              <a:gd name="T31" fmla="*/ 2147483647 h 48"/>
              <a:gd name="T32" fmla="*/ 2147483647 w 41"/>
              <a:gd name="T33" fmla="*/ 2147483647 h 48"/>
              <a:gd name="T34" fmla="*/ 2147483647 w 41"/>
              <a:gd name="T35" fmla="*/ 2147483647 h 48"/>
              <a:gd name="T36" fmla="*/ 2147483647 w 41"/>
              <a:gd name="T37" fmla="*/ 2147483647 h 48"/>
              <a:gd name="T38" fmla="*/ 2147483647 w 41"/>
              <a:gd name="T39" fmla="*/ 0 h 48"/>
              <a:gd name="T40" fmla="*/ 2147483647 w 41"/>
              <a:gd name="T41" fmla="*/ 0 h 48"/>
              <a:gd name="T42" fmla="*/ 2147483647 w 41"/>
              <a:gd name="T43" fmla="*/ 0 h 48"/>
              <a:gd name="T44" fmla="*/ 2147483647 w 41"/>
              <a:gd name="T45" fmla="*/ 2147483647 h 48"/>
              <a:gd name="T46" fmla="*/ 2147483647 w 41"/>
              <a:gd name="T47" fmla="*/ 2147483647 h 48"/>
              <a:gd name="T48" fmla="*/ 2147483647 w 41"/>
              <a:gd name="T49" fmla="*/ 2147483647 h 48"/>
              <a:gd name="T50" fmla="*/ 2147483647 w 41"/>
              <a:gd name="T51" fmla="*/ 2147483647 h 48"/>
              <a:gd name="T52" fmla="*/ 2147483647 w 41"/>
              <a:gd name="T53" fmla="*/ 2147483647 h 48"/>
              <a:gd name="T54" fmla="*/ 2147483647 w 41"/>
              <a:gd name="T55" fmla="*/ 2147483647 h 48"/>
              <a:gd name="T56" fmla="*/ 0 w 41"/>
              <a:gd name="T57" fmla="*/ 2147483647 h 48"/>
              <a:gd name="T58" fmla="*/ 0 w 41"/>
              <a:gd name="T59" fmla="*/ 2147483647 h 48"/>
              <a:gd name="T60" fmla="*/ 0 w 41"/>
              <a:gd name="T61" fmla="*/ 2147483647 h 48"/>
              <a:gd name="T62" fmla="*/ 0 w 41"/>
              <a:gd name="T63" fmla="*/ 2147483647 h 48"/>
              <a:gd name="T64" fmla="*/ 0 w 41"/>
              <a:gd name="T65" fmla="*/ 2147483647 h 48"/>
              <a:gd name="T66" fmla="*/ 2147483647 w 41"/>
              <a:gd name="T67" fmla="*/ 2147483647 h 48"/>
              <a:gd name="T68" fmla="*/ 2147483647 w 41"/>
              <a:gd name="T69" fmla="*/ 2147483647 h 48"/>
              <a:gd name="T70" fmla="*/ 2147483647 w 41"/>
              <a:gd name="T71" fmla="*/ 2147483647 h 48"/>
              <a:gd name="T72" fmla="*/ 2147483647 w 41"/>
              <a:gd name="T73" fmla="*/ 2147483647 h 48"/>
              <a:gd name="T74" fmla="*/ 2147483647 w 41"/>
              <a:gd name="T75" fmla="*/ 2147483647 h 48"/>
              <a:gd name="T76" fmla="*/ 2147483647 w 41"/>
              <a:gd name="T77" fmla="*/ 2147483647 h 48"/>
              <a:gd name="T78" fmla="*/ 2147483647 w 41"/>
              <a:gd name="T79" fmla="*/ 2147483647 h 48"/>
              <a:gd name="T80" fmla="*/ 2147483647 w 41"/>
              <a:gd name="T81" fmla="*/ 2147483647 h 48"/>
              <a:gd name="T82" fmla="*/ 2147483647 w 41"/>
              <a:gd name="T83" fmla="*/ 2147483647 h 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1"/>
              <a:gd name="T127" fmla="*/ 0 h 48"/>
              <a:gd name="T128" fmla="*/ 41 w 41"/>
              <a:gd name="T129" fmla="*/ 48 h 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1" h="48">
                <a:moveTo>
                  <a:pt x="21" y="48"/>
                </a:moveTo>
                <a:lnTo>
                  <a:pt x="23" y="48"/>
                </a:lnTo>
                <a:lnTo>
                  <a:pt x="28" y="48"/>
                </a:lnTo>
                <a:lnTo>
                  <a:pt x="31" y="45"/>
                </a:lnTo>
                <a:lnTo>
                  <a:pt x="34" y="42"/>
                </a:lnTo>
                <a:lnTo>
                  <a:pt x="36" y="42"/>
                </a:lnTo>
                <a:lnTo>
                  <a:pt x="39" y="39"/>
                </a:lnTo>
                <a:lnTo>
                  <a:pt x="39" y="37"/>
                </a:lnTo>
                <a:lnTo>
                  <a:pt x="41" y="31"/>
                </a:lnTo>
                <a:lnTo>
                  <a:pt x="41" y="28"/>
                </a:lnTo>
                <a:lnTo>
                  <a:pt x="41" y="25"/>
                </a:lnTo>
                <a:lnTo>
                  <a:pt x="41" y="20"/>
                </a:lnTo>
                <a:lnTo>
                  <a:pt x="41" y="17"/>
                </a:lnTo>
                <a:lnTo>
                  <a:pt x="39" y="14"/>
                </a:lnTo>
                <a:lnTo>
                  <a:pt x="39" y="11"/>
                </a:lnTo>
                <a:lnTo>
                  <a:pt x="36" y="9"/>
                </a:lnTo>
                <a:lnTo>
                  <a:pt x="34" y="6"/>
                </a:lnTo>
                <a:lnTo>
                  <a:pt x="31" y="3"/>
                </a:lnTo>
                <a:lnTo>
                  <a:pt x="28" y="3"/>
                </a:lnTo>
                <a:lnTo>
                  <a:pt x="23" y="0"/>
                </a:lnTo>
                <a:lnTo>
                  <a:pt x="21" y="0"/>
                </a:lnTo>
                <a:lnTo>
                  <a:pt x="18" y="0"/>
                </a:lnTo>
                <a:lnTo>
                  <a:pt x="13" y="3"/>
                </a:lnTo>
                <a:lnTo>
                  <a:pt x="10" y="3"/>
                </a:lnTo>
                <a:lnTo>
                  <a:pt x="7" y="6"/>
                </a:lnTo>
                <a:lnTo>
                  <a:pt x="5" y="9"/>
                </a:lnTo>
                <a:lnTo>
                  <a:pt x="2" y="11"/>
                </a:lnTo>
                <a:lnTo>
                  <a:pt x="2" y="14"/>
                </a:lnTo>
                <a:lnTo>
                  <a:pt x="0" y="17"/>
                </a:lnTo>
                <a:lnTo>
                  <a:pt x="0" y="20"/>
                </a:lnTo>
                <a:lnTo>
                  <a:pt x="0" y="25"/>
                </a:lnTo>
                <a:lnTo>
                  <a:pt x="0" y="28"/>
                </a:lnTo>
                <a:lnTo>
                  <a:pt x="0" y="31"/>
                </a:lnTo>
                <a:lnTo>
                  <a:pt x="2" y="37"/>
                </a:lnTo>
                <a:lnTo>
                  <a:pt x="2" y="39"/>
                </a:lnTo>
                <a:lnTo>
                  <a:pt x="5" y="42"/>
                </a:lnTo>
                <a:lnTo>
                  <a:pt x="7" y="42"/>
                </a:lnTo>
                <a:lnTo>
                  <a:pt x="10" y="45"/>
                </a:lnTo>
                <a:lnTo>
                  <a:pt x="13" y="48"/>
                </a:lnTo>
                <a:lnTo>
                  <a:pt x="18" y="48"/>
                </a:lnTo>
                <a:lnTo>
                  <a:pt x="21" y="48"/>
                </a:lnTo>
                <a:close/>
              </a:path>
            </a:pathLst>
          </a:custGeom>
          <a:solidFill>
            <a:schemeClr val="tx1"/>
          </a:solidFill>
          <a:ln w="9525">
            <a:solidFill>
              <a:schemeClr val="tx1"/>
            </a:solidFill>
            <a:round/>
            <a:headEnd/>
            <a:tailEnd/>
          </a:ln>
        </p:spPr>
        <p:txBody>
          <a:bodyPr/>
          <a:lstStyle/>
          <a:p>
            <a:pPr algn="ctr" fontAlgn="base">
              <a:lnSpc>
                <a:spcPct val="70000"/>
              </a:lnSpc>
              <a:spcBef>
                <a:spcPct val="0"/>
              </a:spcBef>
              <a:spcAft>
                <a:spcPct val="0"/>
              </a:spcAft>
            </a:pPr>
            <a:endParaRPr lang="en-US" sz="2400" b="1">
              <a:solidFill>
                <a:srgbClr val="CC0000"/>
              </a:solidFill>
            </a:endParaRPr>
          </a:p>
        </p:txBody>
      </p:sp>
      <p:sp>
        <p:nvSpPr>
          <p:cNvPr id="47" name="Freeform 11"/>
          <p:cNvSpPr>
            <a:spLocks/>
          </p:cNvSpPr>
          <p:nvPr/>
        </p:nvSpPr>
        <p:spPr bwMode="auto">
          <a:xfrm>
            <a:off x="3240570" y="2502188"/>
            <a:ext cx="144000" cy="144727"/>
          </a:xfrm>
          <a:custGeom>
            <a:avLst/>
            <a:gdLst>
              <a:gd name="T0" fmla="*/ 2147483647 w 41"/>
              <a:gd name="T1" fmla="*/ 2147483647 h 48"/>
              <a:gd name="T2" fmla="*/ 2147483647 w 41"/>
              <a:gd name="T3" fmla="*/ 2147483647 h 48"/>
              <a:gd name="T4" fmla="*/ 2147483647 w 41"/>
              <a:gd name="T5" fmla="*/ 2147483647 h 48"/>
              <a:gd name="T6" fmla="*/ 2147483647 w 41"/>
              <a:gd name="T7" fmla="*/ 2147483647 h 48"/>
              <a:gd name="T8" fmla="*/ 2147483647 w 41"/>
              <a:gd name="T9" fmla="*/ 2147483647 h 48"/>
              <a:gd name="T10" fmla="*/ 2147483647 w 41"/>
              <a:gd name="T11" fmla="*/ 2147483647 h 48"/>
              <a:gd name="T12" fmla="*/ 2147483647 w 41"/>
              <a:gd name="T13" fmla="*/ 2147483647 h 48"/>
              <a:gd name="T14" fmla="*/ 2147483647 w 41"/>
              <a:gd name="T15" fmla="*/ 2147483647 h 48"/>
              <a:gd name="T16" fmla="*/ 2147483647 w 41"/>
              <a:gd name="T17" fmla="*/ 2147483647 h 48"/>
              <a:gd name="T18" fmla="*/ 2147483647 w 41"/>
              <a:gd name="T19" fmla="*/ 2147483647 h 48"/>
              <a:gd name="T20" fmla="*/ 2147483647 w 41"/>
              <a:gd name="T21" fmla="*/ 2147483647 h 48"/>
              <a:gd name="T22" fmla="*/ 2147483647 w 41"/>
              <a:gd name="T23" fmla="*/ 2147483647 h 48"/>
              <a:gd name="T24" fmla="*/ 2147483647 w 41"/>
              <a:gd name="T25" fmla="*/ 2147483647 h 48"/>
              <a:gd name="T26" fmla="*/ 2147483647 w 41"/>
              <a:gd name="T27" fmla="*/ 2147483647 h 48"/>
              <a:gd name="T28" fmla="*/ 2147483647 w 41"/>
              <a:gd name="T29" fmla="*/ 2147483647 h 48"/>
              <a:gd name="T30" fmla="*/ 2147483647 w 41"/>
              <a:gd name="T31" fmla="*/ 2147483647 h 48"/>
              <a:gd name="T32" fmla="*/ 2147483647 w 41"/>
              <a:gd name="T33" fmla="*/ 2147483647 h 48"/>
              <a:gd name="T34" fmla="*/ 2147483647 w 41"/>
              <a:gd name="T35" fmla="*/ 2147483647 h 48"/>
              <a:gd name="T36" fmla="*/ 2147483647 w 41"/>
              <a:gd name="T37" fmla="*/ 2147483647 h 48"/>
              <a:gd name="T38" fmla="*/ 2147483647 w 41"/>
              <a:gd name="T39" fmla="*/ 0 h 48"/>
              <a:gd name="T40" fmla="*/ 2147483647 w 41"/>
              <a:gd name="T41" fmla="*/ 0 h 48"/>
              <a:gd name="T42" fmla="*/ 2147483647 w 41"/>
              <a:gd name="T43" fmla="*/ 0 h 48"/>
              <a:gd name="T44" fmla="*/ 2147483647 w 41"/>
              <a:gd name="T45" fmla="*/ 2147483647 h 48"/>
              <a:gd name="T46" fmla="*/ 2147483647 w 41"/>
              <a:gd name="T47" fmla="*/ 2147483647 h 48"/>
              <a:gd name="T48" fmla="*/ 2147483647 w 41"/>
              <a:gd name="T49" fmla="*/ 2147483647 h 48"/>
              <a:gd name="T50" fmla="*/ 2147483647 w 41"/>
              <a:gd name="T51" fmla="*/ 2147483647 h 48"/>
              <a:gd name="T52" fmla="*/ 2147483647 w 41"/>
              <a:gd name="T53" fmla="*/ 2147483647 h 48"/>
              <a:gd name="T54" fmla="*/ 2147483647 w 41"/>
              <a:gd name="T55" fmla="*/ 2147483647 h 48"/>
              <a:gd name="T56" fmla="*/ 0 w 41"/>
              <a:gd name="T57" fmla="*/ 2147483647 h 48"/>
              <a:gd name="T58" fmla="*/ 0 w 41"/>
              <a:gd name="T59" fmla="*/ 2147483647 h 48"/>
              <a:gd name="T60" fmla="*/ 0 w 41"/>
              <a:gd name="T61" fmla="*/ 2147483647 h 48"/>
              <a:gd name="T62" fmla="*/ 0 w 41"/>
              <a:gd name="T63" fmla="*/ 2147483647 h 48"/>
              <a:gd name="T64" fmla="*/ 0 w 41"/>
              <a:gd name="T65" fmla="*/ 2147483647 h 48"/>
              <a:gd name="T66" fmla="*/ 2147483647 w 41"/>
              <a:gd name="T67" fmla="*/ 2147483647 h 48"/>
              <a:gd name="T68" fmla="*/ 2147483647 w 41"/>
              <a:gd name="T69" fmla="*/ 2147483647 h 48"/>
              <a:gd name="T70" fmla="*/ 2147483647 w 41"/>
              <a:gd name="T71" fmla="*/ 2147483647 h 48"/>
              <a:gd name="T72" fmla="*/ 2147483647 w 41"/>
              <a:gd name="T73" fmla="*/ 2147483647 h 48"/>
              <a:gd name="T74" fmla="*/ 2147483647 w 41"/>
              <a:gd name="T75" fmla="*/ 2147483647 h 48"/>
              <a:gd name="T76" fmla="*/ 2147483647 w 41"/>
              <a:gd name="T77" fmla="*/ 2147483647 h 48"/>
              <a:gd name="T78" fmla="*/ 2147483647 w 41"/>
              <a:gd name="T79" fmla="*/ 2147483647 h 48"/>
              <a:gd name="T80" fmla="*/ 2147483647 w 41"/>
              <a:gd name="T81" fmla="*/ 2147483647 h 48"/>
              <a:gd name="T82" fmla="*/ 2147483647 w 41"/>
              <a:gd name="T83" fmla="*/ 2147483647 h 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1"/>
              <a:gd name="T127" fmla="*/ 0 h 48"/>
              <a:gd name="T128" fmla="*/ 41 w 41"/>
              <a:gd name="T129" fmla="*/ 48 h 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1" h="48">
                <a:moveTo>
                  <a:pt x="21" y="48"/>
                </a:moveTo>
                <a:lnTo>
                  <a:pt x="23" y="48"/>
                </a:lnTo>
                <a:lnTo>
                  <a:pt x="28" y="48"/>
                </a:lnTo>
                <a:lnTo>
                  <a:pt x="31" y="45"/>
                </a:lnTo>
                <a:lnTo>
                  <a:pt x="34" y="42"/>
                </a:lnTo>
                <a:lnTo>
                  <a:pt x="36" y="42"/>
                </a:lnTo>
                <a:lnTo>
                  <a:pt x="39" y="39"/>
                </a:lnTo>
                <a:lnTo>
                  <a:pt x="39" y="37"/>
                </a:lnTo>
                <a:lnTo>
                  <a:pt x="41" y="31"/>
                </a:lnTo>
                <a:lnTo>
                  <a:pt x="41" y="28"/>
                </a:lnTo>
                <a:lnTo>
                  <a:pt x="41" y="25"/>
                </a:lnTo>
                <a:lnTo>
                  <a:pt x="41" y="20"/>
                </a:lnTo>
                <a:lnTo>
                  <a:pt x="41" y="17"/>
                </a:lnTo>
                <a:lnTo>
                  <a:pt x="39" y="14"/>
                </a:lnTo>
                <a:lnTo>
                  <a:pt x="39" y="11"/>
                </a:lnTo>
                <a:lnTo>
                  <a:pt x="36" y="9"/>
                </a:lnTo>
                <a:lnTo>
                  <a:pt x="34" y="6"/>
                </a:lnTo>
                <a:lnTo>
                  <a:pt x="31" y="3"/>
                </a:lnTo>
                <a:lnTo>
                  <a:pt x="28" y="3"/>
                </a:lnTo>
                <a:lnTo>
                  <a:pt x="23" y="0"/>
                </a:lnTo>
                <a:lnTo>
                  <a:pt x="21" y="0"/>
                </a:lnTo>
                <a:lnTo>
                  <a:pt x="18" y="0"/>
                </a:lnTo>
                <a:lnTo>
                  <a:pt x="13" y="3"/>
                </a:lnTo>
                <a:lnTo>
                  <a:pt x="10" y="3"/>
                </a:lnTo>
                <a:lnTo>
                  <a:pt x="7" y="6"/>
                </a:lnTo>
                <a:lnTo>
                  <a:pt x="5" y="9"/>
                </a:lnTo>
                <a:lnTo>
                  <a:pt x="2" y="11"/>
                </a:lnTo>
                <a:lnTo>
                  <a:pt x="2" y="14"/>
                </a:lnTo>
                <a:lnTo>
                  <a:pt x="0" y="17"/>
                </a:lnTo>
                <a:lnTo>
                  <a:pt x="0" y="20"/>
                </a:lnTo>
                <a:lnTo>
                  <a:pt x="0" y="25"/>
                </a:lnTo>
                <a:lnTo>
                  <a:pt x="0" y="28"/>
                </a:lnTo>
                <a:lnTo>
                  <a:pt x="0" y="31"/>
                </a:lnTo>
                <a:lnTo>
                  <a:pt x="2" y="37"/>
                </a:lnTo>
                <a:lnTo>
                  <a:pt x="2" y="39"/>
                </a:lnTo>
                <a:lnTo>
                  <a:pt x="5" y="42"/>
                </a:lnTo>
                <a:lnTo>
                  <a:pt x="7" y="42"/>
                </a:lnTo>
                <a:lnTo>
                  <a:pt x="10" y="45"/>
                </a:lnTo>
                <a:lnTo>
                  <a:pt x="13" y="48"/>
                </a:lnTo>
                <a:lnTo>
                  <a:pt x="18" y="48"/>
                </a:lnTo>
                <a:lnTo>
                  <a:pt x="21" y="48"/>
                </a:lnTo>
                <a:close/>
              </a:path>
            </a:pathLst>
          </a:custGeom>
          <a:solidFill>
            <a:schemeClr val="bg1"/>
          </a:solidFill>
          <a:ln w="38100">
            <a:solidFill>
              <a:schemeClr val="tx1"/>
            </a:solidFill>
            <a:round/>
            <a:headEnd/>
            <a:tailEnd/>
          </a:ln>
        </p:spPr>
        <p:txBody>
          <a:bodyPr/>
          <a:lstStyle/>
          <a:p>
            <a:pPr algn="ctr" fontAlgn="base">
              <a:lnSpc>
                <a:spcPct val="70000"/>
              </a:lnSpc>
              <a:spcBef>
                <a:spcPct val="0"/>
              </a:spcBef>
              <a:spcAft>
                <a:spcPct val="0"/>
              </a:spcAft>
            </a:pPr>
            <a:endParaRPr lang="en-US" sz="2400" b="1">
              <a:solidFill>
                <a:srgbClr val="CC0000"/>
              </a:solidFill>
            </a:endParaRPr>
          </a:p>
        </p:txBody>
      </p:sp>
      <p:sp>
        <p:nvSpPr>
          <p:cNvPr id="48" name="Freeform 11"/>
          <p:cNvSpPr>
            <a:spLocks/>
          </p:cNvSpPr>
          <p:nvPr/>
        </p:nvSpPr>
        <p:spPr bwMode="auto">
          <a:xfrm>
            <a:off x="3240554" y="2819248"/>
            <a:ext cx="144000" cy="144727"/>
          </a:xfrm>
          <a:custGeom>
            <a:avLst/>
            <a:gdLst>
              <a:gd name="T0" fmla="*/ 2147483647 w 41"/>
              <a:gd name="T1" fmla="*/ 2147483647 h 48"/>
              <a:gd name="T2" fmla="*/ 2147483647 w 41"/>
              <a:gd name="T3" fmla="*/ 2147483647 h 48"/>
              <a:gd name="T4" fmla="*/ 2147483647 w 41"/>
              <a:gd name="T5" fmla="*/ 2147483647 h 48"/>
              <a:gd name="T6" fmla="*/ 2147483647 w 41"/>
              <a:gd name="T7" fmla="*/ 2147483647 h 48"/>
              <a:gd name="T8" fmla="*/ 2147483647 w 41"/>
              <a:gd name="T9" fmla="*/ 2147483647 h 48"/>
              <a:gd name="T10" fmla="*/ 2147483647 w 41"/>
              <a:gd name="T11" fmla="*/ 2147483647 h 48"/>
              <a:gd name="T12" fmla="*/ 2147483647 w 41"/>
              <a:gd name="T13" fmla="*/ 2147483647 h 48"/>
              <a:gd name="T14" fmla="*/ 2147483647 w 41"/>
              <a:gd name="T15" fmla="*/ 2147483647 h 48"/>
              <a:gd name="T16" fmla="*/ 2147483647 w 41"/>
              <a:gd name="T17" fmla="*/ 2147483647 h 48"/>
              <a:gd name="T18" fmla="*/ 2147483647 w 41"/>
              <a:gd name="T19" fmla="*/ 2147483647 h 48"/>
              <a:gd name="T20" fmla="*/ 2147483647 w 41"/>
              <a:gd name="T21" fmla="*/ 2147483647 h 48"/>
              <a:gd name="T22" fmla="*/ 2147483647 w 41"/>
              <a:gd name="T23" fmla="*/ 2147483647 h 48"/>
              <a:gd name="T24" fmla="*/ 2147483647 w 41"/>
              <a:gd name="T25" fmla="*/ 2147483647 h 48"/>
              <a:gd name="T26" fmla="*/ 2147483647 w 41"/>
              <a:gd name="T27" fmla="*/ 2147483647 h 48"/>
              <a:gd name="T28" fmla="*/ 2147483647 w 41"/>
              <a:gd name="T29" fmla="*/ 2147483647 h 48"/>
              <a:gd name="T30" fmla="*/ 2147483647 w 41"/>
              <a:gd name="T31" fmla="*/ 2147483647 h 48"/>
              <a:gd name="T32" fmla="*/ 2147483647 w 41"/>
              <a:gd name="T33" fmla="*/ 2147483647 h 48"/>
              <a:gd name="T34" fmla="*/ 2147483647 w 41"/>
              <a:gd name="T35" fmla="*/ 2147483647 h 48"/>
              <a:gd name="T36" fmla="*/ 2147483647 w 41"/>
              <a:gd name="T37" fmla="*/ 2147483647 h 48"/>
              <a:gd name="T38" fmla="*/ 2147483647 w 41"/>
              <a:gd name="T39" fmla="*/ 0 h 48"/>
              <a:gd name="T40" fmla="*/ 2147483647 w 41"/>
              <a:gd name="T41" fmla="*/ 0 h 48"/>
              <a:gd name="T42" fmla="*/ 2147483647 w 41"/>
              <a:gd name="T43" fmla="*/ 0 h 48"/>
              <a:gd name="T44" fmla="*/ 2147483647 w 41"/>
              <a:gd name="T45" fmla="*/ 2147483647 h 48"/>
              <a:gd name="T46" fmla="*/ 2147483647 w 41"/>
              <a:gd name="T47" fmla="*/ 2147483647 h 48"/>
              <a:gd name="T48" fmla="*/ 2147483647 w 41"/>
              <a:gd name="T49" fmla="*/ 2147483647 h 48"/>
              <a:gd name="T50" fmla="*/ 2147483647 w 41"/>
              <a:gd name="T51" fmla="*/ 2147483647 h 48"/>
              <a:gd name="T52" fmla="*/ 2147483647 w 41"/>
              <a:gd name="T53" fmla="*/ 2147483647 h 48"/>
              <a:gd name="T54" fmla="*/ 2147483647 w 41"/>
              <a:gd name="T55" fmla="*/ 2147483647 h 48"/>
              <a:gd name="T56" fmla="*/ 0 w 41"/>
              <a:gd name="T57" fmla="*/ 2147483647 h 48"/>
              <a:gd name="T58" fmla="*/ 0 w 41"/>
              <a:gd name="T59" fmla="*/ 2147483647 h 48"/>
              <a:gd name="T60" fmla="*/ 0 w 41"/>
              <a:gd name="T61" fmla="*/ 2147483647 h 48"/>
              <a:gd name="T62" fmla="*/ 0 w 41"/>
              <a:gd name="T63" fmla="*/ 2147483647 h 48"/>
              <a:gd name="T64" fmla="*/ 0 w 41"/>
              <a:gd name="T65" fmla="*/ 2147483647 h 48"/>
              <a:gd name="T66" fmla="*/ 2147483647 w 41"/>
              <a:gd name="T67" fmla="*/ 2147483647 h 48"/>
              <a:gd name="T68" fmla="*/ 2147483647 w 41"/>
              <a:gd name="T69" fmla="*/ 2147483647 h 48"/>
              <a:gd name="T70" fmla="*/ 2147483647 w 41"/>
              <a:gd name="T71" fmla="*/ 2147483647 h 48"/>
              <a:gd name="T72" fmla="*/ 2147483647 w 41"/>
              <a:gd name="T73" fmla="*/ 2147483647 h 48"/>
              <a:gd name="T74" fmla="*/ 2147483647 w 41"/>
              <a:gd name="T75" fmla="*/ 2147483647 h 48"/>
              <a:gd name="T76" fmla="*/ 2147483647 w 41"/>
              <a:gd name="T77" fmla="*/ 2147483647 h 48"/>
              <a:gd name="T78" fmla="*/ 2147483647 w 41"/>
              <a:gd name="T79" fmla="*/ 2147483647 h 48"/>
              <a:gd name="T80" fmla="*/ 2147483647 w 41"/>
              <a:gd name="T81" fmla="*/ 2147483647 h 48"/>
              <a:gd name="T82" fmla="*/ 2147483647 w 41"/>
              <a:gd name="T83" fmla="*/ 2147483647 h 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1"/>
              <a:gd name="T127" fmla="*/ 0 h 48"/>
              <a:gd name="T128" fmla="*/ 41 w 41"/>
              <a:gd name="T129" fmla="*/ 48 h 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1" h="48">
                <a:moveTo>
                  <a:pt x="21" y="48"/>
                </a:moveTo>
                <a:lnTo>
                  <a:pt x="23" y="48"/>
                </a:lnTo>
                <a:lnTo>
                  <a:pt x="28" y="48"/>
                </a:lnTo>
                <a:lnTo>
                  <a:pt x="31" y="45"/>
                </a:lnTo>
                <a:lnTo>
                  <a:pt x="34" y="42"/>
                </a:lnTo>
                <a:lnTo>
                  <a:pt x="36" y="42"/>
                </a:lnTo>
                <a:lnTo>
                  <a:pt x="39" y="39"/>
                </a:lnTo>
                <a:lnTo>
                  <a:pt x="39" y="37"/>
                </a:lnTo>
                <a:lnTo>
                  <a:pt x="41" y="31"/>
                </a:lnTo>
                <a:lnTo>
                  <a:pt x="41" y="28"/>
                </a:lnTo>
                <a:lnTo>
                  <a:pt x="41" y="25"/>
                </a:lnTo>
                <a:lnTo>
                  <a:pt x="41" y="20"/>
                </a:lnTo>
                <a:lnTo>
                  <a:pt x="41" y="17"/>
                </a:lnTo>
                <a:lnTo>
                  <a:pt x="39" y="14"/>
                </a:lnTo>
                <a:lnTo>
                  <a:pt x="39" y="11"/>
                </a:lnTo>
                <a:lnTo>
                  <a:pt x="36" y="9"/>
                </a:lnTo>
                <a:lnTo>
                  <a:pt x="34" y="6"/>
                </a:lnTo>
                <a:lnTo>
                  <a:pt x="31" y="3"/>
                </a:lnTo>
                <a:lnTo>
                  <a:pt x="28" y="3"/>
                </a:lnTo>
                <a:lnTo>
                  <a:pt x="23" y="0"/>
                </a:lnTo>
                <a:lnTo>
                  <a:pt x="21" y="0"/>
                </a:lnTo>
                <a:lnTo>
                  <a:pt x="18" y="0"/>
                </a:lnTo>
                <a:lnTo>
                  <a:pt x="13" y="3"/>
                </a:lnTo>
                <a:lnTo>
                  <a:pt x="10" y="3"/>
                </a:lnTo>
                <a:lnTo>
                  <a:pt x="7" y="6"/>
                </a:lnTo>
                <a:lnTo>
                  <a:pt x="5" y="9"/>
                </a:lnTo>
                <a:lnTo>
                  <a:pt x="2" y="11"/>
                </a:lnTo>
                <a:lnTo>
                  <a:pt x="2" y="14"/>
                </a:lnTo>
                <a:lnTo>
                  <a:pt x="0" y="17"/>
                </a:lnTo>
                <a:lnTo>
                  <a:pt x="0" y="20"/>
                </a:lnTo>
                <a:lnTo>
                  <a:pt x="0" y="25"/>
                </a:lnTo>
                <a:lnTo>
                  <a:pt x="0" y="28"/>
                </a:lnTo>
                <a:lnTo>
                  <a:pt x="0" y="31"/>
                </a:lnTo>
                <a:lnTo>
                  <a:pt x="2" y="37"/>
                </a:lnTo>
                <a:lnTo>
                  <a:pt x="2" y="39"/>
                </a:lnTo>
                <a:lnTo>
                  <a:pt x="5" y="42"/>
                </a:lnTo>
                <a:lnTo>
                  <a:pt x="7" y="42"/>
                </a:lnTo>
                <a:lnTo>
                  <a:pt x="10" y="45"/>
                </a:lnTo>
                <a:lnTo>
                  <a:pt x="13" y="48"/>
                </a:lnTo>
                <a:lnTo>
                  <a:pt x="18" y="48"/>
                </a:lnTo>
                <a:lnTo>
                  <a:pt x="21" y="48"/>
                </a:lnTo>
                <a:close/>
              </a:path>
            </a:pathLst>
          </a:custGeom>
          <a:solidFill>
            <a:schemeClr val="bg1"/>
          </a:solidFill>
          <a:ln w="38100">
            <a:solidFill>
              <a:schemeClr val="tx1"/>
            </a:solidFill>
            <a:round/>
            <a:headEnd/>
            <a:tailEnd/>
          </a:ln>
        </p:spPr>
        <p:txBody>
          <a:bodyPr/>
          <a:lstStyle/>
          <a:p>
            <a:pPr algn="ctr" fontAlgn="base">
              <a:lnSpc>
                <a:spcPct val="70000"/>
              </a:lnSpc>
              <a:spcBef>
                <a:spcPct val="0"/>
              </a:spcBef>
              <a:spcAft>
                <a:spcPct val="0"/>
              </a:spcAft>
            </a:pPr>
            <a:endParaRPr lang="en-US" sz="2400" b="1">
              <a:solidFill>
                <a:srgbClr val="CC0000"/>
              </a:solidFill>
            </a:endParaRPr>
          </a:p>
        </p:txBody>
      </p:sp>
      <p:sp>
        <p:nvSpPr>
          <p:cNvPr id="49" name="Textfeld 48"/>
          <p:cNvSpPr txBox="1"/>
          <p:nvPr/>
        </p:nvSpPr>
        <p:spPr>
          <a:xfrm>
            <a:off x="1847528" y="2420888"/>
            <a:ext cx="312906" cy="369332"/>
          </a:xfrm>
          <a:prstGeom prst="rect">
            <a:avLst/>
          </a:prstGeom>
          <a:noFill/>
        </p:spPr>
        <p:txBody>
          <a:bodyPr wrap="none" rtlCol="0">
            <a:spAutoFit/>
          </a:bodyPr>
          <a:lstStyle/>
          <a:p>
            <a:r>
              <a:rPr lang="de-DE" dirty="0"/>
              <a:t>L</a:t>
            </a:r>
          </a:p>
        </p:txBody>
      </p:sp>
      <p:sp>
        <p:nvSpPr>
          <p:cNvPr id="50" name="Textfeld 49"/>
          <p:cNvSpPr txBox="1"/>
          <p:nvPr/>
        </p:nvSpPr>
        <p:spPr>
          <a:xfrm>
            <a:off x="1857888" y="2708920"/>
            <a:ext cx="357790" cy="369332"/>
          </a:xfrm>
          <a:prstGeom prst="rect">
            <a:avLst/>
          </a:prstGeom>
          <a:noFill/>
        </p:spPr>
        <p:txBody>
          <a:bodyPr wrap="none" rtlCol="0">
            <a:spAutoFit/>
          </a:bodyPr>
          <a:lstStyle/>
          <a:p>
            <a:r>
              <a:rPr lang="de-DE" dirty="0"/>
              <a:t>H</a:t>
            </a:r>
          </a:p>
        </p:txBody>
      </p:sp>
      <p:sp>
        <p:nvSpPr>
          <p:cNvPr id="51" name="Textfeld 50"/>
          <p:cNvSpPr txBox="1"/>
          <p:nvPr/>
        </p:nvSpPr>
        <p:spPr>
          <a:xfrm>
            <a:off x="6140630" y="2502188"/>
            <a:ext cx="412292" cy="369332"/>
          </a:xfrm>
          <a:prstGeom prst="rect">
            <a:avLst/>
          </a:prstGeom>
          <a:noFill/>
        </p:spPr>
        <p:txBody>
          <a:bodyPr wrap="none" rtlCol="0">
            <a:spAutoFit/>
          </a:bodyPr>
          <a:lstStyle/>
          <a:p>
            <a:r>
              <a:rPr lang="de-DE" dirty="0"/>
              <a:t>W</a:t>
            </a:r>
          </a:p>
        </p:txBody>
      </p:sp>
      <p:cxnSp>
        <p:nvCxnSpPr>
          <p:cNvPr id="52" name="Gerader Verbinder 51"/>
          <p:cNvCxnSpPr/>
          <p:nvPr/>
        </p:nvCxnSpPr>
        <p:spPr>
          <a:xfrm flipH="1">
            <a:off x="5659543" y="2718212"/>
            <a:ext cx="50431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027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Kombinatorische Logik (Schaltnetze)</a:t>
            </a:r>
          </a:p>
          <a:p>
            <a:pPr marL="530225" lvl="1" indent="-176213">
              <a:lnSpc>
                <a:spcPct val="90000"/>
              </a:lnSpc>
            </a:pPr>
            <a:r>
              <a:rPr lang="de-DE" altLang="ko-KR" dirty="0">
                <a:solidFill>
                  <a:schemeClr val="bg1">
                    <a:lumMod val="75000"/>
                  </a:schemeClr>
                </a:solidFill>
                <a:ea typeface="굴림" charset="0"/>
                <a:cs typeface="굴림" charset="0"/>
              </a:rPr>
              <a:t>Logikgatter</a:t>
            </a:r>
          </a:p>
          <a:p>
            <a:pPr marL="530225" lvl="1" indent="-176213">
              <a:lnSpc>
                <a:spcPct val="90000"/>
              </a:lnSpc>
            </a:pPr>
            <a:r>
              <a:rPr lang="de-DE" altLang="ko-KR" dirty="0">
                <a:solidFill>
                  <a:schemeClr val="bg1">
                    <a:lumMod val="75000"/>
                  </a:schemeClr>
                </a:solidFill>
                <a:ea typeface="굴림" charset="0"/>
                <a:cs typeface="굴림" charset="0"/>
              </a:rPr>
              <a:t>Boolesche Algebra</a:t>
            </a:r>
          </a:p>
          <a:p>
            <a:pPr marL="530225" lvl="1" indent="-176213">
              <a:lnSpc>
                <a:spcPct val="90000"/>
              </a:lnSpc>
            </a:pPr>
            <a:r>
              <a:rPr lang="de-DE" altLang="ko-KR" dirty="0">
                <a:solidFill>
                  <a:schemeClr val="bg1">
                    <a:lumMod val="75000"/>
                  </a:schemeClr>
                </a:solidFill>
                <a:ea typeface="굴림" charset="0"/>
                <a:cs typeface="굴림" charset="0"/>
              </a:rPr>
              <a:t>Logiksynthese (Schaltnetzentwurf)</a:t>
            </a:r>
          </a:p>
          <a:p>
            <a:pPr marL="530225" lvl="1" indent="-176213">
              <a:lnSpc>
                <a:spcPct val="90000"/>
              </a:lnSpc>
            </a:pPr>
            <a:r>
              <a:rPr lang="de-DE" altLang="ko-KR" dirty="0">
                <a:solidFill>
                  <a:schemeClr val="bg1">
                    <a:lumMod val="75000"/>
                  </a:schemeClr>
                </a:solidFill>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Sequentielle Logik (Schaltwerke)</a:t>
            </a:r>
          </a:p>
          <a:p>
            <a:pPr marL="523875" lvl="1" indent="-169863">
              <a:lnSpc>
                <a:spcPct val="90000"/>
              </a:lnSpc>
            </a:pPr>
            <a:r>
              <a:rPr lang="de-DE" altLang="ko-KR" dirty="0">
                <a:solidFill>
                  <a:schemeClr val="bg1">
                    <a:lumMod val="75000"/>
                  </a:schemeClr>
                </a:solidFill>
                <a:ea typeface="굴림" charset="0"/>
                <a:cs typeface="굴림" charset="0"/>
              </a:rPr>
              <a:t>Speicherelemente (Flipflops, </a:t>
            </a:r>
            <a:r>
              <a:rPr lang="de-DE" altLang="ko-KR" dirty="0" err="1">
                <a:solidFill>
                  <a:schemeClr val="bg1">
                    <a:lumMod val="75000"/>
                  </a:schemeClr>
                </a:solidFill>
                <a:ea typeface="굴림" charset="0"/>
                <a:cs typeface="굴림" charset="0"/>
              </a:rPr>
              <a:t>Latches</a:t>
            </a:r>
            <a:r>
              <a:rPr lang="de-DE" altLang="ko-KR" dirty="0">
                <a:solidFill>
                  <a:schemeClr val="bg1">
                    <a:lumMod val="75000"/>
                  </a:schemeClr>
                </a:solidFill>
                <a:ea typeface="굴림" charset="0"/>
                <a:cs typeface="굴림" charset="0"/>
              </a:rPr>
              <a:t>)</a:t>
            </a:r>
          </a:p>
          <a:p>
            <a:pPr marL="523875" lvl="1" indent="-169863">
              <a:lnSpc>
                <a:spcPct val="90000"/>
              </a:lnSpc>
            </a:pPr>
            <a:r>
              <a:rPr lang="de-DE" altLang="ko-KR" dirty="0">
                <a:solidFill>
                  <a:schemeClr val="bg1">
                    <a:lumMod val="75000"/>
                  </a:schemeClr>
                </a:solidFill>
                <a:ea typeface="굴림" charset="0"/>
                <a:cs typeface="굴림" charset="0"/>
              </a:rPr>
              <a:t>Schaltwerksentwurf</a:t>
            </a:r>
          </a:p>
          <a:p>
            <a:pPr marL="265113" indent="-265113">
              <a:lnSpc>
                <a:spcPct val="90000"/>
              </a:lnSpc>
              <a:buFont typeface="+mj-lt"/>
              <a:buAutoNum type="arabicPeriod"/>
            </a:pPr>
            <a:r>
              <a:rPr lang="de-DE" altLang="ko-KR" dirty="0">
                <a:solidFill>
                  <a:schemeClr val="bg2"/>
                </a:solidFill>
                <a:ea typeface="굴림" charset="0"/>
                <a:cs typeface="굴림" charset="0"/>
              </a:rPr>
              <a:t> Wichtige Schaltungen</a:t>
            </a:r>
          </a:p>
          <a:p>
            <a:pPr marL="530225" indent="-176213">
              <a:lnSpc>
                <a:spcPct val="90000"/>
              </a:lnSpc>
            </a:pPr>
            <a:r>
              <a:rPr lang="de-DE" altLang="ko-KR" sz="2200" dirty="0">
                <a:ea typeface="굴림" charset="0"/>
                <a:cs typeface="굴림" charset="0"/>
              </a:rPr>
              <a:t>Multiplexer und Decoder</a:t>
            </a:r>
          </a:p>
          <a:p>
            <a:pPr marL="530225" indent="-176213">
              <a:lnSpc>
                <a:spcPct val="90000"/>
              </a:lnSpc>
            </a:pPr>
            <a:r>
              <a:rPr lang="de-DE" altLang="ko-KR" sz="2200" dirty="0">
                <a:solidFill>
                  <a:schemeClr val="bg1">
                    <a:lumMod val="75000"/>
                  </a:schemeClr>
                </a:solidFill>
                <a:ea typeface="굴림" charset="0"/>
                <a:cs typeface="굴림" charset="0"/>
              </a:rPr>
              <a:t>Registersatz</a:t>
            </a:r>
          </a:p>
          <a:p>
            <a:pPr marL="530225" indent="-176213">
              <a:lnSpc>
                <a:spcPct val="90000"/>
              </a:lnSpc>
            </a:pPr>
            <a:r>
              <a:rPr lang="de-DE" altLang="ko-KR" sz="2200" dirty="0">
                <a:solidFill>
                  <a:schemeClr val="bg1">
                    <a:lumMod val="75000"/>
                  </a:schemeClr>
                </a:solidFill>
                <a:ea typeface="굴림" charset="0"/>
                <a:cs typeface="굴림" charset="0"/>
              </a:rPr>
              <a:t>Arithmetisch-Logische Einheit (ALU)</a:t>
            </a:r>
          </a:p>
          <a:p>
            <a:pPr marL="530225" indent="-176213">
              <a:lnSpc>
                <a:spcPct val="90000"/>
              </a:lnSpc>
            </a:pPr>
            <a:r>
              <a:rPr lang="de-DE" altLang="ko-KR" sz="2200" dirty="0">
                <a:solidFill>
                  <a:schemeClr val="bg1">
                    <a:lumMod val="75000"/>
                  </a:schemeClr>
                </a:solidFill>
                <a:ea typeface="굴림" charset="0"/>
                <a:cs typeface="굴림" charset="0"/>
              </a:rPr>
              <a:t>Ripple-Carry und Carry-Look-</a:t>
            </a:r>
            <a:r>
              <a:rPr lang="de-DE" altLang="ko-KR" sz="2200" dirty="0" err="1">
                <a:solidFill>
                  <a:schemeClr val="bg1">
                    <a:lumMod val="75000"/>
                  </a:schemeClr>
                </a:solidFill>
                <a:ea typeface="굴림" charset="0"/>
                <a:cs typeface="굴림" charset="0"/>
              </a:rPr>
              <a:t>Ahead</a:t>
            </a:r>
            <a:r>
              <a:rPr lang="de-DE" altLang="ko-KR" sz="2200" dirty="0">
                <a:solidFill>
                  <a:schemeClr val="bg1">
                    <a:lumMod val="75000"/>
                  </a:schemeClr>
                </a:solidFill>
                <a:ea typeface="굴림" charset="0"/>
                <a:cs typeface="굴림" charset="0"/>
              </a:rPr>
              <a:t> </a:t>
            </a:r>
            <a:r>
              <a:rPr lang="de-DE" altLang="ko-KR" sz="2200" dirty="0" err="1">
                <a:solidFill>
                  <a:schemeClr val="bg1">
                    <a:lumMod val="75000"/>
                  </a:schemeClr>
                </a:solidFill>
                <a:ea typeface="굴림" charset="0"/>
                <a:cs typeface="굴림" charset="0"/>
              </a:rPr>
              <a:t>Addierer</a:t>
            </a:r>
            <a:endParaRPr lang="de-DE" altLang="ko-KR" sz="2200" dirty="0">
              <a:solidFill>
                <a:schemeClr val="bg1">
                  <a:lumMod val="75000"/>
                </a:schemeClr>
              </a:solidFill>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74</a:t>
            </a:fld>
            <a:endParaRPr lang="en-US"/>
          </a:p>
        </p:txBody>
      </p:sp>
    </p:spTree>
    <p:extLst>
      <p:ext uri="{BB962C8B-B14F-4D97-AF65-F5344CB8AC3E}">
        <p14:creationId xmlns:p14="http://schemas.microsoft.com/office/powerpoint/2010/main" val="2453704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kumimoji="1" lang="de-DE" kern="0" dirty="0">
                <a:latin typeface="Calibri" pitchFamily="34" charset="0"/>
              </a:rPr>
              <a:t>MUX-Symbole</a:t>
            </a:r>
            <a:endParaRPr lang="de-DE" dirty="0"/>
          </a:p>
        </p:txBody>
      </p:sp>
      <p:sp>
        <p:nvSpPr>
          <p:cNvPr id="7" name="Inhaltsplatzhalter 6"/>
          <p:cNvSpPr>
            <a:spLocks noGrp="1"/>
          </p:cNvSpPr>
          <p:nvPr>
            <p:ph idx="1"/>
          </p:nvPr>
        </p:nvSpPr>
        <p:spPr/>
        <p:txBody>
          <a:bodyPr/>
          <a:lstStyle/>
          <a:p>
            <a:pPr marL="0" indent="0">
              <a:buNone/>
            </a:pPr>
            <a:r>
              <a:rPr lang="de-DE" dirty="0"/>
              <a:t> </a:t>
            </a:r>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75</a:t>
            </a:fld>
            <a:endParaRPr lang="de-DE"/>
          </a:p>
        </p:txBody>
      </p:sp>
      <p:grpSp>
        <p:nvGrpSpPr>
          <p:cNvPr id="9228" name="Group 26"/>
          <p:cNvGrpSpPr>
            <a:grpSpLocks/>
          </p:cNvGrpSpPr>
          <p:nvPr/>
        </p:nvGrpSpPr>
        <p:grpSpPr bwMode="auto">
          <a:xfrm>
            <a:off x="3160565" y="2791916"/>
            <a:ext cx="1935163" cy="1766888"/>
            <a:chOff x="901" y="1455"/>
            <a:chExt cx="1219" cy="1113"/>
          </a:xfrm>
        </p:grpSpPr>
        <p:grpSp>
          <p:nvGrpSpPr>
            <p:cNvPr id="9270" name="Group 14"/>
            <p:cNvGrpSpPr>
              <a:grpSpLocks/>
            </p:cNvGrpSpPr>
            <p:nvPr/>
          </p:nvGrpSpPr>
          <p:grpSpPr bwMode="auto">
            <a:xfrm>
              <a:off x="901" y="1455"/>
              <a:ext cx="1219" cy="1113"/>
              <a:chOff x="710" y="1096"/>
              <a:chExt cx="1219" cy="1113"/>
            </a:xfrm>
          </p:grpSpPr>
          <p:sp>
            <p:nvSpPr>
              <p:cNvPr id="9273" name="AutoShape 15"/>
              <p:cNvSpPr>
                <a:spLocks noChangeArrowheads="1"/>
              </p:cNvSpPr>
              <p:nvPr/>
            </p:nvSpPr>
            <p:spPr bwMode="auto">
              <a:xfrm>
                <a:off x="1243" y="1545"/>
                <a:ext cx="213" cy="664"/>
              </a:xfrm>
              <a:prstGeom prst="roundRect">
                <a:avLst>
                  <a:gd name="adj" fmla="val 46417"/>
                </a:avLst>
              </a:prstGeom>
              <a:solidFill>
                <a:srgbClr val="FFFFFF"/>
              </a:solidFill>
              <a:ln w="12700">
                <a:solidFill>
                  <a:srgbClr val="000000"/>
                </a:solidFill>
                <a:round/>
                <a:headEnd/>
                <a:tailEnd/>
              </a:ln>
            </p:spPr>
            <p:txBody>
              <a:bodyPr wrap="none" anchor="ctr"/>
              <a:lstStyle/>
              <a:p>
                <a:endParaRPr lang="de-DE"/>
              </a:p>
            </p:txBody>
          </p:sp>
          <p:sp>
            <p:nvSpPr>
              <p:cNvPr id="9274" name="Line 16"/>
              <p:cNvSpPr>
                <a:spLocks noChangeShapeType="1"/>
              </p:cNvSpPr>
              <p:nvPr/>
            </p:nvSpPr>
            <p:spPr bwMode="auto">
              <a:xfrm>
                <a:off x="893" y="1968"/>
                <a:ext cx="338" cy="0"/>
              </a:xfrm>
              <a:prstGeom prst="line">
                <a:avLst/>
              </a:prstGeom>
              <a:noFill/>
              <a:ln w="12700">
                <a:solidFill>
                  <a:srgbClr val="000000"/>
                </a:solidFill>
                <a:round/>
                <a:headEnd/>
                <a:tailEnd type="triangle" w="med" len="med"/>
              </a:ln>
            </p:spPr>
            <p:txBody>
              <a:bodyPr wrap="none" anchor="ctr"/>
              <a:lstStyle/>
              <a:p>
                <a:endParaRPr lang="en-US"/>
              </a:p>
            </p:txBody>
          </p:sp>
          <p:sp>
            <p:nvSpPr>
              <p:cNvPr id="9275" name="Line 17"/>
              <p:cNvSpPr>
                <a:spLocks noChangeShapeType="1"/>
              </p:cNvSpPr>
              <p:nvPr/>
            </p:nvSpPr>
            <p:spPr bwMode="auto">
              <a:xfrm>
                <a:off x="1349" y="1329"/>
                <a:ext cx="0" cy="196"/>
              </a:xfrm>
              <a:prstGeom prst="line">
                <a:avLst/>
              </a:prstGeom>
              <a:noFill/>
              <a:ln w="12700">
                <a:solidFill>
                  <a:srgbClr val="000000"/>
                </a:solidFill>
                <a:round/>
                <a:headEnd/>
                <a:tailEnd type="triangle" w="med" len="med"/>
              </a:ln>
            </p:spPr>
            <p:txBody>
              <a:bodyPr wrap="none" anchor="ctr"/>
              <a:lstStyle/>
              <a:p>
                <a:endParaRPr lang="en-US"/>
              </a:p>
            </p:txBody>
          </p:sp>
          <p:sp>
            <p:nvSpPr>
              <p:cNvPr id="9276" name="Rectangle 18"/>
              <p:cNvSpPr>
                <a:spLocks noChangeArrowheads="1"/>
              </p:cNvSpPr>
              <p:nvPr/>
            </p:nvSpPr>
            <p:spPr bwMode="auto">
              <a:xfrm>
                <a:off x="1283" y="1096"/>
                <a:ext cx="363" cy="251"/>
              </a:xfrm>
              <a:prstGeom prst="rect">
                <a:avLst/>
              </a:prstGeom>
              <a:noFill/>
              <a:ln w="12700">
                <a:noFill/>
                <a:miter lim="800000"/>
                <a:headEnd/>
                <a:tailEnd/>
              </a:ln>
            </p:spPr>
            <p:txBody>
              <a:bodyPr wrap="none" lIns="19050" tIns="26988" rIns="19050" bIns="26988"/>
              <a:lstStyle/>
              <a:p>
                <a:pPr defTabSz="904875" eaLnBrk="0" hangingPunct="0">
                  <a:lnSpc>
                    <a:spcPts val="2700"/>
                  </a:lnSpc>
                  <a:spcBef>
                    <a:spcPts val="600"/>
                  </a:spcBef>
                  <a:spcAft>
                    <a:spcPts val="600"/>
                  </a:spcAft>
                  <a:tabLst>
                    <a:tab pos="452438" algn="l"/>
                    <a:tab pos="904875" algn="l"/>
                    <a:tab pos="1357313" algn="l"/>
                  </a:tabLst>
                </a:pPr>
                <a:r>
                  <a:rPr kumimoji="1" lang="en-GB">
                    <a:solidFill>
                      <a:srgbClr val="000000"/>
                    </a:solidFill>
                    <a:latin typeface="Arial" charset="0"/>
                  </a:rPr>
                  <a:t>S</a:t>
                </a:r>
              </a:p>
            </p:txBody>
          </p:sp>
          <p:sp>
            <p:nvSpPr>
              <p:cNvPr id="9277" name="Line 19"/>
              <p:cNvSpPr>
                <a:spLocks noChangeShapeType="1"/>
              </p:cNvSpPr>
              <p:nvPr/>
            </p:nvSpPr>
            <p:spPr bwMode="auto">
              <a:xfrm>
                <a:off x="893" y="1755"/>
                <a:ext cx="338" cy="0"/>
              </a:xfrm>
              <a:prstGeom prst="line">
                <a:avLst/>
              </a:prstGeom>
              <a:noFill/>
              <a:ln w="12700">
                <a:solidFill>
                  <a:srgbClr val="000000"/>
                </a:solidFill>
                <a:round/>
                <a:headEnd/>
                <a:tailEnd type="triangle" w="med" len="med"/>
              </a:ln>
            </p:spPr>
            <p:txBody>
              <a:bodyPr wrap="none" anchor="ctr"/>
              <a:lstStyle/>
              <a:p>
                <a:endParaRPr lang="en-US"/>
              </a:p>
            </p:txBody>
          </p:sp>
          <p:sp>
            <p:nvSpPr>
              <p:cNvPr id="9278" name="Line 20"/>
              <p:cNvSpPr>
                <a:spLocks noChangeShapeType="1"/>
              </p:cNvSpPr>
              <p:nvPr/>
            </p:nvSpPr>
            <p:spPr bwMode="auto">
              <a:xfrm>
                <a:off x="1469" y="1881"/>
                <a:ext cx="338" cy="0"/>
              </a:xfrm>
              <a:prstGeom prst="line">
                <a:avLst/>
              </a:prstGeom>
              <a:noFill/>
              <a:ln w="12700">
                <a:solidFill>
                  <a:srgbClr val="000000"/>
                </a:solidFill>
                <a:round/>
                <a:headEnd/>
                <a:tailEnd type="triangle" w="med" len="med"/>
              </a:ln>
            </p:spPr>
            <p:txBody>
              <a:bodyPr wrap="none" anchor="ctr"/>
              <a:lstStyle/>
              <a:p>
                <a:endParaRPr lang="en-US"/>
              </a:p>
            </p:txBody>
          </p:sp>
          <p:sp>
            <p:nvSpPr>
              <p:cNvPr id="9279" name="Rectangle 21"/>
              <p:cNvSpPr>
                <a:spLocks noChangeArrowheads="1"/>
              </p:cNvSpPr>
              <p:nvPr/>
            </p:nvSpPr>
            <p:spPr bwMode="auto">
              <a:xfrm>
                <a:off x="1702" y="1619"/>
                <a:ext cx="227" cy="181"/>
              </a:xfrm>
              <a:prstGeom prst="rect">
                <a:avLst/>
              </a:prstGeom>
              <a:noFill/>
              <a:ln w="12700">
                <a:noFill/>
                <a:miter lim="800000"/>
                <a:headEnd/>
                <a:tailEnd/>
              </a:ln>
            </p:spPr>
            <p:txBody>
              <a:bodyPr wrap="none" lIns="19050" tIns="26988" rIns="19050" bIns="26988"/>
              <a:lstStyle/>
              <a:p>
                <a:pPr defTabSz="904875" eaLnBrk="0" hangingPunct="0">
                  <a:lnSpc>
                    <a:spcPts val="2700"/>
                  </a:lnSpc>
                  <a:spcBef>
                    <a:spcPts val="600"/>
                  </a:spcBef>
                  <a:spcAft>
                    <a:spcPts val="600"/>
                  </a:spcAft>
                  <a:tabLst>
                    <a:tab pos="452438" algn="l"/>
                    <a:tab pos="904875" algn="l"/>
                    <a:tab pos="1357313" algn="l"/>
                  </a:tabLst>
                </a:pPr>
                <a:r>
                  <a:rPr kumimoji="1" lang="en-GB">
                    <a:solidFill>
                      <a:srgbClr val="000000"/>
                    </a:solidFill>
                    <a:latin typeface="Arial" charset="0"/>
                  </a:rPr>
                  <a:t>C</a:t>
                </a:r>
              </a:p>
            </p:txBody>
          </p:sp>
          <p:sp>
            <p:nvSpPr>
              <p:cNvPr id="9280" name="Rectangle 22"/>
              <p:cNvSpPr>
                <a:spLocks noChangeArrowheads="1"/>
              </p:cNvSpPr>
              <p:nvPr/>
            </p:nvSpPr>
            <p:spPr bwMode="auto">
              <a:xfrm>
                <a:off x="710" y="1573"/>
                <a:ext cx="363" cy="387"/>
              </a:xfrm>
              <a:prstGeom prst="rect">
                <a:avLst/>
              </a:prstGeom>
              <a:noFill/>
              <a:ln w="12700">
                <a:noFill/>
                <a:miter lim="800000"/>
                <a:headEnd/>
                <a:tailEnd/>
              </a:ln>
            </p:spPr>
            <p:txBody>
              <a:bodyPr wrap="none" lIns="19050" tIns="26988" rIns="19050" bIns="26988"/>
              <a:lstStyle/>
              <a:p>
                <a:pPr defTabSz="904875" eaLnBrk="0" hangingPunct="0">
                  <a:lnSpc>
                    <a:spcPts val="2700"/>
                  </a:lnSpc>
                  <a:spcBef>
                    <a:spcPts val="600"/>
                  </a:spcBef>
                  <a:spcAft>
                    <a:spcPts val="600"/>
                  </a:spcAft>
                  <a:tabLst>
                    <a:tab pos="452438" algn="l"/>
                    <a:tab pos="904875" algn="l"/>
                    <a:tab pos="1357313" algn="l"/>
                  </a:tabLst>
                </a:pPr>
                <a:r>
                  <a:rPr kumimoji="1" lang="en-GB">
                    <a:solidFill>
                      <a:srgbClr val="000000"/>
                    </a:solidFill>
                    <a:latin typeface="Arial" charset="0"/>
                  </a:rPr>
                  <a:t>A</a:t>
                </a:r>
              </a:p>
            </p:txBody>
          </p:sp>
          <p:sp>
            <p:nvSpPr>
              <p:cNvPr id="9281" name="Rectangle 23"/>
              <p:cNvSpPr>
                <a:spLocks noChangeArrowheads="1"/>
              </p:cNvSpPr>
              <p:nvPr/>
            </p:nvSpPr>
            <p:spPr bwMode="auto">
              <a:xfrm>
                <a:off x="718" y="1794"/>
                <a:ext cx="363" cy="387"/>
              </a:xfrm>
              <a:prstGeom prst="rect">
                <a:avLst/>
              </a:prstGeom>
              <a:noFill/>
              <a:ln w="12700">
                <a:noFill/>
                <a:miter lim="800000"/>
                <a:headEnd/>
                <a:tailEnd/>
              </a:ln>
            </p:spPr>
            <p:txBody>
              <a:bodyPr wrap="none" lIns="19050" tIns="26988" rIns="19050" bIns="26988"/>
              <a:lstStyle/>
              <a:p>
                <a:pPr defTabSz="904875" eaLnBrk="0" hangingPunct="0">
                  <a:lnSpc>
                    <a:spcPts val="2700"/>
                  </a:lnSpc>
                  <a:spcBef>
                    <a:spcPts val="600"/>
                  </a:spcBef>
                  <a:spcAft>
                    <a:spcPts val="600"/>
                  </a:spcAft>
                  <a:tabLst>
                    <a:tab pos="452438" algn="l"/>
                    <a:tab pos="904875" algn="l"/>
                    <a:tab pos="1357313" algn="l"/>
                  </a:tabLst>
                </a:pPr>
                <a:r>
                  <a:rPr kumimoji="1" lang="en-GB">
                    <a:solidFill>
                      <a:srgbClr val="000000"/>
                    </a:solidFill>
                    <a:latin typeface="Arial" charset="0"/>
                  </a:rPr>
                  <a:t>B</a:t>
                </a:r>
              </a:p>
            </p:txBody>
          </p:sp>
        </p:grpSp>
        <p:sp>
          <p:nvSpPr>
            <p:cNvPr id="9271" name="Rectangle 24"/>
            <p:cNvSpPr>
              <a:spLocks noChangeArrowheads="1"/>
            </p:cNvSpPr>
            <p:nvPr/>
          </p:nvSpPr>
          <p:spPr bwMode="auto">
            <a:xfrm>
              <a:off x="1478" y="2051"/>
              <a:ext cx="315" cy="189"/>
            </a:xfrm>
            <a:prstGeom prst="rect">
              <a:avLst/>
            </a:prstGeom>
            <a:noFill/>
            <a:ln w="12700">
              <a:noFill/>
              <a:miter lim="800000"/>
              <a:headEnd/>
              <a:tailEnd/>
            </a:ln>
          </p:spPr>
          <p:txBody>
            <a:bodyPr wrap="none" lIns="19050" tIns="26988" rIns="19050" bIns="26988"/>
            <a:lstStyle/>
            <a:p>
              <a:pPr defTabSz="904875" eaLnBrk="0" hangingPunct="0">
                <a:lnSpc>
                  <a:spcPts val="1400"/>
                </a:lnSpc>
                <a:tabLst>
                  <a:tab pos="452438" algn="l"/>
                  <a:tab pos="904875" algn="l"/>
                  <a:tab pos="1357313" algn="l"/>
                </a:tabLst>
              </a:pPr>
              <a:r>
                <a:rPr kumimoji="1" lang="en-GB" sz="1200">
                  <a:solidFill>
                    <a:srgbClr val="000000"/>
                  </a:solidFill>
                  <a:latin typeface="Arial" charset="0"/>
                </a:rPr>
                <a:t>0</a:t>
              </a:r>
            </a:p>
          </p:txBody>
        </p:sp>
        <p:sp>
          <p:nvSpPr>
            <p:cNvPr id="9272" name="Rectangle 25"/>
            <p:cNvSpPr>
              <a:spLocks noChangeArrowheads="1"/>
            </p:cNvSpPr>
            <p:nvPr/>
          </p:nvSpPr>
          <p:spPr bwMode="auto">
            <a:xfrm>
              <a:off x="1478" y="2271"/>
              <a:ext cx="315" cy="190"/>
            </a:xfrm>
            <a:prstGeom prst="rect">
              <a:avLst/>
            </a:prstGeom>
            <a:noFill/>
            <a:ln w="12700">
              <a:noFill/>
              <a:miter lim="800000"/>
              <a:headEnd/>
              <a:tailEnd/>
            </a:ln>
          </p:spPr>
          <p:txBody>
            <a:bodyPr wrap="none" lIns="19050" tIns="26988" rIns="19050" bIns="26988"/>
            <a:lstStyle/>
            <a:p>
              <a:pPr defTabSz="904875" eaLnBrk="0" hangingPunct="0">
                <a:lnSpc>
                  <a:spcPts val="1400"/>
                </a:lnSpc>
                <a:tabLst>
                  <a:tab pos="452438" algn="l"/>
                  <a:tab pos="904875" algn="l"/>
                  <a:tab pos="1357313" algn="l"/>
                </a:tabLst>
              </a:pPr>
              <a:r>
                <a:rPr kumimoji="1" lang="en-GB" sz="1200">
                  <a:solidFill>
                    <a:srgbClr val="000000"/>
                  </a:solidFill>
                  <a:latin typeface="Arial" charset="0"/>
                </a:rPr>
                <a:t>1</a:t>
              </a:r>
            </a:p>
          </p:txBody>
        </p:sp>
      </p:grpSp>
      <p:sp>
        <p:nvSpPr>
          <p:cNvPr id="9229" name="AutoShape 27"/>
          <p:cNvSpPr>
            <a:spLocks noChangeArrowheads="1"/>
          </p:cNvSpPr>
          <p:nvPr/>
        </p:nvSpPr>
        <p:spPr bwMode="auto">
          <a:xfrm rot="-5400000">
            <a:off x="7407102" y="3770611"/>
            <a:ext cx="1214437" cy="4254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9050">
            <a:solidFill>
              <a:schemeClr val="tx1"/>
            </a:solidFill>
            <a:miter lim="800000"/>
            <a:headEnd/>
            <a:tailEnd/>
          </a:ln>
        </p:spPr>
        <p:txBody>
          <a:bodyPr wrap="none" anchor="ctr"/>
          <a:lstStyle/>
          <a:p>
            <a:endParaRPr lang="en-US"/>
          </a:p>
        </p:txBody>
      </p:sp>
      <p:sp>
        <p:nvSpPr>
          <p:cNvPr id="9230" name="Line 28"/>
          <p:cNvSpPr>
            <a:spLocks noChangeShapeType="1"/>
          </p:cNvSpPr>
          <p:nvPr/>
        </p:nvSpPr>
        <p:spPr bwMode="auto">
          <a:xfrm>
            <a:off x="7363445" y="3725367"/>
            <a:ext cx="431800" cy="0"/>
          </a:xfrm>
          <a:prstGeom prst="line">
            <a:avLst/>
          </a:prstGeom>
          <a:noFill/>
          <a:ln w="19050">
            <a:solidFill>
              <a:schemeClr val="tx1"/>
            </a:solidFill>
            <a:round/>
            <a:headEnd/>
            <a:tailEnd type="triangle" w="med" len="med"/>
          </a:ln>
        </p:spPr>
        <p:txBody>
          <a:bodyPr/>
          <a:lstStyle/>
          <a:p>
            <a:endParaRPr lang="en-US"/>
          </a:p>
        </p:txBody>
      </p:sp>
      <p:sp>
        <p:nvSpPr>
          <p:cNvPr id="9231" name="Line 29"/>
          <p:cNvSpPr>
            <a:spLocks noChangeShapeType="1"/>
          </p:cNvSpPr>
          <p:nvPr/>
        </p:nvSpPr>
        <p:spPr bwMode="auto">
          <a:xfrm>
            <a:off x="7363445" y="4230192"/>
            <a:ext cx="431800" cy="0"/>
          </a:xfrm>
          <a:prstGeom prst="line">
            <a:avLst/>
          </a:prstGeom>
          <a:noFill/>
          <a:ln w="19050">
            <a:solidFill>
              <a:schemeClr val="tx1"/>
            </a:solidFill>
            <a:round/>
            <a:headEnd/>
            <a:tailEnd type="triangle" w="med" len="med"/>
          </a:ln>
        </p:spPr>
        <p:txBody>
          <a:bodyPr/>
          <a:lstStyle/>
          <a:p>
            <a:endParaRPr lang="en-US"/>
          </a:p>
        </p:txBody>
      </p:sp>
      <p:sp>
        <p:nvSpPr>
          <p:cNvPr id="9232" name="Line 30"/>
          <p:cNvSpPr>
            <a:spLocks noChangeShapeType="1"/>
          </p:cNvSpPr>
          <p:nvPr/>
        </p:nvSpPr>
        <p:spPr bwMode="auto">
          <a:xfrm>
            <a:off x="8228633" y="4014292"/>
            <a:ext cx="431800" cy="0"/>
          </a:xfrm>
          <a:prstGeom prst="line">
            <a:avLst/>
          </a:prstGeom>
          <a:noFill/>
          <a:ln w="19050">
            <a:solidFill>
              <a:schemeClr val="tx1"/>
            </a:solidFill>
            <a:round/>
            <a:headEnd/>
            <a:tailEnd type="triangle" w="med" len="med"/>
          </a:ln>
        </p:spPr>
        <p:txBody>
          <a:bodyPr/>
          <a:lstStyle/>
          <a:p>
            <a:endParaRPr lang="en-US"/>
          </a:p>
        </p:txBody>
      </p:sp>
      <p:sp>
        <p:nvSpPr>
          <p:cNvPr id="9233" name="Text Box 31"/>
          <p:cNvSpPr txBox="1">
            <a:spLocks noChangeArrowheads="1"/>
          </p:cNvSpPr>
          <p:nvPr/>
        </p:nvSpPr>
        <p:spPr bwMode="auto">
          <a:xfrm>
            <a:off x="7076108" y="3530105"/>
            <a:ext cx="336550" cy="366713"/>
          </a:xfrm>
          <a:prstGeom prst="rect">
            <a:avLst/>
          </a:prstGeom>
          <a:noFill/>
          <a:ln w="9525">
            <a:noFill/>
            <a:miter lim="800000"/>
            <a:headEnd/>
            <a:tailEnd/>
          </a:ln>
        </p:spPr>
        <p:txBody>
          <a:bodyPr wrap="none">
            <a:spAutoFit/>
          </a:bodyPr>
          <a:lstStyle/>
          <a:p>
            <a:pPr algn="l">
              <a:lnSpc>
                <a:spcPct val="100000"/>
              </a:lnSpc>
            </a:pPr>
            <a:r>
              <a:rPr lang="en-GB">
                <a:latin typeface="Arial" charset="0"/>
              </a:rPr>
              <a:t>A</a:t>
            </a:r>
            <a:endParaRPr lang="en-US">
              <a:latin typeface="Arial" charset="0"/>
            </a:endParaRPr>
          </a:p>
        </p:txBody>
      </p:sp>
      <p:sp>
        <p:nvSpPr>
          <p:cNvPr id="9234" name="Text Box 32"/>
          <p:cNvSpPr txBox="1">
            <a:spLocks noChangeArrowheads="1"/>
          </p:cNvSpPr>
          <p:nvPr/>
        </p:nvSpPr>
        <p:spPr bwMode="auto">
          <a:xfrm>
            <a:off x="7076108" y="4079380"/>
            <a:ext cx="336550" cy="366713"/>
          </a:xfrm>
          <a:prstGeom prst="rect">
            <a:avLst/>
          </a:prstGeom>
          <a:noFill/>
          <a:ln w="9525">
            <a:noFill/>
            <a:miter lim="800000"/>
            <a:headEnd/>
            <a:tailEnd/>
          </a:ln>
        </p:spPr>
        <p:txBody>
          <a:bodyPr wrap="none">
            <a:spAutoFit/>
          </a:bodyPr>
          <a:lstStyle/>
          <a:p>
            <a:pPr algn="l">
              <a:lnSpc>
                <a:spcPct val="100000"/>
              </a:lnSpc>
            </a:pPr>
            <a:r>
              <a:rPr lang="en-GB">
                <a:latin typeface="Arial" charset="0"/>
              </a:rPr>
              <a:t>B</a:t>
            </a:r>
            <a:endParaRPr lang="en-US">
              <a:latin typeface="Arial" charset="0"/>
            </a:endParaRPr>
          </a:p>
        </p:txBody>
      </p:sp>
      <p:sp>
        <p:nvSpPr>
          <p:cNvPr id="9235" name="Text Box 33"/>
          <p:cNvSpPr txBox="1">
            <a:spLocks noChangeArrowheads="1"/>
          </p:cNvSpPr>
          <p:nvPr/>
        </p:nvSpPr>
        <p:spPr bwMode="auto">
          <a:xfrm>
            <a:off x="8611220" y="3798392"/>
            <a:ext cx="349250" cy="366712"/>
          </a:xfrm>
          <a:prstGeom prst="rect">
            <a:avLst/>
          </a:prstGeom>
          <a:noFill/>
          <a:ln w="9525">
            <a:noFill/>
            <a:miter lim="800000"/>
            <a:headEnd/>
            <a:tailEnd/>
          </a:ln>
        </p:spPr>
        <p:txBody>
          <a:bodyPr wrap="none">
            <a:spAutoFit/>
          </a:bodyPr>
          <a:lstStyle/>
          <a:p>
            <a:pPr algn="l">
              <a:lnSpc>
                <a:spcPct val="100000"/>
              </a:lnSpc>
            </a:pPr>
            <a:r>
              <a:rPr lang="en-GB">
                <a:latin typeface="Arial" charset="0"/>
              </a:rPr>
              <a:t>C</a:t>
            </a:r>
            <a:endParaRPr lang="en-US">
              <a:latin typeface="Arial" charset="0"/>
            </a:endParaRPr>
          </a:p>
        </p:txBody>
      </p:sp>
      <p:sp>
        <p:nvSpPr>
          <p:cNvPr id="9236" name="Line 34"/>
          <p:cNvSpPr>
            <a:spLocks noChangeShapeType="1"/>
          </p:cNvSpPr>
          <p:nvPr/>
        </p:nvSpPr>
        <p:spPr bwMode="auto">
          <a:xfrm>
            <a:off x="8011145" y="3149105"/>
            <a:ext cx="0" cy="360363"/>
          </a:xfrm>
          <a:prstGeom prst="line">
            <a:avLst/>
          </a:prstGeom>
          <a:noFill/>
          <a:ln w="19050">
            <a:solidFill>
              <a:schemeClr val="tx1"/>
            </a:solidFill>
            <a:round/>
            <a:headEnd/>
            <a:tailEnd type="triangle" w="med" len="med"/>
          </a:ln>
        </p:spPr>
        <p:txBody>
          <a:bodyPr/>
          <a:lstStyle/>
          <a:p>
            <a:endParaRPr lang="en-US"/>
          </a:p>
        </p:txBody>
      </p:sp>
      <p:sp>
        <p:nvSpPr>
          <p:cNvPr id="9237" name="Text Box 35"/>
          <p:cNvSpPr txBox="1">
            <a:spLocks noChangeArrowheads="1"/>
          </p:cNvSpPr>
          <p:nvPr/>
        </p:nvSpPr>
        <p:spPr bwMode="auto">
          <a:xfrm>
            <a:off x="7831758" y="2782392"/>
            <a:ext cx="336550" cy="366712"/>
          </a:xfrm>
          <a:prstGeom prst="rect">
            <a:avLst/>
          </a:prstGeom>
          <a:noFill/>
          <a:ln w="9525">
            <a:noFill/>
            <a:miter lim="800000"/>
            <a:headEnd/>
            <a:tailEnd/>
          </a:ln>
        </p:spPr>
        <p:txBody>
          <a:bodyPr wrap="none">
            <a:spAutoFit/>
          </a:bodyPr>
          <a:lstStyle/>
          <a:p>
            <a:pPr algn="l">
              <a:lnSpc>
                <a:spcPct val="100000"/>
              </a:lnSpc>
            </a:pPr>
            <a:r>
              <a:rPr lang="en-GB">
                <a:latin typeface="Arial" charset="0"/>
              </a:rPr>
              <a:t>S</a:t>
            </a:r>
            <a:endParaRPr lang="en-US">
              <a:latin typeface="Arial" charset="0"/>
            </a:endParaRPr>
          </a:p>
        </p:txBody>
      </p:sp>
      <p:sp>
        <p:nvSpPr>
          <p:cNvPr id="9238" name="Text Box 36"/>
          <p:cNvSpPr txBox="1">
            <a:spLocks noChangeArrowheads="1"/>
          </p:cNvSpPr>
          <p:nvPr/>
        </p:nvSpPr>
        <p:spPr bwMode="auto">
          <a:xfrm>
            <a:off x="3071664" y="2420888"/>
            <a:ext cx="2952328" cy="400110"/>
          </a:xfrm>
          <a:prstGeom prst="rect">
            <a:avLst/>
          </a:prstGeom>
          <a:noFill/>
          <a:ln w="9525">
            <a:noFill/>
            <a:miter lim="800000"/>
            <a:headEnd/>
            <a:tailEnd/>
          </a:ln>
        </p:spPr>
        <p:txBody>
          <a:bodyPr wrap="square">
            <a:spAutoFit/>
          </a:bodyPr>
          <a:lstStyle/>
          <a:p>
            <a:pPr algn="l">
              <a:lnSpc>
                <a:spcPct val="100000"/>
              </a:lnSpc>
            </a:pPr>
            <a:r>
              <a:rPr kumimoji="1" lang="en-GB" sz="2000" dirty="0">
                <a:latin typeface="Calibri" pitchFamily="34" charset="0"/>
              </a:rPr>
              <a:t>Symbol  </a:t>
            </a:r>
            <a:r>
              <a:rPr kumimoji="1" lang="en-GB" sz="2000" dirty="0" err="1">
                <a:latin typeface="Calibri" pitchFamily="34" charset="0"/>
              </a:rPr>
              <a:t>im</a:t>
            </a:r>
            <a:r>
              <a:rPr kumimoji="1" lang="en-GB" sz="2000" dirty="0">
                <a:latin typeface="Calibri" pitchFamily="34" charset="0"/>
              </a:rPr>
              <a:t> </a:t>
            </a:r>
            <a:r>
              <a:rPr kumimoji="1" lang="en-GB" sz="2000" dirty="0" err="1">
                <a:latin typeface="Calibri" pitchFamily="34" charset="0"/>
              </a:rPr>
              <a:t>Textbuch</a:t>
            </a:r>
            <a:r>
              <a:rPr kumimoji="1" lang="en-GB" sz="2000" dirty="0">
                <a:latin typeface="Calibri" pitchFamily="34" charset="0"/>
              </a:rPr>
              <a:t>: </a:t>
            </a:r>
          </a:p>
        </p:txBody>
      </p:sp>
      <p:sp>
        <p:nvSpPr>
          <p:cNvPr id="9239" name="Text Box 37"/>
          <p:cNvSpPr txBox="1">
            <a:spLocks noChangeArrowheads="1"/>
          </p:cNvSpPr>
          <p:nvPr/>
        </p:nvSpPr>
        <p:spPr bwMode="auto">
          <a:xfrm>
            <a:off x="7176121" y="2420888"/>
            <a:ext cx="1804575" cy="400110"/>
          </a:xfrm>
          <a:prstGeom prst="rect">
            <a:avLst/>
          </a:prstGeom>
          <a:noFill/>
          <a:ln w="9525">
            <a:noFill/>
            <a:miter lim="800000"/>
            <a:headEnd/>
            <a:tailEnd/>
          </a:ln>
        </p:spPr>
        <p:txBody>
          <a:bodyPr wrap="none">
            <a:spAutoFit/>
          </a:bodyPr>
          <a:lstStyle/>
          <a:p>
            <a:pPr algn="l">
              <a:lnSpc>
                <a:spcPct val="100000"/>
              </a:lnSpc>
            </a:pPr>
            <a:r>
              <a:rPr kumimoji="1" lang="en-GB" sz="2000">
                <a:latin typeface="Calibri" pitchFamily="34" charset="0"/>
              </a:rPr>
              <a:t>gebräuchlicher:</a:t>
            </a:r>
            <a:endParaRPr kumimoji="1" lang="en-US" sz="2000">
              <a:latin typeface="Calibri" pitchFamily="34" charset="0"/>
            </a:endParaRPr>
          </a:p>
        </p:txBody>
      </p:sp>
    </p:spTree>
    <p:extLst>
      <p:ext uri="{BB962C8B-B14F-4D97-AF65-F5344CB8AC3E}">
        <p14:creationId xmlns:p14="http://schemas.microsoft.com/office/powerpoint/2010/main" val="284943894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6"/>
          <p:cNvSpPr>
            <a:spLocks noChangeShapeType="1"/>
          </p:cNvSpPr>
          <p:nvPr/>
        </p:nvSpPr>
        <p:spPr bwMode="auto">
          <a:xfrm>
            <a:off x="2134867" y="2632248"/>
            <a:ext cx="649287"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Text Box 8"/>
          <p:cNvSpPr txBox="1">
            <a:spLocks noChangeArrowheads="1"/>
          </p:cNvSpPr>
          <p:nvPr/>
        </p:nvSpPr>
        <p:spPr bwMode="auto">
          <a:xfrm>
            <a:off x="1847529" y="2416349"/>
            <a:ext cx="3397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a:latin typeface="Verdana Ref" charset="0"/>
              </a:rPr>
              <a:t>A</a:t>
            </a:r>
          </a:p>
        </p:txBody>
      </p:sp>
      <p:sp>
        <p:nvSpPr>
          <p:cNvPr id="15" name="Line 11"/>
          <p:cNvSpPr>
            <a:spLocks noChangeShapeType="1"/>
          </p:cNvSpPr>
          <p:nvPr/>
        </p:nvSpPr>
        <p:spPr bwMode="auto">
          <a:xfrm>
            <a:off x="2134867" y="3212852"/>
            <a:ext cx="649287"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Text Box 12"/>
          <p:cNvSpPr txBox="1">
            <a:spLocks noChangeArrowheads="1"/>
          </p:cNvSpPr>
          <p:nvPr/>
        </p:nvSpPr>
        <p:spPr bwMode="auto">
          <a:xfrm>
            <a:off x="1847529" y="2996953"/>
            <a:ext cx="3397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a:latin typeface="Verdana Ref" charset="0"/>
              </a:rPr>
              <a:t>B</a:t>
            </a:r>
          </a:p>
        </p:txBody>
      </p:sp>
      <p:sp>
        <p:nvSpPr>
          <p:cNvPr id="17" name="Line 13"/>
          <p:cNvSpPr>
            <a:spLocks noChangeShapeType="1"/>
          </p:cNvSpPr>
          <p:nvPr/>
        </p:nvSpPr>
        <p:spPr bwMode="auto">
          <a:xfrm flipH="1">
            <a:off x="3132435" y="4509121"/>
            <a:ext cx="0" cy="5048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Text Box 14"/>
          <p:cNvSpPr txBox="1">
            <a:spLocks noChangeArrowheads="1"/>
          </p:cNvSpPr>
          <p:nvPr/>
        </p:nvSpPr>
        <p:spPr bwMode="auto">
          <a:xfrm>
            <a:off x="2927649" y="5012357"/>
            <a:ext cx="42421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S</a:t>
            </a:r>
            <a:r>
              <a:rPr lang="en-US" altLang="ko-KR" baseline="-25000" dirty="0">
                <a:latin typeface="Verdana Ref" charset="0"/>
              </a:rPr>
              <a:t>1</a:t>
            </a:r>
          </a:p>
        </p:txBody>
      </p:sp>
      <p:sp>
        <p:nvSpPr>
          <p:cNvPr id="39" name="Line 11"/>
          <p:cNvSpPr>
            <a:spLocks noChangeShapeType="1"/>
          </p:cNvSpPr>
          <p:nvPr/>
        </p:nvSpPr>
        <p:spPr bwMode="auto">
          <a:xfrm>
            <a:off x="2134867" y="3782243"/>
            <a:ext cx="649287"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 name="Text Box 12"/>
          <p:cNvSpPr txBox="1">
            <a:spLocks noChangeArrowheads="1"/>
          </p:cNvSpPr>
          <p:nvPr/>
        </p:nvSpPr>
        <p:spPr bwMode="auto">
          <a:xfrm>
            <a:off x="1847528" y="3566343"/>
            <a:ext cx="35136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C</a:t>
            </a:r>
          </a:p>
        </p:txBody>
      </p:sp>
      <p:sp>
        <p:nvSpPr>
          <p:cNvPr id="41" name="Line 11"/>
          <p:cNvSpPr>
            <a:spLocks noChangeShapeType="1"/>
          </p:cNvSpPr>
          <p:nvPr/>
        </p:nvSpPr>
        <p:spPr bwMode="auto">
          <a:xfrm>
            <a:off x="2134867" y="4351634"/>
            <a:ext cx="649287"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2" name="Text Box 12"/>
          <p:cNvSpPr txBox="1">
            <a:spLocks noChangeArrowheads="1"/>
          </p:cNvSpPr>
          <p:nvPr/>
        </p:nvSpPr>
        <p:spPr bwMode="auto">
          <a:xfrm>
            <a:off x="1847528" y="4135734"/>
            <a:ext cx="35136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D</a:t>
            </a:r>
          </a:p>
        </p:txBody>
      </p:sp>
      <p:sp>
        <p:nvSpPr>
          <p:cNvPr id="44" name="Line 13"/>
          <p:cNvSpPr>
            <a:spLocks noChangeShapeType="1"/>
          </p:cNvSpPr>
          <p:nvPr/>
        </p:nvSpPr>
        <p:spPr bwMode="auto">
          <a:xfrm>
            <a:off x="3359697" y="4365105"/>
            <a:ext cx="8657" cy="648841"/>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 name="Text Box 14"/>
          <p:cNvSpPr txBox="1">
            <a:spLocks noChangeArrowheads="1"/>
          </p:cNvSpPr>
          <p:nvPr/>
        </p:nvSpPr>
        <p:spPr bwMode="auto">
          <a:xfrm>
            <a:off x="3163567" y="5012357"/>
            <a:ext cx="42421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S</a:t>
            </a:r>
            <a:r>
              <a:rPr lang="en-US" altLang="ko-KR" baseline="-25000" dirty="0">
                <a:latin typeface="Verdana Ref" charset="0"/>
              </a:rPr>
              <a:t>0</a:t>
            </a:r>
          </a:p>
        </p:txBody>
      </p:sp>
      <p:sp>
        <p:nvSpPr>
          <p:cNvPr id="37" name="Trapezoid 36"/>
          <p:cNvSpPr/>
          <p:nvPr/>
        </p:nvSpPr>
        <p:spPr>
          <a:xfrm rot="5400000">
            <a:off x="1915544" y="3072952"/>
            <a:ext cx="2520280" cy="784104"/>
          </a:xfrm>
          <a:prstGeom prst="trapezoid">
            <a:avLst>
              <a:gd name="adj" fmla="val 51121"/>
            </a:avLst>
          </a:prstGeom>
          <a:solidFill>
            <a:schemeClr val="accent1">
              <a:lumMod val="20000"/>
              <a:lumOff val="80000"/>
            </a:schemeClr>
          </a:solidFill>
          <a:ln w="317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642" name="Rectangle 2"/>
          <p:cNvSpPr>
            <a:spLocks noGrp="1" noChangeArrowheads="1"/>
          </p:cNvSpPr>
          <p:nvPr>
            <p:ph type="title"/>
          </p:nvPr>
        </p:nvSpPr>
        <p:spPr/>
        <p:txBody>
          <a:bodyPr>
            <a:normAutofit/>
          </a:bodyPr>
          <a:lstStyle/>
          <a:p>
            <a:r>
              <a:rPr lang="de-DE" altLang="ko-KR" dirty="0">
                <a:ea typeface="굴림" charset="0"/>
                <a:cs typeface="굴림" charset="0"/>
              </a:rPr>
              <a:t>4-Input MUX</a:t>
            </a:r>
          </a:p>
        </p:txBody>
      </p:sp>
      <p:sp>
        <p:nvSpPr>
          <p:cNvPr id="6" name="Inhaltsplatzhalter 5"/>
          <p:cNvSpPr>
            <a:spLocks noGrp="1"/>
          </p:cNvSpPr>
          <p:nvPr>
            <p:ph idx="1"/>
          </p:nvPr>
        </p:nvSpPr>
        <p:spPr/>
        <p:txBody>
          <a:bodyPr/>
          <a:lstStyle/>
          <a:p>
            <a:pPr marL="0" indent="0">
              <a:buNone/>
            </a:pPr>
            <a:r>
              <a:rPr lang="de-DE" dirty="0"/>
              <a:t> </a:t>
            </a:r>
          </a:p>
        </p:txBody>
      </p:sp>
      <p:sp>
        <p:nvSpPr>
          <p:cNvPr id="3" name="Fußzeilenplatzhalter 2"/>
          <p:cNvSpPr>
            <a:spLocks noGrp="1"/>
          </p:cNvSpPr>
          <p:nvPr>
            <p:ph type="ftr" sz="quarter" idx="11"/>
          </p:nvPr>
        </p:nvSpPr>
        <p:spPr/>
        <p:txBody>
          <a:bodyPr/>
          <a:lstStyle/>
          <a:p>
            <a:r>
              <a:rPr lang="en-US"/>
              <a:t>Prof. Dr. Sebastian Schlesinger</a:t>
            </a:r>
          </a:p>
        </p:txBody>
      </p:sp>
      <p:sp>
        <p:nvSpPr>
          <p:cNvPr id="5" name="Slide Number Placeholder 5"/>
          <p:cNvSpPr>
            <a:spLocks noGrp="1"/>
          </p:cNvSpPr>
          <p:nvPr>
            <p:ph type="sldNum" sz="quarter" idx="12"/>
          </p:nvPr>
        </p:nvSpPr>
        <p:spPr/>
        <p:txBody>
          <a:bodyPr/>
          <a:lstStyle/>
          <a:p>
            <a:fld id="{FBCECE69-AD63-C24B-9D54-0967FF9F21C3}" type="slidenum">
              <a:rPr lang="en-US"/>
              <a:pPr/>
              <a:t>76</a:t>
            </a:fld>
            <a:endParaRPr lang="en-US" dirty="0"/>
          </a:p>
        </p:txBody>
      </p:sp>
      <p:sp>
        <p:nvSpPr>
          <p:cNvPr id="11" name="Line 7"/>
          <p:cNvSpPr>
            <a:spLocks noChangeShapeType="1"/>
          </p:cNvSpPr>
          <p:nvPr/>
        </p:nvSpPr>
        <p:spPr bwMode="auto">
          <a:xfrm>
            <a:off x="3576317" y="3492162"/>
            <a:ext cx="574675"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Text Box 9"/>
          <p:cNvSpPr txBox="1">
            <a:spLocks noChangeArrowheads="1"/>
          </p:cNvSpPr>
          <p:nvPr/>
        </p:nvSpPr>
        <p:spPr bwMode="auto">
          <a:xfrm>
            <a:off x="4079554" y="3347700"/>
            <a:ext cx="36421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Q</a:t>
            </a:r>
          </a:p>
        </p:txBody>
      </p:sp>
      <p:sp>
        <p:nvSpPr>
          <p:cNvPr id="19" name="Text Box 16"/>
          <p:cNvSpPr txBox="1">
            <a:spLocks noChangeArrowheads="1"/>
          </p:cNvSpPr>
          <p:nvPr/>
        </p:nvSpPr>
        <p:spPr bwMode="auto">
          <a:xfrm>
            <a:off x="2783632" y="2486199"/>
            <a:ext cx="441422"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ko-KR" dirty="0">
                <a:latin typeface="Verdana Ref" charset="0"/>
              </a:rPr>
              <a:t>00</a:t>
            </a:r>
          </a:p>
          <a:p>
            <a:endParaRPr lang="en-US" altLang="ko-KR" dirty="0">
              <a:latin typeface="Verdana Ref" charset="0"/>
            </a:endParaRPr>
          </a:p>
          <a:p>
            <a:r>
              <a:rPr lang="en-US" altLang="ko-KR" dirty="0">
                <a:latin typeface="Verdana Ref" charset="0"/>
              </a:rPr>
              <a:t>01</a:t>
            </a:r>
          </a:p>
          <a:p>
            <a:endParaRPr lang="en-US" altLang="ko-KR" dirty="0">
              <a:latin typeface="Verdana Ref" charset="0"/>
            </a:endParaRPr>
          </a:p>
          <a:p>
            <a:r>
              <a:rPr lang="en-US" altLang="ko-KR" dirty="0">
                <a:latin typeface="Verdana Ref" charset="0"/>
              </a:rPr>
              <a:t>10</a:t>
            </a:r>
          </a:p>
          <a:p>
            <a:endParaRPr lang="en-US" altLang="ko-KR" dirty="0">
              <a:latin typeface="Verdana Ref" charset="0"/>
            </a:endParaRPr>
          </a:p>
          <a:p>
            <a:r>
              <a:rPr lang="en-US" altLang="ko-KR" dirty="0">
                <a:latin typeface="Verdana Ref" charset="0"/>
              </a:rPr>
              <a:t>11</a:t>
            </a:r>
          </a:p>
        </p:txBody>
      </p:sp>
      <p:sp>
        <p:nvSpPr>
          <p:cNvPr id="63" name="Freeform 11"/>
          <p:cNvSpPr>
            <a:spLocks noChangeArrowheads="1"/>
          </p:cNvSpPr>
          <p:nvPr/>
        </p:nvSpPr>
        <p:spPr bwMode="auto">
          <a:xfrm>
            <a:off x="6603505" y="1268761"/>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64" name="Freeform 12"/>
          <p:cNvSpPr>
            <a:spLocks noChangeArrowheads="1"/>
          </p:cNvSpPr>
          <p:nvPr/>
        </p:nvSpPr>
        <p:spPr bwMode="auto">
          <a:xfrm>
            <a:off x="6603504" y="1270349"/>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65" name="Freeform 13"/>
          <p:cNvSpPr>
            <a:spLocks noChangeArrowheads="1"/>
          </p:cNvSpPr>
          <p:nvPr/>
        </p:nvSpPr>
        <p:spPr bwMode="auto">
          <a:xfrm>
            <a:off x="5447929" y="1404017"/>
            <a:ext cx="1157164"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66" name="Freeform 14"/>
          <p:cNvSpPr>
            <a:spLocks noChangeArrowheads="1"/>
          </p:cNvSpPr>
          <p:nvPr/>
        </p:nvSpPr>
        <p:spPr bwMode="auto">
          <a:xfrm>
            <a:off x="6244730" y="1808510"/>
            <a:ext cx="360363"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67" name="Freeform 15"/>
          <p:cNvSpPr>
            <a:spLocks noChangeArrowheads="1"/>
          </p:cNvSpPr>
          <p:nvPr/>
        </p:nvSpPr>
        <p:spPr bwMode="auto">
          <a:xfrm>
            <a:off x="7683004" y="1629124"/>
            <a:ext cx="864419"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69" name="Freeform 11"/>
          <p:cNvSpPr>
            <a:spLocks noChangeArrowheads="1"/>
          </p:cNvSpPr>
          <p:nvPr/>
        </p:nvSpPr>
        <p:spPr bwMode="auto">
          <a:xfrm>
            <a:off x="6603505" y="2276873"/>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70" name="Freeform 12"/>
          <p:cNvSpPr>
            <a:spLocks noChangeArrowheads="1"/>
          </p:cNvSpPr>
          <p:nvPr/>
        </p:nvSpPr>
        <p:spPr bwMode="auto">
          <a:xfrm>
            <a:off x="6603504" y="2278461"/>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71" name="Freeform 13"/>
          <p:cNvSpPr>
            <a:spLocks noChangeArrowheads="1"/>
          </p:cNvSpPr>
          <p:nvPr/>
        </p:nvSpPr>
        <p:spPr bwMode="auto">
          <a:xfrm>
            <a:off x="5447929" y="2412129"/>
            <a:ext cx="1157164"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72" name="Freeform 14"/>
          <p:cNvSpPr>
            <a:spLocks noChangeArrowheads="1"/>
          </p:cNvSpPr>
          <p:nvPr/>
        </p:nvSpPr>
        <p:spPr bwMode="auto">
          <a:xfrm>
            <a:off x="6244730" y="2816622"/>
            <a:ext cx="360363"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73" name="Freeform 15"/>
          <p:cNvSpPr>
            <a:spLocks noChangeArrowheads="1"/>
          </p:cNvSpPr>
          <p:nvPr/>
        </p:nvSpPr>
        <p:spPr bwMode="auto">
          <a:xfrm>
            <a:off x="7683004" y="2637236"/>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75" name="Freeform 11"/>
          <p:cNvSpPr>
            <a:spLocks noChangeArrowheads="1"/>
          </p:cNvSpPr>
          <p:nvPr/>
        </p:nvSpPr>
        <p:spPr bwMode="auto">
          <a:xfrm>
            <a:off x="6603505" y="3284985"/>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76" name="Freeform 12"/>
          <p:cNvSpPr>
            <a:spLocks noChangeArrowheads="1"/>
          </p:cNvSpPr>
          <p:nvPr/>
        </p:nvSpPr>
        <p:spPr bwMode="auto">
          <a:xfrm>
            <a:off x="6603504" y="3286573"/>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77" name="Freeform 13"/>
          <p:cNvSpPr>
            <a:spLocks noChangeArrowheads="1"/>
          </p:cNvSpPr>
          <p:nvPr/>
        </p:nvSpPr>
        <p:spPr bwMode="auto">
          <a:xfrm>
            <a:off x="5447929" y="3420241"/>
            <a:ext cx="1157164"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78" name="Freeform 14"/>
          <p:cNvSpPr>
            <a:spLocks noChangeArrowheads="1"/>
          </p:cNvSpPr>
          <p:nvPr/>
        </p:nvSpPr>
        <p:spPr bwMode="auto">
          <a:xfrm>
            <a:off x="6244730" y="3824734"/>
            <a:ext cx="360363"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79" name="Freeform 15"/>
          <p:cNvSpPr>
            <a:spLocks noChangeArrowheads="1"/>
          </p:cNvSpPr>
          <p:nvPr/>
        </p:nvSpPr>
        <p:spPr bwMode="auto">
          <a:xfrm>
            <a:off x="7683004" y="3645348"/>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81" name="Freeform 11"/>
          <p:cNvSpPr>
            <a:spLocks noChangeArrowheads="1"/>
          </p:cNvSpPr>
          <p:nvPr/>
        </p:nvSpPr>
        <p:spPr bwMode="auto">
          <a:xfrm>
            <a:off x="6603505" y="4293097"/>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82" name="Freeform 12"/>
          <p:cNvSpPr>
            <a:spLocks noChangeArrowheads="1"/>
          </p:cNvSpPr>
          <p:nvPr/>
        </p:nvSpPr>
        <p:spPr bwMode="auto">
          <a:xfrm>
            <a:off x="6603504" y="4294685"/>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83" name="Freeform 13"/>
          <p:cNvSpPr>
            <a:spLocks noChangeArrowheads="1"/>
          </p:cNvSpPr>
          <p:nvPr/>
        </p:nvSpPr>
        <p:spPr bwMode="auto">
          <a:xfrm>
            <a:off x="5447929" y="4428353"/>
            <a:ext cx="1157164"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84" name="Freeform 14"/>
          <p:cNvSpPr>
            <a:spLocks noChangeArrowheads="1"/>
          </p:cNvSpPr>
          <p:nvPr/>
        </p:nvSpPr>
        <p:spPr bwMode="auto">
          <a:xfrm>
            <a:off x="6244730" y="4832846"/>
            <a:ext cx="360363"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85" name="Freeform 15"/>
          <p:cNvSpPr>
            <a:spLocks noChangeArrowheads="1"/>
          </p:cNvSpPr>
          <p:nvPr/>
        </p:nvSpPr>
        <p:spPr bwMode="auto">
          <a:xfrm>
            <a:off x="7683004" y="4653460"/>
            <a:ext cx="864419"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88" name="Freeform 17"/>
          <p:cNvSpPr>
            <a:spLocks noChangeArrowheads="1"/>
          </p:cNvSpPr>
          <p:nvPr/>
        </p:nvSpPr>
        <p:spPr bwMode="auto">
          <a:xfrm>
            <a:off x="8907784" y="2928764"/>
            <a:ext cx="1588" cy="158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89" name="Freeform 18"/>
          <p:cNvSpPr>
            <a:spLocks noChangeArrowheads="1"/>
          </p:cNvSpPr>
          <p:nvPr/>
        </p:nvSpPr>
        <p:spPr bwMode="auto">
          <a:xfrm>
            <a:off x="8547422" y="3108153"/>
            <a:ext cx="539750" cy="158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90" name="Freeform 19"/>
          <p:cNvSpPr>
            <a:spLocks noChangeArrowheads="1"/>
          </p:cNvSpPr>
          <p:nvPr/>
        </p:nvSpPr>
        <p:spPr bwMode="auto">
          <a:xfrm>
            <a:off x="8547422" y="3500067"/>
            <a:ext cx="539750" cy="158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91" name="Freeform 20"/>
          <p:cNvSpPr>
            <a:spLocks noChangeArrowheads="1"/>
          </p:cNvSpPr>
          <p:nvPr/>
        </p:nvSpPr>
        <p:spPr bwMode="auto">
          <a:xfrm>
            <a:off x="9985698" y="3287539"/>
            <a:ext cx="358775" cy="1588"/>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sp>
        <p:nvSpPr>
          <p:cNvPr id="92" name="Freeform 18"/>
          <p:cNvSpPr>
            <a:spLocks noChangeArrowheads="1"/>
          </p:cNvSpPr>
          <p:nvPr/>
        </p:nvSpPr>
        <p:spPr bwMode="auto">
          <a:xfrm flipV="1">
            <a:off x="8043366" y="3141613"/>
            <a:ext cx="1152128" cy="72008"/>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93" name="Freeform 18"/>
          <p:cNvSpPr>
            <a:spLocks noChangeArrowheads="1"/>
          </p:cNvSpPr>
          <p:nvPr/>
        </p:nvSpPr>
        <p:spPr bwMode="auto">
          <a:xfrm>
            <a:off x="8043366" y="3357638"/>
            <a:ext cx="1152128" cy="101034"/>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87" name="Freeform 16"/>
          <p:cNvSpPr>
            <a:spLocks noChangeArrowheads="1"/>
          </p:cNvSpPr>
          <p:nvPr/>
        </p:nvSpPr>
        <p:spPr bwMode="auto">
          <a:xfrm>
            <a:off x="8907784" y="2925590"/>
            <a:ext cx="1079500" cy="722313"/>
          </a:xfrm>
          <a:custGeom>
            <a:avLst/>
            <a:gdLst>
              <a:gd name="T0" fmla="*/ 2147483647 w 2997"/>
              <a:gd name="T1" fmla="*/ 2147483647 h 2006"/>
              <a:gd name="T2" fmla="*/ 2147483647 w 2997"/>
              <a:gd name="T3" fmla="*/ 2147483647 h 2006"/>
              <a:gd name="T4" fmla="*/ 2147483647 w 2997"/>
              <a:gd name="T5" fmla="*/ 2147483647 h 2006"/>
              <a:gd name="T6" fmla="*/ 0 w 2997"/>
              <a:gd name="T7" fmla="*/ 2147483647 h 2006"/>
              <a:gd name="T8" fmla="*/ 2147483647 w 2997"/>
              <a:gd name="T9" fmla="*/ 2147483647 h 2006"/>
              <a:gd name="T10" fmla="*/ 0 w 2997"/>
              <a:gd name="T11" fmla="*/ 2147483647 h 2006"/>
              <a:gd name="T12" fmla="*/ 2147483647 w 2997"/>
              <a:gd name="T13" fmla="*/ 2147483647 h 2006"/>
              <a:gd name="T14" fmla="*/ 0 60000 65536"/>
              <a:gd name="T15" fmla="*/ 0 60000 65536"/>
              <a:gd name="T16" fmla="*/ 0 60000 65536"/>
              <a:gd name="T17" fmla="*/ 0 60000 65536"/>
              <a:gd name="T18" fmla="*/ 0 60000 65536"/>
              <a:gd name="T19" fmla="*/ 0 60000 65536"/>
              <a:gd name="T20" fmla="*/ 0 60000 65536"/>
              <a:gd name="T21" fmla="*/ 0 w 2997"/>
              <a:gd name="T22" fmla="*/ 0 h 2006"/>
              <a:gd name="T23" fmla="*/ 2997 w 2997"/>
              <a:gd name="T24" fmla="*/ 2006 h 2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97" h="2006">
                <a:moveTo>
                  <a:pt x="989" y="4"/>
                </a:moveTo>
                <a:cubicBezTo>
                  <a:pt x="1989" y="4"/>
                  <a:pt x="2789" y="604"/>
                  <a:pt x="2996" y="1004"/>
                </a:cubicBezTo>
                <a:cubicBezTo>
                  <a:pt x="2789" y="1404"/>
                  <a:pt x="1989" y="2004"/>
                  <a:pt x="989" y="2004"/>
                </a:cubicBezTo>
                <a:cubicBezTo>
                  <a:pt x="690" y="2005"/>
                  <a:pt x="666" y="2004"/>
                  <a:pt x="0" y="2004"/>
                </a:cubicBezTo>
                <a:cubicBezTo>
                  <a:pt x="199" y="1902"/>
                  <a:pt x="599" y="1602"/>
                  <a:pt x="599" y="1003"/>
                </a:cubicBezTo>
                <a:cubicBezTo>
                  <a:pt x="599" y="404"/>
                  <a:pt x="199" y="104"/>
                  <a:pt x="0" y="6"/>
                </a:cubicBezTo>
                <a:cubicBezTo>
                  <a:pt x="666" y="6"/>
                  <a:pt x="718" y="0"/>
                  <a:pt x="989" y="4"/>
                </a:cubicBezTo>
              </a:path>
            </a:pathLst>
          </a:custGeom>
          <a:solidFill>
            <a:schemeClr val="bg1"/>
          </a:solidFill>
          <a:ln w="9525">
            <a:solidFill>
              <a:srgbClr val="000000"/>
            </a:solidFill>
            <a:miter lim="800000"/>
            <a:headEnd/>
            <a:tailEnd/>
          </a:ln>
        </p:spPr>
        <p:txBody>
          <a:bodyPr wrap="none" anchor="ctr"/>
          <a:lstStyle/>
          <a:p>
            <a:endParaRPr lang="en-US"/>
          </a:p>
        </p:txBody>
      </p:sp>
      <p:cxnSp>
        <p:nvCxnSpPr>
          <p:cNvPr id="20" name="Straight Connector 19"/>
          <p:cNvCxnSpPr>
            <a:endCxn id="89" idx="1"/>
          </p:cNvCxnSpPr>
          <p:nvPr/>
        </p:nvCxnSpPr>
        <p:spPr>
          <a:xfrm>
            <a:off x="8547422" y="1629446"/>
            <a:ext cx="0" cy="1478707"/>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endCxn id="92" idx="1"/>
          </p:cNvCxnSpPr>
          <p:nvPr/>
        </p:nvCxnSpPr>
        <p:spPr>
          <a:xfrm>
            <a:off x="8043366" y="2637557"/>
            <a:ext cx="0" cy="576064"/>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93" idx="1"/>
          </p:cNvCxnSpPr>
          <p:nvPr/>
        </p:nvCxnSpPr>
        <p:spPr>
          <a:xfrm>
            <a:off x="8043366" y="3357639"/>
            <a:ext cx="0" cy="288031"/>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90" idx="1"/>
          </p:cNvCxnSpPr>
          <p:nvPr/>
        </p:nvCxnSpPr>
        <p:spPr>
          <a:xfrm>
            <a:off x="8547422" y="3500067"/>
            <a:ext cx="0" cy="1153715"/>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1" name="Freeform 14"/>
          <p:cNvSpPr>
            <a:spLocks noChangeArrowheads="1"/>
          </p:cNvSpPr>
          <p:nvPr/>
        </p:nvSpPr>
        <p:spPr bwMode="auto">
          <a:xfrm>
            <a:off x="5879977" y="1584670"/>
            <a:ext cx="72040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102" name="Freeform 14"/>
          <p:cNvSpPr>
            <a:spLocks noChangeArrowheads="1"/>
          </p:cNvSpPr>
          <p:nvPr/>
        </p:nvSpPr>
        <p:spPr bwMode="auto">
          <a:xfrm>
            <a:off x="5879977" y="2592782"/>
            <a:ext cx="72040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103" name="Freeform 14"/>
          <p:cNvSpPr>
            <a:spLocks noChangeArrowheads="1"/>
          </p:cNvSpPr>
          <p:nvPr/>
        </p:nvSpPr>
        <p:spPr bwMode="auto">
          <a:xfrm>
            <a:off x="5879977" y="3600894"/>
            <a:ext cx="72040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104" name="Freeform 14"/>
          <p:cNvSpPr>
            <a:spLocks noChangeArrowheads="1"/>
          </p:cNvSpPr>
          <p:nvPr/>
        </p:nvSpPr>
        <p:spPr bwMode="auto">
          <a:xfrm>
            <a:off x="5879977" y="4609006"/>
            <a:ext cx="72040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cxnSp>
        <p:nvCxnSpPr>
          <p:cNvPr id="105" name="Straight Connector 104"/>
          <p:cNvCxnSpPr>
            <a:stCxn id="101" idx="1"/>
          </p:cNvCxnSpPr>
          <p:nvPr/>
        </p:nvCxnSpPr>
        <p:spPr>
          <a:xfrm>
            <a:off x="5879976" y="1584670"/>
            <a:ext cx="0" cy="4004571"/>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66" idx="1"/>
          </p:cNvCxnSpPr>
          <p:nvPr/>
        </p:nvCxnSpPr>
        <p:spPr>
          <a:xfrm flipH="1">
            <a:off x="6240017" y="1808510"/>
            <a:ext cx="4713" cy="378073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0648" name="TextBox 240647"/>
          <p:cNvSpPr txBox="1"/>
          <p:nvPr/>
        </p:nvSpPr>
        <p:spPr>
          <a:xfrm>
            <a:off x="5087888" y="1196752"/>
            <a:ext cx="359394" cy="400110"/>
          </a:xfrm>
          <a:prstGeom prst="rect">
            <a:avLst/>
          </a:prstGeom>
          <a:noFill/>
        </p:spPr>
        <p:txBody>
          <a:bodyPr wrap="none" rtlCol="0">
            <a:spAutoFit/>
          </a:bodyPr>
          <a:lstStyle/>
          <a:p>
            <a:r>
              <a:rPr lang="en-US" sz="2000" dirty="0"/>
              <a:t>A</a:t>
            </a:r>
          </a:p>
        </p:txBody>
      </p:sp>
      <p:sp>
        <p:nvSpPr>
          <p:cNvPr id="112" name="TextBox 111"/>
          <p:cNvSpPr txBox="1"/>
          <p:nvPr/>
        </p:nvSpPr>
        <p:spPr>
          <a:xfrm>
            <a:off x="5087888" y="2204864"/>
            <a:ext cx="360996" cy="400110"/>
          </a:xfrm>
          <a:prstGeom prst="rect">
            <a:avLst/>
          </a:prstGeom>
          <a:noFill/>
        </p:spPr>
        <p:txBody>
          <a:bodyPr wrap="none" rtlCol="0">
            <a:spAutoFit/>
          </a:bodyPr>
          <a:lstStyle/>
          <a:p>
            <a:r>
              <a:rPr lang="en-US" sz="2000" dirty="0"/>
              <a:t>B</a:t>
            </a:r>
          </a:p>
        </p:txBody>
      </p:sp>
      <p:sp>
        <p:nvSpPr>
          <p:cNvPr id="113" name="TextBox 112"/>
          <p:cNvSpPr txBox="1"/>
          <p:nvPr/>
        </p:nvSpPr>
        <p:spPr>
          <a:xfrm>
            <a:off x="5087888" y="3212976"/>
            <a:ext cx="364202" cy="400110"/>
          </a:xfrm>
          <a:prstGeom prst="rect">
            <a:avLst/>
          </a:prstGeom>
          <a:noFill/>
        </p:spPr>
        <p:txBody>
          <a:bodyPr wrap="none" rtlCol="0">
            <a:spAutoFit/>
          </a:bodyPr>
          <a:lstStyle/>
          <a:p>
            <a:r>
              <a:rPr lang="en-US" sz="2000" dirty="0"/>
              <a:t>C</a:t>
            </a:r>
          </a:p>
        </p:txBody>
      </p:sp>
      <p:sp>
        <p:nvSpPr>
          <p:cNvPr id="114" name="TextBox 113"/>
          <p:cNvSpPr txBox="1"/>
          <p:nvPr/>
        </p:nvSpPr>
        <p:spPr>
          <a:xfrm>
            <a:off x="5087888" y="4221088"/>
            <a:ext cx="381836" cy="400110"/>
          </a:xfrm>
          <a:prstGeom prst="rect">
            <a:avLst/>
          </a:prstGeom>
          <a:noFill/>
        </p:spPr>
        <p:txBody>
          <a:bodyPr wrap="none" rtlCol="0">
            <a:spAutoFit/>
          </a:bodyPr>
          <a:lstStyle/>
          <a:p>
            <a:r>
              <a:rPr lang="en-US" sz="2000" dirty="0"/>
              <a:t>D</a:t>
            </a:r>
          </a:p>
        </p:txBody>
      </p:sp>
      <p:sp>
        <p:nvSpPr>
          <p:cNvPr id="115" name="TextBox 114"/>
          <p:cNvSpPr txBox="1"/>
          <p:nvPr/>
        </p:nvSpPr>
        <p:spPr>
          <a:xfrm>
            <a:off x="5663952" y="5589240"/>
            <a:ext cx="468398" cy="400110"/>
          </a:xfrm>
          <a:prstGeom prst="rect">
            <a:avLst/>
          </a:prstGeom>
          <a:noFill/>
        </p:spPr>
        <p:txBody>
          <a:bodyPr wrap="none" rtlCol="0">
            <a:spAutoFit/>
          </a:bodyPr>
          <a:lstStyle/>
          <a:p>
            <a:r>
              <a:rPr lang="en-US" sz="2000" dirty="0"/>
              <a:t>S</a:t>
            </a:r>
            <a:r>
              <a:rPr lang="en-US" sz="2000" baseline="-25000" dirty="0"/>
              <a:t>1</a:t>
            </a:r>
          </a:p>
        </p:txBody>
      </p:sp>
      <p:sp>
        <p:nvSpPr>
          <p:cNvPr id="116" name="TextBox 115"/>
          <p:cNvSpPr txBox="1"/>
          <p:nvPr/>
        </p:nvSpPr>
        <p:spPr>
          <a:xfrm>
            <a:off x="6066866" y="5589240"/>
            <a:ext cx="468398" cy="400110"/>
          </a:xfrm>
          <a:prstGeom prst="rect">
            <a:avLst/>
          </a:prstGeom>
          <a:noFill/>
        </p:spPr>
        <p:txBody>
          <a:bodyPr wrap="none" rtlCol="0">
            <a:spAutoFit/>
          </a:bodyPr>
          <a:lstStyle/>
          <a:p>
            <a:r>
              <a:rPr lang="en-US" sz="2000" dirty="0"/>
              <a:t>S</a:t>
            </a:r>
            <a:r>
              <a:rPr lang="en-US" sz="2000" baseline="-25000" dirty="0"/>
              <a:t>0</a:t>
            </a:r>
          </a:p>
        </p:txBody>
      </p:sp>
      <p:sp>
        <p:nvSpPr>
          <p:cNvPr id="117" name="Oval 116"/>
          <p:cNvSpPr/>
          <p:nvPr/>
        </p:nvSpPr>
        <p:spPr>
          <a:xfrm>
            <a:off x="5807968" y="2524800"/>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6456040" y="1732712"/>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07968" y="3532912"/>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807968" y="4541024"/>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6168008" y="2740824"/>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6168008" y="3748936"/>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6168008" y="4757048"/>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6456040" y="1516688"/>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6456040" y="2524800"/>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456040" y="3748936"/>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217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de-DE" altLang="ko-KR">
                <a:ea typeface="굴림" charset="0"/>
                <a:cs typeface="굴림" charset="0"/>
              </a:rPr>
              <a:t>32 Bit Multiplexer</a:t>
            </a:r>
          </a:p>
        </p:txBody>
      </p:sp>
      <p:sp>
        <p:nvSpPr>
          <p:cNvPr id="11" name="Inhaltsplatzhalter 10"/>
          <p:cNvSpPr>
            <a:spLocks noGrp="1"/>
          </p:cNvSpPr>
          <p:nvPr>
            <p:ph idx="1"/>
          </p:nvPr>
        </p:nvSpPr>
        <p:spPr/>
        <p:txBody>
          <a:bodyPr/>
          <a:lstStyle/>
          <a:p>
            <a:pPr marL="0" indent="0">
              <a:buNone/>
            </a:pPr>
            <a:r>
              <a:rPr lang="de-DE" dirty="0"/>
              <a:t> </a:t>
            </a:r>
          </a:p>
        </p:txBody>
      </p:sp>
      <p:sp>
        <p:nvSpPr>
          <p:cNvPr id="5" name="Fußzeilenplatzhalter 4"/>
          <p:cNvSpPr>
            <a:spLocks noGrp="1"/>
          </p:cNvSpPr>
          <p:nvPr>
            <p:ph type="ftr" sz="quarter" idx="11"/>
          </p:nvPr>
        </p:nvSpPr>
        <p:spPr/>
        <p:txBody>
          <a:bodyPr/>
          <a:lstStyle/>
          <a:p>
            <a:r>
              <a:rPr lang="en-US"/>
              <a:t>Prof. Dr. Sebastian Schlesinger</a:t>
            </a:r>
          </a:p>
        </p:txBody>
      </p:sp>
      <p:sp>
        <p:nvSpPr>
          <p:cNvPr id="6" name="Foliennummernplatzhalter 5"/>
          <p:cNvSpPr>
            <a:spLocks noGrp="1"/>
          </p:cNvSpPr>
          <p:nvPr>
            <p:ph type="sldNum" sz="quarter" idx="12"/>
          </p:nvPr>
        </p:nvSpPr>
        <p:spPr/>
        <p:txBody>
          <a:bodyPr/>
          <a:lstStyle/>
          <a:p>
            <a:fld id="{A3BA6F97-B291-4B4A-8868-41A116DDCAB0}" type="slidenum">
              <a:rPr lang="en-US" smtClean="0"/>
              <a:pPr/>
              <a:t>77</a:t>
            </a:fld>
            <a:endParaRPr lang="en-US"/>
          </a:p>
        </p:txBody>
      </p:sp>
      <p:sp>
        <p:nvSpPr>
          <p:cNvPr id="2" name="Trapezoid 1"/>
          <p:cNvSpPr/>
          <p:nvPr/>
        </p:nvSpPr>
        <p:spPr>
          <a:xfrm rot="5400000">
            <a:off x="2698698" y="3346066"/>
            <a:ext cx="1145268" cy="510916"/>
          </a:xfrm>
          <a:prstGeom prst="trapezoid">
            <a:avLst>
              <a:gd name="adj" fmla="val 43708"/>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0000"/>
                </a:solidFill>
              </a:rPr>
              <a:t>0</a:t>
            </a:r>
          </a:p>
          <a:p>
            <a:pPr algn="ctr"/>
            <a:endParaRPr lang="en-US" dirty="0">
              <a:solidFill>
                <a:srgbClr val="000000"/>
              </a:solidFill>
            </a:endParaRPr>
          </a:p>
          <a:p>
            <a:pPr algn="ctr"/>
            <a:r>
              <a:rPr lang="en-US" dirty="0">
                <a:solidFill>
                  <a:srgbClr val="000000"/>
                </a:solidFill>
              </a:rPr>
              <a:t>1</a:t>
            </a:r>
          </a:p>
        </p:txBody>
      </p:sp>
      <p:cxnSp>
        <p:nvCxnSpPr>
          <p:cNvPr id="4" name="Straight Arrow Connector 3"/>
          <p:cNvCxnSpPr>
            <a:stCxn id="2" idx="0"/>
          </p:cNvCxnSpPr>
          <p:nvPr/>
        </p:nvCxnSpPr>
        <p:spPr>
          <a:xfrm flipV="1">
            <a:off x="3526790" y="3598094"/>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446670" y="3310062"/>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446670" y="3886126"/>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158638" y="3100898"/>
            <a:ext cx="341760" cy="369332"/>
          </a:xfrm>
          <a:prstGeom prst="rect">
            <a:avLst/>
          </a:prstGeom>
          <a:noFill/>
        </p:spPr>
        <p:txBody>
          <a:bodyPr wrap="none" rtlCol="0">
            <a:spAutoFit/>
          </a:bodyPr>
          <a:lstStyle/>
          <a:p>
            <a:r>
              <a:rPr lang="en-US" dirty="0"/>
              <a:t>A</a:t>
            </a:r>
          </a:p>
        </p:txBody>
      </p:sp>
      <p:sp>
        <p:nvSpPr>
          <p:cNvPr id="12" name="TextBox 11"/>
          <p:cNvSpPr txBox="1"/>
          <p:nvPr/>
        </p:nvSpPr>
        <p:spPr>
          <a:xfrm>
            <a:off x="2158638" y="3667670"/>
            <a:ext cx="343364" cy="369332"/>
          </a:xfrm>
          <a:prstGeom prst="rect">
            <a:avLst/>
          </a:prstGeom>
          <a:noFill/>
        </p:spPr>
        <p:txBody>
          <a:bodyPr wrap="none" rtlCol="0">
            <a:spAutoFit/>
          </a:bodyPr>
          <a:lstStyle/>
          <a:p>
            <a:r>
              <a:rPr lang="en-US" dirty="0"/>
              <a:t>B</a:t>
            </a:r>
          </a:p>
        </p:txBody>
      </p:sp>
      <p:sp>
        <p:nvSpPr>
          <p:cNvPr id="13" name="TextBox 12"/>
          <p:cNvSpPr txBox="1"/>
          <p:nvPr/>
        </p:nvSpPr>
        <p:spPr>
          <a:xfrm>
            <a:off x="4102854" y="3388930"/>
            <a:ext cx="346570" cy="369332"/>
          </a:xfrm>
          <a:prstGeom prst="rect">
            <a:avLst/>
          </a:prstGeom>
          <a:noFill/>
        </p:spPr>
        <p:txBody>
          <a:bodyPr wrap="none" rtlCol="0">
            <a:spAutoFit/>
          </a:bodyPr>
          <a:lstStyle/>
          <a:p>
            <a:r>
              <a:rPr lang="en-US" dirty="0"/>
              <a:t>C</a:t>
            </a:r>
          </a:p>
        </p:txBody>
      </p:sp>
      <p:cxnSp>
        <p:nvCxnSpPr>
          <p:cNvPr id="17" name="Straight Arrow Connector 16"/>
          <p:cNvCxnSpPr>
            <a:endCxn id="2" idx="1"/>
          </p:cNvCxnSpPr>
          <p:nvPr/>
        </p:nvCxnSpPr>
        <p:spPr>
          <a:xfrm flipH="1">
            <a:off x="3271333" y="2576708"/>
            <a:ext cx="6251" cy="563839"/>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807261" y="2164794"/>
            <a:ext cx="893194" cy="369332"/>
          </a:xfrm>
          <a:prstGeom prst="rect">
            <a:avLst/>
          </a:prstGeom>
          <a:noFill/>
        </p:spPr>
        <p:txBody>
          <a:bodyPr wrap="none" rtlCol="0">
            <a:spAutoFit/>
          </a:bodyPr>
          <a:lstStyle/>
          <a:p>
            <a:pPr algn="ctr"/>
            <a:r>
              <a:rPr lang="en-US" dirty="0"/>
              <a:t>Select</a:t>
            </a:r>
          </a:p>
        </p:txBody>
      </p:sp>
      <p:cxnSp>
        <p:nvCxnSpPr>
          <p:cNvPr id="22" name="Straight Connector 21"/>
          <p:cNvCxnSpPr/>
          <p:nvPr/>
        </p:nvCxnSpPr>
        <p:spPr>
          <a:xfrm>
            <a:off x="3742814" y="3460938"/>
            <a:ext cx="72008" cy="288032"/>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662694" y="3172906"/>
            <a:ext cx="72008" cy="288032"/>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62694" y="3748970"/>
            <a:ext cx="72008" cy="288032"/>
          </a:xfrm>
          <a:prstGeom prst="line">
            <a:avLst/>
          </a:prstGeom>
          <a:ln w="1905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342046" y="2956882"/>
            <a:ext cx="444352" cy="338554"/>
          </a:xfrm>
          <a:prstGeom prst="rect">
            <a:avLst/>
          </a:prstGeom>
          <a:noFill/>
        </p:spPr>
        <p:txBody>
          <a:bodyPr wrap="none" rtlCol="0">
            <a:spAutoFit/>
          </a:bodyPr>
          <a:lstStyle/>
          <a:p>
            <a:r>
              <a:rPr lang="en-US" sz="1600" dirty="0"/>
              <a:t>32</a:t>
            </a:r>
          </a:p>
        </p:txBody>
      </p:sp>
      <p:sp>
        <p:nvSpPr>
          <p:cNvPr id="31" name="TextBox 30"/>
          <p:cNvSpPr txBox="1"/>
          <p:nvPr/>
        </p:nvSpPr>
        <p:spPr>
          <a:xfrm>
            <a:off x="3598798" y="3172906"/>
            <a:ext cx="444352" cy="338554"/>
          </a:xfrm>
          <a:prstGeom prst="rect">
            <a:avLst/>
          </a:prstGeom>
          <a:noFill/>
        </p:spPr>
        <p:txBody>
          <a:bodyPr wrap="none" rtlCol="0">
            <a:spAutoFit/>
          </a:bodyPr>
          <a:lstStyle/>
          <a:p>
            <a:r>
              <a:rPr lang="en-US" sz="1600" dirty="0"/>
              <a:t>32</a:t>
            </a:r>
          </a:p>
        </p:txBody>
      </p:sp>
      <p:sp>
        <p:nvSpPr>
          <p:cNvPr id="32" name="TextBox 31"/>
          <p:cNvSpPr txBox="1"/>
          <p:nvPr/>
        </p:nvSpPr>
        <p:spPr>
          <a:xfrm>
            <a:off x="2374662" y="3820978"/>
            <a:ext cx="444352" cy="338554"/>
          </a:xfrm>
          <a:prstGeom prst="rect">
            <a:avLst/>
          </a:prstGeom>
          <a:noFill/>
        </p:spPr>
        <p:txBody>
          <a:bodyPr wrap="none" rtlCol="0">
            <a:spAutoFit/>
          </a:bodyPr>
          <a:lstStyle/>
          <a:p>
            <a:r>
              <a:rPr lang="en-US" sz="1600" dirty="0"/>
              <a:t>32</a:t>
            </a:r>
          </a:p>
        </p:txBody>
      </p:sp>
      <p:sp>
        <p:nvSpPr>
          <p:cNvPr id="33" name="TextBox 32"/>
          <p:cNvSpPr txBox="1"/>
          <p:nvPr/>
        </p:nvSpPr>
        <p:spPr>
          <a:xfrm>
            <a:off x="1919536" y="4541058"/>
            <a:ext cx="2563523" cy="400110"/>
          </a:xfrm>
          <a:prstGeom prst="rect">
            <a:avLst/>
          </a:prstGeom>
          <a:noFill/>
        </p:spPr>
        <p:txBody>
          <a:bodyPr wrap="none" rtlCol="0">
            <a:spAutoFit/>
          </a:bodyPr>
          <a:lstStyle/>
          <a:p>
            <a:pPr algn="ctr"/>
            <a:r>
              <a:rPr lang="de-DE" sz="2000" dirty="0"/>
              <a:t>32 Bit breiter MUX</a:t>
            </a:r>
          </a:p>
        </p:txBody>
      </p:sp>
      <p:sp>
        <p:nvSpPr>
          <p:cNvPr id="34" name="Trapezoid 33"/>
          <p:cNvSpPr/>
          <p:nvPr/>
        </p:nvSpPr>
        <p:spPr>
          <a:xfrm rot="5400000">
            <a:off x="7487521" y="1369912"/>
            <a:ext cx="1145268" cy="510916"/>
          </a:xfrm>
          <a:prstGeom prst="trapezoid">
            <a:avLst>
              <a:gd name="adj" fmla="val 43708"/>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dirty="0">
              <a:solidFill>
                <a:srgbClr val="000000"/>
              </a:solidFill>
            </a:endParaRPr>
          </a:p>
        </p:txBody>
      </p:sp>
      <p:cxnSp>
        <p:nvCxnSpPr>
          <p:cNvPr id="35" name="Straight Arrow Connector 34"/>
          <p:cNvCxnSpPr>
            <a:stCxn id="34" idx="0"/>
          </p:cNvCxnSpPr>
          <p:nvPr/>
        </p:nvCxnSpPr>
        <p:spPr>
          <a:xfrm flipV="1">
            <a:off x="8315613" y="1621940"/>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235493" y="1333908"/>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7235493" y="1909972"/>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804124" y="1124744"/>
            <a:ext cx="537327" cy="369332"/>
          </a:xfrm>
          <a:prstGeom prst="rect">
            <a:avLst/>
          </a:prstGeom>
          <a:noFill/>
        </p:spPr>
        <p:txBody>
          <a:bodyPr wrap="none" rtlCol="0">
            <a:spAutoFit/>
          </a:bodyPr>
          <a:lstStyle/>
          <a:p>
            <a:r>
              <a:rPr lang="en-US" dirty="0"/>
              <a:t>A</a:t>
            </a:r>
            <a:r>
              <a:rPr lang="en-US" baseline="-25000" dirty="0"/>
              <a:t>31</a:t>
            </a:r>
          </a:p>
        </p:txBody>
      </p:sp>
      <p:sp>
        <p:nvSpPr>
          <p:cNvPr id="39" name="TextBox 38"/>
          <p:cNvSpPr txBox="1"/>
          <p:nvPr/>
        </p:nvSpPr>
        <p:spPr>
          <a:xfrm>
            <a:off x="6804123" y="1691516"/>
            <a:ext cx="538930" cy="369332"/>
          </a:xfrm>
          <a:prstGeom prst="rect">
            <a:avLst/>
          </a:prstGeom>
          <a:noFill/>
        </p:spPr>
        <p:txBody>
          <a:bodyPr wrap="none" rtlCol="0">
            <a:spAutoFit/>
          </a:bodyPr>
          <a:lstStyle/>
          <a:p>
            <a:r>
              <a:rPr lang="en-US" dirty="0"/>
              <a:t>B</a:t>
            </a:r>
            <a:r>
              <a:rPr lang="en-US" baseline="-25000" dirty="0"/>
              <a:t>31</a:t>
            </a:r>
          </a:p>
        </p:txBody>
      </p:sp>
      <p:sp>
        <p:nvSpPr>
          <p:cNvPr id="40" name="TextBox 39"/>
          <p:cNvSpPr txBox="1"/>
          <p:nvPr/>
        </p:nvSpPr>
        <p:spPr>
          <a:xfrm>
            <a:off x="8891677" y="1412776"/>
            <a:ext cx="542136" cy="369332"/>
          </a:xfrm>
          <a:prstGeom prst="rect">
            <a:avLst/>
          </a:prstGeom>
          <a:noFill/>
        </p:spPr>
        <p:txBody>
          <a:bodyPr wrap="none" rtlCol="0">
            <a:spAutoFit/>
          </a:bodyPr>
          <a:lstStyle/>
          <a:p>
            <a:r>
              <a:rPr lang="en-US" dirty="0"/>
              <a:t>C</a:t>
            </a:r>
            <a:r>
              <a:rPr lang="en-US" baseline="-25000" dirty="0"/>
              <a:t>31</a:t>
            </a:r>
          </a:p>
        </p:txBody>
      </p:sp>
      <p:cxnSp>
        <p:nvCxnSpPr>
          <p:cNvPr id="41" name="Straight Arrow Connector 40"/>
          <p:cNvCxnSpPr>
            <a:endCxn id="34" idx="1"/>
          </p:cNvCxnSpPr>
          <p:nvPr/>
        </p:nvCxnSpPr>
        <p:spPr>
          <a:xfrm flipH="1">
            <a:off x="8060156" y="600554"/>
            <a:ext cx="6251" cy="563839"/>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596084" y="188640"/>
            <a:ext cx="893194" cy="369332"/>
          </a:xfrm>
          <a:prstGeom prst="rect">
            <a:avLst/>
          </a:prstGeom>
          <a:noFill/>
        </p:spPr>
        <p:txBody>
          <a:bodyPr wrap="none" rtlCol="0">
            <a:spAutoFit/>
          </a:bodyPr>
          <a:lstStyle/>
          <a:p>
            <a:pPr algn="ctr"/>
            <a:r>
              <a:rPr lang="en-US" dirty="0"/>
              <a:t>Select</a:t>
            </a:r>
          </a:p>
        </p:txBody>
      </p:sp>
      <p:cxnSp>
        <p:nvCxnSpPr>
          <p:cNvPr id="50" name="Straight Arrow Connector 49"/>
          <p:cNvCxnSpPr>
            <a:stCxn id="49" idx="0"/>
          </p:cNvCxnSpPr>
          <p:nvPr/>
        </p:nvCxnSpPr>
        <p:spPr>
          <a:xfrm flipV="1">
            <a:off x="8315613" y="3068960"/>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7235493" y="2780928"/>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7235493" y="3356992"/>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804124" y="2571764"/>
            <a:ext cx="537327" cy="369332"/>
          </a:xfrm>
          <a:prstGeom prst="rect">
            <a:avLst/>
          </a:prstGeom>
          <a:noFill/>
        </p:spPr>
        <p:txBody>
          <a:bodyPr wrap="none" rtlCol="0">
            <a:spAutoFit/>
          </a:bodyPr>
          <a:lstStyle/>
          <a:p>
            <a:r>
              <a:rPr lang="en-US" dirty="0"/>
              <a:t>A</a:t>
            </a:r>
            <a:r>
              <a:rPr lang="en-US" baseline="-25000" dirty="0"/>
              <a:t>30</a:t>
            </a:r>
          </a:p>
        </p:txBody>
      </p:sp>
      <p:sp>
        <p:nvSpPr>
          <p:cNvPr id="54" name="TextBox 53"/>
          <p:cNvSpPr txBox="1"/>
          <p:nvPr/>
        </p:nvSpPr>
        <p:spPr>
          <a:xfrm>
            <a:off x="6804123" y="3138536"/>
            <a:ext cx="538930" cy="369332"/>
          </a:xfrm>
          <a:prstGeom prst="rect">
            <a:avLst/>
          </a:prstGeom>
          <a:noFill/>
        </p:spPr>
        <p:txBody>
          <a:bodyPr wrap="none" rtlCol="0">
            <a:spAutoFit/>
          </a:bodyPr>
          <a:lstStyle/>
          <a:p>
            <a:r>
              <a:rPr lang="en-US" dirty="0"/>
              <a:t>B</a:t>
            </a:r>
            <a:r>
              <a:rPr lang="en-US" baseline="-25000" dirty="0"/>
              <a:t>30</a:t>
            </a:r>
          </a:p>
        </p:txBody>
      </p:sp>
      <p:sp>
        <p:nvSpPr>
          <p:cNvPr id="55" name="TextBox 54"/>
          <p:cNvSpPr txBox="1"/>
          <p:nvPr/>
        </p:nvSpPr>
        <p:spPr>
          <a:xfrm>
            <a:off x="8891677" y="2859796"/>
            <a:ext cx="542136" cy="369332"/>
          </a:xfrm>
          <a:prstGeom prst="rect">
            <a:avLst/>
          </a:prstGeom>
          <a:noFill/>
        </p:spPr>
        <p:txBody>
          <a:bodyPr wrap="none" rtlCol="0">
            <a:spAutoFit/>
          </a:bodyPr>
          <a:lstStyle/>
          <a:p>
            <a:r>
              <a:rPr lang="en-US" dirty="0"/>
              <a:t>C</a:t>
            </a:r>
            <a:r>
              <a:rPr lang="en-US" baseline="-25000" dirty="0"/>
              <a:t>30</a:t>
            </a:r>
          </a:p>
        </p:txBody>
      </p:sp>
      <p:sp>
        <p:nvSpPr>
          <p:cNvPr id="56" name="Trapezoid 55"/>
          <p:cNvSpPr/>
          <p:nvPr/>
        </p:nvSpPr>
        <p:spPr>
          <a:xfrm rot="5400000">
            <a:off x="7487521" y="4689140"/>
            <a:ext cx="1145268" cy="510916"/>
          </a:xfrm>
          <a:prstGeom prst="trapezoid">
            <a:avLst>
              <a:gd name="adj" fmla="val 43708"/>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dirty="0">
              <a:solidFill>
                <a:srgbClr val="000000"/>
              </a:solidFill>
            </a:endParaRPr>
          </a:p>
        </p:txBody>
      </p:sp>
      <p:cxnSp>
        <p:nvCxnSpPr>
          <p:cNvPr id="57" name="Straight Arrow Connector 56"/>
          <p:cNvCxnSpPr>
            <a:stCxn id="56" idx="0"/>
          </p:cNvCxnSpPr>
          <p:nvPr/>
        </p:nvCxnSpPr>
        <p:spPr>
          <a:xfrm flipV="1">
            <a:off x="8315613" y="4941168"/>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7235493" y="4653136"/>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7235493" y="5229200"/>
            <a:ext cx="576064" cy="343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804123" y="4443972"/>
            <a:ext cx="439544" cy="369332"/>
          </a:xfrm>
          <a:prstGeom prst="rect">
            <a:avLst/>
          </a:prstGeom>
          <a:noFill/>
        </p:spPr>
        <p:txBody>
          <a:bodyPr wrap="none" rtlCol="0">
            <a:spAutoFit/>
          </a:bodyPr>
          <a:lstStyle/>
          <a:p>
            <a:r>
              <a:rPr lang="en-US" dirty="0"/>
              <a:t>A</a:t>
            </a:r>
            <a:r>
              <a:rPr lang="en-US" baseline="-25000" dirty="0"/>
              <a:t>0</a:t>
            </a:r>
          </a:p>
        </p:txBody>
      </p:sp>
      <p:sp>
        <p:nvSpPr>
          <p:cNvPr id="61" name="TextBox 60"/>
          <p:cNvSpPr txBox="1"/>
          <p:nvPr/>
        </p:nvSpPr>
        <p:spPr>
          <a:xfrm>
            <a:off x="6804123" y="5010744"/>
            <a:ext cx="441146" cy="369332"/>
          </a:xfrm>
          <a:prstGeom prst="rect">
            <a:avLst/>
          </a:prstGeom>
          <a:noFill/>
        </p:spPr>
        <p:txBody>
          <a:bodyPr wrap="none" rtlCol="0">
            <a:spAutoFit/>
          </a:bodyPr>
          <a:lstStyle/>
          <a:p>
            <a:r>
              <a:rPr lang="en-US" dirty="0"/>
              <a:t>B</a:t>
            </a:r>
            <a:r>
              <a:rPr lang="en-US" baseline="-25000" dirty="0"/>
              <a:t>0</a:t>
            </a:r>
          </a:p>
        </p:txBody>
      </p:sp>
      <p:sp>
        <p:nvSpPr>
          <p:cNvPr id="62" name="TextBox 61"/>
          <p:cNvSpPr txBox="1"/>
          <p:nvPr/>
        </p:nvSpPr>
        <p:spPr>
          <a:xfrm>
            <a:off x="8891677" y="4732004"/>
            <a:ext cx="444352" cy="369332"/>
          </a:xfrm>
          <a:prstGeom prst="rect">
            <a:avLst/>
          </a:prstGeom>
          <a:noFill/>
        </p:spPr>
        <p:txBody>
          <a:bodyPr wrap="none" rtlCol="0">
            <a:spAutoFit/>
          </a:bodyPr>
          <a:lstStyle/>
          <a:p>
            <a:r>
              <a:rPr lang="en-US" dirty="0"/>
              <a:t>C</a:t>
            </a:r>
            <a:r>
              <a:rPr lang="en-US" baseline="-25000" dirty="0"/>
              <a:t>0</a:t>
            </a:r>
          </a:p>
        </p:txBody>
      </p:sp>
      <p:sp>
        <p:nvSpPr>
          <p:cNvPr id="27" name="Freeform 26"/>
          <p:cNvSpPr/>
          <p:nvPr/>
        </p:nvSpPr>
        <p:spPr>
          <a:xfrm>
            <a:off x="8047352" y="873769"/>
            <a:ext cx="491594" cy="1763143"/>
          </a:xfrm>
          <a:custGeom>
            <a:avLst/>
            <a:gdLst>
              <a:gd name="connsiteX0" fmla="*/ 13655 w 491594"/>
              <a:gd name="connsiteY0" fmla="*/ 0 h 1761437"/>
              <a:gd name="connsiteX1" fmla="*/ 491594 w 491594"/>
              <a:gd name="connsiteY1" fmla="*/ 0 h 1761437"/>
              <a:gd name="connsiteX2" fmla="*/ 477939 w 491594"/>
              <a:gd name="connsiteY2" fmla="*/ 1515655 h 1761437"/>
              <a:gd name="connsiteX3" fmla="*/ 0 w 491594"/>
              <a:gd name="connsiteY3" fmla="*/ 1515655 h 1761437"/>
              <a:gd name="connsiteX4" fmla="*/ 0 w 491594"/>
              <a:gd name="connsiteY4" fmla="*/ 1761437 h 176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94" h="1761437">
                <a:moveTo>
                  <a:pt x="13655" y="0"/>
                </a:moveTo>
                <a:lnTo>
                  <a:pt x="491594" y="0"/>
                </a:lnTo>
                <a:lnTo>
                  <a:pt x="477939" y="1515655"/>
                </a:lnTo>
                <a:lnTo>
                  <a:pt x="0" y="1515655"/>
                </a:lnTo>
                <a:lnTo>
                  <a:pt x="0" y="1761437"/>
                </a:ln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rapezoid 48"/>
          <p:cNvSpPr/>
          <p:nvPr/>
        </p:nvSpPr>
        <p:spPr>
          <a:xfrm rot="5400000">
            <a:off x="7487521" y="2816932"/>
            <a:ext cx="1145268" cy="510916"/>
          </a:xfrm>
          <a:prstGeom prst="trapezoid">
            <a:avLst>
              <a:gd name="adj" fmla="val 43708"/>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dirty="0">
              <a:solidFill>
                <a:srgbClr val="000000"/>
              </a:solidFill>
            </a:endParaRPr>
          </a:p>
        </p:txBody>
      </p:sp>
      <p:cxnSp>
        <p:nvCxnSpPr>
          <p:cNvPr id="245761" name="Elbow Connector 245760"/>
          <p:cNvCxnSpPr>
            <a:stCxn id="27" idx="2"/>
            <a:endCxn id="56" idx="1"/>
          </p:cNvCxnSpPr>
          <p:nvPr/>
        </p:nvCxnSpPr>
        <p:spPr>
          <a:xfrm flipH="1">
            <a:off x="8060155" y="2390892"/>
            <a:ext cx="465136" cy="2092729"/>
          </a:xfrm>
          <a:prstGeom prst="bentConnector4">
            <a:avLst>
              <a:gd name="adj1" fmla="val -2174"/>
              <a:gd name="adj2" fmla="val 77752"/>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5768" name="Straight Connector 245767"/>
          <p:cNvCxnSpPr>
            <a:endCxn id="49" idx="3"/>
          </p:cNvCxnSpPr>
          <p:nvPr/>
        </p:nvCxnSpPr>
        <p:spPr>
          <a:xfrm flipH="1" flipV="1">
            <a:off x="8060155" y="3533368"/>
            <a:ext cx="2172" cy="471696"/>
          </a:xfrm>
          <a:prstGeom prst="line">
            <a:avLst/>
          </a:prstGeom>
          <a:ln w="19050" cmpd="sng">
            <a:solidFill>
              <a:srgbClr val="00000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5755597" y="5589240"/>
            <a:ext cx="4443139" cy="400110"/>
          </a:xfrm>
          <a:prstGeom prst="rect">
            <a:avLst/>
          </a:prstGeom>
          <a:noFill/>
        </p:spPr>
        <p:txBody>
          <a:bodyPr wrap="none" rtlCol="0">
            <a:spAutoFit/>
          </a:bodyPr>
          <a:lstStyle/>
          <a:p>
            <a:pPr algn="ctr"/>
            <a:r>
              <a:rPr lang="de-DE" sz="2000"/>
              <a:t>(Array </a:t>
            </a:r>
            <a:r>
              <a:rPr lang="de-DE" sz="2000" dirty="0"/>
              <a:t>von 32 1 Bit </a:t>
            </a:r>
            <a:r>
              <a:rPr lang="de-DE" sz="2000"/>
              <a:t>breiten MUX)</a:t>
            </a:r>
            <a:endParaRPr lang="de-DE" sz="2000" dirty="0"/>
          </a:p>
        </p:txBody>
      </p:sp>
    </p:spTree>
    <p:extLst>
      <p:ext uri="{BB962C8B-B14F-4D97-AF65-F5344CB8AC3E}">
        <p14:creationId xmlns:p14="http://schemas.microsoft.com/office/powerpoint/2010/main" val="240758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57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57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P spid="39" grpId="0"/>
      <p:bldP spid="40" grpId="0"/>
      <p:bldP spid="42" grpId="0"/>
      <p:bldP spid="53" grpId="0"/>
      <p:bldP spid="54" grpId="0"/>
      <p:bldP spid="55" grpId="0"/>
      <p:bldP spid="56" grpId="0" animBg="1"/>
      <p:bldP spid="60" grpId="0"/>
      <p:bldP spid="61" grpId="0"/>
      <p:bldP spid="62" grpId="0"/>
      <p:bldP spid="27" grpId="0" animBg="1"/>
      <p:bldP spid="49" grpId="0" animBg="1"/>
      <p:bldP spid="8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1-aus-n-Decoder</a:t>
            </a:r>
          </a:p>
        </p:txBody>
      </p:sp>
      <p:sp>
        <p:nvSpPr>
          <p:cNvPr id="3" name="Content Placeholder 2"/>
          <p:cNvSpPr>
            <a:spLocks noGrp="1"/>
          </p:cNvSpPr>
          <p:nvPr>
            <p:ph idx="1"/>
          </p:nvPr>
        </p:nvSpPr>
        <p:spPr/>
        <p:txBody>
          <a:bodyPr>
            <a:normAutofit/>
          </a:bodyPr>
          <a:lstStyle/>
          <a:p>
            <a:r>
              <a:rPr lang="de-DE" dirty="0"/>
              <a:t>Schaltung mit m Eingängen a</a:t>
            </a:r>
            <a:r>
              <a:rPr lang="de-DE" baseline="-25000" dirty="0"/>
              <a:t>m-1</a:t>
            </a:r>
            <a:r>
              <a:rPr lang="de-DE" dirty="0"/>
              <a:t>...a</a:t>
            </a:r>
            <a:r>
              <a:rPr lang="de-DE" baseline="-25000" dirty="0"/>
              <a:t>0</a:t>
            </a:r>
            <a:r>
              <a:rPr lang="de-DE" dirty="0"/>
              <a:t> und </a:t>
            </a:r>
            <a:r>
              <a:rPr lang="de-DE" dirty="0" err="1"/>
              <a:t>n</a:t>
            </a:r>
            <a:r>
              <a:rPr lang="de-DE" dirty="0"/>
              <a:t> = 2</a:t>
            </a:r>
            <a:r>
              <a:rPr lang="de-DE" baseline="30000" dirty="0"/>
              <a:t>m</a:t>
            </a:r>
            <a:r>
              <a:rPr lang="de-DE" dirty="0"/>
              <a:t> Ausgängen y</a:t>
            </a:r>
            <a:r>
              <a:rPr lang="de-DE" baseline="-25000" dirty="0"/>
              <a:t>n-1</a:t>
            </a:r>
            <a:r>
              <a:rPr lang="de-DE" dirty="0"/>
              <a:t>...y</a:t>
            </a:r>
            <a:r>
              <a:rPr lang="de-DE" baseline="-25000" dirty="0"/>
              <a:t>0</a:t>
            </a:r>
          </a:p>
          <a:p>
            <a:r>
              <a:rPr lang="de-DE" dirty="0"/>
              <a:t>Ausgang </a:t>
            </a:r>
            <a:r>
              <a:rPr lang="de-DE" dirty="0" err="1"/>
              <a:t>y</a:t>
            </a:r>
            <a:r>
              <a:rPr lang="de-DE" baseline="-25000" dirty="0" err="1"/>
              <a:t>i</a:t>
            </a:r>
            <a:r>
              <a:rPr lang="de-DE" dirty="0"/>
              <a:t> wird 1 (High) wenn die m Eingänge der </a:t>
            </a:r>
            <a:r>
              <a:rPr lang="de-DE" dirty="0" err="1"/>
              <a:t>Dualzahl</a:t>
            </a:r>
            <a:r>
              <a:rPr lang="de-DE" dirty="0"/>
              <a:t> i entsprechen</a:t>
            </a:r>
          </a:p>
          <a:p>
            <a:r>
              <a:rPr lang="de-DE" dirty="0"/>
              <a:t>Alle andere Ausgänge werden 0 (Low)</a:t>
            </a:r>
          </a:p>
        </p:txBody>
      </p:sp>
      <p:sp>
        <p:nvSpPr>
          <p:cNvPr id="5" name="Footer Placeholder 4"/>
          <p:cNvSpPr>
            <a:spLocks noGrp="1"/>
          </p:cNvSpPr>
          <p:nvPr>
            <p:ph type="ftr" sz="quarter" idx="11"/>
          </p:nvPr>
        </p:nvSpPr>
        <p:spPr/>
        <p:txBody>
          <a:bodyPr/>
          <a:lstStyle/>
          <a:p>
            <a:r>
              <a:rPr lang="en-US"/>
              <a:t>Prof. Dr. Sebastian Schlesinger</a:t>
            </a:r>
          </a:p>
        </p:txBody>
      </p:sp>
      <p:sp>
        <p:nvSpPr>
          <p:cNvPr id="6" name="Slide Number Placeholder 5"/>
          <p:cNvSpPr>
            <a:spLocks noGrp="1"/>
          </p:cNvSpPr>
          <p:nvPr>
            <p:ph type="sldNum" sz="quarter" idx="12"/>
          </p:nvPr>
        </p:nvSpPr>
        <p:spPr/>
        <p:txBody>
          <a:bodyPr/>
          <a:lstStyle/>
          <a:p>
            <a:fld id="{A3BA6F97-B291-4B4A-8868-41A116DDCAB0}" type="slidenum">
              <a:rPr lang="en-US" smtClean="0"/>
              <a:pPr/>
              <a:t>78</a:t>
            </a:fld>
            <a:endParaRPr lang="en-US"/>
          </a:p>
        </p:txBody>
      </p:sp>
      <p:graphicFrame>
        <p:nvGraphicFramePr>
          <p:cNvPr id="8" name="Table 7"/>
          <p:cNvGraphicFramePr>
            <a:graphicFrameLocks noGrp="1"/>
          </p:cNvGraphicFramePr>
          <p:nvPr/>
        </p:nvGraphicFramePr>
        <p:xfrm>
          <a:off x="3935760" y="3356992"/>
          <a:ext cx="1296144"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tblGrid>
              <a:tr h="370840">
                <a:tc>
                  <a:txBody>
                    <a:bodyPr/>
                    <a:lstStyle/>
                    <a:p>
                      <a:pPr algn="ctr"/>
                      <a:r>
                        <a:rPr lang="en-US" sz="2000" dirty="0"/>
                        <a:t>a</a:t>
                      </a:r>
                      <a:r>
                        <a:rPr lang="en-US" sz="2000" baseline="-25000" dirty="0"/>
                        <a:t>1</a:t>
                      </a:r>
                    </a:p>
                  </a:txBody>
                  <a:tcPr/>
                </a:tc>
                <a:tc>
                  <a:txBody>
                    <a:bodyPr/>
                    <a:lstStyle/>
                    <a:p>
                      <a:pPr algn="ctr"/>
                      <a:r>
                        <a:rPr lang="en-US" sz="2000" dirty="0"/>
                        <a:t>a</a:t>
                      </a:r>
                      <a:r>
                        <a:rPr lang="en-US" sz="2000" baseline="-25000" dirty="0"/>
                        <a:t>0</a:t>
                      </a:r>
                    </a:p>
                  </a:txBody>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5591944" y="3356992"/>
          <a:ext cx="25922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tblGrid>
              <a:tr h="370840">
                <a:tc>
                  <a:txBody>
                    <a:bodyPr/>
                    <a:lstStyle/>
                    <a:p>
                      <a:pPr algn="ctr"/>
                      <a:r>
                        <a:rPr lang="en-US" sz="2000" dirty="0"/>
                        <a:t>y</a:t>
                      </a:r>
                      <a:r>
                        <a:rPr lang="en-US" sz="2000" baseline="-25000" dirty="0"/>
                        <a:t>3</a:t>
                      </a:r>
                    </a:p>
                  </a:txBody>
                  <a:tcPr/>
                </a:tc>
                <a:tc>
                  <a:txBody>
                    <a:bodyPr/>
                    <a:lstStyle/>
                    <a:p>
                      <a:pPr algn="ctr"/>
                      <a:r>
                        <a:rPr lang="en-US" sz="2000" dirty="0"/>
                        <a:t>y</a:t>
                      </a:r>
                      <a:r>
                        <a:rPr lang="en-US" sz="2000" baseline="-25000" dirty="0"/>
                        <a:t>2</a:t>
                      </a:r>
                    </a:p>
                  </a:txBody>
                  <a:tcPr/>
                </a:tc>
                <a:tc>
                  <a:txBody>
                    <a:bodyPr/>
                    <a:lstStyle/>
                    <a:p>
                      <a:pPr algn="ctr"/>
                      <a:r>
                        <a:rPr lang="en-US" sz="2000" dirty="0"/>
                        <a:t>y</a:t>
                      </a:r>
                      <a:r>
                        <a:rPr lang="en-US" sz="2000" baseline="-25000" dirty="0"/>
                        <a:t>1</a:t>
                      </a:r>
                    </a:p>
                  </a:txBody>
                  <a:tcPr/>
                </a:tc>
                <a:tc>
                  <a:txBody>
                    <a:bodyPr/>
                    <a:lstStyle/>
                    <a:p>
                      <a:pPr algn="ctr"/>
                      <a:r>
                        <a:rPr lang="en-US" sz="2000" dirty="0"/>
                        <a:t>y</a:t>
                      </a:r>
                      <a:r>
                        <a:rPr lang="en-US" sz="2000" baseline="-25000" dirty="0"/>
                        <a:t>0</a:t>
                      </a:r>
                    </a:p>
                  </a:txBody>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715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Schaltnetz 1-aus-4-Decoder</a:t>
            </a:r>
          </a:p>
        </p:txBody>
      </p:sp>
      <p:sp>
        <p:nvSpPr>
          <p:cNvPr id="9" name="Inhaltsplatzhalter 8"/>
          <p:cNvSpPr>
            <a:spLocks noGrp="1"/>
          </p:cNvSpPr>
          <p:nvPr>
            <p:ph idx="1"/>
          </p:nvPr>
        </p:nvSpPr>
        <p:spPr/>
        <p:txBody>
          <a:bodyPr/>
          <a:lstStyle/>
          <a:p>
            <a:pPr marL="0" indent="0">
              <a:buNone/>
            </a:pPr>
            <a:r>
              <a:rPr lang="de-DE" dirty="0"/>
              <a:t> </a:t>
            </a:r>
          </a:p>
        </p:txBody>
      </p:sp>
      <p:sp>
        <p:nvSpPr>
          <p:cNvPr id="5" name="Footer Placeholder 4"/>
          <p:cNvSpPr>
            <a:spLocks noGrp="1"/>
          </p:cNvSpPr>
          <p:nvPr>
            <p:ph type="ftr" sz="quarter" idx="11"/>
          </p:nvPr>
        </p:nvSpPr>
        <p:spPr/>
        <p:txBody>
          <a:bodyPr/>
          <a:lstStyle/>
          <a:p>
            <a:r>
              <a:rPr lang="en-US"/>
              <a:t>Prof. Dr. Sebastian Schlesinger</a:t>
            </a:r>
          </a:p>
        </p:txBody>
      </p:sp>
      <p:sp>
        <p:nvSpPr>
          <p:cNvPr id="6" name="Slide Number Placeholder 5"/>
          <p:cNvSpPr>
            <a:spLocks noGrp="1"/>
          </p:cNvSpPr>
          <p:nvPr>
            <p:ph type="sldNum" sz="quarter" idx="12"/>
          </p:nvPr>
        </p:nvSpPr>
        <p:spPr/>
        <p:txBody>
          <a:bodyPr/>
          <a:lstStyle/>
          <a:p>
            <a:fld id="{A3BA6F97-B291-4B4A-8868-41A116DDCAB0}" type="slidenum">
              <a:rPr lang="en-US" smtClean="0"/>
              <a:pPr/>
              <a:t>79</a:t>
            </a:fld>
            <a:endParaRPr lang="en-US"/>
          </a:p>
        </p:txBody>
      </p:sp>
      <p:sp>
        <p:nvSpPr>
          <p:cNvPr id="7" name="Freeform 11"/>
          <p:cNvSpPr>
            <a:spLocks noChangeArrowheads="1"/>
          </p:cNvSpPr>
          <p:nvPr/>
        </p:nvSpPr>
        <p:spPr bwMode="auto">
          <a:xfrm>
            <a:off x="8256539" y="1340769"/>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8" name="Freeform 12"/>
          <p:cNvSpPr>
            <a:spLocks noChangeArrowheads="1"/>
          </p:cNvSpPr>
          <p:nvPr/>
        </p:nvSpPr>
        <p:spPr bwMode="auto">
          <a:xfrm>
            <a:off x="8256538" y="1268761"/>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10" name="Freeform 14"/>
          <p:cNvSpPr>
            <a:spLocks noChangeArrowheads="1"/>
          </p:cNvSpPr>
          <p:nvPr/>
        </p:nvSpPr>
        <p:spPr bwMode="auto">
          <a:xfrm>
            <a:off x="7897764" y="1806922"/>
            <a:ext cx="360363"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11" name="Freeform 15"/>
          <p:cNvSpPr>
            <a:spLocks noChangeArrowheads="1"/>
          </p:cNvSpPr>
          <p:nvPr/>
        </p:nvSpPr>
        <p:spPr bwMode="auto">
          <a:xfrm flipV="1">
            <a:off x="9336038" y="1655412"/>
            <a:ext cx="36036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12" name="Freeform 11"/>
          <p:cNvSpPr>
            <a:spLocks noChangeArrowheads="1"/>
          </p:cNvSpPr>
          <p:nvPr/>
        </p:nvSpPr>
        <p:spPr bwMode="auto">
          <a:xfrm>
            <a:off x="8256539" y="2348881"/>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13" name="Freeform 12"/>
          <p:cNvSpPr>
            <a:spLocks noChangeArrowheads="1"/>
          </p:cNvSpPr>
          <p:nvPr/>
        </p:nvSpPr>
        <p:spPr bwMode="auto">
          <a:xfrm>
            <a:off x="8256538" y="2276873"/>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15" name="Freeform 14"/>
          <p:cNvSpPr>
            <a:spLocks noChangeArrowheads="1"/>
          </p:cNvSpPr>
          <p:nvPr/>
        </p:nvSpPr>
        <p:spPr bwMode="auto">
          <a:xfrm>
            <a:off x="7897764" y="2815034"/>
            <a:ext cx="360363"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16" name="Freeform 15"/>
          <p:cNvSpPr>
            <a:spLocks noChangeArrowheads="1"/>
          </p:cNvSpPr>
          <p:nvPr/>
        </p:nvSpPr>
        <p:spPr bwMode="auto">
          <a:xfrm>
            <a:off x="9336038" y="2709244"/>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17" name="Freeform 11"/>
          <p:cNvSpPr>
            <a:spLocks noChangeArrowheads="1"/>
          </p:cNvSpPr>
          <p:nvPr/>
        </p:nvSpPr>
        <p:spPr bwMode="auto">
          <a:xfrm>
            <a:off x="8256539" y="3356993"/>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18" name="Freeform 12"/>
          <p:cNvSpPr>
            <a:spLocks noChangeArrowheads="1"/>
          </p:cNvSpPr>
          <p:nvPr/>
        </p:nvSpPr>
        <p:spPr bwMode="auto">
          <a:xfrm>
            <a:off x="8256538" y="3284985"/>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20" name="Freeform 14"/>
          <p:cNvSpPr>
            <a:spLocks noChangeArrowheads="1"/>
          </p:cNvSpPr>
          <p:nvPr/>
        </p:nvSpPr>
        <p:spPr bwMode="auto">
          <a:xfrm>
            <a:off x="7897764" y="3823146"/>
            <a:ext cx="360363"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21" name="Freeform 15"/>
          <p:cNvSpPr>
            <a:spLocks noChangeArrowheads="1"/>
          </p:cNvSpPr>
          <p:nvPr/>
        </p:nvSpPr>
        <p:spPr bwMode="auto">
          <a:xfrm>
            <a:off x="9336038" y="3717356"/>
            <a:ext cx="360363"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22" name="Freeform 11"/>
          <p:cNvSpPr>
            <a:spLocks noChangeArrowheads="1"/>
          </p:cNvSpPr>
          <p:nvPr/>
        </p:nvSpPr>
        <p:spPr bwMode="auto">
          <a:xfrm>
            <a:off x="8256539" y="4365105"/>
            <a:ext cx="1079499"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23" name="Freeform 12"/>
          <p:cNvSpPr>
            <a:spLocks noChangeArrowheads="1"/>
          </p:cNvSpPr>
          <p:nvPr/>
        </p:nvSpPr>
        <p:spPr bwMode="auto">
          <a:xfrm>
            <a:off x="8256538" y="4293097"/>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25" name="Freeform 14"/>
          <p:cNvSpPr>
            <a:spLocks noChangeArrowheads="1"/>
          </p:cNvSpPr>
          <p:nvPr/>
        </p:nvSpPr>
        <p:spPr bwMode="auto">
          <a:xfrm>
            <a:off x="7897764" y="4831258"/>
            <a:ext cx="360363"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26" name="Freeform 15"/>
          <p:cNvSpPr>
            <a:spLocks noChangeArrowheads="1"/>
          </p:cNvSpPr>
          <p:nvPr/>
        </p:nvSpPr>
        <p:spPr bwMode="auto">
          <a:xfrm flipV="1">
            <a:off x="9336038" y="4679749"/>
            <a:ext cx="36036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31" name="Freeform 14"/>
          <p:cNvSpPr>
            <a:spLocks noChangeArrowheads="1"/>
          </p:cNvSpPr>
          <p:nvPr/>
        </p:nvSpPr>
        <p:spPr bwMode="auto">
          <a:xfrm>
            <a:off x="7533011" y="1583082"/>
            <a:ext cx="72040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32" name="Freeform 14"/>
          <p:cNvSpPr>
            <a:spLocks noChangeArrowheads="1"/>
          </p:cNvSpPr>
          <p:nvPr/>
        </p:nvSpPr>
        <p:spPr bwMode="auto">
          <a:xfrm>
            <a:off x="7533011" y="2591194"/>
            <a:ext cx="72040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33" name="Freeform 14"/>
          <p:cNvSpPr>
            <a:spLocks noChangeArrowheads="1"/>
          </p:cNvSpPr>
          <p:nvPr/>
        </p:nvSpPr>
        <p:spPr bwMode="auto">
          <a:xfrm>
            <a:off x="7533011" y="3599306"/>
            <a:ext cx="72040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sp>
        <p:nvSpPr>
          <p:cNvPr id="34" name="Freeform 14"/>
          <p:cNvSpPr>
            <a:spLocks noChangeArrowheads="1"/>
          </p:cNvSpPr>
          <p:nvPr/>
        </p:nvSpPr>
        <p:spPr bwMode="auto">
          <a:xfrm>
            <a:off x="7533011" y="4607418"/>
            <a:ext cx="720403" cy="45719"/>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9525">
            <a:solidFill>
              <a:srgbClr val="000000"/>
            </a:solidFill>
            <a:miter lim="800000"/>
            <a:headEnd/>
            <a:tailEnd/>
          </a:ln>
        </p:spPr>
        <p:txBody>
          <a:bodyPr wrap="none" anchor="ctr"/>
          <a:lstStyle/>
          <a:p>
            <a:endParaRPr lang="en-US"/>
          </a:p>
        </p:txBody>
      </p:sp>
      <p:cxnSp>
        <p:nvCxnSpPr>
          <p:cNvPr id="35" name="Straight Connector 34"/>
          <p:cNvCxnSpPr>
            <a:stCxn id="31" idx="1"/>
          </p:cNvCxnSpPr>
          <p:nvPr/>
        </p:nvCxnSpPr>
        <p:spPr>
          <a:xfrm>
            <a:off x="7533010" y="1583082"/>
            <a:ext cx="0" cy="4004571"/>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0" idx="1"/>
          </p:cNvCxnSpPr>
          <p:nvPr/>
        </p:nvCxnSpPr>
        <p:spPr>
          <a:xfrm flipH="1">
            <a:off x="7893051" y="1806922"/>
            <a:ext cx="4713" cy="378073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7316986" y="5587652"/>
            <a:ext cx="447558" cy="400110"/>
          </a:xfrm>
          <a:prstGeom prst="rect">
            <a:avLst/>
          </a:prstGeom>
          <a:noFill/>
        </p:spPr>
        <p:txBody>
          <a:bodyPr wrap="none" rtlCol="0">
            <a:spAutoFit/>
          </a:bodyPr>
          <a:lstStyle/>
          <a:p>
            <a:r>
              <a:rPr lang="en-US" sz="2000" dirty="0"/>
              <a:t>a</a:t>
            </a:r>
            <a:r>
              <a:rPr lang="en-US" sz="2000" baseline="-25000" dirty="0"/>
              <a:t>1</a:t>
            </a:r>
          </a:p>
        </p:txBody>
      </p:sp>
      <p:sp>
        <p:nvSpPr>
          <p:cNvPr id="42" name="TextBox 41"/>
          <p:cNvSpPr txBox="1"/>
          <p:nvPr/>
        </p:nvSpPr>
        <p:spPr>
          <a:xfrm>
            <a:off x="7719900" y="5587652"/>
            <a:ext cx="447558" cy="400110"/>
          </a:xfrm>
          <a:prstGeom prst="rect">
            <a:avLst/>
          </a:prstGeom>
          <a:noFill/>
        </p:spPr>
        <p:txBody>
          <a:bodyPr wrap="none" rtlCol="0">
            <a:spAutoFit/>
          </a:bodyPr>
          <a:lstStyle/>
          <a:p>
            <a:r>
              <a:rPr lang="en-US" sz="2000" dirty="0"/>
              <a:t>a</a:t>
            </a:r>
            <a:r>
              <a:rPr lang="en-US" sz="2000" baseline="-25000" dirty="0"/>
              <a:t>0</a:t>
            </a:r>
          </a:p>
        </p:txBody>
      </p:sp>
      <p:sp>
        <p:nvSpPr>
          <p:cNvPr id="43" name="Oval 42"/>
          <p:cNvSpPr/>
          <p:nvPr/>
        </p:nvSpPr>
        <p:spPr>
          <a:xfrm>
            <a:off x="7461002" y="2523212"/>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8109074" y="1731124"/>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461002" y="3531324"/>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461002" y="4539436"/>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7821042" y="2739236"/>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821042" y="3747348"/>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7821042" y="4755460"/>
            <a:ext cx="144016" cy="144016"/>
          </a:xfrm>
          <a:prstGeom prst="ellipse">
            <a:avLst/>
          </a:prstGeom>
          <a:solidFill>
            <a:schemeClr val="tx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8109074" y="1515100"/>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109074" y="2523212"/>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109074" y="3747348"/>
            <a:ext cx="144016" cy="144016"/>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3" name="Table 52"/>
          <p:cNvGraphicFramePr>
            <a:graphicFrameLocks noGrp="1"/>
          </p:cNvGraphicFramePr>
          <p:nvPr/>
        </p:nvGraphicFramePr>
        <p:xfrm>
          <a:off x="2063552" y="2708920"/>
          <a:ext cx="1296144"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tblGrid>
              <a:tr h="370840">
                <a:tc>
                  <a:txBody>
                    <a:bodyPr/>
                    <a:lstStyle/>
                    <a:p>
                      <a:pPr algn="ctr"/>
                      <a:r>
                        <a:rPr lang="en-US" sz="2000" dirty="0"/>
                        <a:t>a</a:t>
                      </a:r>
                      <a:r>
                        <a:rPr lang="en-US" sz="2000" baseline="-25000" dirty="0"/>
                        <a:t>1</a:t>
                      </a:r>
                    </a:p>
                  </a:txBody>
                  <a:tcPr/>
                </a:tc>
                <a:tc>
                  <a:txBody>
                    <a:bodyPr/>
                    <a:lstStyle/>
                    <a:p>
                      <a:pPr algn="ctr"/>
                      <a:r>
                        <a:rPr lang="en-US" sz="2000" dirty="0"/>
                        <a:t>a</a:t>
                      </a:r>
                      <a:r>
                        <a:rPr lang="en-US" sz="2000" baseline="-25000" dirty="0"/>
                        <a:t>0</a:t>
                      </a:r>
                    </a:p>
                  </a:txBody>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10004"/>
                  </a:ext>
                </a:extLst>
              </a:tr>
            </a:tbl>
          </a:graphicData>
        </a:graphic>
      </p:graphicFrame>
      <p:graphicFrame>
        <p:nvGraphicFramePr>
          <p:cNvPr id="54" name="Table 53"/>
          <p:cNvGraphicFramePr>
            <a:graphicFrameLocks noGrp="1"/>
          </p:cNvGraphicFramePr>
          <p:nvPr/>
        </p:nvGraphicFramePr>
        <p:xfrm>
          <a:off x="3431704" y="2708920"/>
          <a:ext cx="2592288" cy="1981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tblGrid>
              <a:tr h="370840">
                <a:tc>
                  <a:txBody>
                    <a:bodyPr/>
                    <a:lstStyle/>
                    <a:p>
                      <a:pPr algn="ctr"/>
                      <a:r>
                        <a:rPr lang="en-US" sz="2000" dirty="0"/>
                        <a:t>y</a:t>
                      </a:r>
                      <a:r>
                        <a:rPr lang="en-US" sz="2000" baseline="-25000" dirty="0"/>
                        <a:t>3</a:t>
                      </a:r>
                    </a:p>
                  </a:txBody>
                  <a:tcPr/>
                </a:tc>
                <a:tc>
                  <a:txBody>
                    <a:bodyPr/>
                    <a:lstStyle/>
                    <a:p>
                      <a:pPr algn="ctr"/>
                      <a:r>
                        <a:rPr lang="en-US" sz="2000" dirty="0"/>
                        <a:t>y</a:t>
                      </a:r>
                      <a:r>
                        <a:rPr lang="en-US" sz="2000" baseline="-25000" dirty="0"/>
                        <a:t>2</a:t>
                      </a:r>
                    </a:p>
                  </a:txBody>
                  <a:tcPr/>
                </a:tc>
                <a:tc>
                  <a:txBody>
                    <a:bodyPr/>
                    <a:lstStyle/>
                    <a:p>
                      <a:pPr algn="ctr"/>
                      <a:r>
                        <a:rPr lang="en-US" sz="2000" dirty="0"/>
                        <a:t>y</a:t>
                      </a:r>
                      <a:r>
                        <a:rPr lang="en-US" sz="2000" baseline="-25000" dirty="0"/>
                        <a:t>1</a:t>
                      </a:r>
                    </a:p>
                  </a:txBody>
                  <a:tcPr/>
                </a:tc>
                <a:tc>
                  <a:txBody>
                    <a:bodyPr/>
                    <a:lstStyle/>
                    <a:p>
                      <a:pPr algn="ctr"/>
                      <a:r>
                        <a:rPr lang="en-US" sz="2000" dirty="0"/>
                        <a:t>y</a:t>
                      </a:r>
                      <a:r>
                        <a:rPr lang="en-US" sz="2000" baseline="-25000" dirty="0"/>
                        <a:t>0</a:t>
                      </a:r>
                    </a:p>
                  </a:txBody>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0004"/>
                  </a:ext>
                </a:extLst>
              </a:tr>
            </a:tbl>
          </a:graphicData>
        </a:graphic>
      </p:graphicFrame>
      <p:sp>
        <p:nvSpPr>
          <p:cNvPr id="55" name="TextBox 54"/>
          <p:cNvSpPr txBox="1"/>
          <p:nvPr/>
        </p:nvSpPr>
        <p:spPr>
          <a:xfrm>
            <a:off x="9696400" y="1484784"/>
            <a:ext cx="445956" cy="400110"/>
          </a:xfrm>
          <a:prstGeom prst="rect">
            <a:avLst/>
          </a:prstGeom>
          <a:noFill/>
        </p:spPr>
        <p:txBody>
          <a:bodyPr wrap="none" rtlCol="0">
            <a:spAutoFit/>
          </a:bodyPr>
          <a:lstStyle/>
          <a:p>
            <a:r>
              <a:rPr lang="en-US" sz="2000" dirty="0"/>
              <a:t>y</a:t>
            </a:r>
            <a:r>
              <a:rPr lang="en-US" sz="2000" baseline="-25000" dirty="0"/>
              <a:t>0</a:t>
            </a:r>
          </a:p>
        </p:txBody>
      </p:sp>
      <p:sp>
        <p:nvSpPr>
          <p:cNvPr id="56" name="TextBox 55"/>
          <p:cNvSpPr txBox="1"/>
          <p:nvPr/>
        </p:nvSpPr>
        <p:spPr>
          <a:xfrm>
            <a:off x="9696400" y="2492896"/>
            <a:ext cx="445956" cy="400110"/>
          </a:xfrm>
          <a:prstGeom prst="rect">
            <a:avLst/>
          </a:prstGeom>
          <a:noFill/>
        </p:spPr>
        <p:txBody>
          <a:bodyPr wrap="none" rtlCol="0">
            <a:spAutoFit/>
          </a:bodyPr>
          <a:lstStyle/>
          <a:p>
            <a:r>
              <a:rPr lang="en-US" sz="2000" dirty="0"/>
              <a:t>y</a:t>
            </a:r>
            <a:r>
              <a:rPr lang="en-US" sz="2000" baseline="-25000" dirty="0"/>
              <a:t>1</a:t>
            </a:r>
          </a:p>
        </p:txBody>
      </p:sp>
      <p:sp>
        <p:nvSpPr>
          <p:cNvPr id="57" name="TextBox 56"/>
          <p:cNvSpPr txBox="1"/>
          <p:nvPr/>
        </p:nvSpPr>
        <p:spPr>
          <a:xfrm>
            <a:off x="9696400" y="3501008"/>
            <a:ext cx="445956" cy="400110"/>
          </a:xfrm>
          <a:prstGeom prst="rect">
            <a:avLst/>
          </a:prstGeom>
          <a:noFill/>
        </p:spPr>
        <p:txBody>
          <a:bodyPr wrap="none" rtlCol="0">
            <a:spAutoFit/>
          </a:bodyPr>
          <a:lstStyle/>
          <a:p>
            <a:r>
              <a:rPr lang="en-US" sz="2000" dirty="0"/>
              <a:t>y</a:t>
            </a:r>
            <a:r>
              <a:rPr lang="en-US" sz="2000" baseline="-25000" dirty="0"/>
              <a:t>2</a:t>
            </a:r>
          </a:p>
        </p:txBody>
      </p:sp>
      <p:sp>
        <p:nvSpPr>
          <p:cNvPr id="58" name="TextBox 57"/>
          <p:cNvSpPr txBox="1"/>
          <p:nvPr/>
        </p:nvSpPr>
        <p:spPr>
          <a:xfrm>
            <a:off x="9696400" y="4509120"/>
            <a:ext cx="445956" cy="400110"/>
          </a:xfrm>
          <a:prstGeom prst="rect">
            <a:avLst/>
          </a:prstGeom>
          <a:noFill/>
        </p:spPr>
        <p:txBody>
          <a:bodyPr wrap="none" rtlCol="0">
            <a:spAutoFit/>
          </a:bodyPr>
          <a:lstStyle/>
          <a:p>
            <a:r>
              <a:rPr lang="en-US" sz="2000" dirty="0"/>
              <a:t>y</a:t>
            </a:r>
            <a:r>
              <a:rPr lang="en-US" sz="2000" baseline="-25000" dirty="0"/>
              <a:t>3</a:t>
            </a:r>
          </a:p>
        </p:txBody>
      </p:sp>
    </p:spTree>
    <p:extLst>
      <p:ext uri="{BB962C8B-B14F-4D97-AF65-F5344CB8AC3E}">
        <p14:creationId xmlns:p14="http://schemas.microsoft.com/office/powerpoint/2010/main" val="2581682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p:txBody>
          <a:bodyPr/>
          <a:lstStyle/>
          <a:p>
            <a:pPr marL="0" indent="0">
              <a:buNone/>
            </a:pPr>
            <a:r>
              <a:rPr lang="de-DE" dirty="0"/>
              <a:t> </a:t>
            </a:r>
          </a:p>
        </p:txBody>
      </p:sp>
      <p:graphicFrame>
        <p:nvGraphicFramePr>
          <p:cNvPr id="14" name="Group 42"/>
          <p:cNvGraphicFramePr>
            <a:graphicFrameLocks noGrp="1"/>
          </p:cNvGraphicFramePr>
          <p:nvPr>
            <p:extLst>
              <p:ext uri="{D42A27DB-BD31-4B8C-83A1-F6EECF244321}">
                <p14:modId xmlns:p14="http://schemas.microsoft.com/office/powerpoint/2010/main" val="4029206553"/>
              </p:ext>
            </p:extLst>
          </p:nvPr>
        </p:nvGraphicFramePr>
        <p:xfrm>
          <a:off x="2327225" y="1268760"/>
          <a:ext cx="7369175" cy="4546874"/>
        </p:xfrm>
        <a:graphic>
          <a:graphicData uri="http://schemas.openxmlformats.org/drawingml/2006/table">
            <a:tbl>
              <a:tblPr/>
              <a:tblGrid>
                <a:gridCol w="1843087">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1843088">
                  <a:extLst>
                    <a:ext uri="{9D8B030D-6E8A-4147-A177-3AD203B41FA5}">
                      <a16:colId xmlns:a16="http://schemas.microsoft.com/office/drawing/2014/main" val="20002"/>
                    </a:ext>
                  </a:extLst>
                </a:gridCol>
                <a:gridCol w="1841500">
                  <a:extLst>
                    <a:ext uri="{9D8B030D-6E8A-4147-A177-3AD203B41FA5}">
                      <a16:colId xmlns:a16="http://schemas.microsoft.com/office/drawing/2014/main" val="20003"/>
                    </a:ext>
                  </a:extLst>
                </a:gridCol>
              </a:tblGrid>
              <a:tr h="863873">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UND</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ODER</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NICHT</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2271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MIL/ANSI</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8725">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a:ln>
                            <a:noFill/>
                          </a:ln>
                          <a:solidFill>
                            <a:schemeClr val="tx1"/>
                          </a:solidFill>
                          <a:effectLst/>
                          <a:latin typeface="Calibri" pitchFamily="34" charset="0"/>
                        </a:rPr>
                        <a:t>IEC</a:t>
                      </a:r>
                      <a:endParaRPr kumimoji="1" lang="en-US" sz="2000" b="1"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271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DIN</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6181" name="Picture 33" descr="100px-AND_DIN_svg"/>
          <p:cNvPicPr>
            <a:picLocks noChangeAspect="1" noChangeArrowheads="1"/>
          </p:cNvPicPr>
          <p:nvPr/>
        </p:nvPicPr>
        <p:blipFill>
          <a:blip r:embed="rId3" cstate="print"/>
          <a:srcRect/>
          <a:stretch>
            <a:fillRect/>
          </a:stretch>
        </p:blipFill>
        <p:spPr bwMode="auto">
          <a:xfrm>
            <a:off x="4571949" y="4754911"/>
            <a:ext cx="1096962" cy="877887"/>
          </a:xfrm>
          <a:prstGeom prst="rect">
            <a:avLst/>
          </a:prstGeom>
          <a:noFill/>
          <a:ln w="9525">
            <a:noFill/>
            <a:miter lim="800000"/>
            <a:headEnd/>
            <a:tailEnd/>
          </a:ln>
        </p:spPr>
      </p:pic>
      <p:pic>
        <p:nvPicPr>
          <p:cNvPr id="6183" name="Picture 35" descr="120px-AND_ANSI_Labelled_svg"/>
          <p:cNvPicPr>
            <a:picLocks noChangeAspect="1" noChangeArrowheads="1"/>
          </p:cNvPicPr>
          <p:nvPr/>
        </p:nvPicPr>
        <p:blipFill>
          <a:blip r:embed="rId4" cstate="print"/>
          <a:srcRect/>
          <a:stretch>
            <a:fillRect/>
          </a:stretch>
        </p:blipFill>
        <p:spPr bwMode="auto">
          <a:xfrm>
            <a:off x="4283024" y="2349848"/>
            <a:ext cx="1657350" cy="690563"/>
          </a:xfrm>
          <a:prstGeom prst="rect">
            <a:avLst/>
          </a:prstGeom>
          <a:noFill/>
          <a:ln w="9525">
            <a:noFill/>
            <a:miter lim="800000"/>
            <a:headEnd/>
            <a:tailEnd/>
          </a:ln>
        </p:spPr>
      </p:pic>
      <p:pic>
        <p:nvPicPr>
          <p:cNvPr id="6184" name="Picture 36" descr="120px-OR_ANSI_Labelled_svg"/>
          <p:cNvPicPr>
            <a:picLocks noChangeAspect="1" noChangeArrowheads="1"/>
          </p:cNvPicPr>
          <p:nvPr/>
        </p:nvPicPr>
        <p:blipFill>
          <a:blip r:embed="rId5" cstate="print"/>
          <a:srcRect/>
          <a:stretch>
            <a:fillRect/>
          </a:stretch>
        </p:blipFill>
        <p:spPr bwMode="auto">
          <a:xfrm>
            <a:off x="6083249" y="2391123"/>
            <a:ext cx="1719262" cy="715963"/>
          </a:xfrm>
          <a:prstGeom prst="rect">
            <a:avLst/>
          </a:prstGeom>
          <a:noFill/>
          <a:ln w="9525">
            <a:noFill/>
            <a:miter lim="800000"/>
            <a:headEnd/>
            <a:tailEnd/>
          </a:ln>
        </p:spPr>
      </p:pic>
      <p:pic>
        <p:nvPicPr>
          <p:cNvPr id="6186" name="Picture 38" descr="100px-OR_DIN_svg"/>
          <p:cNvPicPr>
            <a:picLocks noChangeAspect="1" noChangeArrowheads="1"/>
          </p:cNvPicPr>
          <p:nvPr/>
        </p:nvPicPr>
        <p:blipFill>
          <a:blip r:embed="rId6" cstate="print"/>
          <a:srcRect/>
          <a:stretch>
            <a:fillRect/>
          </a:stretch>
        </p:blipFill>
        <p:spPr bwMode="auto">
          <a:xfrm>
            <a:off x="6443611" y="4696172"/>
            <a:ext cx="1168400" cy="935038"/>
          </a:xfrm>
          <a:prstGeom prst="rect">
            <a:avLst/>
          </a:prstGeom>
          <a:noFill/>
          <a:ln w="9525">
            <a:noFill/>
            <a:miter lim="800000"/>
            <a:headEnd/>
            <a:tailEnd/>
          </a:ln>
        </p:spPr>
      </p:pic>
      <p:pic>
        <p:nvPicPr>
          <p:cNvPr id="6187" name="Picture 39" descr="128px-Not-gate-en_svg"/>
          <p:cNvPicPr>
            <a:picLocks noChangeAspect="1" noChangeArrowheads="1"/>
          </p:cNvPicPr>
          <p:nvPr/>
        </p:nvPicPr>
        <p:blipFill>
          <a:blip r:embed="rId7" cstate="print"/>
          <a:srcRect/>
          <a:stretch>
            <a:fillRect/>
          </a:stretch>
        </p:blipFill>
        <p:spPr bwMode="auto">
          <a:xfrm>
            <a:off x="7885061" y="2391123"/>
            <a:ext cx="1727200" cy="620713"/>
          </a:xfrm>
          <a:prstGeom prst="rect">
            <a:avLst/>
          </a:prstGeom>
          <a:noFill/>
          <a:ln w="9525">
            <a:noFill/>
            <a:miter lim="800000"/>
            <a:headEnd/>
            <a:tailEnd/>
          </a:ln>
        </p:spPr>
      </p:pic>
      <p:sp>
        <p:nvSpPr>
          <p:cNvPr id="2" name="Titel 1"/>
          <p:cNvSpPr>
            <a:spLocks noGrp="1"/>
          </p:cNvSpPr>
          <p:nvPr>
            <p:ph type="title"/>
          </p:nvPr>
        </p:nvSpPr>
        <p:spPr/>
        <p:txBody>
          <a:bodyPr>
            <a:normAutofit/>
          </a:bodyPr>
          <a:lstStyle/>
          <a:p>
            <a:r>
              <a:rPr kumimoji="1" lang="de-DE" kern="0" dirty="0">
                <a:latin typeface="Calibri" pitchFamily="34" charset="0"/>
              </a:rPr>
              <a:t>Alternative Darstellungen</a:t>
            </a:r>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89232854-91B1-4844-8D8C-145B4EC61A45}" type="slidenum">
              <a:rPr lang="de-DE" smtClean="0"/>
              <a:t>8</a:t>
            </a:fld>
            <a:endParaRPr lang="de-DE"/>
          </a:p>
        </p:txBody>
      </p:sp>
      <p:pic>
        <p:nvPicPr>
          <p:cNvPr id="184322" name="Picture 2" descr="Datei:IEC AND label.svg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47771" y="3573016"/>
            <a:ext cx="1632205" cy="719531"/>
          </a:xfrm>
          <a:prstGeom prst="rect">
            <a:avLst/>
          </a:prstGeom>
          <a:noFill/>
          <a:extLst>
            <a:ext uri="{909E8E84-426E-40DD-AFC4-6F175D3DCCD1}">
              <a14:hiddenFill xmlns:a14="http://schemas.microsoft.com/office/drawing/2010/main">
                <a:solidFill>
                  <a:srgbClr val="FFFFFF"/>
                </a:solidFill>
              </a14:hiddenFill>
            </a:ext>
          </a:extLst>
        </p:spPr>
      </p:pic>
      <p:pic>
        <p:nvPicPr>
          <p:cNvPr id="184324" name="Picture 4" descr="Datei:IEC OR label.svg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07355" y="3609807"/>
            <a:ext cx="1564640" cy="690006"/>
          </a:xfrm>
          <a:prstGeom prst="rect">
            <a:avLst/>
          </a:prstGeom>
          <a:noFill/>
          <a:extLst>
            <a:ext uri="{909E8E84-426E-40DD-AFC4-6F175D3DCCD1}">
              <a14:hiddenFill xmlns:a14="http://schemas.microsoft.com/office/drawing/2010/main">
                <a:solidFill>
                  <a:srgbClr val="FFFFFF"/>
                </a:solidFill>
              </a14:hiddenFill>
            </a:ext>
          </a:extLst>
        </p:spPr>
      </p:pic>
      <p:pic>
        <p:nvPicPr>
          <p:cNvPr id="184326" name="Picture 6" descr="Datei:IEC NOT label.svg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83288" y="3600487"/>
            <a:ext cx="1569096" cy="692609"/>
          </a:xfrm>
          <a:prstGeom prst="rect">
            <a:avLst/>
          </a:prstGeom>
          <a:noFill/>
          <a:extLst>
            <a:ext uri="{909E8E84-426E-40DD-AFC4-6F175D3DCCD1}">
              <a14:hiddenFill xmlns:a14="http://schemas.microsoft.com/office/drawing/2010/main">
                <a:solidFill>
                  <a:srgbClr val="FFFFFF"/>
                </a:solidFill>
              </a14:hiddenFill>
            </a:ext>
          </a:extLst>
        </p:spPr>
      </p:pic>
      <p:pic>
        <p:nvPicPr>
          <p:cNvPr id="184330" name="Picture 10" descr="File:NOT DIN.svg - Wikimedia Common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20025" y="4725144"/>
            <a:ext cx="1116335" cy="89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47458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Kombinatorische Logik (Schaltnetze)</a:t>
            </a:r>
          </a:p>
          <a:p>
            <a:pPr marL="530225" lvl="1" indent="-176213">
              <a:lnSpc>
                <a:spcPct val="90000"/>
              </a:lnSpc>
            </a:pPr>
            <a:r>
              <a:rPr lang="de-DE" altLang="ko-KR" dirty="0">
                <a:solidFill>
                  <a:schemeClr val="bg1">
                    <a:lumMod val="75000"/>
                  </a:schemeClr>
                </a:solidFill>
                <a:ea typeface="굴림" charset="0"/>
                <a:cs typeface="굴림" charset="0"/>
              </a:rPr>
              <a:t>Logikgatter</a:t>
            </a:r>
          </a:p>
          <a:p>
            <a:pPr marL="530225" lvl="1" indent="-176213">
              <a:lnSpc>
                <a:spcPct val="90000"/>
              </a:lnSpc>
            </a:pPr>
            <a:r>
              <a:rPr lang="de-DE" altLang="ko-KR" dirty="0">
                <a:solidFill>
                  <a:schemeClr val="bg1">
                    <a:lumMod val="75000"/>
                  </a:schemeClr>
                </a:solidFill>
                <a:ea typeface="굴림" charset="0"/>
                <a:cs typeface="굴림" charset="0"/>
              </a:rPr>
              <a:t>Boolesche Algebra</a:t>
            </a:r>
          </a:p>
          <a:p>
            <a:pPr marL="530225" lvl="1" indent="-176213">
              <a:lnSpc>
                <a:spcPct val="90000"/>
              </a:lnSpc>
            </a:pPr>
            <a:r>
              <a:rPr lang="de-DE" altLang="ko-KR" dirty="0">
                <a:solidFill>
                  <a:schemeClr val="bg1">
                    <a:lumMod val="75000"/>
                  </a:schemeClr>
                </a:solidFill>
                <a:ea typeface="굴림" charset="0"/>
                <a:cs typeface="굴림" charset="0"/>
              </a:rPr>
              <a:t>Logiksynthese (Schaltnetzentwurf)</a:t>
            </a:r>
          </a:p>
          <a:p>
            <a:pPr marL="530225" lvl="1" indent="-176213">
              <a:lnSpc>
                <a:spcPct val="90000"/>
              </a:lnSpc>
            </a:pPr>
            <a:r>
              <a:rPr lang="de-DE" altLang="ko-KR" dirty="0">
                <a:solidFill>
                  <a:schemeClr val="bg1">
                    <a:lumMod val="75000"/>
                  </a:schemeClr>
                </a:solidFill>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Sequentielle Logik (Schaltwerke)</a:t>
            </a:r>
          </a:p>
          <a:p>
            <a:pPr marL="523875" lvl="1" indent="-169863">
              <a:lnSpc>
                <a:spcPct val="90000"/>
              </a:lnSpc>
            </a:pPr>
            <a:r>
              <a:rPr lang="de-DE" altLang="ko-KR" dirty="0">
                <a:solidFill>
                  <a:schemeClr val="bg1">
                    <a:lumMod val="75000"/>
                  </a:schemeClr>
                </a:solidFill>
                <a:ea typeface="굴림" charset="0"/>
                <a:cs typeface="굴림" charset="0"/>
              </a:rPr>
              <a:t>Speicherelemente (Flipflops, </a:t>
            </a:r>
            <a:r>
              <a:rPr lang="de-DE" altLang="ko-KR" dirty="0" err="1">
                <a:solidFill>
                  <a:schemeClr val="bg1">
                    <a:lumMod val="75000"/>
                  </a:schemeClr>
                </a:solidFill>
                <a:ea typeface="굴림" charset="0"/>
                <a:cs typeface="굴림" charset="0"/>
              </a:rPr>
              <a:t>Latches</a:t>
            </a:r>
            <a:r>
              <a:rPr lang="de-DE" altLang="ko-KR" dirty="0">
                <a:solidFill>
                  <a:schemeClr val="bg1">
                    <a:lumMod val="75000"/>
                  </a:schemeClr>
                </a:solidFill>
                <a:ea typeface="굴림" charset="0"/>
                <a:cs typeface="굴림" charset="0"/>
              </a:rPr>
              <a:t>)</a:t>
            </a:r>
          </a:p>
          <a:p>
            <a:pPr marL="523875" lvl="1" indent="-169863">
              <a:lnSpc>
                <a:spcPct val="90000"/>
              </a:lnSpc>
            </a:pPr>
            <a:r>
              <a:rPr lang="de-DE" altLang="ko-KR" dirty="0">
                <a:solidFill>
                  <a:schemeClr val="bg1">
                    <a:lumMod val="75000"/>
                  </a:schemeClr>
                </a:solidFill>
                <a:ea typeface="굴림" charset="0"/>
                <a:cs typeface="굴림" charset="0"/>
              </a:rPr>
              <a:t>Schaltwerksentwurf</a:t>
            </a:r>
          </a:p>
          <a:p>
            <a:pPr marL="265113" indent="-265113">
              <a:lnSpc>
                <a:spcPct val="90000"/>
              </a:lnSpc>
              <a:buFont typeface="+mj-lt"/>
              <a:buAutoNum type="arabicPeriod"/>
            </a:pPr>
            <a:r>
              <a:rPr lang="de-DE" altLang="ko-KR" dirty="0">
                <a:solidFill>
                  <a:schemeClr val="bg2"/>
                </a:solidFill>
                <a:ea typeface="굴림" charset="0"/>
                <a:cs typeface="굴림" charset="0"/>
              </a:rPr>
              <a:t> Wichtige Schaltungen</a:t>
            </a:r>
          </a:p>
          <a:p>
            <a:pPr marL="530225" indent="-176213">
              <a:lnSpc>
                <a:spcPct val="90000"/>
              </a:lnSpc>
            </a:pPr>
            <a:r>
              <a:rPr lang="de-DE" altLang="ko-KR" sz="2200" dirty="0">
                <a:solidFill>
                  <a:schemeClr val="bg1">
                    <a:lumMod val="75000"/>
                  </a:schemeClr>
                </a:solidFill>
                <a:ea typeface="굴림" charset="0"/>
                <a:cs typeface="굴림" charset="0"/>
              </a:rPr>
              <a:t>Multiplexer und Decoder</a:t>
            </a:r>
          </a:p>
          <a:p>
            <a:pPr marL="530225" indent="-176213">
              <a:lnSpc>
                <a:spcPct val="90000"/>
              </a:lnSpc>
            </a:pPr>
            <a:r>
              <a:rPr lang="de-DE" altLang="ko-KR" sz="2200" dirty="0">
                <a:ea typeface="굴림" charset="0"/>
                <a:cs typeface="굴림" charset="0"/>
              </a:rPr>
              <a:t>Registersatz</a:t>
            </a:r>
          </a:p>
          <a:p>
            <a:pPr marL="530225" indent="-176213">
              <a:lnSpc>
                <a:spcPct val="90000"/>
              </a:lnSpc>
            </a:pPr>
            <a:r>
              <a:rPr lang="de-DE" altLang="ko-KR" sz="2200" dirty="0">
                <a:solidFill>
                  <a:schemeClr val="bg1">
                    <a:lumMod val="75000"/>
                  </a:schemeClr>
                </a:solidFill>
                <a:ea typeface="굴림" charset="0"/>
                <a:cs typeface="굴림" charset="0"/>
              </a:rPr>
              <a:t>Arithmetisch-Logische Einheit (ALU)</a:t>
            </a:r>
          </a:p>
          <a:p>
            <a:pPr marL="530225" indent="-176213">
              <a:lnSpc>
                <a:spcPct val="90000"/>
              </a:lnSpc>
            </a:pPr>
            <a:r>
              <a:rPr lang="de-DE" altLang="ko-KR" sz="2200" dirty="0">
                <a:solidFill>
                  <a:schemeClr val="bg1">
                    <a:lumMod val="75000"/>
                  </a:schemeClr>
                </a:solidFill>
                <a:ea typeface="굴림" charset="0"/>
                <a:cs typeface="굴림" charset="0"/>
              </a:rPr>
              <a:t>Ripple-Carry und Carry-Look-</a:t>
            </a:r>
            <a:r>
              <a:rPr lang="de-DE" altLang="ko-KR" sz="2200" dirty="0" err="1">
                <a:solidFill>
                  <a:schemeClr val="bg1">
                    <a:lumMod val="75000"/>
                  </a:schemeClr>
                </a:solidFill>
                <a:ea typeface="굴림" charset="0"/>
                <a:cs typeface="굴림" charset="0"/>
              </a:rPr>
              <a:t>Ahead</a:t>
            </a:r>
            <a:r>
              <a:rPr lang="de-DE" altLang="ko-KR" sz="2200" dirty="0">
                <a:solidFill>
                  <a:schemeClr val="bg1">
                    <a:lumMod val="75000"/>
                  </a:schemeClr>
                </a:solidFill>
                <a:ea typeface="굴림" charset="0"/>
                <a:cs typeface="굴림" charset="0"/>
              </a:rPr>
              <a:t> </a:t>
            </a:r>
            <a:r>
              <a:rPr lang="de-DE" altLang="ko-KR" sz="2200" dirty="0" err="1">
                <a:solidFill>
                  <a:schemeClr val="bg1">
                    <a:lumMod val="75000"/>
                  </a:schemeClr>
                </a:solidFill>
                <a:ea typeface="굴림" charset="0"/>
                <a:cs typeface="굴림" charset="0"/>
              </a:rPr>
              <a:t>Addierer</a:t>
            </a:r>
            <a:endParaRPr lang="de-DE" altLang="ko-KR" sz="2200" dirty="0">
              <a:solidFill>
                <a:schemeClr val="bg1">
                  <a:lumMod val="75000"/>
                </a:schemeClr>
              </a:solidFill>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80</a:t>
            </a:fld>
            <a:endParaRPr lang="en-US"/>
          </a:p>
        </p:txBody>
      </p:sp>
    </p:spTree>
    <p:extLst>
      <p:ext uri="{BB962C8B-B14F-4D97-AF65-F5344CB8AC3E}">
        <p14:creationId xmlns:p14="http://schemas.microsoft.com/office/powerpoint/2010/main" val="2311843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a:t>Registersatz</a:t>
            </a:r>
            <a:endParaRPr lang="de-AT" dirty="0"/>
          </a:p>
        </p:txBody>
      </p:sp>
      <p:sp>
        <p:nvSpPr>
          <p:cNvPr id="3" name="Text Placeholder 2"/>
          <p:cNvSpPr>
            <a:spLocks noGrp="1"/>
          </p:cNvSpPr>
          <p:nvPr>
            <p:ph idx="1"/>
          </p:nvPr>
        </p:nvSpPr>
        <p:spPr/>
        <p:txBody>
          <a:bodyPr>
            <a:normAutofit/>
          </a:bodyPr>
          <a:lstStyle/>
          <a:p>
            <a:r>
              <a:rPr lang="de-AT" dirty="0"/>
              <a:t>jeder Prozessor verfügt über </a:t>
            </a:r>
            <a:r>
              <a:rPr lang="de-AT"/>
              <a:t>einen </a:t>
            </a:r>
            <a:r>
              <a:rPr lang="de-AT">
                <a:solidFill>
                  <a:srgbClr val="432BF5"/>
                </a:solidFill>
              </a:rPr>
              <a:t>Registersatz</a:t>
            </a:r>
            <a:r>
              <a:rPr lang="de-AT"/>
              <a:t> </a:t>
            </a:r>
            <a:r>
              <a:rPr lang="de-AT" dirty="0"/>
              <a:t>/ Registerdatei / Registerspeicher </a:t>
            </a:r>
          </a:p>
          <a:p>
            <a:r>
              <a:rPr lang="de-AT" dirty="0"/>
              <a:t>darin werden </a:t>
            </a:r>
            <a:r>
              <a:rPr lang="de-AT" dirty="0">
                <a:solidFill>
                  <a:srgbClr val="432BF5"/>
                </a:solidFill>
              </a:rPr>
              <a:t>Operanden und </a:t>
            </a:r>
            <a:r>
              <a:rPr lang="de-AT">
                <a:solidFill>
                  <a:srgbClr val="432BF5"/>
                </a:solidFill>
              </a:rPr>
              <a:t>Ergebnisse aller </a:t>
            </a:r>
            <a:r>
              <a:rPr lang="de-AT" dirty="0">
                <a:solidFill>
                  <a:srgbClr val="432BF5"/>
                </a:solidFill>
              </a:rPr>
              <a:t>Berechnungen </a:t>
            </a:r>
            <a:r>
              <a:rPr lang="de-AT" dirty="0"/>
              <a:t>gespeichert</a:t>
            </a:r>
          </a:p>
          <a:p>
            <a:r>
              <a:rPr lang="de-AT" dirty="0"/>
              <a:t>Register sind i.d.R. genau so </a:t>
            </a:r>
            <a:r>
              <a:rPr lang="de-AT"/>
              <a:t>groß wie </a:t>
            </a:r>
            <a:r>
              <a:rPr lang="de-AT" dirty="0"/>
              <a:t>die Wortgröße des Prozessors </a:t>
            </a:r>
            <a:br>
              <a:rPr lang="de-AT" dirty="0"/>
            </a:br>
            <a:r>
              <a:rPr lang="de-AT" dirty="0"/>
              <a:t>(8, 16, 32 oder 64 </a:t>
            </a:r>
            <a:r>
              <a:rPr lang="de-AT"/>
              <a:t>Bit)</a:t>
            </a:r>
          </a:p>
        </p:txBody>
      </p:sp>
      <p:sp>
        <p:nvSpPr>
          <p:cNvPr id="123" name="Fußzeilenplatzhalter 122"/>
          <p:cNvSpPr>
            <a:spLocks noGrp="1"/>
          </p:cNvSpPr>
          <p:nvPr>
            <p:ph type="ftr" sz="quarter" idx="11"/>
          </p:nvPr>
        </p:nvSpPr>
        <p:spPr/>
        <p:txBody>
          <a:bodyPr/>
          <a:lstStyle/>
          <a:p>
            <a:r>
              <a:rPr lang="de-DE"/>
              <a:t>Prof. Dr. Sebastian Schlesinger</a:t>
            </a:r>
            <a:endParaRPr lang="de-DE" dirty="0"/>
          </a:p>
        </p:txBody>
      </p:sp>
      <p:sp>
        <p:nvSpPr>
          <p:cNvPr id="124" name="Foliennummernplatzhalter 123"/>
          <p:cNvSpPr>
            <a:spLocks noGrp="1"/>
          </p:cNvSpPr>
          <p:nvPr>
            <p:ph type="sldNum" sz="quarter" idx="12"/>
          </p:nvPr>
        </p:nvSpPr>
        <p:spPr/>
        <p:txBody>
          <a:bodyPr/>
          <a:lstStyle/>
          <a:p>
            <a:fld id="{89232854-91B1-4844-8D8C-145B4EC61A45}" type="slidenum">
              <a:rPr lang="de-DE" smtClean="0"/>
              <a:t>81</a:t>
            </a:fld>
            <a:endParaRPr lang="de-DE"/>
          </a:p>
        </p:txBody>
      </p:sp>
      <p:sp>
        <p:nvSpPr>
          <p:cNvPr id="122" name="Rechteck 121"/>
          <p:cNvSpPr/>
          <p:nvPr/>
        </p:nvSpPr>
        <p:spPr>
          <a:xfrm>
            <a:off x="5136086" y="3660333"/>
            <a:ext cx="180020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Register</a:t>
            </a:r>
          </a:p>
        </p:txBody>
      </p:sp>
      <p:sp>
        <p:nvSpPr>
          <p:cNvPr id="125" name="Rechteck 124"/>
          <p:cNvSpPr/>
          <p:nvPr/>
        </p:nvSpPr>
        <p:spPr>
          <a:xfrm>
            <a:off x="4812050" y="4164389"/>
            <a:ext cx="2376264"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Cache</a:t>
            </a:r>
          </a:p>
        </p:txBody>
      </p:sp>
      <p:sp>
        <p:nvSpPr>
          <p:cNvPr id="126" name="Rechteck 125"/>
          <p:cNvSpPr/>
          <p:nvPr/>
        </p:nvSpPr>
        <p:spPr>
          <a:xfrm>
            <a:off x="4524018" y="4668445"/>
            <a:ext cx="2952328"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Arbeitsspeicher</a:t>
            </a:r>
          </a:p>
        </p:txBody>
      </p:sp>
      <p:sp>
        <p:nvSpPr>
          <p:cNvPr id="127" name="Rechteck 126"/>
          <p:cNvSpPr/>
          <p:nvPr/>
        </p:nvSpPr>
        <p:spPr>
          <a:xfrm>
            <a:off x="4235986" y="5172501"/>
            <a:ext cx="3528392"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Festplatte / Peripherie</a:t>
            </a:r>
          </a:p>
        </p:txBody>
      </p:sp>
      <p:sp>
        <p:nvSpPr>
          <p:cNvPr id="128" name="Textfeld 127"/>
          <p:cNvSpPr txBox="1"/>
          <p:nvPr/>
        </p:nvSpPr>
        <p:spPr>
          <a:xfrm>
            <a:off x="4655840" y="2984235"/>
            <a:ext cx="2760692" cy="461665"/>
          </a:xfrm>
          <a:prstGeom prst="rect">
            <a:avLst/>
          </a:prstGeom>
          <a:noFill/>
        </p:spPr>
        <p:txBody>
          <a:bodyPr wrap="none" rtlCol="0">
            <a:spAutoFit/>
          </a:bodyPr>
          <a:lstStyle/>
          <a:p>
            <a:r>
              <a:rPr lang="de-DE" sz="2400">
                <a:latin typeface="Meta Offc Pro" panose="020B0504030101020102"/>
              </a:rPr>
              <a:t>Speicherhierarchie</a:t>
            </a:r>
          </a:p>
        </p:txBody>
      </p:sp>
      <p:cxnSp>
        <p:nvCxnSpPr>
          <p:cNvPr id="130" name="Gerade Verbindung mit Pfeil 129"/>
          <p:cNvCxnSpPr/>
          <p:nvPr/>
        </p:nvCxnSpPr>
        <p:spPr>
          <a:xfrm flipV="1">
            <a:off x="8184232" y="3689728"/>
            <a:ext cx="0" cy="1941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p:cNvCxnSpPr/>
          <p:nvPr/>
        </p:nvCxnSpPr>
        <p:spPr>
          <a:xfrm>
            <a:off x="3863752" y="3660333"/>
            <a:ext cx="0" cy="1999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feld 133"/>
          <p:cNvSpPr txBox="1"/>
          <p:nvPr/>
        </p:nvSpPr>
        <p:spPr>
          <a:xfrm>
            <a:off x="1513284" y="4433540"/>
            <a:ext cx="2127185" cy="369332"/>
          </a:xfrm>
          <a:prstGeom prst="rect">
            <a:avLst/>
          </a:prstGeom>
          <a:noFill/>
        </p:spPr>
        <p:txBody>
          <a:bodyPr wrap="none" rtlCol="0">
            <a:spAutoFit/>
          </a:bodyPr>
          <a:lstStyle/>
          <a:p>
            <a:r>
              <a:rPr lang="de-DE"/>
              <a:t>Größe, Kapazität</a:t>
            </a:r>
          </a:p>
        </p:txBody>
      </p:sp>
      <p:sp>
        <p:nvSpPr>
          <p:cNvPr id="135" name="Textfeld 134"/>
          <p:cNvSpPr txBox="1"/>
          <p:nvPr/>
        </p:nvSpPr>
        <p:spPr>
          <a:xfrm>
            <a:off x="8399394" y="4433540"/>
            <a:ext cx="3018712" cy="369332"/>
          </a:xfrm>
          <a:prstGeom prst="rect">
            <a:avLst/>
          </a:prstGeom>
          <a:noFill/>
        </p:spPr>
        <p:txBody>
          <a:bodyPr wrap="none" rtlCol="0">
            <a:spAutoFit/>
          </a:bodyPr>
          <a:lstStyle/>
          <a:p>
            <a:r>
              <a:rPr lang="de-DE"/>
              <a:t>Kosten, Geschwindigkeit</a:t>
            </a:r>
          </a:p>
        </p:txBody>
      </p:sp>
    </p:spTree>
    <p:extLst>
      <p:ext uri="{BB962C8B-B14F-4D97-AF65-F5344CB8AC3E}">
        <p14:creationId xmlns:p14="http://schemas.microsoft.com/office/powerpoint/2010/main" val="468941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AT" dirty="0"/>
              <a:t>Implementierung eines Registersatzes</a:t>
            </a:r>
          </a:p>
        </p:txBody>
      </p:sp>
      <p:sp>
        <p:nvSpPr>
          <p:cNvPr id="3" name="Text Placeholder 2"/>
          <p:cNvSpPr>
            <a:spLocks noGrp="1"/>
          </p:cNvSpPr>
          <p:nvPr>
            <p:ph idx="1"/>
          </p:nvPr>
        </p:nvSpPr>
        <p:spPr>
          <a:xfrm>
            <a:off x="359992" y="1295404"/>
            <a:ext cx="6471917" cy="4448177"/>
          </a:xfrm>
        </p:spPr>
        <p:txBody>
          <a:bodyPr/>
          <a:lstStyle/>
          <a:p>
            <a:r>
              <a:rPr lang="de-DE" dirty="0"/>
              <a:t>32-Bit Register können </a:t>
            </a:r>
            <a:r>
              <a:rPr lang="de-DE"/>
              <a:t>aus </a:t>
            </a:r>
            <a:br>
              <a:rPr lang="de-DE"/>
            </a:br>
            <a:r>
              <a:rPr lang="de-DE"/>
              <a:t>32 </a:t>
            </a:r>
            <a:r>
              <a:rPr lang="de-DE" dirty="0"/>
              <a:t>D-Flip-Flops </a:t>
            </a:r>
            <a:r>
              <a:rPr lang="de-DE"/>
              <a:t>aufgebaut werden</a:t>
            </a:r>
          </a:p>
          <a:p>
            <a:r>
              <a:rPr lang="de-DE"/>
              <a:t>ein Registersatz (</a:t>
            </a:r>
            <a:r>
              <a:rPr lang="de-DE" i="1"/>
              <a:t>register file</a:t>
            </a:r>
            <a:r>
              <a:rPr lang="de-DE"/>
              <a:t>) </a:t>
            </a:r>
            <a:br>
              <a:rPr lang="de-DE"/>
            </a:br>
            <a:r>
              <a:rPr lang="de-DE"/>
              <a:t>besteht aus n Registern</a:t>
            </a:r>
            <a:endParaRPr lang="de-DE" dirty="0"/>
          </a:p>
          <a:p>
            <a:pPr marL="0" indent="0">
              <a:buNone/>
            </a:pPr>
            <a:endParaRPr lang="de-DE">
              <a:solidFill>
                <a:srgbClr val="432BF5"/>
              </a:solidFill>
            </a:endParaRPr>
          </a:p>
          <a:p>
            <a:r>
              <a:rPr lang="de-DE" b="1" u="sng">
                <a:solidFill>
                  <a:srgbClr val="C00000"/>
                </a:solidFill>
              </a:rPr>
              <a:t>Wie können Lese- und Schreibport implementiert werden?</a:t>
            </a:r>
            <a:br>
              <a:rPr lang="de-DE" b="1" u="sng">
                <a:solidFill>
                  <a:srgbClr val="C00000"/>
                </a:solidFill>
              </a:rPr>
            </a:br>
            <a:r>
              <a:rPr lang="de-DE" sz="2200"/>
              <a:t>Hinweis: </a:t>
            </a:r>
            <a:br>
              <a:rPr lang="de-DE" sz="2200"/>
            </a:br>
            <a:r>
              <a:rPr lang="de-DE" sz="2200"/>
              <a:t>Wenn eine "7" anliegt soll ein Leseport den Inhalt von Register 7 liefern, wenn eine "7" und eine "42" anliegen, soll der Schreibport 42 in Register 7 schreiben.  </a:t>
            </a:r>
            <a:endParaRPr lang="de-DE" sz="2200" b="1" u="sng" dirty="0">
              <a:solidFill>
                <a:srgbClr val="C00000"/>
              </a:solidFill>
            </a:endParaRPr>
          </a:p>
          <a:p>
            <a:endParaRPr lang="de-AT"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82</a:t>
            </a:fld>
            <a:endParaRPr lang="de-DE"/>
          </a:p>
        </p:txBody>
      </p:sp>
      <p:grpSp>
        <p:nvGrpSpPr>
          <p:cNvPr id="40" name="Gruppieren 376"/>
          <p:cNvGrpSpPr>
            <a:grpSpLocks/>
          </p:cNvGrpSpPr>
          <p:nvPr/>
        </p:nvGrpSpPr>
        <p:grpSpPr bwMode="auto">
          <a:xfrm>
            <a:off x="7464152" y="1268640"/>
            <a:ext cx="4104456" cy="4334304"/>
            <a:chOff x="5877917" y="2965450"/>
            <a:chExt cx="2510507" cy="2956769"/>
          </a:xfrm>
        </p:grpSpPr>
        <p:sp>
          <p:nvSpPr>
            <p:cNvPr id="41" name="Rectangle 174"/>
            <p:cNvSpPr>
              <a:spLocks noChangeArrowheads="1"/>
            </p:cNvSpPr>
            <p:nvPr/>
          </p:nvSpPr>
          <p:spPr bwMode="auto">
            <a:xfrm>
              <a:off x="6770688" y="3097213"/>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42" name="Rectangle 183"/>
            <p:cNvSpPr>
              <a:spLocks noChangeArrowheads="1"/>
            </p:cNvSpPr>
            <p:nvPr/>
          </p:nvSpPr>
          <p:spPr bwMode="auto">
            <a:xfrm>
              <a:off x="7292975" y="3097213"/>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a:p>
          </p:txBody>
        </p:sp>
        <p:sp>
          <p:nvSpPr>
            <p:cNvPr id="43" name="Rectangle 187"/>
            <p:cNvSpPr>
              <a:spLocks noChangeArrowheads="1"/>
            </p:cNvSpPr>
            <p:nvPr/>
          </p:nvSpPr>
          <p:spPr bwMode="auto">
            <a:xfrm>
              <a:off x="6705600" y="3298825"/>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US"/>
            </a:p>
          </p:txBody>
        </p:sp>
        <p:sp>
          <p:nvSpPr>
            <p:cNvPr id="44" name="Rectangle 190"/>
            <p:cNvSpPr>
              <a:spLocks noChangeArrowheads="1"/>
            </p:cNvSpPr>
            <p:nvPr/>
          </p:nvSpPr>
          <p:spPr bwMode="auto">
            <a:xfrm>
              <a:off x="6913563" y="3298825"/>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45" name="Rectangle 196"/>
            <p:cNvSpPr>
              <a:spLocks noChangeArrowheads="1"/>
            </p:cNvSpPr>
            <p:nvPr/>
          </p:nvSpPr>
          <p:spPr bwMode="auto">
            <a:xfrm>
              <a:off x="7923213" y="3281363"/>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a:p>
          </p:txBody>
        </p:sp>
        <p:sp>
          <p:nvSpPr>
            <p:cNvPr id="46" name="Rectangle 201"/>
            <p:cNvSpPr>
              <a:spLocks noChangeArrowheads="1"/>
            </p:cNvSpPr>
            <p:nvPr/>
          </p:nvSpPr>
          <p:spPr bwMode="auto">
            <a:xfrm>
              <a:off x="7770813" y="3476625"/>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47" name="Rectangle 205"/>
            <p:cNvSpPr>
              <a:spLocks noChangeArrowheads="1"/>
            </p:cNvSpPr>
            <p:nvPr/>
          </p:nvSpPr>
          <p:spPr bwMode="auto">
            <a:xfrm>
              <a:off x="7762875" y="4618038"/>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US"/>
            </a:p>
          </p:txBody>
        </p:sp>
        <p:sp>
          <p:nvSpPr>
            <p:cNvPr id="48" name="Rectangle 207"/>
            <p:cNvSpPr>
              <a:spLocks noChangeArrowheads="1"/>
            </p:cNvSpPr>
            <p:nvPr/>
          </p:nvSpPr>
          <p:spPr bwMode="auto">
            <a:xfrm>
              <a:off x="7923213" y="4618038"/>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a:p>
          </p:txBody>
        </p:sp>
        <p:sp>
          <p:nvSpPr>
            <p:cNvPr id="49" name="Rectangle 211"/>
            <p:cNvSpPr>
              <a:spLocks noChangeArrowheads="1"/>
            </p:cNvSpPr>
            <p:nvPr/>
          </p:nvSpPr>
          <p:spPr bwMode="auto">
            <a:xfrm>
              <a:off x="7693025" y="4819650"/>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US"/>
            </a:p>
          </p:txBody>
        </p:sp>
        <p:sp>
          <p:nvSpPr>
            <p:cNvPr id="50" name="Rectangle 212"/>
            <p:cNvSpPr>
              <a:spLocks noChangeArrowheads="1"/>
            </p:cNvSpPr>
            <p:nvPr/>
          </p:nvSpPr>
          <p:spPr bwMode="auto">
            <a:xfrm>
              <a:off x="7770813" y="4819650"/>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51" name="Rectangle 227"/>
            <p:cNvSpPr>
              <a:spLocks noChangeArrowheads="1"/>
            </p:cNvSpPr>
            <p:nvPr/>
          </p:nvSpPr>
          <p:spPr bwMode="auto">
            <a:xfrm>
              <a:off x="7292975" y="3667125"/>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a:p>
          </p:txBody>
        </p:sp>
        <p:sp>
          <p:nvSpPr>
            <p:cNvPr id="52" name="Rectangle 254"/>
            <p:cNvSpPr>
              <a:spLocks noChangeArrowheads="1"/>
            </p:cNvSpPr>
            <p:nvPr/>
          </p:nvSpPr>
          <p:spPr bwMode="auto">
            <a:xfrm>
              <a:off x="6761163" y="4237038"/>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a:p>
          </p:txBody>
        </p:sp>
        <p:sp>
          <p:nvSpPr>
            <p:cNvPr id="53" name="Rectangle 268"/>
            <p:cNvSpPr>
              <a:spLocks noChangeArrowheads="1"/>
            </p:cNvSpPr>
            <p:nvPr/>
          </p:nvSpPr>
          <p:spPr bwMode="auto">
            <a:xfrm>
              <a:off x="6761163" y="4879975"/>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a:p>
          </p:txBody>
        </p:sp>
        <p:grpSp>
          <p:nvGrpSpPr>
            <p:cNvPr id="54" name="Gruppieren 289"/>
            <p:cNvGrpSpPr>
              <a:grpSpLocks/>
            </p:cNvGrpSpPr>
            <p:nvPr/>
          </p:nvGrpSpPr>
          <p:grpSpPr bwMode="auto">
            <a:xfrm>
              <a:off x="5877917" y="3255392"/>
              <a:ext cx="422275" cy="101600"/>
              <a:chOff x="5918200" y="3255392"/>
              <a:chExt cx="422275" cy="101600"/>
            </a:xfrm>
          </p:grpSpPr>
          <p:sp>
            <p:nvSpPr>
              <p:cNvPr id="184" name="Freeform 273"/>
              <p:cNvSpPr>
                <a:spLocks/>
              </p:cNvSpPr>
              <p:nvPr/>
            </p:nvSpPr>
            <p:spPr bwMode="auto">
              <a:xfrm>
                <a:off x="6265863" y="3255392"/>
                <a:ext cx="74612" cy="101600"/>
              </a:xfrm>
              <a:custGeom>
                <a:avLst/>
                <a:gdLst>
                  <a:gd name="T0" fmla="*/ 0 w 47"/>
                  <a:gd name="T1" fmla="*/ 0 h 64"/>
                  <a:gd name="T2" fmla="*/ 0 w 47"/>
                  <a:gd name="T3" fmla="*/ 2147483647 h 64"/>
                  <a:gd name="T4" fmla="*/ 2147483647 w 47"/>
                  <a:gd name="T5" fmla="*/ 2147483647 h 64"/>
                  <a:gd name="T6" fmla="*/ 0 w 47"/>
                  <a:gd name="T7" fmla="*/ 0 h 64"/>
                  <a:gd name="T8" fmla="*/ 0 w 47"/>
                  <a:gd name="T9" fmla="*/ 0 h 64"/>
                  <a:gd name="T10" fmla="*/ 0 60000 65536"/>
                  <a:gd name="T11" fmla="*/ 0 60000 65536"/>
                  <a:gd name="T12" fmla="*/ 0 60000 65536"/>
                  <a:gd name="T13" fmla="*/ 0 60000 65536"/>
                  <a:gd name="T14" fmla="*/ 0 60000 65536"/>
                  <a:gd name="T15" fmla="*/ 0 w 47"/>
                  <a:gd name="T16" fmla="*/ 0 h 64"/>
                  <a:gd name="T17" fmla="*/ 47 w 47"/>
                  <a:gd name="T18" fmla="*/ 64 h 64"/>
                </a:gdLst>
                <a:ahLst/>
                <a:cxnLst>
                  <a:cxn ang="T10">
                    <a:pos x="T0" y="T1"/>
                  </a:cxn>
                  <a:cxn ang="T11">
                    <a:pos x="T2" y="T3"/>
                  </a:cxn>
                  <a:cxn ang="T12">
                    <a:pos x="T4" y="T5"/>
                  </a:cxn>
                  <a:cxn ang="T13">
                    <a:pos x="T6" y="T7"/>
                  </a:cxn>
                  <a:cxn ang="T14">
                    <a:pos x="T8" y="T9"/>
                  </a:cxn>
                </a:cxnLst>
                <a:rect l="T15" t="T16" r="T17" b="T18"/>
                <a:pathLst>
                  <a:path w="47" h="64">
                    <a:moveTo>
                      <a:pt x="0" y="0"/>
                    </a:moveTo>
                    <a:lnTo>
                      <a:pt x="0" y="64"/>
                    </a:lnTo>
                    <a:lnTo>
                      <a:pt x="47" y="34"/>
                    </a:lnTo>
                    <a:lnTo>
                      <a:pt x="0" y="0"/>
                    </a:lnTo>
                    <a:close/>
                  </a:path>
                </a:pathLst>
              </a:custGeom>
              <a:solidFill>
                <a:srgbClr val="000000"/>
              </a:solidFill>
              <a:ln w="9525">
                <a:noFill/>
                <a:round/>
                <a:headEnd/>
                <a:tailEnd/>
              </a:ln>
            </p:spPr>
            <p:txBody>
              <a:bodyPr/>
              <a:lstStyle/>
              <a:p>
                <a:endParaRPr lang="en-US"/>
              </a:p>
            </p:txBody>
          </p:sp>
          <p:sp>
            <p:nvSpPr>
              <p:cNvPr id="185" name="Line 274"/>
              <p:cNvSpPr>
                <a:spLocks noChangeShapeType="1"/>
              </p:cNvSpPr>
              <p:nvPr/>
            </p:nvSpPr>
            <p:spPr bwMode="auto">
              <a:xfrm flipH="1">
                <a:off x="5918200" y="3316288"/>
                <a:ext cx="352425" cy="0"/>
              </a:xfrm>
              <a:prstGeom prst="line">
                <a:avLst/>
              </a:prstGeom>
              <a:noFill/>
              <a:ln w="30163">
                <a:solidFill>
                  <a:srgbClr val="000000"/>
                </a:solidFill>
                <a:round/>
                <a:headEnd/>
                <a:tailEnd/>
              </a:ln>
            </p:spPr>
            <p:txBody>
              <a:bodyPr/>
              <a:lstStyle/>
              <a:p>
                <a:endParaRPr lang="en-US"/>
              </a:p>
            </p:txBody>
          </p:sp>
        </p:grpSp>
        <p:sp>
          <p:nvSpPr>
            <p:cNvPr id="55" name="Freeform 285"/>
            <p:cNvSpPr>
              <a:spLocks/>
            </p:cNvSpPr>
            <p:nvPr/>
          </p:nvSpPr>
          <p:spPr bwMode="auto">
            <a:xfrm>
              <a:off x="6343650" y="2965450"/>
              <a:ext cx="1631950" cy="2378075"/>
            </a:xfrm>
            <a:custGeom>
              <a:avLst/>
              <a:gdLst>
                <a:gd name="T0" fmla="*/ 2147483647 w 1028"/>
                <a:gd name="T1" fmla="*/ 2147483647 h 1498"/>
                <a:gd name="T2" fmla="*/ 2147483647 w 1028"/>
                <a:gd name="T3" fmla="*/ 0 h 1498"/>
                <a:gd name="T4" fmla="*/ 0 w 1028"/>
                <a:gd name="T5" fmla="*/ 0 h 1498"/>
                <a:gd name="T6" fmla="*/ 0 w 1028"/>
                <a:gd name="T7" fmla="*/ 2147483647 h 1498"/>
                <a:gd name="T8" fmla="*/ 2147483647 w 1028"/>
                <a:gd name="T9" fmla="*/ 2147483647 h 1498"/>
                <a:gd name="T10" fmla="*/ 2147483647 w 1028"/>
                <a:gd name="T11" fmla="*/ 2147483647 h 1498"/>
                <a:gd name="T12" fmla="*/ 0 60000 65536"/>
                <a:gd name="T13" fmla="*/ 0 60000 65536"/>
                <a:gd name="T14" fmla="*/ 0 60000 65536"/>
                <a:gd name="T15" fmla="*/ 0 60000 65536"/>
                <a:gd name="T16" fmla="*/ 0 60000 65536"/>
                <a:gd name="T17" fmla="*/ 0 60000 65536"/>
                <a:gd name="T18" fmla="*/ 0 w 1028"/>
                <a:gd name="T19" fmla="*/ 0 h 1498"/>
                <a:gd name="T20" fmla="*/ 1028 w 1028"/>
                <a:gd name="T21" fmla="*/ 1498 h 1498"/>
              </a:gdLst>
              <a:ahLst/>
              <a:cxnLst>
                <a:cxn ang="T12">
                  <a:pos x="T0" y="T1"/>
                </a:cxn>
                <a:cxn ang="T13">
                  <a:pos x="T2" y="T3"/>
                </a:cxn>
                <a:cxn ang="T14">
                  <a:pos x="T4" y="T5"/>
                </a:cxn>
                <a:cxn ang="T15">
                  <a:pos x="T6" y="T7"/>
                </a:cxn>
                <a:cxn ang="T16">
                  <a:pos x="T8" y="T9"/>
                </a:cxn>
                <a:cxn ang="T17">
                  <a:pos x="T10" y="T11"/>
                </a:cxn>
              </a:cxnLst>
              <a:rect l="T18" t="T19" r="T20" b="T21"/>
              <a:pathLst>
                <a:path w="1028" h="1498">
                  <a:moveTo>
                    <a:pt x="1028" y="1494"/>
                  </a:moveTo>
                  <a:lnTo>
                    <a:pt x="1028" y="0"/>
                  </a:lnTo>
                  <a:lnTo>
                    <a:pt x="0" y="0"/>
                  </a:lnTo>
                  <a:lnTo>
                    <a:pt x="0" y="1498"/>
                  </a:lnTo>
                  <a:lnTo>
                    <a:pt x="1028" y="1498"/>
                  </a:lnTo>
                </a:path>
              </a:pathLst>
            </a:custGeom>
            <a:noFill/>
            <a:ln w="17463">
              <a:solidFill>
                <a:srgbClr val="000000"/>
              </a:solidFill>
              <a:round/>
              <a:headEnd/>
              <a:tailEnd/>
            </a:ln>
          </p:spPr>
          <p:txBody>
            <a:bodyPr/>
            <a:lstStyle/>
            <a:p>
              <a:endParaRPr lang="en-US"/>
            </a:p>
          </p:txBody>
        </p:sp>
        <p:sp>
          <p:nvSpPr>
            <p:cNvPr id="56" name="Rectangle 286"/>
            <p:cNvSpPr>
              <a:spLocks noChangeArrowheads="1"/>
            </p:cNvSpPr>
            <p:nvPr/>
          </p:nvSpPr>
          <p:spPr bwMode="auto">
            <a:xfrm>
              <a:off x="6815479" y="5733256"/>
              <a:ext cx="64151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66FF"/>
                  </a:solidFill>
                </a:rPr>
                <a:t>RegWrite</a:t>
              </a:r>
            </a:p>
          </p:txBody>
        </p:sp>
        <p:sp>
          <p:nvSpPr>
            <p:cNvPr id="57" name="Freeform 291"/>
            <p:cNvSpPr>
              <a:spLocks/>
            </p:cNvSpPr>
            <p:nvPr/>
          </p:nvSpPr>
          <p:spPr bwMode="auto">
            <a:xfrm>
              <a:off x="7092000" y="5373216"/>
              <a:ext cx="73025" cy="101600"/>
            </a:xfrm>
            <a:custGeom>
              <a:avLst/>
              <a:gdLst>
                <a:gd name="T0" fmla="*/ 0 w 46"/>
                <a:gd name="T1" fmla="*/ 2147483647 h 64"/>
                <a:gd name="T2" fmla="*/ 2147483647 w 46"/>
                <a:gd name="T3" fmla="*/ 2147483647 h 64"/>
                <a:gd name="T4" fmla="*/ 2147483647 w 46"/>
                <a:gd name="T5" fmla="*/ 0 h 64"/>
                <a:gd name="T6" fmla="*/ 2147483647 w 46"/>
                <a:gd name="T7" fmla="*/ 2147483647 h 64"/>
                <a:gd name="T8" fmla="*/ 2147483647 w 46"/>
                <a:gd name="T9" fmla="*/ 2147483647 h 64"/>
                <a:gd name="T10" fmla="*/ 0 w 46"/>
                <a:gd name="T11" fmla="*/ 2147483647 h 64"/>
                <a:gd name="T12" fmla="*/ 0 60000 65536"/>
                <a:gd name="T13" fmla="*/ 0 60000 65536"/>
                <a:gd name="T14" fmla="*/ 0 60000 65536"/>
                <a:gd name="T15" fmla="*/ 0 60000 65536"/>
                <a:gd name="T16" fmla="*/ 0 60000 65536"/>
                <a:gd name="T17" fmla="*/ 0 60000 65536"/>
                <a:gd name="T18" fmla="*/ 0 w 46"/>
                <a:gd name="T19" fmla="*/ 0 h 64"/>
                <a:gd name="T20" fmla="*/ 46 w 46"/>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6" h="64">
                  <a:moveTo>
                    <a:pt x="0" y="60"/>
                  </a:moveTo>
                  <a:lnTo>
                    <a:pt x="46" y="64"/>
                  </a:lnTo>
                  <a:lnTo>
                    <a:pt x="24" y="0"/>
                  </a:lnTo>
                  <a:lnTo>
                    <a:pt x="3" y="64"/>
                  </a:lnTo>
                  <a:lnTo>
                    <a:pt x="0" y="60"/>
                  </a:lnTo>
                  <a:close/>
                </a:path>
              </a:pathLst>
            </a:custGeom>
            <a:solidFill>
              <a:srgbClr val="0066FF"/>
            </a:solidFill>
            <a:ln w="9525">
              <a:solidFill>
                <a:srgbClr val="0066FF"/>
              </a:solidFill>
              <a:round/>
              <a:headEnd/>
              <a:tailEnd/>
            </a:ln>
          </p:spPr>
          <p:txBody>
            <a:bodyPr/>
            <a:lstStyle/>
            <a:p>
              <a:endParaRPr lang="en-US"/>
            </a:p>
          </p:txBody>
        </p:sp>
        <p:sp>
          <p:nvSpPr>
            <p:cNvPr id="58" name="Line 292"/>
            <p:cNvSpPr>
              <a:spLocks noChangeShapeType="1"/>
            </p:cNvSpPr>
            <p:nvPr/>
          </p:nvSpPr>
          <p:spPr bwMode="auto">
            <a:xfrm flipH="1">
              <a:off x="7128000" y="5472000"/>
              <a:ext cx="0" cy="235173"/>
            </a:xfrm>
            <a:prstGeom prst="line">
              <a:avLst/>
            </a:prstGeom>
            <a:noFill/>
            <a:ln w="17463">
              <a:solidFill>
                <a:srgbClr val="0066FF"/>
              </a:solidFill>
              <a:round/>
              <a:headEnd/>
              <a:tailEnd/>
            </a:ln>
          </p:spPr>
          <p:txBody>
            <a:bodyPr/>
            <a:lstStyle/>
            <a:p>
              <a:endParaRPr lang="en-US"/>
            </a:p>
          </p:txBody>
        </p:sp>
        <p:sp>
          <p:nvSpPr>
            <p:cNvPr id="59" name="Text Box 293"/>
            <p:cNvSpPr txBox="1">
              <a:spLocks noChangeArrowheads="1"/>
            </p:cNvSpPr>
            <p:nvPr/>
          </p:nvSpPr>
          <p:spPr bwMode="auto">
            <a:xfrm>
              <a:off x="6948264" y="3924345"/>
              <a:ext cx="1008112" cy="251950"/>
            </a:xfrm>
            <a:prstGeom prst="rect">
              <a:avLst/>
            </a:prstGeom>
            <a:noFill/>
            <a:ln w="9525">
              <a:noFill/>
              <a:miter lim="800000"/>
              <a:headEnd/>
              <a:tailEnd/>
            </a:ln>
          </p:spPr>
          <p:txBody>
            <a:bodyPr>
              <a:spAutoFit/>
            </a:bodyPr>
            <a:lstStyle/>
            <a:p>
              <a:pPr algn="r">
                <a:lnSpc>
                  <a:spcPct val="100000"/>
                </a:lnSpc>
              </a:pPr>
              <a:r>
                <a:rPr lang="en-GB" b="1" dirty="0"/>
                <a:t>Register</a:t>
              </a:r>
              <a:endParaRPr lang="en-US" b="1" dirty="0"/>
            </a:p>
          </p:txBody>
        </p:sp>
        <p:grpSp>
          <p:nvGrpSpPr>
            <p:cNvPr id="60" name="Gruppieren 288"/>
            <p:cNvGrpSpPr>
              <a:grpSpLocks/>
            </p:cNvGrpSpPr>
            <p:nvPr/>
          </p:nvGrpSpPr>
          <p:grpSpPr bwMode="auto">
            <a:xfrm>
              <a:off x="6372200" y="3140968"/>
              <a:ext cx="812285" cy="374701"/>
              <a:chOff x="5208885" y="3068960"/>
              <a:chExt cx="812285" cy="374701"/>
            </a:xfrm>
          </p:grpSpPr>
          <p:sp>
            <p:nvSpPr>
              <p:cNvPr id="162" name="Rectangle 111"/>
              <p:cNvSpPr>
                <a:spLocks noChangeArrowheads="1"/>
              </p:cNvSpPr>
              <p:nvPr/>
            </p:nvSpPr>
            <p:spPr bwMode="auto">
              <a:xfrm>
                <a:off x="5208885" y="3068960"/>
                <a:ext cx="98048"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63" name="Rectangle 112"/>
              <p:cNvSpPr>
                <a:spLocks noChangeArrowheads="1"/>
              </p:cNvSpPr>
              <p:nvPr/>
            </p:nvSpPr>
            <p:spPr bwMode="auto">
              <a:xfrm>
                <a:off x="5304135" y="306896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64" name="Rectangle 113"/>
              <p:cNvSpPr>
                <a:spLocks noChangeArrowheads="1"/>
              </p:cNvSpPr>
              <p:nvPr/>
            </p:nvSpPr>
            <p:spPr bwMode="auto">
              <a:xfrm>
                <a:off x="5380335" y="306896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a</a:t>
                </a:r>
                <a:endParaRPr lang="en-US"/>
              </a:p>
            </p:txBody>
          </p:sp>
          <p:sp>
            <p:nvSpPr>
              <p:cNvPr id="165" name="Rectangle 114"/>
              <p:cNvSpPr>
                <a:spLocks noChangeArrowheads="1"/>
              </p:cNvSpPr>
              <p:nvPr/>
            </p:nvSpPr>
            <p:spPr bwMode="auto">
              <a:xfrm>
                <a:off x="5451773" y="3068960"/>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d</a:t>
                </a:r>
                <a:endParaRPr lang="en-US"/>
              </a:p>
            </p:txBody>
          </p:sp>
          <p:sp>
            <p:nvSpPr>
              <p:cNvPr id="166" name="Rectangle 115"/>
              <p:cNvSpPr>
                <a:spLocks noChangeArrowheads="1"/>
              </p:cNvSpPr>
              <p:nvPr/>
            </p:nvSpPr>
            <p:spPr bwMode="auto">
              <a:xfrm>
                <a:off x="5527973" y="3068960"/>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167" name="Rectangle 116"/>
              <p:cNvSpPr>
                <a:spLocks noChangeArrowheads="1"/>
              </p:cNvSpPr>
              <p:nvPr/>
            </p:nvSpPr>
            <p:spPr bwMode="auto">
              <a:xfrm>
                <a:off x="5562898" y="3068960"/>
                <a:ext cx="59810"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68" name="Rectangle 117"/>
              <p:cNvSpPr>
                <a:spLocks noChangeArrowheads="1"/>
              </p:cNvSpPr>
              <p:nvPr/>
            </p:nvSpPr>
            <p:spPr bwMode="auto">
              <a:xfrm>
                <a:off x="5607348" y="306896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69" name="Rectangle 118"/>
              <p:cNvSpPr>
                <a:spLocks noChangeArrowheads="1"/>
              </p:cNvSpPr>
              <p:nvPr/>
            </p:nvSpPr>
            <p:spPr bwMode="auto">
              <a:xfrm>
                <a:off x="5683548" y="3068960"/>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dirty="0">
                    <a:solidFill>
                      <a:srgbClr val="000000"/>
                    </a:solidFill>
                  </a:rPr>
                  <a:t>g</a:t>
                </a:r>
                <a:endParaRPr lang="en-US" dirty="0"/>
              </a:p>
            </p:txBody>
          </p:sp>
          <p:sp>
            <p:nvSpPr>
              <p:cNvPr id="170" name="Rectangle 119"/>
              <p:cNvSpPr>
                <a:spLocks noChangeArrowheads="1"/>
              </p:cNvSpPr>
              <p:nvPr/>
            </p:nvSpPr>
            <p:spPr bwMode="auto">
              <a:xfrm>
                <a:off x="5754985" y="3068960"/>
                <a:ext cx="39219"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i</a:t>
                </a:r>
                <a:endParaRPr lang="en-US"/>
              </a:p>
            </p:txBody>
          </p:sp>
          <p:sp>
            <p:nvSpPr>
              <p:cNvPr id="171" name="Rectangle 120"/>
              <p:cNvSpPr>
                <a:spLocks noChangeArrowheads="1"/>
              </p:cNvSpPr>
              <p:nvPr/>
            </p:nvSpPr>
            <p:spPr bwMode="auto">
              <a:xfrm>
                <a:off x="5786735" y="3068960"/>
                <a:ext cx="73537"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s</a:t>
                </a:r>
                <a:endParaRPr lang="en-US"/>
              </a:p>
            </p:txBody>
          </p:sp>
          <p:sp>
            <p:nvSpPr>
              <p:cNvPr id="172" name="Rectangle 121"/>
              <p:cNvSpPr>
                <a:spLocks noChangeArrowheads="1"/>
              </p:cNvSpPr>
              <p:nvPr/>
            </p:nvSpPr>
            <p:spPr bwMode="auto">
              <a:xfrm>
                <a:off x="5850235" y="3068960"/>
                <a:ext cx="55888"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t</a:t>
                </a:r>
                <a:endParaRPr lang="en-US"/>
              </a:p>
            </p:txBody>
          </p:sp>
          <p:sp>
            <p:nvSpPr>
              <p:cNvPr id="173" name="Rectangle 122"/>
              <p:cNvSpPr>
                <a:spLocks noChangeArrowheads="1"/>
              </p:cNvSpPr>
              <p:nvPr/>
            </p:nvSpPr>
            <p:spPr bwMode="auto">
              <a:xfrm>
                <a:off x="5889923" y="306896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74" name="Rectangle 123"/>
              <p:cNvSpPr>
                <a:spLocks noChangeArrowheads="1"/>
              </p:cNvSpPr>
              <p:nvPr/>
            </p:nvSpPr>
            <p:spPr bwMode="auto">
              <a:xfrm>
                <a:off x="5961360" y="3068960"/>
                <a:ext cx="59810"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75" name="Rectangle 124"/>
              <p:cNvSpPr>
                <a:spLocks noChangeArrowheads="1"/>
              </p:cNvSpPr>
              <p:nvPr/>
            </p:nvSpPr>
            <p:spPr bwMode="auto">
              <a:xfrm>
                <a:off x="6005810" y="3068960"/>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a:p>
            </p:txBody>
          </p:sp>
          <p:sp>
            <p:nvSpPr>
              <p:cNvPr id="176" name="Rectangle 125"/>
              <p:cNvSpPr>
                <a:spLocks noChangeArrowheads="1"/>
              </p:cNvSpPr>
              <p:nvPr/>
            </p:nvSpPr>
            <p:spPr bwMode="auto">
              <a:xfrm>
                <a:off x="5320010" y="3254698"/>
                <a:ext cx="89224"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n</a:t>
                </a:r>
                <a:endParaRPr lang="en-US"/>
              </a:p>
            </p:txBody>
          </p:sp>
          <p:sp>
            <p:nvSpPr>
              <p:cNvPr id="177" name="Rectangle 126"/>
              <p:cNvSpPr>
                <a:spLocks noChangeArrowheads="1"/>
              </p:cNvSpPr>
              <p:nvPr/>
            </p:nvSpPr>
            <p:spPr bwMode="auto">
              <a:xfrm>
                <a:off x="5391448" y="3254698"/>
                <a:ext cx="89224"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u</a:t>
                </a:r>
                <a:endParaRPr lang="en-US"/>
              </a:p>
            </p:txBody>
          </p:sp>
          <p:sp>
            <p:nvSpPr>
              <p:cNvPr id="178" name="Rectangle 127"/>
              <p:cNvSpPr>
                <a:spLocks noChangeArrowheads="1"/>
              </p:cNvSpPr>
              <p:nvPr/>
            </p:nvSpPr>
            <p:spPr bwMode="auto">
              <a:xfrm>
                <a:off x="5467648" y="3254698"/>
                <a:ext cx="137267"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m</a:t>
                </a:r>
                <a:endParaRPr lang="en-US"/>
              </a:p>
            </p:txBody>
          </p:sp>
          <p:sp>
            <p:nvSpPr>
              <p:cNvPr id="179" name="Rectangle 128"/>
              <p:cNvSpPr>
                <a:spLocks noChangeArrowheads="1"/>
              </p:cNvSpPr>
              <p:nvPr/>
            </p:nvSpPr>
            <p:spPr bwMode="auto">
              <a:xfrm>
                <a:off x="5575598" y="3254698"/>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b</a:t>
                </a:r>
                <a:endParaRPr lang="en-US"/>
              </a:p>
            </p:txBody>
          </p:sp>
          <p:sp>
            <p:nvSpPr>
              <p:cNvPr id="180" name="Rectangle 129"/>
              <p:cNvSpPr>
                <a:spLocks noChangeArrowheads="1"/>
              </p:cNvSpPr>
              <p:nvPr/>
            </p:nvSpPr>
            <p:spPr bwMode="auto">
              <a:xfrm>
                <a:off x="5651798" y="3254698"/>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81" name="Rectangle 130"/>
              <p:cNvSpPr>
                <a:spLocks noChangeArrowheads="1"/>
              </p:cNvSpPr>
              <p:nvPr/>
            </p:nvSpPr>
            <p:spPr bwMode="auto">
              <a:xfrm>
                <a:off x="5723235" y="3254698"/>
                <a:ext cx="59810"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82" name="Rectangle 131"/>
              <p:cNvSpPr>
                <a:spLocks noChangeArrowheads="1"/>
              </p:cNvSpPr>
              <p:nvPr/>
            </p:nvSpPr>
            <p:spPr bwMode="auto">
              <a:xfrm>
                <a:off x="5770860" y="3254698"/>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183" name="Rectangle 132"/>
              <p:cNvSpPr>
                <a:spLocks noChangeArrowheads="1"/>
              </p:cNvSpPr>
              <p:nvPr/>
            </p:nvSpPr>
            <p:spPr bwMode="auto">
              <a:xfrm>
                <a:off x="5807373" y="3254698"/>
                <a:ext cx="90204"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1</a:t>
                </a:r>
                <a:endParaRPr lang="en-US"/>
              </a:p>
            </p:txBody>
          </p:sp>
        </p:grpSp>
        <p:grpSp>
          <p:nvGrpSpPr>
            <p:cNvPr id="61" name="Gruppieren 290"/>
            <p:cNvGrpSpPr>
              <a:grpSpLocks/>
            </p:cNvGrpSpPr>
            <p:nvPr/>
          </p:nvGrpSpPr>
          <p:grpSpPr bwMode="auto">
            <a:xfrm>
              <a:off x="5877917" y="3831456"/>
              <a:ext cx="422275" cy="101600"/>
              <a:chOff x="5918200" y="3255392"/>
              <a:chExt cx="422275" cy="101600"/>
            </a:xfrm>
          </p:grpSpPr>
          <p:sp>
            <p:nvSpPr>
              <p:cNvPr id="160" name="Freeform 273"/>
              <p:cNvSpPr>
                <a:spLocks/>
              </p:cNvSpPr>
              <p:nvPr/>
            </p:nvSpPr>
            <p:spPr bwMode="auto">
              <a:xfrm>
                <a:off x="6265863" y="3255392"/>
                <a:ext cx="74612" cy="101600"/>
              </a:xfrm>
              <a:custGeom>
                <a:avLst/>
                <a:gdLst>
                  <a:gd name="T0" fmla="*/ 0 w 47"/>
                  <a:gd name="T1" fmla="*/ 0 h 64"/>
                  <a:gd name="T2" fmla="*/ 0 w 47"/>
                  <a:gd name="T3" fmla="*/ 2147483647 h 64"/>
                  <a:gd name="T4" fmla="*/ 2147483647 w 47"/>
                  <a:gd name="T5" fmla="*/ 2147483647 h 64"/>
                  <a:gd name="T6" fmla="*/ 0 w 47"/>
                  <a:gd name="T7" fmla="*/ 0 h 64"/>
                  <a:gd name="T8" fmla="*/ 0 w 47"/>
                  <a:gd name="T9" fmla="*/ 0 h 64"/>
                  <a:gd name="T10" fmla="*/ 0 60000 65536"/>
                  <a:gd name="T11" fmla="*/ 0 60000 65536"/>
                  <a:gd name="T12" fmla="*/ 0 60000 65536"/>
                  <a:gd name="T13" fmla="*/ 0 60000 65536"/>
                  <a:gd name="T14" fmla="*/ 0 60000 65536"/>
                  <a:gd name="T15" fmla="*/ 0 w 47"/>
                  <a:gd name="T16" fmla="*/ 0 h 64"/>
                  <a:gd name="T17" fmla="*/ 47 w 47"/>
                  <a:gd name="T18" fmla="*/ 64 h 64"/>
                </a:gdLst>
                <a:ahLst/>
                <a:cxnLst>
                  <a:cxn ang="T10">
                    <a:pos x="T0" y="T1"/>
                  </a:cxn>
                  <a:cxn ang="T11">
                    <a:pos x="T2" y="T3"/>
                  </a:cxn>
                  <a:cxn ang="T12">
                    <a:pos x="T4" y="T5"/>
                  </a:cxn>
                  <a:cxn ang="T13">
                    <a:pos x="T6" y="T7"/>
                  </a:cxn>
                  <a:cxn ang="T14">
                    <a:pos x="T8" y="T9"/>
                  </a:cxn>
                </a:cxnLst>
                <a:rect l="T15" t="T16" r="T17" b="T18"/>
                <a:pathLst>
                  <a:path w="47" h="64">
                    <a:moveTo>
                      <a:pt x="0" y="0"/>
                    </a:moveTo>
                    <a:lnTo>
                      <a:pt x="0" y="64"/>
                    </a:lnTo>
                    <a:lnTo>
                      <a:pt x="47" y="34"/>
                    </a:lnTo>
                    <a:lnTo>
                      <a:pt x="0" y="0"/>
                    </a:lnTo>
                    <a:close/>
                  </a:path>
                </a:pathLst>
              </a:custGeom>
              <a:solidFill>
                <a:srgbClr val="000000"/>
              </a:solidFill>
              <a:ln w="9525">
                <a:noFill/>
                <a:round/>
                <a:headEnd/>
                <a:tailEnd/>
              </a:ln>
            </p:spPr>
            <p:txBody>
              <a:bodyPr/>
              <a:lstStyle/>
              <a:p>
                <a:endParaRPr lang="en-US"/>
              </a:p>
            </p:txBody>
          </p:sp>
          <p:sp>
            <p:nvSpPr>
              <p:cNvPr id="161" name="Line 274"/>
              <p:cNvSpPr>
                <a:spLocks noChangeShapeType="1"/>
              </p:cNvSpPr>
              <p:nvPr/>
            </p:nvSpPr>
            <p:spPr bwMode="auto">
              <a:xfrm flipH="1">
                <a:off x="5918200" y="3316288"/>
                <a:ext cx="352425" cy="0"/>
              </a:xfrm>
              <a:prstGeom prst="line">
                <a:avLst/>
              </a:prstGeom>
              <a:noFill/>
              <a:ln w="30163">
                <a:solidFill>
                  <a:srgbClr val="000000"/>
                </a:solidFill>
                <a:round/>
                <a:headEnd/>
                <a:tailEnd/>
              </a:ln>
            </p:spPr>
            <p:txBody>
              <a:bodyPr/>
              <a:lstStyle/>
              <a:p>
                <a:endParaRPr lang="en-US"/>
              </a:p>
            </p:txBody>
          </p:sp>
        </p:grpSp>
        <p:grpSp>
          <p:nvGrpSpPr>
            <p:cNvPr id="62" name="Gruppieren 293"/>
            <p:cNvGrpSpPr>
              <a:grpSpLocks/>
            </p:cNvGrpSpPr>
            <p:nvPr/>
          </p:nvGrpSpPr>
          <p:grpSpPr bwMode="auto">
            <a:xfrm>
              <a:off x="5877917" y="4941168"/>
              <a:ext cx="422275" cy="101600"/>
              <a:chOff x="5918200" y="3255392"/>
              <a:chExt cx="422275" cy="101600"/>
            </a:xfrm>
          </p:grpSpPr>
          <p:sp>
            <p:nvSpPr>
              <p:cNvPr id="158" name="Freeform 273"/>
              <p:cNvSpPr>
                <a:spLocks/>
              </p:cNvSpPr>
              <p:nvPr/>
            </p:nvSpPr>
            <p:spPr bwMode="auto">
              <a:xfrm>
                <a:off x="6265863" y="3255392"/>
                <a:ext cx="74612" cy="101600"/>
              </a:xfrm>
              <a:custGeom>
                <a:avLst/>
                <a:gdLst>
                  <a:gd name="T0" fmla="*/ 0 w 47"/>
                  <a:gd name="T1" fmla="*/ 0 h 64"/>
                  <a:gd name="T2" fmla="*/ 0 w 47"/>
                  <a:gd name="T3" fmla="*/ 2147483647 h 64"/>
                  <a:gd name="T4" fmla="*/ 2147483647 w 47"/>
                  <a:gd name="T5" fmla="*/ 2147483647 h 64"/>
                  <a:gd name="T6" fmla="*/ 0 w 47"/>
                  <a:gd name="T7" fmla="*/ 0 h 64"/>
                  <a:gd name="T8" fmla="*/ 0 w 47"/>
                  <a:gd name="T9" fmla="*/ 0 h 64"/>
                  <a:gd name="T10" fmla="*/ 0 60000 65536"/>
                  <a:gd name="T11" fmla="*/ 0 60000 65536"/>
                  <a:gd name="T12" fmla="*/ 0 60000 65536"/>
                  <a:gd name="T13" fmla="*/ 0 60000 65536"/>
                  <a:gd name="T14" fmla="*/ 0 60000 65536"/>
                  <a:gd name="T15" fmla="*/ 0 w 47"/>
                  <a:gd name="T16" fmla="*/ 0 h 64"/>
                  <a:gd name="T17" fmla="*/ 47 w 47"/>
                  <a:gd name="T18" fmla="*/ 64 h 64"/>
                </a:gdLst>
                <a:ahLst/>
                <a:cxnLst>
                  <a:cxn ang="T10">
                    <a:pos x="T0" y="T1"/>
                  </a:cxn>
                  <a:cxn ang="T11">
                    <a:pos x="T2" y="T3"/>
                  </a:cxn>
                  <a:cxn ang="T12">
                    <a:pos x="T4" y="T5"/>
                  </a:cxn>
                  <a:cxn ang="T13">
                    <a:pos x="T6" y="T7"/>
                  </a:cxn>
                  <a:cxn ang="T14">
                    <a:pos x="T8" y="T9"/>
                  </a:cxn>
                </a:cxnLst>
                <a:rect l="T15" t="T16" r="T17" b="T18"/>
                <a:pathLst>
                  <a:path w="47" h="64">
                    <a:moveTo>
                      <a:pt x="0" y="0"/>
                    </a:moveTo>
                    <a:lnTo>
                      <a:pt x="0" y="64"/>
                    </a:lnTo>
                    <a:lnTo>
                      <a:pt x="47" y="34"/>
                    </a:lnTo>
                    <a:lnTo>
                      <a:pt x="0" y="0"/>
                    </a:lnTo>
                    <a:close/>
                  </a:path>
                </a:pathLst>
              </a:custGeom>
              <a:solidFill>
                <a:srgbClr val="000000"/>
              </a:solidFill>
              <a:ln w="9525">
                <a:noFill/>
                <a:round/>
                <a:headEnd/>
                <a:tailEnd/>
              </a:ln>
            </p:spPr>
            <p:txBody>
              <a:bodyPr/>
              <a:lstStyle/>
              <a:p>
                <a:endParaRPr lang="en-US"/>
              </a:p>
            </p:txBody>
          </p:sp>
          <p:sp>
            <p:nvSpPr>
              <p:cNvPr id="159" name="Line 274"/>
              <p:cNvSpPr>
                <a:spLocks noChangeShapeType="1"/>
              </p:cNvSpPr>
              <p:nvPr/>
            </p:nvSpPr>
            <p:spPr bwMode="auto">
              <a:xfrm flipH="1">
                <a:off x="5918200" y="3316288"/>
                <a:ext cx="352425" cy="0"/>
              </a:xfrm>
              <a:prstGeom prst="line">
                <a:avLst/>
              </a:prstGeom>
              <a:noFill/>
              <a:ln w="30163">
                <a:solidFill>
                  <a:srgbClr val="000000"/>
                </a:solidFill>
                <a:round/>
                <a:headEnd/>
                <a:tailEnd/>
              </a:ln>
            </p:spPr>
            <p:txBody>
              <a:bodyPr/>
              <a:lstStyle/>
              <a:p>
                <a:endParaRPr lang="en-US"/>
              </a:p>
            </p:txBody>
          </p:sp>
        </p:grpSp>
        <p:grpSp>
          <p:nvGrpSpPr>
            <p:cNvPr id="63" name="Gruppieren 296"/>
            <p:cNvGrpSpPr>
              <a:grpSpLocks/>
            </p:cNvGrpSpPr>
            <p:nvPr/>
          </p:nvGrpSpPr>
          <p:grpSpPr bwMode="auto">
            <a:xfrm>
              <a:off x="5877917" y="4407520"/>
              <a:ext cx="422275" cy="101600"/>
              <a:chOff x="5918200" y="3255392"/>
              <a:chExt cx="422275" cy="101600"/>
            </a:xfrm>
          </p:grpSpPr>
          <p:sp>
            <p:nvSpPr>
              <p:cNvPr id="156" name="Freeform 273"/>
              <p:cNvSpPr>
                <a:spLocks/>
              </p:cNvSpPr>
              <p:nvPr/>
            </p:nvSpPr>
            <p:spPr bwMode="auto">
              <a:xfrm>
                <a:off x="6265863" y="3255392"/>
                <a:ext cx="74612" cy="101600"/>
              </a:xfrm>
              <a:custGeom>
                <a:avLst/>
                <a:gdLst>
                  <a:gd name="T0" fmla="*/ 0 w 47"/>
                  <a:gd name="T1" fmla="*/ 0 h 64"/>
                  <a:gd name="T2" fmla="*/ 0 w 47"/>
                  <a:gd name="T3" fmla="*/ 2147483647 h 64"/>
                  <a:gd name="T4" fmla="*/ 2147483647 w 47"/>
                  <a:gd name="T5" fmla="*/ 2147483647 h 64"/>
                  <a:gd name="T6" fmla="*/ 0 w 47"/>
                  <a:gd name="T7" fmla="*/ 0 h 64"/>
                  <a:gd name="T8" fmla="*/ 0 w 47"/>
                  <a:gd name="T9" fmla="*/ 0 h 64"/>
                  <a:gd name="T10" fmla="*/ 0 60000 65536"/>
                  <a:gd name="T11" fmla="*/ 0 60000 65536"/>
                  <a:gd name="T12" fmla="*/ 0 60000 65536"/>
                  <a:gd name="T13" fmla="*/ 0 60000 65536"/>
                  <a:gd name="T14" fmla="*/ 0 60000 65536"/>
                  <a:gd name="T15" fmla="*/ 0 w 47"/>
                  <a:gd name="T16" fmla="*/ 0 h 64"/>
                  <a:gd name="T17" fmla="*/ 47 w 47"/>
                  <a:gd name="T18" fmla="*/ 64 h 64"/>
                </a:gdLst>
                <a:ahLst/>
                <a:cxnLst>
                  <a:cxn ang="T10">
                    <a:pos x="T0" y="T1"/>
                  </a:cxn>
                  <a:cxn ang="T11">
                    <a:pos x="T2" y="T3"/>
                  </a:cxn>
                  <a:cxn ang="T12">
                    <a:pos x="T4" y="T5"/>
                  </a:cxn>
                  <a:cxn ang="T13">
                    <a:pos x="T6" y="T7"/>
                  </a:cxn>
                  <a:cxn ang="T14">
                    <a:pos x="T8" y="T9"/>
                  </a:cxn>
                </a:cxnLst>
                <a:rect l="T15" t="T16" r="T17" b="T18"/>
                <a:pathLst>
                  <a:path w="47" h="64">
                    <a:moveTo>
                      <a:pt x="0" y="0"/>
                    </a:moveTo>
                    <a:lnTo>
                      <a:pt x="0" y="64"/>
                    </a:lnTo>
                    <a:lnTo>
                      <a:pt x="47" y="34"/>
                    </a:lnTo>
                    <a:lnTo>
                      <a:pt x="0" y="0"/>
                    </a:lnTo>
                    <a:close/>
                  </a:path>
                </a:pathLst>
              </a:custGeom>
              <a:solidFill>
                <a:srgbClr val="000000"/>
              </a:solidFill>
              <a:ln w="9525">
                <a:noFill/>
                <a:round/>
                <a:headEnd/>
                <a:tailEnd/>
              </a:ln>
            </p:spPr>
            <p:txBody>
              <a:bodyPr/>
              <a:lstStyle/>
              <a:p>
                <a:endParaRPr lang="en-US"/>
              </a:p>
            </p:txBody>
          </p:sp>
          <p:sp>
            <p:nvSpPr>
              <p:cNvPr id="157" name="Line 274"/>
              <p:cNvSpPr>
                <a:spLocks noChangeShapeType="1"/>
              </p:cNvSpPr>
              <p:nvPr/>
            </p:nvSpPr>
            <p:spPr bwMode="auto">
              <a:xfrm flipH="1">
                <a:off x="5918200" y="3316288"/>
                <a:ext cx="352425" cy="0"/>
              </a:xfrm>
              <a:prstGeom prst="line">
                <a:avLst/>
              </a:prstGeom>
              <a:noFill/>
              <a:ln w="30163">
                <a:solidFill>
                  <a:srgbClr val="000000"/>
                </a:solidFill>
                <a:round/>
                <a:headEnd/>
                <a:tailEnd/>
              </a:ln>
            </p:spPr>
            <p:txBody>
              <a:bodyPr/>
              <a:lstStyle/>
              <a:p>
                <a:endParaRPr lang="en-US"/>
              </a:p>
            </p:txBody>
          </p:sp>
        </p:grpSp>
        <p:grpSp>
          <p:nvGrpSpPr>
            <p:cNvPr id="92" name="Gruppieren 299"/>
            <p:cNvGrpSpPr>
              <a:grpSpLocks/>
            </p:cNvGrpSpPr>
            <p:nvPr/>
          </p:nvGrpSpPr>
          <p:grpSpPr bwMode="auto">
            <a:xfrm>
              <a:off x="6372200" y="3708771"/>
              <a:ext cx="812285" cy="374701"/>
              <a:chOff x="5208885" y="3068960"/>
              <a:chExt cx="812285" cy="374701"/>
            </a:xfrm>
          </p:grpSpPr>
          <p:sp>
            <p:nvSpPr>
              <p:cNvPr id="134" name="Rectangle 111"/>
              <p:cNvSpPr>
                <a:spLocks noChangeArrowheads="1"/>
              </p:cNvSpPr>
              <p:nvPr/>
            </p:nvSpPr>
            <p:spPr bwMode="auto">
              <a:xfrm>
                <a:off x="5208885" y="3068960"/>
                <a:ext cx="98048"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35" name="Rectangle 112"/>
              <p:cNvSpPr>
                <a:spLocks noChangeArrowheads="1"/>
              </p:cNvSpPr>
              <p:nvPr/>
            </p:nvSpPr>
            <p:spPr bwMode="auto">
              <a:xfrm>
                <a:off x="5304135" y="306896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36" name="Rectangle 113"/>
              <p:cNvSpPr>
                <a:spLocks noChangeArrowheads="1"/>
              </p:cNvSpPr>
              <p:nvPr/>
            </p:nvSpPr>
            <p:spPr bwMode="auto">
              <a:xfrm>
                <a:off x="5380335" y="306896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a</a:t>
                </a:r>
                <a:endParaRPr lang="en-US"/>
              </a:p>
            </p:txBody>
          </p:sp>
          <p:sp>
            <p:nvSpPr>
              <p:cNvPr id="137" name="Rectangle 114"/>
              <p:cNvSpPr>
                <a:spLocks noChangeArrowheads="1"/>
              </p:cNvSpPr>
              <p:nvPr/>
            </p:nvSpPr>
            <p:spPr bwMode="auto">
              <a:xfrm>
                <a:off x="5451773" y="3068960"/>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d</a:t>
                </a:r>
                <a:endParaRPr lang="en-US"/>
              </a:p>
            </p:txBody>
          </p:sp>
          <p:sp>
            <p:nvSpPr>
              <p:cNvPr id="138" name="Rectangle 115"/>
              <p:cNvSpPr>
                <a:spLocks noChangeArrowheads="1"/>
              </p:cNvSpPr>
              <p:nvPr/>
            </p:nvSpPr>
            <p:spPr bwMode="auto">
              <a:xfrm>
                <a:off x="5527973" y="3068960"/>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139" name="Rectangle 116"/>
              <p:cNvSpPr>
                <a:spLocks noChangeArrowheads="1"/>
              </p:cNvSpPr>
              <p:nvPr/>
            </p:nvSpPr>
            <p:spPr bwMode="auto">
              <a:xfrm>
                <a:off x="5562898" y="3068960"/>
                <a:ext cx="59810"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40" name="Rectangle 117"/>
              <p:cNvSpPr>
                <a:spLocks noChangeArrowheads="1"/>
              </p:cNvSpPr>
              <p:nvPr/>
            </p:nvSpPr>
            <p:spPr bwMode="auto">
              <a:xfrm>
                <a:off x="5607348" y="306896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41" name="Rectangle 118"/>
              <p:cNvSpPr>
                <a:spLocks noChangeArrowheads="1"/>
              </p:cNvSpPr>
              <p:nvPr/>
            </p:nvSpPr>
            <p:spPr bwMode="auto">
              <a:xfrm>
                <a:off x="5683548" y="3068960"/>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g</a:t>
                </a:r>
                <a:endParaRPr lang="en-US"/>
              </a:p>
            </p:txBody>
          </p:sp>
          <p:sp>
            <p:nvSpPr>
              <p:cNvPr id="142" name="Rectangle 119"/>
              <p:cNvSpPr>
                <a:spLocks noChangeArrowheads="1"/>
              </p:cNvSpPr>
              <p:nvPr/>
            </p:nvSpPr>
            <p:spPr bwMode="auto">
              <a:xfrm>
                <a:off x="5754985" y="3068960"/>
                <a:ext cx="39219"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i</a:t>
                </a:r>
                <a:endParaRPr lang="en-US"/>
              </a:p>
            </p:txBody>
          </p:sp>
          <p:sp>
            <p:nvSpPr>
              <p:cNvPr id="143" name="Rectangle 120"/>
              <p:cNvSpPr>
                <a:spLocks noChangeArrowheads="1"/>
              </p:cNvSpPr>
              <p:nvPr/>
            </p:nvSpPr>
            <p:spPr bwMode="auto">
              <a:xfrm>
                <a:off x="5786735" y="3068960"/>
                <a:ext cx="73537"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s</a:t>
                </a:r>
                <a:endParaRPr lang="en-US"/>
              </a:p>
            </p:txBody>
          </p:sp>
          <p:sp>
            <p:nvSpPr>
              <p:cNvPr id="144" name="Rectangle 121"/>
              <p:cNvSpPr>
                <a:spLocks noChangeArrowheads="1"/>
              </p:cNvSpPr>
              <p:nvPr/>
            </p:nvSpPr>
            <p:spPr bwMode="auto">
              <a:xfrm>
                <a:off x="5850235" y="3068960"/>
                <a:ext cx="55888"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t</a:t>
                </a:r>
                <a:endParaRPr lang="en-US"/>
              </a:p>
            </p:txBody>
          </p:sp>
          <p:sp>
            <p:nvSpPr>
              <p:cNvPr id="145" name="Rectangle 122"/>
              <p:cNvSpPr>
                <a:spLocks noChangeArrowheads="1"/>
              </p:cNvSpPr>
              <p:nvPr/>
            </p:nvSpPr>
            <p:spPr bwMode="auto">
              <a:xfrm>
                <a:off x="5889923" y="306896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46" name="Rectangle 123"/>
              <p:cNvSpPr>
                <a:spLocks noChangeArrowheads="1"/>
              </p:cNvSpPr>
              <p:nvPr/>
            </p:nvSpPr>
            <p:spPr bwMode="auto">
              <a:xfrm>
                <a:off x="5961360" y="3068960"/>
                <a:ext cx="59810"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47" name="Rectangle 124"/>
              <p:cNvSpPr>
                <a:spLocks noChangeArrowheads="1"/>
              </p:cNvSpPr>
              <p:nvPr/>
            </p:nvSpPr>
            <p:spPr bwMode="auto">
              <a:xfrm>
                <a:off x="6005810" y="3068960"/>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a:p>
            </p:txBody>
          </p:sp>
          <p:sp>
            <p:nvSpPr>
              <p:cNvPr id="148" name="Rectangle 125"/>
              <p:cNvSpPr>
                <a:spLocks noChangeArrowheads="1"/>
              </p:cNvSpPr>
              <p:nvPr/>
            </p:nvSpPr>
            <p:spPr bwMode="auto">
              <a:xfrm>
                <a:off x="5320010" y="3254698"/>
                <a:ext cx="89224"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n</a:t>
                </a:r>
                <a:endParaRPr lang="en-US"/>
              </a:p>
            </p:txBody>
          </p:sp>
          <p:sp>
            <p:nvSpPr>
              <p:cNvPr id="149" name="Rectangle 126"/>
              <p:cNvSpPr>
                <a:spLocks noChangeArrowheads="1"/>
              </p:cNvSpPr>
              <p:nvPr/>
            </p:nvSpPr>
            <p:spPr bwMode="auto">
              <a:xfrm>
                <a:off x="5391448" y="3254698"/>
                <a:ext cx="89224"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u</a:t>
                </a:r>
                <a:endParaRPr lang="en-US"/>
              </a:p>
            </p:txBody>
          </p:sp>
          <p:sp>
            <p:nvSpPr>
              <p:cNvPr id="150" name="Rectangle 127"/>
              <p:cNvSpPr>
                <a:spLocks noChangeArrowheads="1"/>
              </p:cNvSpPr>
              <p:nvPr/>
            </p:nvSpPr>
            <p:spPr bwMode="auto">
              <a:xfrm>
                <a:off x="5467648" y="3254698"/>
                <a:ext cx="137267"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m</a:t>
                </a:r>
                <a:endParaRPr lang="en-US"/>
              </a:p>
            </p:txBody>
          </p:sp>
          <p:sp>
            <p:nvSpPr>
              <p:cNvPr id="151" name="Rectangle 128"/>
              <p:cNvSpPr>
                <a:spLocks noChangeArrowheads="1"/>
              </p:cNvSpPr>
              <p:nvPr/>
            </p:nvSpPr>
            <p:spPr bwMode="auto">
              <a:xfrm>
                <a:off x="5575598" y="3254698"/>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b</a:t>
                </a:r>
                <a:endParaRPr lang="en-US"/>
              </a:p>
            </p:txBody>
          </p:sp>
          <p:sp>
            <p:nvSpPr>
              <p:cNvPr id="152" name="Rectangle 129"/>
              <p:cNvSpPr>
                <a:spLocks noChangeArrowheads="1"/>
              </p:cNvSpPr>
              <p:nvPr/>
            </p:nvSpPr>
            <p:spPr bwMode="auto">
              <a:xfrm>
                <a:off x="5651798" y="3254698"/>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53" name="Rectangle 130"/>
              <p:cNvSpPr>
                <a:spLocks noChangeArrowheads="1"/>
              </p:cNvSpPr>
              <p:nvPr/>
            </p:nvSpPr>
            <p:spPr bwMode="auto">
              <a:xfrm>
                <a:off x="5723235" y="3254698"/>
                <a:ext cx="59810"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54" name="Rectangle 131"/>
              <p:cNvSpPr>
                <a:spLocks noChangeArrowheads="1"/>
              </p:cNvSpPr>
              <p:nvPr/>
            </p:nvSpPr>
            <p:spPr bwMode="auto">
              <a:xfrm>
                <a:off x="5770860" y="3254698"/>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155" name="Rectangle 132"/>
              <p:cNvSpPr>
                <a:spLocks noChangeArrowheads="1"/>
              </p:cNvSpPr>
              <p:nvPr/>
            </p:nvSpPr>
            <p:spPr bwMode="auto">
              <a:xfrm>
                <a:off x="5807373" y="3254698"/>
                <a:ext cx="90204"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2</a:t>
                </a:r>
                <a:endParaRPr lang="en-US"/>
              </a:p>
            </p:txBody>
          </p:sp>
        </p:grpSp>
        <p:sp>
          <p:nvSpPr>
            <p:cNvPr id="93" name="Rectangle 111"/>
            <p:cNvSpPr>
              <a:spLocks noChangeArrowheads="1"/>
            </p:cNvSpPr>
            <p:nvPr/>
          </p:nvSpPr>
          <p:spPr bwMode="auto">
            <a:xfrm>
              <a:off x="6406678" y="4339843"/>
              <a:ext cx="374349"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cs typeface="Arial" charset="0"/>
                </a:rPr>
                <a:t>Write</a:t>
              </a:r>
            </a:p>
          </p:txBody>
        </p:sp>
        <p:sp>
          <p:nvSpPr>
            <p:cNvPr id="94" name="Rectangle 115"/>
            <p:cNvSpPr>
              <a:spLocks noChangeArrowheads="1"/>
            </p:cNvSpPr>
            <p:nvPr/>
          </p:nvSpPr>
          <p:spPr bwMode="auto">
            <a:xfrm>
              <a:off x="6691288" y="4282732"/>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95" name="Rectangle 116"/>
            <p:cNvSpPr>
              <a:spLocks noChangeArrowheads="1"/>
            </p:cNvSpPr>
            <p:nvPr/>
          </p:nvSpPr>
          <p:spPr bwMode="auto">
            <a:xfrm>
              <a:off x="6426994" y="4509120"/>
              <a:ext cx="59810"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96" name="Rectangle 117"/>
            <p:cNvSpPr>
              <a:spLocks noChangeArrowheads="1"/>
            </p:cNvSpPr>
            <p:nvPr/>
          </p:nvSpPr>
          <p:spPr bwMode="auto">
            <a:xfrm>
              <a:off x="6471444" y="450912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97" name="Rectangle 118"/>
            <p:cNvSpPr>
              <a:spLocks noChangeArrowheads="1"/>
            </p:cNvSpPr>
            <p:nvPr/>
          </p:nvSpPr>
          <p:spPr bwMode="auto">
            <a:xfrm>
              <a:off x="6547644" y="4509120"/>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g</a:t>
              </a:r>
              <a:endParaRPr lang="en-US"/>
            </a:p>
          </p:txBody>
        </p:sp>
        <p:sp>
          <p:nvSpPr>
            <p:cNvPr id="98" name="Rectangle 119"/>
            <p:cNvSpPr>
              <a:spLocks noChangeArrowheads="1"/>
            </p:cNvSpPr>
            <p:nvPr/>
          </p:nvSpPr>
          <p:spPr bwMode="auto">
            <a:xfrm>
              <a:off x="6619081" y="4509120"/>
              <a:ext cx="39219"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i</a:t>
              </a:r>
              <a:endParaRPr lang="en-US"/>
            </a:p>
          </p:txBody>
        </p:sp>
        <p:sp>
          <p:nvSpPr>
            <p:cNvPr id="99" name="Rectangle 120"/>
            <p:cNvSpPr>
              <a:spLocks noChangeArrowheads="1"/>
            </p:cNvSpPr>
            <p:nvPr/>
          </p:nvSpPr>
          <p:spPr bwMode="auto">
            <a:xfrm>
              <a:off x="6650831" y="4509120"/>
              <a:ext cx="73537"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s</a:t>
              </a:r>
              <a:endParaRPr lang="en-US"/>
            </a:p>
          </p:txBody>
        </p:sp>
        <p:sp>
          <p:nvSpPr>
            <p:cNvPr id="100" name="Rectangle 121"/>
            <p:cNvSpPr>
              <a:spLocks noChangeArrowheads="1"/>
            </p:cNvSpPr>
            <p:nvPr/>
          </p:nvSpPr>
          <p:spPr bwMode="auto">
            <a:xfrm>
              <a:off x="6714331" y="4509120"/>
              <a:ext cx="55888"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t</a:t>
              </a:r>
              <a:endParaRPr lang="en-US"/>
            </a:p>
          </p:txBody>
        </p:sp>
        <p:sp>
          <p:nvSpPr>
            <p:cNvPr id="101" name="Rectangle 122"/>
            <p:cNvSpPr>
              <a:spLocks noChangeArrowheads="1"/>
            </p:cNvSpPr>
            <p:nvPr/>
          </p:nvSpPr>
          <p:spPr bwMode="auto">
            <a:xfrm>
              <a:off x="6754019" y="4509120"/>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02" name="Rectangle 123"/>
            <p:cNvSpPr>
              <a:spLocks noChangeArrowheads="1"/>
            </p:cNvSpPr>
            <p:nvPr/>
          </p:nvSpPr>
          <p:spPr bwMode="auto">
            <a:xfrm>
              <a:off x="6825456" y="4509120"/>
              <a:ext cx="59810"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03" name="Rectangle 124"/>
            <p:cNvSpPr>
              <a:spLocks noChangeArrowheads="1"/>
            </p:cNvSpPr>
            <p:nvPr/>
          </p:nvSpPr>
          <p:spPr bwMode="auto">
            <a:xfrm>
              <a:off x="7169125" y="4282732"/>
              <a:ext cx="40" cy="188963"/>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a:p>
          </p:txBody>
        </p:sp>
        <p:sp>
          <p:nvSpPr>
            <p:cNvPr id="104" name="Rectangle 111"/>
            <p:cNvSpPr>
              <a:spLocks noChangeArrowheads="1"/>
            </p:cNvSpPr>
            <p:nvPr/>
          </p:nvSpPr>
          <p:spPr bwMode="auto">
            <a:xfrm>
              <a:off x="6403624" y="4843899"/>
              <a:ext cx="374349"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cs typeface="Arial" charset="0"/>
                </a:rPr>
                <a:t>Write</a:t>
              </a:r>
            </a:p>
          </p:txBody>
        </p:sp>
        <p:sp>
          <p:nvSpPr>
            <p:cNvPr id="105" name="Rectangle 111"/>
            <p:cNvSpPr>
              <a:spLocks noChangeArrowheads="1"/>
            </p:cNvSpPr>
            <p:nvPr/>
          </p:nvSpPr>
          <p:spPr bwMode="auto">
            <a:xfrm>
              <a:off x="6434081" y="5013176"/>
              <a:ext cx="333364"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cs typeface="Arial" charset="0"/>
                </a:rPr>
                <a:t>Data</a:t>
              </a:r>
            </a:p>
          </p:txBody>
        </p:sp>
        <p:grpSp>
          <p:nvGrpSpPr>
            <p:cNvPr id="106" name="Gruppieren 347"/>
            <p:cNvGrpSpPr>
              <a:grpSpLocks/>
            </p:cNvGrpSpPr>
            <p:nvPr/>
          </p:nvGrpSpPr>
          <p:grpSpPr bwMode="auto">
            <a:xfrm>
              <a:off x="7966149" y="3501008"/>
              <a:ext cx="422275" cy="101600"/>
              <a:chOff x="5918200" y="3255392"/>
              <a:chExt cx="422275" cy="101600"/>
            </a:xfrm>
          </p:grpSpPr>
          <p:sp>
            <p:nvSpPr>
              <p:cNvPr id="132" name="Freeform 273"/>
              <p:cNvSpPr>
                <a:spLocks/>
              </p:cNvSpPr>
              <p:nvPr/>
            </p:nvSpPr>
            <p:spPr bwMode="auto">
              <a:xfrm>
                <a:off x="6265863" y="3255392"/>
                <a:ext cx="74612" cy="101600"/>
              </a:xfrm>
              <a:custGeom>
                <a:avLst/>
                <a:gdLst>
                  <a:gd name="T0" fmla="*/ 0 w 47"/>
                  <a:gd name="T1" fmla="*/ 0 h 64"/>
                  <a:gd name="T2" fmla="*/ 0 w 47"/>
                  <a:gd name="T3" fmla="*/ 2147483647 h 64"/>
                  <a:gd name="T4" fmla="*/ 2147483647 w 47"/>
                  <a:gd name="T5" fmla="*/ 2147483647 h 64"/>
                  <a:gd name="T6" fmla="*/ 0 w 47"/>
                  <a:gd name="T7" fmla="*/ 0 h 64"/>
                  <a:gd name="T8" fmla="*/ 0 w 47"/>
                  <a:gd name="T9" fmla="*/ 0 h 64"/>
                  <a:gd name="T10" fmla="*/ 0 60000 65536"/>
                  <a:gd name="T11" fmla="*/ 0 60000 65536"/>
                  <a:gd name="T12" fmla="*/ 0 60000 65536"/>
                  <a:gd name="T13" fmla="*/ 0 60000 65536"/>
                  <a:gd name="T14" fmla="*/ 0 60000 65536"/>
                  <a:gd name="T15" fmla="*/ 0 w 47"/>
                  <a:gd name="T16" fmla="*/ 0 h 64"/>
                  <a:gd name="T17" fmla="*/ 47 w 47"/>
                  <a:gd name="T18" fmla="*/ 64 h 64"/>
                </a:gdLst>
                <a:ahLst/>
                <a:cxnLst>
                  <a:cxn ang="T10">
                    <a:pos x="T0" y="T1"/>
                  </a:cxn>
                  <a:cxn ang="T11">
                    <a:pos x="T2" y="T3"/>
                  </a:cxn>
                  <a:cxn ang="T12">
                    <a:pos x="T4" y="T5"/>
                  </a:cxn>
                  <a:cxn ang="T13">
                    <a:pos x="T6" y="T7"/>
                  </a:cxn>
                  <a:cxn ang="T14">
                    <a:pos x="T8" y="T9"/>
                  </a:cxn>
                </a:cxnLst>
                <a:rect l="T15" t="T16" r="T17" b="T18"/>
                <a:pathLst>
                  <a:path w="47" h="64">
                    <a:moveTo>
                      <a:pt x="0" y="0"/>
                    </a:moveTo>
                    <a:lnTo>
                      <a:pt x="0" y="64"/>
                    </a:lnTo>
                    <a:lnTo>
                      <a:pt x="47" y="34"/>
                    </a:lnTo>
                    <a:lnTo>
                      <a:pt x="0" y="0"/>
                    </a:lnTo>
                    <a:close/>
                  </a:path>
                </a:pathLst>
              </a:custGeom>
              <a:solidFill>
                <a:srgbClr val="000000"/>
              </a:solidFill>
              <a:ln w="9525">
                <a:noFill/>
                <a:round/>
                <a:headEnd/>
                <a:tailEnd/>
              </a:ln>
            </p:spPr>
            <p:txBody>
              <a:bodyPr/>
              <a:lstStyle/>
              <a:p>
                <a:endParaRPr lang="en-US"/>
              </a:p>
            </p:txBody>
          </p:sp>
          <p:sp>
            <p:nvSpPr>
              <p:cNvPr id="133" name="Line 274"/>
              <p:cNvSpPr>
                <a:spLocks noChangeShapeType="1"/>
              </p:cNvSpPr>
              <p:nvPr/>
            </p:nvSpPr>
            <p:spPr bwMode="auto">
              <a:xfrm flipH="1">
                <a:off x="5918200" y="3316288"/>
                <a:ext cx="352425" cy="0"/>
              </a:xfrm>
              <a:prstGeom prst="line">
                <a:avLst/>
              </a:prstGeom>
              <a:noFill/>
              <a:ln w="30163">
                <a:solidFill>
                  <a:srgbClr val="000000"/>
                </a:solidFill>
                <a:round/>
                <a:headEnd/>
                <a:tailEnd/>
              </a:ln>
            </p:spPr>
            <p:txBody>
              <a:bodyPr/>
              <a:lstStyle/>
              <a:p>
                <a:endParaRPr lang="en-US"/>
              </a:p>
            </p:txBody>
          </p:sp>
        </p:grpSp>
        <p:grpSp>
          <p:nvGrpSpPr>
            <p:cNvPr id="107" name="Gruppieren 350"/>
            <p:cNvGrpSpPr>
              <a:grpSpLocks/>
            </p:cNvGrpSpPr>
            <p:nvPr/>
          </p:nvGrpSpPr>
          <p:grpSpPr bwMode="auto">
            <a:xfrm>
              <a:off x="7956376" y="4767560"/>
              <a:ext cx="422275" cy="101600"/>
              <a:chOff x="5918200" y="3255392"/>
              <a:chExt cx="422275" cy="101600"/>
            </a:xfrm>
          </p:grpSpPr>
          <p:sp>
            <p:nvSpPr>
              <p:cNvPr id="130" name="Freeform 273"/>
              <p:cNvSpPr>
                <a:spLocks/>
              </p:cNvSpPr>
              <p:nvPr/>
            </p:nvSpPr>
            <p:spPr bwMode="auto">
              <a:xfrm>
                <a:off x="6265863" y="3255392"/>
                <a:ext cx="74612" cy="101600"/>
              </a:xfrm>
              <a:custGeom>
                <a:avLst/>
                <a:gdLst>
                  <a:gd name="T0" fmla="*/ 0 w 47"/>
                  <a:gd name="T1" fmla="*/ 0 h 64"/>
                  <a:gd name="T2" fmla="*/ 0 w 47"/>
                  <a:gd name="T3" fmla="*/ 2147483647 h 64"/>
                  <a:gd name="T4" fmla="*/ 2147483647 w 47"/>
                  <a:gd name="T5" fmla="*/ 2147483647 h 64"/>
                  <a:gd name="T6" fmla="*/ 0 w 47"/>
                  <a:gd name="T7" fmla="*/ 0 h 64"/>
                  <a:gd name="T8" fmla="*/ 0 w 47"/>
                  <a:gd name="T9" fmla="*/ 0 h 64"/>
                  <a:gd name="T10" fmla="*/ 0 60000 65536"/>
                  <a:gd name="T11" fmla="*/ 0 60000 65536"/>
                  <a:gd name="T12" fmla="*/ 0 60000 65536"/>
                  <a:gd name="T13" fmla="*/ 0 60000 65536"/>
                  <a:gd name="T14" fmla="*/ 0 60000 65536"/>
                  <a:gd name="T15" fmla="*/ 0 w 47"/>
                  <a:gd name="T16" fmla="*/ 0 h 64"/>
                  <a:gd name="T17" fmla="*/ 47 w 47"/>
                  <a:gd name="T18" fmla="*/ 64 h 64"/>
                </a:gdLst>
                <a:ahLst/>
                <a:cxnLst>
                  <a:cxn ang="T10">
                    <a:pos x="T0" y="T1"/>
                  </a:cxn>
                  <a:cxn ang="T11">
                    <a:pos x="T2" y="T3"/>
                  </a:cxn>
                  <a:cxn ang="T12">
                    <a:pos x="T4" y="T5"/>
                  </a:cxn>
                  <a:cxn ang="T13">
                    <a:pos x="T6" y="T7"/>
                  </a:cxn>
                  <a:cxn ang="T14">
                    <a:pos x="T8" y="T9"/>
                  </a:cxn>
                </a:cxnLst>
                <a:rect l="T15" t="T16" r="T17" b="T18"/>
                <a:pathLst>
                  <a:path w="47" h="64">
                    <a:moveTo>
                      <a:pt x="0" y="0"/>
                    </a:moveTo>
                    <a:lnTo>
                      <a:pt x="0" y="64"/>
                    </a:lnTo>
                    <a:lnTo>
                      <a:pt x="47" y="34"/>
                    </a:lnTo>
                    <a:lnTo>
                      <a:pt x="0" y="0"/>
                    </a:lnTo>
                    <a:close/>
                  </a:path>
                </a:pathLst>
              </a:custGeom>
              <a:solidFill>
                <a:srgbClr val="000000"/>
              </a:solidFill>
              <a:ln w="9525">
                <a:noFill/>
                <a:round/>
                <a:headEnd/>
                <a:tailEnd/>
              </a:ln>
            </p:spPr>
            <p:txBody>
              <a:bodyPr/>
              <a:lstStyle/>
              <a:p>
                <a:endParaRPr lang="en-US"/>
              </a:p>
            </p:txBody>
          </p:sp>
          <p:sp>
            <p:nvSpPr>
              <p:cNvPr id="131" name="Line 274"/>
              <p:cNvSpPr>
                <a:spLocks noChangeShapeType="1"/>
              </p:cNvSpPr>
              <p:nvPr/>
            </p:nvSpPr>
            <p:spPr bwMode="auto">
              <a:xfrm flipH="1">
                <a:off x="5918200" y="3316288"/>
                <a:ext cx="352425" cy="0"/>
              </a:xfrm>
              <a:prstGeom prst="line">
                <a:avLst/>
              </a:prstGeom>
              <a:noFill/>
              <a:ln w="30163">
                <a:solidFill>
                  <a:srgbClr val="000000"/>
                </a:solidFill>
                <a:round/>
                <a:headEnd/>
                <a:tailEnd/>
              </a:ln>
            </p:spPr>
            <p:txBody>
              <a:bodyPr/>
              <a:lstStyle/>
              <a:p>
                <a:endParaRPr lang="en-US"/>
              </a:p>
            </p:txBody>
          </p:sp>
        </p:grpSp>
        <p:grpSp>
          <p:nvGrpSpPr>
            <p:cNvPr id="108" name="Gruppieren 354"/>
            <p:cNvGrpSpPr>
              <a:grpSpLocks/>
            </p:cNvGrpSpPr>
            <p:nvPr/>
          </p:nvGrpSpPr>
          <p:grpSpPr bwMode="auto">
            <a:xfrm>
              <a:off x="7524328" y="3390453"/>
              <a:ext cx="331130" cy="188963"/>
              <a:chOff x="4214813" y="3317255"/>
              <a:chExt cx="331130" cy="188963"/>
            </a:xfrm>
          </p:grpSpPr>
          <p:sp>
            <p:nvSpPr>
              <p:cNvPr id="126" name="Rectangle 78"/>
              <p:cNvSpPr>
                <a:spLocks noChangeArrowheads="1"/>
              </p:cNvSpPr>
              <p:nvPr/>
            </p:nvSpPr>
            <p:spPr bwMode="auto">
              <a:xfrm>
                <a:off x="4214813" y="3317255"/>
                <a:ext cx="98048"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27" name="Rectangle 79"/>
              <p:cNvSpPr>
                <a:spLocks noChangeArrowheads="1"/>
              </p:cNvSpPr>
              <p:nvPr/>
            </p:nvSpPr>
            <p:spPr bwMode="auto">
              <a:xfrm>
                <a:off x="4310063" y="3317255"/>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28" name="Rectangle 80"/>
              <p:cNvSpPr>
                <a:spLocks noChangeArrowheads="1"/>
              </p:cNvSpPr>
              <p:nvPr/>
            </p:nvSpPr>
            <p:spPr bwMode="auto">
              <a:xfrm>
                <a:off x="4386263" y="3317255"/>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a</a:t>
                </a:r>
                <a:endParaRPr lang="en-US"/>
              </a:p>
            </p:txBody>
          </p:sp>
          <p:sp>
            <p:nvSpPr>
              <p:cNvPr id="129" name="Rectangle 81"/>
              <p:cNvSpPr>
                <a:spLocks noChangeArrowheads="1"/>
              </p:cNvSpPr>
              <p:nvPr/>
            </p:nvSpPr>
            <p:spPr bwMode="auto">
              <a:xfrm>
                <a:off x="4457700" y="3317255"/>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d</a:t>
                </a:r>
                <a:endParaRPr lang="en-US"/>
              </a:p>
            </p:txBody>
          </p:sp>
        </p:grpSp>
        <p:grpSp>
          <p:nvGrpSpPr>
            <p:cNvPr id="109" name="Gruppieren 359"/>
            <p:cNvGrpSpPr>
              <a:grpSpLocks/>
            </p:cNvGrpSpPr>
            <p:nvPr/>
          </p:nvGrpSpPr>
          <p:grpSpPr bwMode="auto">
            <a:xfrm>
              <a:off x="7524328" y="4686597"/>
              <a:ext cx="331130" cy="188963"/>
              <a:chOff x="4214813" y="3317255"/>
              <a:chExt cx="331130" cy="188963"/>
            </a:xfrm>
          </p:grpSpPr>
          <p:sp>
            <p:nvSpPr>
              <p:cNvPr id="122" name="Rectangle 78"/>
              <p:cNvSpPr>
                <a:spLocks noChangeArrowheads="1"/>
              </p:cNvSpPr>
              <p:nvPr/>
            </p:nvSpPr>
            <p:spPr bwMode="auto">
              <a:xfrm>
                <a:off x="4214813" y="3317255"/>
                <a:ext cx="98048"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R</a:t>
                </a:r>
                <a:endParaRPr lang="en-US"/>
              </a:p>
            </p:txBody>
          </p:sp>
          <p:sp>
            <p:nvSpPr>
              <p:cNvPr id="123" name="Rectangle 79"/>
              <p:cNvSpPr>
                <a:spLocks noChangeArrowheads="1"/>
              </p:cNvSpPr>
              <p:nvPr/>
            </p:nvSpPr>
            <p:spPr bwMode="auto">
              <a:xfrm>
                <a:off x="4310063" y="3317255"/>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e</a:t>
                </a:r>
                <a:endParaRPr lang="en-US"/>
              </a:p>
            </p:txBody>
          </p:sp>
          <p:sp>
            <p:nvSpPr>
              <p:cNvPr id="124" name="Rectangle 80"/>
              <p:cNvSpPr>
                <a:spLocks noChangeArrowheads="1"/>
              </p:cNvSpPr>
              <p:nvPr/>
            </p:nvSpPr>
            <p:spPr bwMode="auto">
              <a:xfrm>
                <a:off x="4386263" y="3317255"/>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a</a:t>
                </a:r>
                <a:endParaRPr lang="en-US"/>
              </a:p>
            </p:txBody>
          </p:sp>
          <p:sp>
            <p:nvSpPr>
              <p:cNvPr id="125" name="Rectangle 81"/>
              <p:cNvSpPr>
                <a:spLocks noChangeArrowheads="1"/>
              </p:cNvSpPr>
              <p:nvPr/>
            </p:nvSpPr>
            <p:spPr bwMode="auto">
              <a:xfrm>
                <a:off x="4457700" y="3317255"/>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d</a:t>
                </a:r>
                <a:endParaRPr lang="en-US"/>
              </a:p>
            </p:txBody>
          </p:sp>
        </p:grpSp>
        <p:sp>
          <p:nvSpPr>
            <p:cNvPr id="110" name="Rectangle 83"/>
            <p:cNvSpPr>
              <a:spLocks noChangeArrowheads="1"/>
            </p:cNvSpPr>
            <p:nvPr/>
          </p:nvSpPr>
          <p:spPr bwMode="auto">
            <a:xfrm>
              <a:off x="7524328" y="3534469"/>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d</a:t>
              </a:r>
              <a:endParaRPr lang="en-US"/>
            </a:p>
          </p:txBody>
        </p:sp>
        <p:sp>
          <p:nvSpPr>
            <p:cNvPr id="111" name="Rectangle 84"/>
            <p:cNvSpPr>
              <a:spLocks noChangeArrowheads="1"/>
            </p:cNvSpPr>
            <p:nvPr/>
          </p:nvSpPr>
          <p:spPr bwMode="auto">
            <a:xfrm>
              <a:off x="7598940" y="3534469"/>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a</a:t>
              </a:r>
              <a:endParaRPr lang="en-US"/>
            </a:p>
          </p:txBody>
        </p:sp>
        <p:sp>
          <p:nvSpPr>
            <p:cNvPr id="112" name="Rectangle 85"/>
            <p:cNvSpPr>
              <a:spLocks noChangeArrowheads="1"/>
            </p:cNvSpPr>
            <p:nvPr/>
          </p:nvSpPr>
          <p:spPr bwMode="auto">
            <a:xfrm>
              <a:off x="7670378" y="3534469"/>
              <a:ext cx="55888"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t</a:t>
              </a:r>
              <a:endParaRPr lang="en-US"/>
            </a:p>
          </p:txBody>
        </p:sp>
        <p:sp>
          <p:nvSpPr>
            <p:cNvPr id="113" name="Rectangle 86"/>
            <p:cNvSpPr>
              <a:spLocks noChangeArrowheads="1"/>
            </p:cNvSpPr>
            <p:nvPr/>
          </p:nvSpPr>
          <p:spPr bwMode="auto">
            <a:xfrm>
              <a:off x="7711653" y="3534469"/>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a</a:t>
              </a:r>
              <a:endParaRPr lang="en-US"/>
            </a:p>
          </p:txBody>
        </p:sp>
        <p:sp>
          <p:nvSpPr>
            <p:cNvPr id="114" name="Rectangle 87"/>
            <p:cNvSpPr>
              <a:spLocks noChangeArrowheads="1"/>
            </p:cNvSpPr>
            <p:nvPr/>
          </p:nvSpPr>
          <p:spPr bwMode="auto">
            <a:xfrm>
              <a:off x="7783090" y="3534469"/>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115" name="Rectangle 88"/>
            <p:cNvSpPr>
              <a:spLocks noChangeArrowheads="1"/>
            </p:cNvSpPr>
            <p:nvPr/>
          </p:nvSpPr>
          <p:spPr bwMode="auto">
            <a:xfrm>
              <a:off x="7818015" y="3534469"/>
              <a:ext cx="90204"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1</a:t>
              </a:r>
              <a:endParaRPr lang="en-US"/>
            </a:p>
          </p:txBody>
        </p:sp>
        <p:sp>
          <p:nvSpPr>
            <p:cNvPr id="116" name="Rectangle 83"/>
            <p:cNvSpPr>
              <a:spLocks noChangeArrowheads="1"/>
            </p:cNvSpPr>
            <p:nvPr/>
          </p:nvSpPr>
          <p:spPr bwMode="auto">
            <a:xfrm>
              <a:off x="7524328" y="4830613"/>
              <a:ext cx="88243"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d</a:t>
              </a:r>
              <a:endParaRPr lang="en-US"/>
            </a:p>
          </p:txBody>
        </p:sp>
        <p:sp>
          <p:nvSpPr>
            <p:cNvPr id="117" name="Rectangle 84"/>
            <p:cNvSpPr>
              <a:spLocks noChangeArrowheads="1"/>
            </p:cNvSpPr>
            <p:nvPr/>
          </p:nvSpPr>
          <p:spPr bwMode="auto">
            <a:xfrm>
              <a:off x="7598940" y="4830613"/>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a</a:t>
              </a:r>
              <a:endParaRPr lang="en-US"/>
            </a:p>
          </p:txBody>
        </p:sp>
        <p:sp>
          <p:nvSpPr>
            <p:cNvPr id="118" name="Rectangle 85"/>
            <p:cNvSpPr>
              <a:spLocks noChangeArrowheads="1"/>
            </p:cNvSpPr>
            <p:nvPr/>
          </p:nvSpPr>
          <p:spPr bwMode="auto">
            <a:xfrm>
              <a:off x="7670378" y="4830613"/>
              <a:ext cx="55888"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t</a:t>
              </a:r>
              <a:endParaRPr lang="en-US"/>
            </a:p>
          </p:txBody>
        </p:sp>
        <p:sp>
          <p:nvSpPr>
            <p:cNvPr id="119" name="Rectangle 86"/>
            <p:cNvSpPr>
              <a:spLocks noChangeArrowheads="1"/>
            </p:cNvSpPr>
            <p:nvPr/>
          </p:nvSpPr>
          <p:spPr bwMode="auto">
            <a:xfrm>
              <a:off x="7711653" y="4830613"/>
              <a:ext cx="84321"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a</a:t>
              </a:r>
              <a:endParaRPr lang="en-US"/>
            </a:p>
          </p:txBody>
        </p:sp>
        <p:sp>
          <p:nvSpPr>
            <p:cNvPr id="120" name="Rectangle 87"/>
            <p:cNvSpPr>
              <a:spLocks noChangeArrowheads="1"/>
            </p:cNvSpPr>
            <p:nvPr/>
          </p:nvSpPr>
          <p:spPr bwMode="auto">
            <a:xfrm>
              <a:off x="7783090" y="4830613"/>
              <a:ext cx="50005"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 </a:t>
              </a:r>
              <a:endParaRPr lang="en-US"/>
            </a:p>
          </p:txBody>
        </p:sp>
        <p:sp>
          <p:nvSpPr>
            <p:cNvPr id="121" name="Rectangle 88"/>
            <p:cNvSpPr>
              <a:spLocks noChangeArrowheads="1"/>
            </p:cNvSpPr>
            <p:nvPr/>
          </p:nvSpPr>
          <p:spPr bwMode="auto">
            <a:xfrm>
              <a:off x="7818015" y="4830613"/>
              <a:ext cx="90204" cy="188963"/>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a:solidFill>
                    <a:srgbClr val="000000"/>
                  </a:solidFill>
                </a:rPr>
                <a:t>2</a:t>
              </a:r>
              <a:endParaRPr lang="en-US"/>
            </a:p>
          </p:txBody>
        </p:sp>
      </p:grpSp>
    </p:spTree>
    <p:extLst>
      <p:ext uri="{BB962C8B-B14F-4D97-AF65-F5344CB8AC3E}">
        <p14:creationId xmlns:p14="http://schemas.microsoft.com/office/powerpoint/2010/main" val="16473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AT" dirty="0"/>
              <a:t>Implementierung eines Registersatzes</a:t>
            </a:r>
          </a:p>
        </p:txBody>
      </p:sp>
      <p:sp>
        <p:nvSpPr>
          <p:cNvPr id="3" name="Text Placeholder 2"/>
          <p:cNvSpPr>
            <a:spLocks noGrp="1"/>
          </p:cNvSpPr>
          <p:nvPr>
            <p:ph idx="1"/>
          </p:nvPr>
        </p:nvSpPr>
        <p:spPr/>
        <p:txBody>
          <a:bodyPr/>
          <a:lstStyle/>
          <a:p>
            <a:r>
              <a:rPr lang="de-DE"/>
              <a:t>Implementierung </a:t>
            </a:r>
            <a:r>
              <a:rPr lang="de-DE" dirty="0"/>
              <a:t>eines </a:t>
            </a:r>
            <a:r>
              <a:rPr lang="de-DE" dirty="0" err="1">
                <a:solidFill>
                  <a:srgbClr val="432BF5"/>
                </a:solidFill>
              </a:rPr>
              <a:t>Leseports</a:t>
            </a:r>
            <a:endParaRPr lang="de-DE" dirty="0"/>
          </a:p>
          <a:p>
            <a:endParaRPr lang="de-AT"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83</a:t>
            </a:fld>
            <a:endParaRPr lang="de-DE"/>
          </a:p>
        </p:txBody>
      </p:sp>
      <p:sp>
        <p:nvSpPr>
          <p:cNvPr id="64" name="Freeform 5"/>
          <p:cNvSpPr>
            <a:spLocks/>
          </p:cNvSpPr>
          <p:nvPr/>
        </p:nvSpPr>
        <p:spPr bwMode="auto">
          <a:xfrm>
            <a:off x="4753726" y="2425998"/>
            <a:ext cx="2489654" cy="3622675"/>
          </a:xfrm>
          <a:custGeom>
            <a:avLst/>
            <a:gdLst>
              <a:gd name="T0" fmla="*/ 0 w 1568"/>
              <a:gd name="T1" fmla="*/ 2147483647 h 2282"/>
              <a:gd name="T2" fmla="*/ 0 w 1568"/>
              <a:gd name="T3" fmla="*/ 0 h 2282"/>
              <a:gd name="T4" fmla="*/ 2147483647 w 1568"/>
              <a:gd name="T5" fmla="*/ 0 h 2282"/>
              <a:gd name="T6" fmla="*/ 2147483647 w 1568"/>
              <a:gd name="T7" fmla="*/ 2147483647 h 2282"/>
              <a:gd name="T8" fmla="*/ 0 w 1568"/>
              <a:gd name="T9" fmla="*/ 2147483647 h 2282"/>
              <a:gd name="T10" fmla="*/ 0 w 1568"/>
              <a:gd name="T11" fmla="*/ 2147483647 h 2282"/>
              <a:gd name="T12" fmla="*/ 0 60000 65536"/>
              <a:gd name="T13" fmla="*/ 0 60000 65536"/>
              <a:gd name="T14" fmla="*/ 0 60000 65536"/>
              <a:gd name="T15" fmla="*/ 0 60000 65536"/>
              <a:gd name="T16" fmla="*/ 0 60000 65536"/>
              <a:gd name="T17" fmla="*/ 0 60000 65536"/>
              <a:gd name="T18" fmla="*/ 0 w 1568"/>
              <a:gd name="T19" fmla="*/ 0 h 2282"/>
              <a:gd name="T20" fmla="*/ 1568 w 1568"/>
              <a:gd name="T21" fmla="*/ 2282 h 2282"/>
            </a:gdLst>
            <a:ahLst/>
            <a:cxnLst>
              <a:cxn ang="T12">
                <a:pos x="T0" y="T1"/>
              </a:cxn>
              <a:cxn ang="T13">
                <a:pos x="T2" y="T3"/>
              </a:cxn>
              <a:cxn ang="T14">
                <a:pos x="T4" y="T5"/>
              </a:cxn>
              <a:cxn ang="T15">
                <a:pos x="T6" y="T7"/>
              </a:cxn>
              <a:cxn ang="T16">
                <a:pos x="T8" y="T9"/>
              </a:cxn>
              <a:cxn ang="T17">
                <a:pos x="T10" y="T11"/>
              </a:cxn>
            </a:cxnLst>
            <a:rect l="T18" t="T19" r="T20" b="T21"/>
            <a:pathLst>
              <a:path w="1568" h="2282">
                <a:moveTo>
                  <a:pt x="0" y="2279"/>
                </a:moveTo>
                <a:lnTo>
                  <a:pt x="0" y="0"/>
                </a:lnTo>
                <a:lnTo>
                  <a:pt x="1568" y="0"/>
                </a:lnTo>
                <a:lnTo>
                  <a:pt x="1568" y="2282"/>
                </a:lnTo>
                <a:lnTo>
                  <a:pt x="0" y="2282"/>
                </a:lnTo>
              </a:path>
            </a:pathLst>
          </a:custGeom>
          <a:noFill/>
          <a:ln w="7938">
            <a:solidFill>
              <a:srgbClr val="000000"/>
            </a:solidFill>
            <a:round/>
            <a:headEnd/>
            <a:tailEnd/>
          </a:ln>
        </p:spPr>
        <p:txBody>
          <a:bodyPr/>
          <a:lstStyle/>
          <a:p>
            <a:endParaRPr lang="en-US"/>
          </a:p>
        </p:txBody>
      </p:sp>
      <p:sp>
        <p:nvSpPr>
          <p:cNvPr id="65" name="Freeform 7"/>
          <p:cNvSpPr>
            <a:spLocks/>
          </p:cNvSpPr>
          <p:nvPr/>
        </p:nvSpPr>
        <p:spPr bwMode="auto">
          <a:xfrm>
            <a:off x="4904566" y="2892722"/>
            <a:ext cx="920918" cy="234950"/>
          </a:xfrm>
          <a:custGeom>
            <a:avLst/>
            <a:gdLst>
              <a:gd name="T0" fmla="*/ 1454130735 w 580"/>
              <a:gd name="T1" fmla="*/ 365423399 h 148"/>
              <a:gd name="T2" fmla="*/ 1461690407 w 580"/>
              <a:gd name="T3" fmla="*/ 0 h 148"/>
              <a:gd name="T4" fmla="*/ 0 w 580"/>
              <a:gd name="T5" fmla="*/ 0 h 148"/>
              <a:gd name="T6" fmla="*/ 0 w 580"/>
              <a:gd name="T7" fmla="*/ 372983070 h 148"/>
              <a:gd name="T8" fmla="*/ 1461690407 w 580"/>
              <a:gd name="T9" fmla="*/ 372983070 h 148"/>
              <a:gd name="T10" fmla="*/ 1461690407 w 580"/>
              <a:gd name="T11" fmla="*/ 372983070 h 148"/>
              <a:gd name="T12" fmla="*/ 0 60000 65536"/>
              <a:gd name="T13" fmla="*/ 0 60000 65536"/>
              <a:gd name="T14" fmla="*/ 0 60000 65536"/>
              <a:gd name="T15" fmla="*/ 0 60000 65536"/>
              <a:gd name="T16" fmla="*/ 0 60000 65536"/>
              <a:gd name="T17" fmla="*/ 0 60000 65536"/>
              <a:gd name="T18" fmla="*/ 0 w 580"/>
              <a:gd name="T19" fmla="*/ 0 h 148"/>
              <a:gd name="T20" fmla="*/ 580 w 580"/>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580" h="148">
                <a:moveTo>
                  <a:pt x="577" y="145"/>
                </a:moveTo>
                <a:lnTo>
                  <a:pt x="580" y="0"/>
                </a:lnTo>
                <a:lnTo>
                  <a:pt x="0" y="0"/>
                </a:lnTo>
                <a:lnTo>
                  <a:pt x="0" y="148"/>
                </a:lnTo>
                <a:lnTo>
                  <a:pt x="580" y="148"/>
                </a:lnTo>
              </a:path>
            </a:pathLst>
          </a:custGeom>
          <a:noFill/>
          <a:ln w="15875">
            <a:solidFill>
              <a:srgbClr val="000000"/>
            </a:solidFill>
            <a:round/>
            <a:headEnd/>
            <a:tailEnd/>
          </a:ln>
        </p:spPr>
        <p:txBody>
          <a:bodyPr/>
          <a:lstStyle/>
          <a:p>
            <a:r>
              <a:rPr lang="en-US" sz="1000" dirty="0">
                <a:latin typeface="Arial" pitchFamily="34" charset="0"/>
                <a:cs typeface="Arial" pitchFamily="34" charset="0"/>
              </a:rPr>
              <a:t>Register 0</a:t>
            </a:r>
          </a:p>
        </p:txBody>
      </p:sp>
      <p:sp>
        <p:nvSpPr>
          <p:cNvPr id="66" name="Freeform 8"/>
          <p:cNvSpPr>
            <a:spLocks/>
          </p:cNvSpPr>
          <p:nvPr/>
        </p:nvSpPr>
        <p:spPr bwMode="auto">
          <a:xfrm>
            <a:off x="4904566" y="3127673"/>
            <a:ext cx="920918" cy="233363"/>
          </a:xfrm>
          <a:custGeom>
            <a:avLst/>
            <a:gdLst>
              <a:gd name="T0" fmla="*/ 1454130735 w 580"/>
              <a:gd name="T1" fmla="*/ 362903226 h 147"/>
              <a:gd name="T2" fmla="*/ 1461690407 w 580"/>
              <a:gd name="T3" fmla="*/ 0 h 147"/>
              <a:gd name="T4" fmla="*/ 0 w 580"/>
              <a:gd name="T5" fmla="*/ 0 h 147"/>
              <a:gd name="T6" fmla="*/ 0 w 580"/>
              <a:gd name="T7" fmla="*/ 370464502 h 147"/>
              <a:gd name="T8" fmla="*/ 1461690407 w 580"/>
              <a:gd name="T9" fmla="*/ 370464502 h 147"/>
              <a:gd name="T10" fmla="*/ 1461690407 w 580"/>
              <a:gd name="T11" fmla="*/ 370464502 h 147"/>
              <a:gd name="T12" fmla="*/ 0 60000 65536"/>
              <a:gd name="T13" fmla="*/ 0 60000 65536"/>
              <a:gd name="T14" fmla="*/ 0 60000 65536"/>
              <a:gd name="T15" fmla="*/ 0 60000 65536"/>
              <a:gd name="T16" fmla="*/ 0 60000 65536"/>
              <a:gd name="T17" fmla="*/ 0 60000 65536"/>
              <a:gd name="T18" fmla="*/ 0 w 580"/>
              <a:gd name="T19" fmla="*/ 0 h 147"/>
              <a:gd name="T20" fmla="*/ 580 w 580"/>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580" h="147">
                <a:moveTo>
                  <a:pt x="577" y="144"/>
                </a:moveTo>
                <a:lnTo>
                  <a:pt x="580" y="0"/>
                </a:lnTo>
                <a:lnTo>
                  <a:pt x="0" y="0"/>
                </a:lnTo>
                <a:lnTo>
                  <a:pt x="0" y="147"/>
                </a:lnTo>
                <a:lnTo>
                  <a:pt x="580" y="147"/>
                </a:lnTo>
              </a:path>
            </a:pathLst>
          </a:custGeom>
          <a:noFill/>
          <a:ln w="15875">
            <a:solidFill>
              <a:srgbClr val="000000"/>
            </a:solidFill>
            <a:round/>
            <a:headEnd/>
            <a:tailEnd/>
          </a:ln>
        </p:spPr>
        <p:txBody>
          <a:bodyPr/>
          <a:lstStyle/>
          <a:p>
            <a:r>
              <a:rPr lang="en-US" sz="1000" dirty="0">
                <a:latin typeface="Arial" pitchFamily="34" charset="0"/>
                <a:cs typeface="Arial" pitchFamily="34" charset="0"/>
              </a:rPr>
              <a:t>Register 1</a:t>
            </a:r>
          </a:p>
        </p:txBody>
      </p:sp>
      <p:sp>
        <p:nvSpPr>
          <p:cNvPr id="67" name="Freeform 9"/>
          <p:cNvSpPr>
            <a:spLocks/>
          </p:cNvSpPr>
          <p:nvPr/>
        </p:nvSpPr>
        <p:spPr bwMode="auto">
          <a:xfrm>
            <a:off x="4907428" y="3362076"/>
            <a:ext cx="920918" cy="233363"/>
          </a:xfrm>
          <a:custGeom>
            <a:avLst/>
            <a:gdLst>
              <a:gd name="T0" fmla="*/ 1454130735 w 580"/>
              <a:gd name="T1" fmla="*/ 362903226 h 147"/>
              <a:gd name="T2" fmla="*/ 1461690407 w 580"/>
              <a:gd name="T3" fmla="*/ 0 h 147"/>
              <a:gd name="T4" fmla="*/ 0 w 580"/>
              <a:gd name="T5" fmla="*/ 0 h 147"/>
              <a:gd name="T6" fmla="*/ 0 w 580"/>
              <a:gd name="T7" fmla="*/ 370464502 h 147"/>
              <a:gd name="T8" fmla="*/ 1461690407 w 580"/>
              <a:gd name="T9" fmla="*/ 370464502 h 147"/>
              <a:gd name="T10" fmla="*/ 1461690407 w 580"/>
              <a:gd name="T11" fmla="*/ 370464502 h 147"/>
              <a:gd name="T12" fmla="*/ 0 60000 65536"/>
              <a:gd name="T13" fmla="*/ 0 60000 65536"/>
              <a:gd name="T14" fmla="*/ 0 60000 65536"/>
              <a:gd name="T15" fmla="*/ 0 60000 65536"/>
              <a:gd name="T16" fmla="*/ 0 60000 65536"/>
              <a:gd name="T17" fmla="*/ 0 60000 65536"/>
              <a:gd name="T18" fmla="*/ 0 w 580"/>
              <a:gd name="T19" fmla="*/ 0 h 147"/>
              <a:gd name="T20" fmla="*/ 580 w 580"/>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580" h="147">
                <a:moveTo>
                  <a:pt x="577" y="144"/>
                </a:moveTo>
                <a:lnTo>
                  <a:pt x="580" y="0"/>
                </a:lnTo>
                <a:lnTo>
                  <a:pt x="0" y="0"/>
                </a:lnTo>
                <a:lnTo>
                  <a:pt x="0" y="147"/>
                </a:lnTo>
                <a:lnTo>
                  <a:pt x="580" y="147"/>
                </a:lnTo>
              </a:path>
            </a:pathLst>
          </a:custGeom>
          <a:noFill/>
          <a:ln w="15875">
            <a:solidFill>
              <a:srgbClr val="000000"/>
            </a:solidFill>
            <a:round/>
            <a:headEnd/>
            <a:tailEnd/>
          </a:ln>
        </p:spPr>
        <p:txBody>
          <a:bodyPr/>
          <a:lstStyle/>
          <a:p>
            <a:endParaRPr lang="en-US" dirty="0"/>
          </a:p>
        </p:txBody>
      </p:sp>
      <p:sp>
        <p:nvSpPr>
          <p:cNvPr id="68" name="Freeform 10"/>
          <p:cNvSpPr>
            <a:spLocks/>
          </p:cNvSpPr>
          <p:nvPr/>
        </p:nvSpPr>
        <p:spPr bwMode="auto">
          <a:xfrm>
            <a:off x="4906401" y="3589098"/>
            <a:ext cx="920918" cy="233363"/>
          </a:xfrm>
          <a:custGeom>
            <a:avLst/>
            <a:gdLst>
              <a:gd name="T0" fmla="*/ 1454130735 w 580"/>
              <a:gd name="T1" fmla="*/ 362903226 h 147"/>
              <a:gd name="T2" fmla="*/ 1461690407 w 580"/>
              <a:gd name="T3" fmla="*/ 0 h 147"/>
              <a:gd name="T4" fmla="*/ 0 w 580"/>
              <a:gd name="T5" fmla="*/ 0 h 147"/>
              <a:gd name="T6" fmla="*/ 0 w 580"/>
              <a:gd name="T7" fmla="*/ 370464502 h 147"/>
              <a:gd name="T8" fmla="*/ 1461690407 w 580"/>
              <a:gd name="T9" fmla="*/ 370464502 h 147"/>
              <a:gd name="T10" fmla="*/ 1461690407 w 580"/>
              <a:gd name="T11" fmla="*/ 370464502 h 147"/>
              <a:gd name="T12" fmla="*/ 0 60000 65536"/>
              <a:gd name="T13" fmla="*/ 0 60000 65536"/>
              <a:gd name="T14" fmla="*/ 0 60000 65536"/>
              <a:gd name="T15" fmla="*/ 0 60000 65536"/>
              <a:gd name="T16" fmla="*/ 0 60000 65536"/>
              <a:gd name="T17" fmla="*/ 0 60000 65536"/>
              <a:gd name="T18" fmla="*/ 0 w 580"/>
              <a:gd name="T19" fmla="*/ 0 h 147"/>
              <a:gd name="T20" fmla="*/ 580 w 580"/>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580" h="147">
                <a:moveTo>
                  <a:pt x="577" y="144"/>
                </a:moveTo>
                <a:lnTo>
                  <a:pt x="580" y="0"/>
                </a:lnTo>
                <a:lnTo>
                  <a:pt x="0" y="0"/>
                </a:lnTo>
                <a:lnTo>
                  <a:pt x="0" y="147"/>
                </a:lnTo>
                <a:lnTo>
                  <a:pt x="580" y="147"/>
                </a:lnTo>
              </a:path>
            </a:pathLst>
          </a:custGeom>
          <a:noFill/>
          <a:ln w="15875">
            <a:solidFill>
              <a:srgbClr val="000000"/>
            </a:solidFill>
            <a:round/>
            <a:headEnd/>
            <a:tailEnd/>
          </a:ln>
        </p:spPr>
        <p:txBody>
          <a:bodyPr/>
          <a:lstStyle/>
          <a:p>
            <a:r>
              <a:rPr lang="en-US" sz="1000" dirty="0">
                <a:latin typeface="Arial" pitchFamily="34" charset="0"/>
                <a:cs typeface="Arial" pitchFamily="34" charset="0"/>
              </a:rPr>
              <a:t>Register 30</a:t>
            </a:r>
          </a:p>
        </p:txBody>
      </p:sp>
      <p:sp>
        <p:nvSpPr>
          <p:cNvPr id="69" name="Freeform 11"/>
          <p:cNvSpPr>
            <a:spLocks/>
          </p:cNvSpPr>
          <p:nvPr/>
        </p:nvSpPr>
        <p:spPr bwMode="auto">
          <a:xfrm>
            <a:off x="4904566" y="3827760"/>
            <a:ext cx="920918" cy="234950"/>
          </a:xfrm>
          <a:custGeom>
            <a:avLst/>
            <a:gdLst>
              <a:gd name="T0" fmla="*/ 1454130735 w 580"/>
              <a:gd name="T1" fmla="*/ 365423399 h 148"/>
              <a:gd name="T2" fmla="*/ 1461690407 w 580"/>
              <a:gd name="T3" fmla="*/ 0 h 148"/>
              <a:gd name="T4" fmla="*/ 0 w 580"/>
              <a:gd name="T5" fmla="*/ 0 h 148"/>
              <a:gd name="T6" fmla="*/ 0 w 580"/>
              <a:gd name="T7" fmla="*/ 372983070 h 148"/>
              <a:gd name="T8" fmla="*/ 1461690407 w 580"/>
              <a:gd name="T9" fmla="*/ 372983070 h 148"/>
              <a:gd name="T10" fmla="*/ 1461690407 w 580"/>
              <a:gd name="T11" fmla="*/ 372983070 h 148"/>
              <a:gd name="T12" fmla="*/ 0 60000 65536"/>
              <a:gd name="T13" fmla="*/ 0 60000 65536"/>
              <a:gd name="T14" fmla="*/ 0 60000 65536"/>
              <a:gd name="T15" fmla="*/ 0 60000 65536"/>
              <a:gd name="T16" fmla="*/ 0 60000 65536"/>
              <a:gd name="T17" fmla="*/ 0 60000 65536"/>
              <a:gd name="T18" fmla="*/ 0 w 580"/>
              <a:gd name="T19" fmla="*/ 0 h 148"/>
              <a:gd name="T20" fmla="*/ 580 w 580"/>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580" h="148">
                <a:moveTo>
                  <a:pt x="577" y="145"/>
                </a:moveTo>
                <a:lnTo>
                  <a:pt x="580" y="0"/>
                </a:lnTo>
                <a:lnTo>
                  <a:pt x="0" y="0"/>
                </a:lnTo>
                <a:lnTo>
                  <a:pt x="0" y="148"/>
                </a:lnTo>
                <a:lnTo>
                  <a:pt x="580" y="148"/>
                </a:lnTo>
              </a:path>
            </a:pathLst>
          </a:custGeom>
          <a:noFill/>
          <a:ln w="15875">
            <a:solidFill>
              <a:srgbClr val="000000"/>
            </a:solidFill>
            <a:round/>
            <a:headEnd/>
            <a:tailEnd/>
          </a:ln>
        </p:spPr>
        <p:txBody>
          <a:bodyPr/>
          <a:lstStyle/>
          <a:p>
            <a:r>
              <a:rPr lang="en-US" sz="1000" dirty="0">
                <a:latin typeface="Arial" pitchFamily="34" charset="0"/>
                <a:cs typeface="Arial" pitchFamily="34" charset="0"/>
              </a:rPr>
              <a:t>Register 31</a:t>
            </a:r>
          </a:p>
        </p:txBody>
      </p:sp>
      <p:sp>
        <p:nvSpPr>
          <p:cNvPr id="70" name="Freeform 12"/>
          <p:cNvSpPr>
            <a:spLocks/>
          </p:cNvSpPr>
          <p:nvPr/>
        </p:nvSpPr>
        <p:spPr bwMode="auto">
          <a:xfrm>
            <a:off x="6794035" y="2776836"/>
            <a:ext cx="303268" cy="1401763"/>
          </a:xfrm>
          <a:custGeom>
            <a:avLst/>
            <a:gdLst>
              <a:gd name="T0" fmla="*/ 0 w 191"/>
              <a:gd name="T1" fmla="*/ 274697946 h 883"/>
              <a:gd name="T2" fmla="*/ 5040321 w 191"/>
              <a:gd name="T3" fmla="*/ 229335130 h 883"/>
              <a:gd name="T4" fmla="*/ 17641917 w 191"/>
              <a:gd name="T5" fmla="*/ 183972264 h 883"/>
              <a:gd name="T6" fmla="*/ 30241928 w 191"/>
              <a:gd name="T7" fmla="*/ 148690074 h 883"/>
              <a:gd name="T8" fmla="*/ 50403204 w 191"/>
              <a:gd name="T9" fmla="*/ 110886934 h 883"/>
              <a:gd name="T10" fmla="*/ 75604813 w 191"/>
              <a:gd name="T11" fmla="*/ 80645031 h 883"/>
              <a:gd name="T12" fmla="*/ 100806409 w 191"/>
              <a:gd name="T13" fmla="*/ 50403141 h 883"/>
              <a:gd name="T14" fmla="*/ 131048349 w 191"/>
              <a:gd name="T15" fmla="*/ 27722527 h 883"/>
              <a:gd name="T16" fmla="*/ 163811217 w 191"/>
              <a:gd name="T17" fmla="*/ 15120945 h 883"/>
              <a:gd name="T18" fmla="*/ 201612818 w 191"/>
              <a:gd name="T19" fmla="*/ 0 h 883"/>
              <a:gd name="T20" fmla="*/ 239416055 w 191"/>
              <a:gd name="T21" fmla="*/ 0 h 883"/>
              <a:gd name="T22" fmla="*/ 277217655 w 191"/>
              <a:gd name="T23" fmla="*/ 0 h 883"/>
              <a:gd name="T24" fmla="*/ 315020843 w 191"/>
              <a:gd name="T25" fmla="*/ 15120945 h 883"/>
              <a:gd name="T26" fmla="*/ 352822443 w 191"/>
              <a:gd name="T27" fmla="*/ 27722527 h 883"/>
              <a:gd name="T28" fmla="*/ 378024039 w 191"/>
              <a:gd name="T29" fmla="*/ 50403141 h 883"/>
              <a:gd name="T30" fmla="*/ 410786908 w 191"/>
              <a:gd name="T31" fmla="*/ 80645031 h 883"/>
              <a:gd name="T32" fmla="*/ 435988603 w 191"/>
              <a:gd name="T33" fmla="*/ 110886934 h 883"/>
              <a:gd name="T34" fmla="*/ 456149880 w 191"/>
              <a:gd name="T35" fmla="*/ 148690074 h 883"/>
              <a:gd name="T36" fmla="*/ 468749884 w 191"/>
              <a:gd name="T37" fmla="*/ 183972264 h 883"/>
              <a:gd name="T38" fmla="*/ 473790203 w 191"/>
              <a:gd name="T39" fmla="*/ 229335130 h 883"/>
              <a:gd name="T40" fmla="*/ 481351476 w 191"/>
              <a:gd name="T41" fmla="*/ 274697946 h 883"/>
              <a:gd name="T42" fmla="*/ 481351476 w 191"/>
              <a:gd name="T43" fmla="*/ 1943042212 h 883"/>
              <a:gd name="T44" fmla="*/ 473790203 w 191"/>
              <a:gd name="T45" fmla="*/ 1988405028 h 883"/>
              <a:gd name="T46" fmla="*/ 468749884 w 191"/>
              <a:gd name="T47" fmla="*/ 2033767844 h 883"/>
              <a:gd name="T48" fmla="*/ 456149880 w 191"/>
              <a:gd name="T49" fmla="*/ 2069050035 h 883"/>
              <a:gd name="T50" fmla="*/ 435988603 w 191"/>
              <a:gd name="T51" fmla="*/ 2106851588 h 883"/>
              <a:gd name="T52" fmla="*/ 410786908 w 191"/>
              <a:gd name="T53" fmla="*/ 2144654728 h 883"/>
              <a:gd name="T54" fmla="*/ 378024039 w 191"/>
              <a:gd name="T55" fmla="*/ 2147483647 h 883"/>
              <a:gd name="T56" fmla="*/ 352822443 w 191"/>
              <a:gd name="T57" fmla="*/ 2147483647 h 883"/>
              <a:gd name="T58" fmla="*/ 315020843 w 191"/>
              <a:gd name="T59" fmla="*/ 2147483647 h 883"/>
              <a:gd name="T60" fmla="*/ 277217655 w 191"/>
              <a:gd name="T61" fmla="*/ 2147483647 h 883"/>
              <a:gd name="T62" fmla="*/ 239416055 w 191"/>
              <a:gd name="T63" fmla="*/ 2147483647 h 883"/>
              <a:gd name="T64" fmla="*/ 201612818 w 191"/>
              <a:gd name="T65" fmla="*/ 2147483647 h 883"/>
              <a:gd name="T66" fmla="*/ 163811217 w 191"/>
              <a:gd name="T67" fmla="*/ 2147483647 h 883"/>
              <a:gd name="T68" fmla="*/ 131048349 w 191"/>
              <a:gd name="T69" fmla="*/ 2147483647 h 883"/>
              <a:gd name="T70" fmla="*/ 100806409 w 191"/>
              <a:gd name="T71" fmla="*/ 2147483647 h 883"/>
              <a:gd name="T72" fmla="*/ 75604813 w 191"/>
              <a:gd name="T73" fmla="*/ 2144654728 h 883"/>
              <a:gd name="T74" fmla="*/ 50403204 w 191"/>
              <a:gd name="T75" fmla="*/ 2106851588 h 883"/>
              <a:gd name="T76" fmla="*/ 30241928 w 191"/>
              <a:gd name="T77" fmla="*/ 2069050035 h 883"/>
              <a:gd name="T78" fmla="*/ 17641917 w 191"/>
              <a:gd name="T79" fmla="*/ 2033767844 h 883"/>
              <a:gd name="T80" fmla="*/ 5040321 w 191"/>
              <a:gd name="T81" fmla="*/ 1988405028 h 883"/>
              <a:gd name="T82" fmla="*/ 5040321 w 191"/>
              <a:gd name="T83" fmla="*/ 1943042212 h 883"/>
              <a:gd name="T84" fmla="*/ 5040321 w 191"/>
              <a:gd name="T85" fmla="*/ 274697946 h 883"/>
              <a:gd name="T86" fmla="*/ 5040321 w 191"/>
              <a:gd name="T87" fmla="*/ 274697946 h 8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1"/>
              <a:gd name="T133" fmla="*/ 0 h 883"/>
              <a:gd name="T134" fmla="*/ 191 w 191"/>
              <a:gd name="T135" fmla="*/ 883 h 8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1" h="883">
                <a:moveTo>
                  <a:pt x="0" y="109"/>
                </a:moveTo>
                <a:lnTo>
                  <a:pt x="2" y="91"/>
                </a:lnTo>
                <a:lnTo>
                  <a:pt x="7" y="73"/>
                </a:lnTo>
                <a:lnTo>
                  <a:pt x="12" y="59"/>
                </a:lnTo>
                <a:lnTo>
                  <a:pt x="20" y="44"/>
                </a:lnTo>
                <a:lnTo>
                  <a:pt x="30" y="32"/>
                </a:lnTo>
                <a:lnTo>
                  <a:pt x="40" y="20"/>
                </a:lnTo>
                <a:lnTo>
                  <a:pt x="52" y="11"/>
                </a:lnTo>
                <a:lnTo>
                  <a:pt x="65" y="6"/>
                </a:lnTo>
                <a:lnTo>
                  <a:pt x="80" y="0"/>
                </a:lnTo>
                <a:lnTo>
                  <a:pt x="95" y="0"/>
                </a:lnTo>
                <a:lnTo>
                  <a:pt x="110" y="0"/>
                </a:lnTo>
                <a:lnTo>
                  <a:pt x="125" y="6"/>
                </a:lnTo>
                <a:lnTo>
                  <a:pt x="140" y="11"/>
                </a:lnTo>
                <a:lnTo>
                  <a:pt x="150" y="20"/>
                </a:lnTo>
                <a:lnTo>
                  <a:pt x="163" y="32"/>
                </a:lnTo>
                <a:lnTo>
                  <a:pt x="173" y="44"/>
                </a:lnTo>
                <a:lnTo>
                  <a:pt x="181" y="59"/>
                </a:lnTo>
                <a:lnTo>
                  <a:pt x="186" y="73"/>
                </a:lnTo>
                <a:lnTo>
                  <a:pt x="188" y="91"/>
                </a:lnTo>
                <a:lnTo>
                  <a:pt x="191" y="109"/>
                </a:lnTo>
                <a:lnTo>
                  <a:pt x="191" y="771"/>
                </a:lnTo>
                <a:lnTo>
                  <a:pt x="188" y="789"/>
                </a:lnTo>
                <a:lnTo>
                  <a:pt x="186" y="807"/>
                </a:lnTo>
                <a:lnTo>
                  <a:pt x="181" y="821"/>
                </a:lnTo>
                <a:lnTo>
                  <a:pt x="173" y="836"/>
                </a:lnTo>
                <a:lnTo>
                  <a:pt x="163" y="851"/>
                </a:lnTo>
                <a:lnTo>
                  <a:pt x="150" y="863"/>
                </a:lnTo>
                <a:lnTo>
                  <a:pt x="140" y="871"/>
                </a:lnTo>
                <a:lnTo>
                  <a:pt x="125" y="877"/>
                </a:lnTo>
                <a:lnTo>
                  <a:pt x="110" y="880"/>
                </a:lnTo>
                <a:lnTo>
                  <a:pt x="95" y="883"/>
                </a:lnTo>
                <a:lnTo>
                  <a:pt x="80" y="880"/>
                </a:lnTo>
                <a:lnTo>
                  <a:pt x="65" y="877"/>
                </a:lnTo>
                <a:lnTo>
                  <a:pt x="52" y="871"/>
                </a:lnTo>
                <a:lnTo>
                  <a:pt x="40" y="863"/>
                </a:lnTo>
                <a:lnTo>
                  <a:pt x="30" y="851"/>
                </a:lnTo>
                <a:lnTo>
                  <a:pt x="20" y="836"/>
                </a:lnTo>
                <a:lnTo>
                  <a:pt x="12" y="821"/>
                </a:lnTo>
                <a:lnTo>
                  <a:pt x="7" y="807"/>
                </a:lnTo>
                <a:lnTo>
                  <a:pt x="2" y="789"/>
                </a:lnTo>
                <a:lnTo>
                  <a:pt x="2" y="771"/>
                </a:lnTo>
                <a:lnTo>
                  <a:pt x="2" y="109"/>
                </a:lnTo>
              </a:path>
            </a:pathLst>
          </a:custGeom>
          <a:noFill/>
          <a:ln w="15875">
            <a:solidFill>
              <a:srgbClr val="000000"/>
            </a:solidFill>
            <a:round/>
            <a:headEnd/>
            <a:tailEnd/>
          </a:ln>
        </p:spPr>
        <p:txBody>
          <a:bodyPr anchor="ctr" anchorCtr="0"/>
          <a:lstStyle/>
          <a:p>
            <a:r>
              <a:rPr lang="en-US" dirty="0"/>
              <a:t>MUX</a:t>
            </a:r>
          </a:p>
        </p:txBody>
      </p:sp>
      <p:sp>
        <p:nvSpPr>
          <p:cNvPr id="71" name="Rectangle 72"/>
          <p:cNvSpPr>
            <a:spLocks noChangeArrowheads="1"/>
          </p:cNvSpPr>
          <p:nvPr/>
        </p:nvSpPr>
        <p:spPr bwMode="auto">
          <a:xfrm>
            <a:off x="7000449" y="3187997"/>
            <a:ext cx="65" cy="369332"/>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sz="2400">
              <a:latin typeface="Times New Roman" pitchFamily="18" charset="0"/>
            </a:endParaRPr>
          </a:p>
        </p:txBody>
      </p:sp>
      <p:sp>
        <p:nvSpPr>
          <p:cNvPr id="72" name="Rectangle 74"/>
          <p:cNvSpPr>
            <a:spLocks noChangeArrowheads="1"/>
          </p:cNvSpPr>
          <p:nvPr/>
        </p:nvSpPr>
        <p:spPr bwMode="auto">
          <a:xfrm>
            <a:off x="6981396" y="3375322"/>
            <a:ext cx="65" cy="369332"/>
          </a:xfrm>
          <a:prstGeom prst="rect">
            <a:avLst/>
          </a:prstGeom>
          <a:noFill/>
          <a:ln w="9525">
            <a:noFill/>
            <a:miter lim="800000"/>
            <a:headEnd/>
            <a:tailEnd/>
          </a:ln>
        </p:spPr>
        <p:txBody>
          <a:bodyPr wrap="none" lIns="0" tIns="0" rIns="0" bIns="0">
            <a:spAutoFit/>
          </a:bodyPr>
          <a:lstStyle/>
          <a:p>
            <a:pPr algn="l" eaLnBrk="0" hangingPunct="0">
              <a:lnSpc>
                <a:spcPct val="100000"/>
              </a:lnSpc>
            </a:pPr>
            <a:endParaRPr lang="en-GB" sz="2400">
              <a:latin typeface="Times New Roman" pitchFamily="18" charset="0"/>
            </a:endParaRPr>
          </a:p>
        </p:txBody>
      </p:sp>
      <p:sp>
        <p:nvSpPr>
          <p:cNvPr id="73" name="Rectangle 148"/>
          <p:cNvSpPr>
            <a:spLocks noChangeArrowheads="1"/>
          </p:cNvSpPr>
          <p:nvPr/>
        </p:nvSpPr>
        <p:spPr bwMode="auto">
          <a:xfrm>
            <a:off x="3215680" y="4031764"/>
            <a:ext cx="1368152" cy="553998"/>
          </a:xfrm>
          <a:prstGeom prst="rect">
            <a:avLst/>
          </a:prstGeom>
          <a:noFill/>
          <a:ln w="9525">
            <a:noFill/>
            <a:miter lim="800000"/>
            <a:headEnd/>
            <a:tailEnd/>
          </a:ln>
        </p:spPr>
        <p:txBody>
          <a:bodyPr wrap="square" lIns="0" tIns="0" rIns="0" bIns="0">
            <a:spAutoFit/>
          </a:bodyPr>
          <a:lstStyle/>
          <a:p>
            <a:pPr eaLnBrk="0" hangingPunct="0">
              <a:lnSpc>
                <a:spcPct val="100000"/>
              </a:lnSpc>
            </a:pPr>
            <a:r>
              <a:rPr lang="en-US" sz="1200" b="1" dirty="0">
                <a:latin typeface="Arial" charset="0"/>
                <a:cs typeface="Arial" charset="0"/>
              </a:rPr>
              <a:t>Read Register number 2</a:t>
            </a:r>
          </a:p>
          <a:p>
            <a:pPr eaLnBrk="0" hangingPunct="0">
              <a:lnSpc>
                <a:spcPct val="100000"/>
              </a:lnSpc>
            </a:pPr>
            <a:r>
              <a:rPr lang="en-US" sz="1200" b="1" dirty="0">
                <a:latin typeface="Arial" charset="0"/>
                <a:cs typeface="Arial" charset="0"/>
              </a:rPr>
              <a:t>[Lese Register 2]</a:t>
            </a:r>
          </a:p>
        </p:txBody>
      </p:sp>
      <p:sp>
        <p:nvSpPr>
          <p:cNvPr id="74" name="Rectangle 148"/>
          <p:cNvSpPr>
            <a:spLocks noChangeArrowheads="1"/>
          </p:cNvSpPr>
          <p:nvPr/>
        </p:nvSpPr>
        <p:spPr bwMode="auto">
          <a:xfrm>
            <a:off x="3215680" y="2380238"/>
            <a:ext cx="1363720" cy="553998"/>
          </a:xfrm>
          <a:prstGeom prst="rect">
            <a:avLst/>
          </a:prstGeom>
          <a:noFill/>
          <a:ln w="9525">
            <a:noFill/>
            <a:miter lim="800000"/>
            <a:headEnd/>
            <a:tailEnd/>
          </a:ln>
        </p:spPr>
        <p:txBody>
          <a:bodyPr wrap="square" lIns="0" tIns="0" rIns="0" bIns="0">
            <a:spAutoFit/>
          </a:bodyPr>
          <a:lstStyle/>
          <a:p>
            <a:pPr eaLnBrk="0" hangingPunct="0">
              <a:lnSpc>
                <a:spcPct val="100000"/>
              </a:lnSpc>
            </a:pPr>
            <a:r>
              <a:rPr lang="en-US" sz="1200" b="1" dirty="0">
                <a:latin typeface="Arial" charset="0"/>
                <a:cs typeface="Arial" charset="0"/>
              </a:rPr>
              <a:t>Read register number 1</a:t>
            </a:r>
          </a:p>
          <a:p>
            <a:pPr eaLnBrk="0" hangingPunct="0">
              <a:lnSpc>
                <a:spcPct val="100000"/>
              </a:lnSpc>
            </a:pPr>
            <a:r>
              <a:rPr lang="en-US" sz="1200" b="1" dirty="0">
                <a:latin typeface="Arial" charset="0"/>
                <a:cs typeface="Arial" charset="0"/>
              </a:rPr>
              <a:t>[Lese Register 1]</a:t>
            </a:r>
          </a:p>
        </p:txBody>
      </p:sp>
      <p:sp>
        <p:nvSpPr>
          <p:cNvPr id="75" name="Rectangle 148"/>
          <p:cNvSpPr>
            <a:spLocks noChangeArrowheads="1"/>
          </p:cNvSpPr>
          <p:nvPr/>
        </p:nvSpPr>
        <p:spPr bwMode="auto">
          <a:xfrm>
            <a:off x="7462496" y="3240828"/>
            <a:ext cx="1657841" cy="430887"/>
          </a:xfrm>
          <a:prstGeom prst="rect">
            <a:avLst/>
          </a:prstGeom>
          <a:noFill/>
          <a:ln w="9525">
            <a:noFill/>
            <a:miter lim="800000"/>
            <a:headEnd/>
            <a:tailEnd/>
          </a:ln>
        </p:spPr>
        <p:txBody>
          <a:bodyPr wrap="square" lIns="0" tIns="0" rIns="0" bIns="0">
            <a:spAutoFit/>
          </a:bodyPr>
          <a:lstStyle/>
          <a:p>
            <a:pPr algn="l" eaLnBrk="0" hangingPunct="0">
              <a:lnSpc>
                <a:spcPct val="100000"/>
              </a:lnSpc>
            </a:pPr>
            <a:r>
              <a:rPr lang="en-US" sz="1400" b="1" dirty="0">
                <a:latin typeface="Arial" charset="0"/>
                <a:cs typeface="Arial" charset="0"/>
              </a:rPr>
              <a:t>Read data 1</a:t>
            </a:r>
          </a:p>
          <a:p>
            <a:pPr algn="l" eaLnBrk="0" hangingPunct="0">
              <a:lnSpc>
                <a:spcPct val="100000"/>
              </a:lnSpc>
            </a:pPr>
            <a:r>
              <a:rPr lang="en-US" sz="1400" b="1" dirty="0">
                <a:latin typeface="Arial" charset="0"/>
                <a:cs typeface="Arial" charset="0"/>
              </a:rPr>
              <a:t>[</a:t>
            </a:r>
            <a:r>
              <a:rPr lang="en-US" sz="1400" b="1">
                <a:latin typeface="Arial" charset="0"/>
                <a:cs typeface="Arial" charset="0"/>
              </a:rPr>
              <a:t>Lese Daten </a:t>
            </a:r>
            <a:r>
              <a:rPr lang="en-US" sz="1400" b="1" dirty="0">
                <a:latin typeface="Arial" charset="0"/>
                <a:cs typeface="Arial" charset="0"/>
              </a:rPr>
              <a:t>1]</a:t>
            </a:r>
          </a:p>
        </p:txBody>
      </p:sp>
      <p:sp>
        <p:nvSpPr>
          <p:cNvPr id="76" name="Rectangle 148"/>
          <p:cNvSpPr>
            <a:spLocks noChangeArrowheads="1"/>
          </p:cNvSpPr>
          <p:nvPr/>
        </p:nvSpPr>
        <p:spPr bwMode="auto">
          <a:xfrm>
            <a:off x="7504101" y="4974234"/>
            <a:ext cx="1657841" cy="430887"/>
          </a:xfrm>
          <a:prstGeom prst="rect">
            <a:avLst/>
          </a:prstGeom>
          <a:noFill/>
          <a:ln w="9525">
            <a:noFill/>
            <a:miter lim="800000"/>
            <a:headEnd/>
            <a:tailEnd/>
          </a:ln>
        </p:spPr>
        <p:txBody>
          <a:bodyPr wrap="square" lIns="0" tIns="0" rIns="0" bIns="0">
            <a:spAutoFit/>
          </a:bodyPr>
          <a:lstStyle/>
          <a:p>
            <a:pPr algn="l" eaLnBrk="0" hangingPunct="0">
              <a:lnSpc>
                <a:spcPct val="100000"/>
              </a:lnSpc>
            </a:pPr>
            <a:r>
              <a:rPr lang="en-US" sz="1400" b="1" dirty="0">
                <a:latin typeface="Arial" charset="0"/>
                <a:cs typeface="Arial" charset="0"/>
              </a:rPr>
              <a:t>Read data 2</a:t>
            </a:r>
          </a:p>
          <a:p>
            <a:pPr algn="l" eaLnBrk="0" hangingPunct="0">
              <a:lnSpc>
                <a:spcPct val="100000"/>
              </a:lnSpc>
            </a:pPr>
            <a:r>
              <a:rPr lang="en-US" sz="1400" b="1" dirty="0">
                <a:latin typeface="Arial" charset="0"/>
                <a:cs typeface="Arial" charset="0"/>
              </a:rPr>
              <a:t>[</a:t>
            </a:r>
            <a:r>
              <a:rPr lang="en-US" sz="1400" b="1">
                <a:latin typeface="Arial" charset="0"/>
                <a:cs typeface="Arial" charset="0"/>
              </a:rPr>
              <a:t>Lese Daten </a:t>
            </a:r>
            <a:r>
              <a:rPr lang="en-US" sz="1400" b="1" dirty="0">
                <a:latin typeface="Arial" charset="0"/>
                <a:cs typeface="Arial" charset="0"/>
              </a:rPr>
              <a:t>2]</a:t>
            </a:r>
          </a:p>
        </p:txBody>
      </p:sp>
      <p:cxnSp>
        <p:nvCxnSpPr>
          <p:cNvPr id="77" name="Gerade Verbindung mit Pfeil 4"/>
          <p:cNvCxnSpPr/>
          <p:nvPr/>
        </p:nvCxnSpPr>
        <p:spPr>
          <a:xfrm>
            <a:off x="5815442" y="3016555"/>
            <a:ext cx="96855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8" name="Gerade Verbindung mit Pfeil 6"/>
          <p:cNvCxnSpPr/>
          <p:nvPr/>
        </p:nvCxnSpPr>
        <p:spPr>
          <a:xfrm>
            <a:off x="5815442" y="3250711"/>
            <a:ext cx="96855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9" name="Gerade Verbindung mit Pfeil 8"/>
          <p:cNvCxnSpPr/>
          <p:nvPr/>
        </p:nvCxnSpPr>
        <p:spPr>
          <a:xfrm flipV="1">
            <a:off x="5815442" y="3483281"/>
            <a:ext cx="968551" cy="793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0" name="Gerade Verbindung mit Pfeil 11"/>
          <p:cNvCxnSpPr/>
          <p:nvPr/>
        </p:nvCxnSpPr>
        <p:spPr>
          <a:xfrm>
            <a:off x="5815442" y="3708668"/>
            <a:ext cx="96855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1" name="Gerade Verbindung mit Pfeil 13"/>
          <p:cNvCxnSpPr/>
          <p:nvPr/>
        </p:nvCxnSpPr>
        <p:spPr>
          <a:xfrm>
            <a:off x="5815442" y="3951593"/>
            <a:ext cx="968551"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2" name="Gewinkelte Verbindung 20"/>
          <p:cNvCxnSpPr/>
          <p:nvPr/>
        </p:nvCxnSpPr>
        <p:spPr>
          <a:xfrm>
            <a:off x="4583832" y="2564905"/>
            <a:ext cx="2372158" cy="211931"/>
          </a:xfrm>
          <a:prstGeom prst="bentConnector3">
            <a:avLst>
              <a:gd name="adj1" fmla="val 100016"/>
            </a:avLst>
          </a:prstGeom>
          <a:ln>
            <a:tailEnd type="triangle"/>
          </a:ln>
        </p:spPr>
        <p:style>
          <a:lnRef idx="2">
            <a:schemeClr val="dk1"/>
          </a:lnRef>
          <a:fillRef idx="0">
            <a:schemeClr val="dk1"/>
          </a:fillRef>
          <a:effectRef idx="1">
            <a:schemeClr val="dk1"/>
          </a:effectRef>
          <a:fontRef idx="minor">
            <a:schemeClr val="tx1"/>
          </a:fontRef>
        </p:style>
      </p:cxnSp>
      <p:cxnSp>
        <p:nvCxnSpPr>
          <p:cNvPr id="83" name="Gerade Verbindung mit Pfeil 23"/>
          <p:cNvCxnSpPr>
            <a:endCxn id="75" idx="1"/>
          </p:cNvCxnSpPr>
          <p:nvPr/>
        </p:nvCxnSpPr>
        <p:spPr>
          <a:xfrm>
            <a:off x="7085263" y="3449053"/>
            <a:ext cx="377232" cy="72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 name="Freeform 12"/>
          <p:cNvSpPr>
            <a:spLocks/>
          </p:cNvSpPr>
          <p:nvPr/>
        </p:nvSpPr>
        <p:spPr bwMode="auto">
          <a:xfrm>
            <a:off x="6791549" y="4506665"/>
            <a:ext cx="303268" cy="1401763"/>
          </a:xfrm>
          <a:custGeom>
            <a:avLst/>
            <a:gdLst>
              <a:gd name="T0" fmla="*/ 0 w 191"/>
              <a:gd name="T1" fmla="*/ 274697946 h 883"/>
              <a:gd name="T2" fmla="*/ 5040321 w 191"/>
              <a:gd name="T3" fmla="*/ 229335130 h 883"/>
              <a:gd name="T4" fmla="*/ 17641917 w 191"/>
              <a:gd name="T5" fmla="*/ 183972264 h 883"/>
              <a:gd name="T6" fmla="*/ 30241928 w 191"/>
              <a:gd name="T7" fmla="*/ 148690074 h 883"/>
              <a:gd name="T8" fmla="*/ 50403204 w 191"/>
              <a:gd name="T9" fmla="*/ 110886934 h 883"/>
              <a:gd name="T10" fmla="*/ 75604813 w 191"/>
              <a:gd name="T11" fmla="*/ 80645031 h 883"/>
              <a:gd name="T12" fmla="*/ 100806409 w 191"/>
              <a:gd name="T13" fmla="*/ 50403141 h 883"/>
              <a:gd name="T14" fmla="*/ 131048349 w 191"/>
              <a:gd name="T15" fmla="*/ 27722527 h 883"/>
              <a:gd name="T16" fmla="*/ 163811217 w 191"/>
              <a:gd name="T17" fmla="*/ 15120945 h 883"/>
              <a:gd name="T18" fmla="*/ 201612818 w 191"/>
              <a:gd name="T19" fmla="*/ 0 h 883"/>
              <a:gd name="T20" fmla="*/ 239416055 w 191"/>
              <a:gd name="T21" fmla="*/ 0 h 883"/>
              <a:gd name="T22" fmla="*/ 277217655 w 191"/>
              <a:gd name="T23" fmla="*/ 0 h 883"/>
              <a:gd name="T24" fmla="*/ 315020843 w 191"/>
              <a:gd name="T25" fmla="*/ 15120945 h 883"/>
              <a:gd name="T26" fmla="*/ 352822443 w 191"/>
              <a:gd name="T27" fmla="*/ 27722527 h 883"/>
              <a:gd name="T28" fmla="*/ 378024039 w 191"/>
              <a:gd name="T29" fmla="*/ 50403141 h 883"/>
              <a:gd name="T30" fmla="*/ 410786908 w 191"/>
              <a:gd name="T31" fmla="*/ 80645031 h 883"/>
              <a:gd name="T32" fmla="*/ 435988603 w 191"/>
              <a:gd name="T33" fmla="*/ 110886934 h 883"/>
              <a:gd name="T34" fmla="*/ 456149880 w 191"/>
              <a:gd name="T35" fmla="*/ 148690074 h 883"/>
              <a:gd name="T36" fmla="*/ 468749884 w 191"/>
              <a:gd name="T37" fmla="*/ 183972264 h 883"/>
              <a:gd name="T38" fmla="*/ 473790203 w 191"/>
              <a:gd name="T39" fmla="*/ 229335130 h 883"/>
              <a:gd name="T40" fmla="*/ 481351476 w 191"/>
              <a:gd name="T41" fmla="*/ 274697946 h 883"/>
              <a:gd name="T42" fmla="*/ 481351476 w 191"/>
              <a:gd name="T43" fmla="*/ 1943042212 h 883"/>
              <a:gd name="T44" fmla="*/ 473790203 w 191"/>
              <a:gd name="T45" fmla="*/ 1988405028 h 883"/>
              <a:gd name="T46" fmla="*/ 468749884 w 191"/>
              <a:gd name="T47" fmla="*/ 2033767844 h 883"/>
              <a:gd name="T48" fmla="*/ 456149880 w 191"/>
              <a:gd name="T49" fmla="*/ 2069050035 h 883"/>
              <a:gd name="T50" fmla="*/ 435988603 w 191"/>
              <a:gd name="T51" fmla="*/ 2106851588 h 883"/>
              <a:gd name="T52" fmla="*/ 410786908 w 191"/>
              <a:gd name="T53" fmla="*/ 2144654728 h 883"/>
              <a:gd name="T54" fmla="*/ 378024039 w 191"/>
              <a:gd name="T55" fmla="*/ 2147483647 h 883"/>
              <a:gd name="T56" fmla="*/ 352822443 w 191"/>
              <a:gd name="T57" fmla="*/ 2147483647 h 883"/>
              <a:gd name="T58" fmla="*/ 315020843 w 191"/>
              <a:gd name="T59" fmla="*/ 2147483647 h 883"/>
              <a:gd name="T60" fmla="*/ 277217655 w 191"/>
              <a:gd name="T61" fmla="*/ 2147483647 h 883"/>
              <a:gd name="T62" fmla="*/ 239416055 w 191"/>
              <a:gd name="T63" fmla="*/ 2147483647 h 883"/>
              <a:gd name="T64" fmla="*/ 201612818 w 191"/>
              <a:gd name="T65" fmla="*/ 2147483647 h 883"/>
              <a:gd name="T66" fmla="*/ 163811217 w 191"/>
              <a:gd name="T67" fmla="*/ 2147483647 h 883"/>
              <a:gd name="T68" fmla="*/ 131048349 w 191"/>
              <a:gd name="T69" fmla="*/ 2147483647 h 883"/>
              <a:gd name="T70" fmla="*/ 100806409 w 191"/>
              <a:gd name="T71" fmla="*/ 2147483647 h 883"/>
              <a:gd name="T72" fmla="*/ 75604813 w 191"/>
              <a:gd name="T73" fmla="*/ 2144654728 h 883"/>
              <a:gd name="T74" fmla="*/ 50403204 w 191"/>
              <a:gd name="T75" fmla="*/ 2106851588 h 883"/>
              <a:gd name="T76" fmla="*/ 30241928 w 191"/>
              <a:gd name="T77" fmla="*/ 2069050035 h 883"/>
              <a:gd name="T78" fmla="*/ 17641917 w 191"/>
              <a:gd name="T79" fmla="*/ 2033767844 h 883"/>
              <a:gd name="T80" fmla="*/ 5040321 w 191"/>
              <a:gd name="T81" fmla="*/ 1988405028 h 883"/>
              <a:gd name="T82" fmla="*/ 5040321 w 191"/>
              <a:gd name="T83" fmla="*/ 1943042212 h 883"/>
              <a:gd name="T84" fmla="*/ 5040321 w 191"/>
              <a:gd name="T85" fmla="*/ 274697946 h 883"/>
              <a:gd name="T86" fmla="*/ 5040321 w 191"/>
              <a:gd name="T87" fmla="*/ 274697946 h 8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1"/>
              <a:gd name="T133" fmla="*/ 0 h 883"/>
              <a:gd name="T134" fmla="*/ 191 w 191"/>
              <a:gd name="T135" fmla="*/ 883 h 8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1" h="883">
                <a:moveTo>
                  <a:pt x="0" y="109"/>
                </a:moveTo>
                <a:lnTo>
                  <a:pt x="2" y="91"/>
                </a:lnTo>
                <a:lnTo>
                  <a:pt x="7" y="73"/>
                </a:lnTo>
                <a:lnTo>
                  <a:pt x="12" y="59"/>
                </a:lnTo>
                <a:lnTo>
                  <a:pt x="20" y="44"/>
                </a:lnTo>
                <a:lnTo>
                  <a:pt x="30" y="32"/>
                </a:lnTo>
                <a:lnTo>
                  <a:pt x="40" y="20"/>
                </a:lnTo>
                <a:lnTo>
                  <a:pt x="52" y="11"/>
                </a:lnTo>
                <a:lnTo>
                  <a:pt x="65" y="6"/>
                </a:lnTo>
                <a:lnTo>
                  <a:pt x="80" y="0"/>
                </a:lnTo>
                <a:lnTo>
                  <a:pt x="95" y="0"/>
                </a:lnTo>
                <a:lnTo>
                  <a:pt x="110" y="0"/>
                </a:lnTo>
                <a:lnTo>
                  <a:pt x="125" y="6"/>
                </a:lnTo>
                <a:lnTo>
                  <a:pt x="140" y="11"/>
                </a:lnTo>
                <a:lnTo>
                  <a:pt x="150" y="20"/>
                </a:lnTo>
                <a:lnTo>
                  <a:pt x="163" y="32"/>
                </a:lnTo>
                <a:lnTo>
                  <a:pt x="173" y="44"/>
                </a:lnTo>
                <a:lnTo>
                  <a:pt x="181" y="59"/>
                </a:lnTo>
                <a:lnTo>
                  <a:pt x="186" y="73"/>
                </a:lnTo>
                <a:lnTo>
                  <a:pt x="188" y="91"/>
                </a:lnTo>
                <a:lnTo>
                  <a:pt x="191" y="109"/>
                </a:lnTo>
                <a:lnTo>
                  <a:pt x="191" y="771"/>
                </a:lnTo>
                <a:lnTo>
                  <a:pt x="188" y="789"/>
                </a:lnTo>
                <a:lnTo>
                  <a:pt x="186" y="807"/>
                </a:lnTo>
                <a:lnTo>
                  <a:pt x="181" y="821"/>
                </a:lnTo>
                <a:lnTo>
                  <a:pt x="173" y="836"/>
                </a:lnTo>
                <a:lnTo>
                  <a:pt x="163" y="851"/>
                </a:lnTo>
                <a:lnTo>
                  <a:pt x="150" y="863"/>
                </a:lnTo>
                <a:lnTo>
                  <a:pt x="140" y="871"/>
                </a:lnTo>
                <a:lnTo>
                  <a:pt x="125" y="877"/>
                </a:lnTo>
                <a:lnTo>
                  <a:pt x="110" y="880"/>
                </a:lnTo>
                <a:lnTo>
                  <a:pt x="95" y="883"/>
                </a:lnTo>
                <a:lnTo>
                  <a:pt x="80" y="880"/>
                </a:lnTo>
                <a:lnTo>
                  <a:pt x="65" y="877"/>
                </a:lnTo>
                <a:lnTo>
                  <a:pt x="52" y="871"/>
                </a:lnTo>
                <a:lnTo>
                  <a:pt x="40" y="863"/>
                </a:lnTo>
                <a:lnTo>
                  <a:pt x="30" y="851"/>
                </a:lnTo>
                <a:lnTo>
                  <a:pt x="20" y="836"/>
                </a:lnTo>
                <a:lnTo>
                  <a:pt x="12" y="821"/>
                </a:lnTo>
                <a:lnTo>
                  <a:pt x="7" y="807"/>
                </a:lnTo>
                <a:lnTo>
                  <a:pt x="2" y="789"/>
                </a:lnTo>
                <a:lnTo>
                  <a:pt x="2" y="771"/>
                </a:lnTo>
                <a:lnTo>
                  <a:pt x="2" y="109"/>
                </a:lnTo>
              </a:path>
            </a:pathLst>
          </a:custGeom>
          <a:noFill/>
          <a:ln w="15875">
            <a:solidFill>
              <a:srgbClr val="000000"/>
            </a:solidFill>
            <a:round/>
            <a:headEnd/>
            <a:tailEnd/>
          </a:ln>
        </p:spPr>
        <p:txBody>
          <a:bodyPr anchor="ctr" anchorCtr="0"/>
          <a:lstStyle/>
          <a:p>
            <a:r>
              <a:rPr lang="en-US" dirty="0"/>
              <a:t>MUX</a:t>
            </a:r>
          </a:p>
        </p:txBody>
      </p:sp>
      <p:cxnSp>
        <p:nvCxnSpPr>
          <p:cNvPr id="85" name="Gewinkelte Verbindung 25"/>
          <p:cNvCxnSpPr/>
          <p:nvPr/>
        </p:nvCxnSpPr>
        <p:spPr>
          <a:xfrm rot="16200000" flipH="1">
            <a:off x="5800088" y="3784436"/>
            <a:ext cx="1751787" cy="216024"/>
          </a:xfrm>
          <a:prstGeom prst="bentConnector3">
            <a:avLst>
              <a:gd name="adj1" fmla="val 100041"/>
            </a:avLst>
          </a:prstGeom>
          <a:ln>
            <a:headEnd type="oval"/>
            <a:tailEnd type="triangle"/>
          </a:ln>
        </p:spPr>
        <p:style>
          <a:lnRef idx="2">
            <a:schemeClr val="dk1"/>
          </a:lnRef>
          <a:fillRef idx="0">
            <a:schemeClr val="dk1"/>
          </a:fillRef>
          <a:effectRef idx="1">
            <a:schemeClr val="dk1"/>
          </a:effectRef>
          <a:fontRef idx="minor">
            <a:schemeClr val="tx1"/>
          </a:fontRef>
        </p:style>
      </p:cxnSp>
      <p:cxnSp>
        <p:nvCxnSpPr>
          <p:cNvPr id="86" name="Gewinkelte Verbindung 37"/>
          <p:cNvCxnSpPr/>
          <p:nvPr/>
        </p:nvCxnSpPr>
        <p:spPr>
          <a:xfrm rot="16200000" flipH="1">
            <a:off x="5726221" y="3940803"/>
            <a:ext cx="1747865" cy="367680"/>
          </a:xfrm>
          <a:prstGeom prst="bentConnector3">
            <a:avLst>
              <a:gd name="adj1" fmla="val 100154"/>
            </a:avLst>
          </a:prstGeom>
          <a:ln>
            <a:headEnd type="oval"/>
            <a:tailEnd type="triangle"/>
          </a:ln>
        </p:spPr>
        <p:style>
          <a:lnRef idx="2">
            <a:schemeClr val="dk1"/>
          </a:lnRef>
          <a:fillRef idx="0">
            <a:schemeClr val="dk1"/>
          </a:fillRef>
          <a:effectRef idx="1">
            <a:schemeClr val="dk1"/>
          </a:effectRef>
          <a:fontRef idx="minor">
            <a:schemeClr val="tx1"/>
          </a:fontRef>
        </p:style>
      </p:cxnSp>
      <p:cxnSp>
        <p:nvCxnSpPr>
          <p:cNvPr id="87" name="Gewinkelte Verbindung 39"/>
          <p:cNvCxnSpPr/>
          <p:nvPr/>
        </p:nvCxnSpPr>
        <p:spPr>
          <a:xfrm rot="16200000" flipH="1">
            <a:off x="5641908" y="4063623"/>
            <a:ext cx="1708107" cy="576064"/>
          </a:xfrm>
          <a:prstGeom prst="bentConnector3">
            <a:avLst>
              <a:gd name="adj1" fmla="val 99994"/>
            </a:avLst>
          </a:prstGeom>
          <a:ln>
            <a:headEnd type="oval"/>
            <a:tailEnd type="triangle"/>
          </a:ln>
        </p:spPr>
        <p:style>
          <a:lnRef idx="2">
            <a:schemeClr val="dk1"/>
          </a:lnRef>
          <a:fillRef idx="0">
            <a:schemeClr val="dk1"/>
          </a:fillRef>
          <a:effectRef idx="1">
            <a:schemeClr val="dk1"/>
          </a:effectRef>
          <a:fontRef idx="minor">
            <a:schemeClr val="tx1"/>
          </a:fontRef>
        </p:style>
      </p:cxnSp>
      <p:cxnSp>
        <p:nvCxnSpPr>
          <p:cNvPr id="88" name="Gewinkelte Verbindung 41"/>
          <p:cNvCxnSpPr/>
          <p:nvPr/>
        </p:nvCxnSpPr>
        <p:spPr>
          <a:xfrm rot="16200000" flipH="1">
            <a:off x="5545006" y="4241955"/>
            <a:ext cx="1767934" cy="730123"/>
          </a:xfrm>
          <a:prstGeom prst="bentConnector3">
            <a:avLst>
              <a:gd name="adj1" fmla="val 100012"/>
            </a:avLst>
          </a:prstGeom>
          <a:ln>
            <a:headEnd type="oval"/>
            <a:tailEnd type="triangle"/>
          </a:ln>
        </p:spPr>
        <p:style>
          <a:lnRef idx="2">
            <a:schemeClr val="dk1"/>
          </a:lnRef>
          <a:fillRef idx="0">
            <a:schemeClr val="dk1"/>
          </a:fillRef>
          <a:effectRef idx="1">
            <a:schemeClr val="dk1"/>
          </a:effectRef>
          <a:fontRef idx="minor">
            <a:schemeClr val="tx1"/>
          </a:fontRef>
        </p:style>
      </p:cxnSp>
      <p:cxnSp>
        <p:nvCxnSpPr>
          <p:cNvPr id="89" name="Gewinkelte Verbindung 43"/>
          <p:cNvCxnSpPr/>
          <p:nvPr/>
        </p:nvCxnSpPr>
        <p:spPr>
          <a:xfrm rot="16200000" flipH="1">
            <a:off x="5472906" y="4355242"/>
            <a:ext cx="1721095" cy="901080"/>
          </a:xfrm>
          <a:prstGeom prst="bentConnector3">
            <a:avLst>
              <a:gd name="adj1" fmla="val 100055"/>
            </a:avLst>
          </a:prstGeom>
          <a:ln>
            <a:headEnd type="oval"/>
            <a:tailEnd type="triangle"/>
          </a:ln>
        </p:spPr>
        <p:style>
          <a:lnRef idx="2">
            <a:schemeClr val="dk1"/>
          </a:lnRef>
          <a:fillRef idx="0">
            <a:schemeClr val="dk1"/>
          </a:fillRef>
          <a:effectRef idx="1">
            <a:schemeClr val="dk1"/>
          </a:effectRef>
          <a:fontRef idx="minor">
            <a:schemeClr val="tx1"/>
          </a:fontRef>
        </p:style>
      </p:cxnSp>
      <p:cxnSp>
        <p:nvCxnSpPr>
          <p:cNvPr id="90" name="Gerade Verbindung mit Pfeil 51"/>
          <p:cNvCxnSpPr>
            <a:endCxn id="76" idx="1"/>
          </p:cNvCxnSpPr>
          <p:nvPr/>
        </p:nvCxnSpPr>
        <p:spPr>
          <a:xfrm>
            <a:off x="7098632" y="5186947"/>
            <a:ext cx="405468" cy="27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Gewinkelte Verbindung 53"/>
          <p:cNvCxnSpPr>
            <a:stCxn id="73" idx="3"/>
          </p:cNvCxnSpPr>
          <p:nvPr/>
        </p:nvCxnSpPr>
        <p:spPr>
          <a:xfrm>
            <a:off x="4583832" y="4401096"/>
            <a:ext cx="2372158" cy="105568"/>
          </a:xfrm>
          <a:prstGeom prst="bentConnector3">
            <a:avLst>
              <a:gd name="adj1" fmla="val 99790"/>
            </a:avLst>
          </a:prstGeom>
          <a:ln>
            <a:tailEnd type="triangle"/>
          </a:ln>
        </p:spPr>
        <p:style>
          <a:lnRef idx="2">
            <a:schemeClr val="dk1"/>
          </a:lnRef>
          <a:fillRef idx="0">
            <a:schemeClr val="dk1"/>
          </a:fillRef>
          <a:effectRef idx="1">
            <a:schemeClr val="dk1"/>
          </a:effectRef>
          <a:fontRef idx="minor">
            <a:schemeClr val="tx1"/>
          </a:fontRef>
        </p:style>
      </p:cxnSp>
      <p:sp>
        <p:nvSpPr>
          <p:cNvPr id="4" name="Textfeld 3"/>
          <p:cNvSpPr txBox="1"/>
          <p:nvPr/>
        </p:nvSpPr>
        <p:spPr>
          <a:xfrm>
            <a:off x="4920950" y="3245173"/>
            <a:ext cx="434734" cy="369332"/>
          </a:xfrm>
          <a:prstGeom prst="rect">
            <a:avLst/>
          </a:prstGeom>
          <a:noFill/>
        </p:spPr>
        <p:txBody>
          <a:bodyPr wrap="none" rtlCol="0">
            <a:spAutoFit/>
          </a:bodyPr>
          <a:lstStyle/>
          <a:p>
            <a:r>
              <a:rPr lang="de-DE"/>
              <a:t>...</a:t>
            </a:r>
          </a:p>
        </p:txBody>
      </p:sp>
    </p:spTree>
    <p:extLst>
      <p:ext uri="{BB962C8B-B14F-4D97-AF65-F5344CB8AC3E}">
        <p14:creationId xmlns:p14="http://schemas.microsoft.com/office/powerpoint/2010/main" val="82293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0" grpId="0" animBg="1"/>
      <p:bldP spid="73" grpId="0"/>
      <p:bldP spid="74" grpId="0"/>
      <p:bldP spid="75" grpId="0"/>
      <p:bldP spid="76" grpId="0"/>
      <p:bldP spid="8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AT" dirty="0"/>
              <a:t>Implementierung eines </a:t>
            </a:r>
            <a:r>
              <a:rPr lang="de-AT" dirty="0" err="1"/>
              <a:t>Schreibports</a:t>
            </a:r>
            <a:endParaRPr lang="de-AT" dirty="0"/>
          </a:p>
        </p:txBody>
      </p:sp>
      <p:sp>
        <p:nvSpPr>
          <p:cNvPr id="3" name="Text Placeholder 2"/>
          <p:cNvSpPr>
            <a:spLocks noGrp="1"/>
          </p:cNvSpPr>
          <p:nvPr>
            <p:ph idx="1"/>
          </p:nvPr>
        </p:nvSpPr>
        <p:spPr>
          <a:xfrm>
            <a:off x="359992" y="1295404"/>
            <a:ext cx="11472025" cy="4626652"/>
          </a:xfrm>
        </p:spPr>
        <p:txBody>
          <a:bodyPr>
            <a:normAutofit fontScale="85000" lnSpcReduction="20000"/>
          </a:bodyPr>
          <a:lstStyle/>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800" dirty="0"/>
          </a:p>
          <a:p>
            <a:r>
              <a:rPr lang="de-DE" sz="2800" dirty="0"/>
              <a:t>Takt (</a:t>
            </a:r>
            <a:r>
              <a:rPr lang="de-DE" sz="2800" dirty="0" err="1"/>
              <a:t>clock</a:t>
            </a:r>
            <a:r>
              <a:rPr lang="de-DE" sz="2800"/>
              <a:t>) hier nicht dargestellt, wird aber </a:t>
            </a:r>
            <a:r>
              <a:rPr lang="de-DE" sz="2800" dirty="0"/>
              <a:t>trotzdem benutzt, um zu bestimmen </a:t>
            </a:r>
            <a:r>
              <a:rPr lang="de-DE" sz="2800" b="1" dirty="0">
                <a:solidFill>
                  <a:srgbClr val="432BF5"/>
                </a:solidFill>
              </a:rPr>
              <a:t>wann</a:t>
            </a:r>
            <a:r>
              <a:rPr lang="de-DE" sz="2800" dirty="0"/>
              <a:t> </a:t>
            </a:r>
            <a:r>
              <a:rPr lang="de-DE" sz="2800"/>
              <a:t>geschrieben wird</a:t>
            </a:r>
            <a:endParaRPr lang="de-DE" sz="2800" dirty="0"/>
          </a:p>
          <a:p>
            <a:endParaRPr lang="de-AT" sz="3300" dirty="0"/>
          </a:p>
        </p:txBody>
      </p:sp>
      <p:sp>
        <p:nvSpPr>
          <p:cNvPr id="6" name="Fußzeilenplatzhalter 5"/>
          <p:cNvSpPr>
            <a:spLocks noGrp="1"/>
          </p:cNvSpPr>
          <p:nvPr>
            <p:ph type="ftr" sz="quarter" idx="11"/>
          </p:nvPr>
        </p:nvSpPr>
        <p:spPr/>
        <p:txBody>
          <a:bodyPr/>
          <a:lstStyle/>
          <a:p>
            <a:r>
              <a:rPr lang="de-DE"/>
              <a:t>Prof. Dr. Sebastian Schlesinger</a:t>
            </a:r>
            <a:endParaRPr lang="de-DE" dirty="0"/>
          </a:p>
        </p:txBody>
      </p:sp>
      <p:sp>
        <p:nvSpPr>
          <p:cNvPr id="7" name="Foliennummernplatzhalter 6"/>
          <p:cNvSpPr>
            <a:spLocks noGrp="1"/>
          </p:cNvSpPr>
          <p:nvPr>
            <p:ph type="sldNum" sz="quarter" idx="12"/>
          </p:nvPr>
        </p:nvSpPr>
        <p:spPr/>
        <p:txBody>
          <a:bodyPr/>
          <a:lstStyle/>
          <a:p>
            <a:fld id="{89232854-91B1-4844-8D8C-145B4EC61A45}" type="slidenum">
              <a:rPr lang="de-DE" smtClean="0"/>
              <a:t>84</a:t>
            </a:fld>
            <a:endParaRPr lang="de-DE"/>
          </a:p>
        </p:txBody>
      </p:sp>
      <p:sp>
        <p:nvSpPr>
          <p:cNvPr id="32" name="Freeform 5"/>
          <p:cNvSpPr>
            <a:spLocks/>
          </p:cNvSpPr>
          <p:nvPr/>
        </p:nvSpPr>
        <p:spPr bwMode="auto">
          <a:xfrm>
            <a:off x="4799856" y="1153269"/>
            <a:ext cx="3857104" cy="3571875"/>
          </a:xfrm>
          <a:custGeom>
            <a:avLst/>
            <a:gdLst>
              <a:gd name="T0" fmla="*/ 2147483647 w 2434"/>
              <a:gd name="T1" fmla="*/ 2147483647 h 2238"/>
              <a:gd name="T2" fmla="*/ 2147483647 w 2434"/>
              <a:gd name="T3" fmla="*/ 0 h 2238"/>
              <a:gd name="T4" fmla="*/ 0 w 2434"/>
              <a:gd name="T5" fmla="*/ 0 h 2238"/>
              <a:gd name="T6" fmla="*/ 0 w 2434"/>
              <a:gd name="T7" fmla="*/ 2147483647 h 2238"/>
              <a:gd name="T8" fmla="*/ 2147483647 w 2434"/>
              <a:gd name="T9" fmla="*/ 2147483647 h 2238"/>
              <a:gd name="T10" fmla="*/ 2147483647 w 2434"/>
              <a:gd name="T11" fmla="*/ 2147483647 h 2238"/>
              <a:gd name="T12" fmla="*/ 0 60000 65536"/>
              <a:gd name="T13" fmla="*/ 0 60000 65536"/>
              <a:gd name="T14" fmla="*/ 0 60000 65536"/>
              <a:gd name="T15" fmla="*/ 0 60000 65536"/>
              <a:gd name="T16" fmla="*/ 0 60000 65536"/>
              <a:gd name="T17" fmla="*/ 0 60000 65536"/>
              <a:gd name="T18" fmla="*/ 0 w 2434"/>
              <a:gd name="T19" fmla="*/ 0 h 2238"/>
              <a:gd name="T20" fmla="*/ 2434 w 2434"/>
              <a:gd name="T21" fmla="*/ 2238 h 2238"/>
            </a:gdLst>
            <a:ahLst/>
            <a:cxnLst>
              <a:cxn ang="T12">
                <a:pos x="T0" y="T1"/>
              </a:cxn>
              <a:cxn ang="T13">
                <a:pos x="T2" y="T3"/>
              </a:cxn>
              <a:cxn ang="T14">
                <a:pos x="T4" y="T5"/>
              </a:cxn>
              <a:cxn ang="T15">
                <a:pos x="T6" y="T7"/>
              </a:cxn>
              <a:cxn ang="T16">
                <a:pos x="T8" y="T9"/>
              </a:cxn>
              <a:cxn ang="T17">
                <a:pos x="T10" y="T11"/>
              </a:cxn>
            </a:cxnLst>
            <a:rect l="T18" t="T19" r="T20" b="T21"/>
            <a:pathLst>
              <a:path w="2434" h="2238">
                <a:moveTo>
                  <a:pt x="2431" y="2236"/>
                </a:moveTo>
                <a:lnTo>
                  <a:pt x="2434" y="0"/>
                </a:lnTo>
                <a:lnTo>
                  <a:pt x="0" y="0"/>
                </a:lnTo>
                <a:lnTo>
                  <a:pt x="0" y="2238"/>
                </a:lnTo>
                <a:lnTo>
                  <a:pt x="2434" y="2238"/>
                </a:lnTo>
              </a:path>
            </a:pathLst>
          </a:custGeom>
          <a:noFill/>
          <a:ln w="7938">
            <a:solidFill>
              <a:srgbClr val="000000"/>
            </a:solidFill>
            <a:round/>
            <a:headEnd/>
            <a:tailEnd/>
          </a:ln>
        </p:spPr>
        <p:txBody>
          <a:bodyPr/>
          <a:lstStyle/>
          <a:p>
            <a:endParaRPr lang="en-US"/>
          </a:p>
        </p:txBody>
      </p:sp>
      <p:sp>
        <p:nvSpPr>
          <p:cNvPr id="33" name="Freeform 6"/>
          <p:cNvSpPr>
            <a:spLocks/>
          </p:cNvSpPr>
          <p:nvPr/>
        </p:nvSpPr>
        <p:spPr bwMode="auto">
          <a:xfrm>
            <a:off x="4955410" y="1550144"/>
            <a:ext cx="711104" cy="1565275"/>
          </a:xfrm>
          <a:custGeom>
            <a:avLst/>
            <a:gdLst>
              <a:gd name="T0" fmla="*/ 0 w 448"/>
              <a:gd name="T1" fmla="*/ 2147483647 h 980"/>
              <a:gd name="T2" fmla="*/ 0 w 448"/>
              <a:gd name="T3" fmla="*/ 0 h 980"/>
              <a:gd name="T4" fmla="*/ 2147483647 w 448"/>
              <a:gd name="T5" fmla="*/ 0 h 980"/>
              <a:gd name="T6" fmla="*/ 2147483647 w 448"/>
              <a:gd name="T7" fmla="*/ 2147483647 h 980"/>
              <a:gd name="T8" fmla="*/ 0 w 448"/>
              <a:gd name="T9" fmla="*/ 2147483647 h 980"/>
              <a:gd name="T10" fmla="*/ 0 w 448"/>
              <a:gd name="T11" fmla="*/ 2147483647 h 980"/>
              <a:gd name="T12" fmla="*/ 0 60000 65536"/>
              <a:gd name="T13" fmla="*/ 0 60000 65536"/>
              <a:gd name="T14" fmla="*/ 0 60000 65536"/>
              <a:gd name="T15" fmla="*/ 0 60000 65536"/>
              <a:gd name="T16" fmla="*/ 0 60000 65536"/>
              <a:gd name="T17" fmla="*/ 0 60000 65536"/>
              <a:gd name="T18" fmla="*/ 0 w 448"/>
              <a:gd name="T19" fmla="*/ 0 h 980"/>
              <a:gd name="T20" fmla="*/ 448 w 448"/>
              <a:gd name="T21" fmla="*/ 980 h 980"/>
            </a:gdLst>
            <a:ahLst/>
            <a:cxnLst>
              <a:cxn ang="T12">
                <a:pos x="T0" y="T1"/>
              </a:cxn>
              <a:cxn ang="T13">
                <a:pos x="T2" y="T3"/>
              </a:cxn>
              <a:cxn ang="T14">
                <a:pos x="T4" y="T5"/>
              </a:cxn>
              <a:cxn ang="T15">
                <a:pos x="T6" y="T7"/>
              </a:cxn>
              <a:cxn ang="T16">
                <a:pos x="T8" y="T9"/>
              </a:cxn>
              <a:cxn ang="T17">
                <a:pos x="T10" y="T11"/>
              </a:cxn>
            </a:cxnLst>
            <a:rect l="T18" t="T19" r="T20" b="T21"/>
            <a:pathLst>
              <a:path w="448" h="980">
                <a:moveTo>
                  <a:pt x="0" y="977"/>
                </a:moveTo>
                <a:lnTo>
                  <a:pt x="0" y="0"/>
                </a:lnTo>
                <a:lnTo>
                  <a:pt x="448" y="0"/>
                </a:lnTo>
                <a:lnTo>
                  <a:pt x="448" y="980"/>
                </a:lnTo>
                <a:lnTo>
                  <a:pt x="0" y="980"/>
                </a:lnTo>
              </a:path>
            </a:pathLst>
          </a:custGeom>
          <a:noFill/>
          <a:ln w="17463">
            <a:solidFill>
              <a:srgbClr val="000000"/>
            </a:solidFill>
            <a:round/>
            <a:headEnd/>
            <a:tailEnd/>
          </a:ln>
        </p:spPr>
        <p:txBody>
          <a:bodyPr/>
          <a:lstStyle/>
          <a:p>
            <a:endParaRPr lang="en-US"/>
          </a:p>
        </p:txBody>
      </p:sp>
      <p:grpSp>
        <p:nvGrpSpPr>
          <p:cNvPr id="34" name="Gruppieren 145"/>
          <p:cNvGrpSpPr>
            <a:grpSpLocks/>
          </p:cNvGrpSpPr>
          <p:nvPr/>
        </p:nvGrpSpPr>
        <p:grpSpPr bwMode="auto">
          <a:xfrm>
            <a:off x="4450653" y="2348408"/>
            <a:ext cx="498408" cy="73025"/>
            <a:chOff x="2597150" y="2852936"/>
            <a:chExt cx="498475" cy="73025"/>
          </a:xfrm>
        </p:grpSpPr>
        <p:sp>
          <p:nvSpPr>
            <p:cNvPr id="35" name="Freeform 7"/>
            <p:cNvSpPr>
              <a:spLocks/>
            </p:cNvSpPr>
            <p:nvPr/>
          </p:nvSpPr>
          <p:spPr bwMode="auto">
            <a:xfrm>
              <a:off x="3022600" y="2852936"/>
              <a:ext cx="73025" cy="73025"/>
            </a:xfrm>
            <a:custGeom>
              <a:avLst/>
              <a:gdLst>
                <a:gd name="T0" fmla="*/ 0 w 46"/>
                <a:gd name="T1" fmla="*/ 0 h 46"/>
                <a:gd name="T2" fmla="*/ 0 w 46"/>
                <a:gd name="T3" fmla="*/ 2147483647 h 46"/>
                <a:gd name="T4" fmla="*/ 2147483647 w 46"/>
                <a:gd name="T5" fmla="*/ 2147483647 h 46"/>
                <a:gd name="T6" fmla="*/ 0 w 46"/>
                <a:gd name="T7" fmla="*/ 0 h 46"/>
                <a:gd name="T8" fmla="*/ 0 w 46"/>
                <a:gd name="T9" fmla="*/ 0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0"/>
                  </a:moveTo>
                  <a:lnTo>
                    <a:pt x="0" y="46"/>
                  </a:lnTo>
                  <a:lnTo>
                    <a:pt x="46" y="25"/>
                  </a:lnTo>
                  <a:lnTo>
                    <a:pt x="0" y="0"/>
                  </a:lnTo>
                  <a:close/>
                </a:path>
              </a:pathLst>
            </a:custGeom>
            <a:solidFill>
              <a:srgbClr val="000000"/>
            </a:solidFill>
            <a:ln w="9525">
              <a:noFill/>
              <a:round/>
              <a:headEnd/>
              <a:tailEnd/>
            </a:ln>
          </p:spPr>
          <p:txBody>
            <a:bodyPr/>
            <a:lstStyle/>
            <a:p>
              <a:endParaRPr lang="en-US"/>
            </a:p>
          </p:txBody>
        </p:sp>
        <p:sp>
          <p:nvSpPr>
            <p:cNvPr id="36" name="Line 8"/>
            <p:cNvSpPr>
              <a:spLocks noChangeShapeType="1"/>
            </p:cNvSpPr>
            <p:nvPr/>
          </p:nvSpPr>
          <p:spPr bwMode="auto">
            <a:xfrm flipH="1">
              <a:off x="2597150" y="2898000"/>
              <a:ext cx="452438" cy="0"/>
            </a:xfrm>
            <a:prstGeom prst="line">
              <a:avLst/>
            </a:prstGeom>
            <a:noFill/>
            <a:ln w="17463">
              <a:solidFill>
                <a:srgbClr val="000000"/>
              </a:solidFill>
              <a:round/>
              <a:headEnd/>
              <a:tailEnd/>
            </a:ln>
          </p:spPr>
          <p:txBody>
            <a:bodyPr/>
            <a:lstStyle/>
            <a:p>
              <a:endParaRPr lang="en-US"/>
            </a:p>
          </p:txBody>
        </p:sp>
      </p:grpSp>
      <p:sp>
        <p:nvSpPr>
          <p:cNvPr id="37" name="Freeform 23"/>
          <p:cNvSpPr>
            <a:spLocks/>
          </p:cNvSpPr>
          <p:nvPr/>
        </p:nvSpPr>
        <p:spPr bwMode="auto">
          <a:xfrm>
            <a:off x="7428401" y="1516805"/>
            <a:ext cx="1066656" cy="609600"/>
          </a:xfrm>
          <a:custGeom>
            <a:avLst/>
            <a:gdLst>
              <a:gd name="T0" fmla="*/ 0 w 673"/>
              <a:gd name="T1" fmla="*/ 2147483647 h 382"/>
              <a:gd name="T2" fmla="*/ 2147483647 w 673"/>
              <a:gd name="T3" fmla="*/ 0 h 382"/>
              <a:gd name="T4" fmla="*/ 2147483647 w 673"/>
              <a:gd name="T5" fmla="*/ 0 h 382"/>
              <a:gd name="T6" fmla="*/ 2147483647 w 673"/>
              <a:gd name="T7" fmla="*/ 2147483647 h 382"/>
              <a:gd name="T8" fmla="*/ 2147483647 w 673"/>
              <a:gd name="T9" fmla="*/ 2147483647 h 382"/>
              <a:gd name="T10" fmla="*/ 2147483647 w 673"/>
              <a:gd name="T11" fmla="*/ 2147483647 h 382"/>
              <a:gd name="T12" fmla="*/ 0 60000 65536"/>
              <a:gd name="T13" fmla="*/ 0 60000 65536"/>
              <a:gd name="T14" fmla="*/ 0 60000 65536"/>
              <a:gd name="T15" fmla="*/ 0 60000 65536"/>
              <a:gd name="T16" fmla="*/ 0 60000 65536"/>
              <a:gd name="T17" fmla="*/ 0 60000 65536"/>
              <a:gd name="T18" fmla="*/ 0 w 673"/>
              <a:gd name="T19" fmla="*/ 0 h 382"/>
              <a:gd name="T20" fmla="*/ 673 w 673"/>
              <a:gd name="T21" fmla="*/ 382 h 382"/>
            </a:gdLst>
            <a:ahLst/>
            <a:cxnLst>
              <a:cxn ang="T12">
                <a:pos x="T0" y="T1"/>
              </a:cxn>
              <a:cxn ang="T13">
                <a:pos x="T2" y="T3"/>
              </a:cxn>
              <a:cxn ang="T14">
                <a:pos x="T4" y="T5"/>
              </a:cxn>
              <a:cxn ang="T15">
                <a:pos x="T6" y="T7"/>
              </a:cxn>
              <a:cxn ang="T16">
                <a:pos x="T8" y="T9"/>
              </a:cxn>
              <a:cxn ang="T17">
                <a:pos x="T10" y="T11"/>
              </a:cxn>
            </a:cxnLst>
            <a:rect l="T18" t="T19" r="T20" b="T21"/>
            <a:pathLst>
              <a:path w="673" h="382">
                <a:moveTo>
                  <a:pt x="0" y="380"/>
                </a:moveTo>
                <a:lnTo>
                  <a:pt x="3" y="0"/>
                </a:lnTo>
                <a:lnTo>
                  <a:pt x="673" y="0"/>
                </a:lnTo>
                <a:lnTo>
                  <a:pt x="673" y="382"/>
                </a:lnTo>
                <a:lnTo>
                  <a:pt x="3" y="382"/>
                </a:lnTo>
              </a:path>
            </a:pathLst>
          </a:custGeom>
          <a:noFill/>
          <a:ln w="17463">
            <a:solidFill>
              <a:srgbClr val="000000"/>
            </a:solidFill>
            <a:round/>
            <a:headEnd/>
            <a:tailEnd/>
          </a:ln>
        </p:spPr>
        <p:txBody>
          <a:bodyPr/>
          <a:lstStyle/>
          <a:p>
            <a:endParaRPr lang="en-US"/>
          </a:p>
        </p:txBody>
      </p:sp>
      <p:sp>
        <p:nvSpPr>
          <p:cNvPr id="38" name="Rectangle 24"/>
          <p:cNvSpPr>
            <a:spLocks noChangeArrowheads="1"/>
          </p:cNvSpPr>
          <p:nvPr/>
        </p:nvSpPr>
        <p:spPr bwMode="auto">
          <a:xfrm>
            <a:off x="7641097" y="1729531"/>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R</a:t>
            </a:r>
            <a:endParaRPr lang="en-US" sz="2400">
              <a:latin typeface="Times New Roman" pitchFamily="18" charset="0"/>
            </a:endParaRPr>
          </a:p>
        </p:txBody>
      </p:sp>
      <p:sp>
        <p:nvSpPr>
          <p:cNvPr id="39" name="Rectangle 25"/>
          <p:cNvSpPr>
            <a:spLocks noChangeArrowheads="1"/>
          </p:cNvSpPr>
          <p:nvPr/>
        </p:nvSpPr>
        <p:spPr bwMode="auto">
          <a:xfrm>
            <a:off x="7742683" y="1729531"/>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e</a:t>
            </a:r>
            <a:endParaRPr lang="en-US" sz="2400">
              <a:latin typeface="Times New Roman" pitchFamily="18" charset="0"/>
            </a:endParaRPr>
          </a:p>
        </p:txBody>
      </p:sp>
      <p:sp>
        <p:nvSpPr>
          <p:cNvPr id="40" name="Rectangle 26"/>
          <p:cNvSpPr>
            <a:spLocks noChangeArrowheads="1"/>
          </p:cNvSpPr>
          <p:nvPr/>
        </p:nvSpPr>
        <p:spPr bwMode="auto">
          <a:xfrm>
            <a:off x="7823635" y="1729531"/>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g</a:t>
            </a:r>
            <a:endParaRPr lang="en-US" sz="2400">
              <a:latin typeface="Times New Roman" pitchFamily="18" charset="0"/>
            </a:endParaRPr>
          </a:p>
        </p:txBody>
      </p:sp>
      <p:sp>
        <p:nvSpPr>
          <p:cNvPr id="41" name="Rectangle 27"/>
          <p:cNvSpPr>
            <a:spLocks noChangeArrowheads="1"/>
          </p:cNvSpPr>
          <p:nvPr/>
        </p:nvSpPr>
        <p:spPr bwMode="auto">
          <a:xfrm>
            <a:off x="7901412" y="1729531"/>
            <a:ext cx="32060"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i</a:t>
            </a:r>
            <a:endParaRPr lang="en-US" sz="2400">
              <a:latin typeface="Times New Roman" pitchFamily="18" charset="0"/>
            </a:endParaRPr>
          </a:p>
        </p:txBody>
      </p:sp>
      <p:sp>
        <p:nvSpPr>
          <p:cNvPr id="42" name="Rectangle 28"/>
          <p:cNvSpPr>
            <a:spLocks noChangeArrowheads="1"/>
          </p:cNvSpPr>
          <p:nvPr/>
        </p:nvSpPr>
        <p:spPr bwMode="auto">
          <a:xfrm>
            <a:off x="7934745" y="1729531"/>
            <a:ext cx="7053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s</a:t>
            </a:r>
            <a:endParaRPr lang="en-US" sz="2400">
              <a:latin typeface="Times New Roman" pitchFamily="18" charset="0"/>
            </a:endParaRPr>
          </a:p>
        </p:txBody>
      </p:sp>
      <p:sp>
        <p:nvSpPr>
          <p:cNvPr id="43" name="Rectangle 29"/>
          <p:cNvSpPr>
            <a:spLocks noChangeArrowheads="1"/>
          </p:cNvSpPr>
          <p:nvPr/>
        </p:nvSpPr>
        <p:spPr bwMode="auto">
          <a:xfrm>
            <a:off x="8002998" y="1729531"/>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t</a:t>
            </a:r>
            <a:endParaRPr lang="en-US" sz="2400">
              <a:latin typeface="Times New Roman" pitchFamily="18" charset="0"/>
            </a:endParaRPr>
          </a:p>
        </p:txBody>
      </p:sp>
      <p:sp>
        <p:nvSpPr>
          <p:cNvPr id="44" name="Rectangle 30"/>
          <p:cNvSpPr>
            <a:spLocks noChangeArrowheads="1"/>
          </p:cNvSpPr>
          <p:nvPr/>
        </p:nvSpPr>
        <p:spPr bwMode="auto">
          <a:xfrm>
            <a:off x="8041093" y="1729531"/>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e</a:t>
            </a:r>
            <a:endParaRPr lang="en-US" sz="2400">
              <a:latin typeface="Times New Roman" pitchFamily="18" charset="0"/>
            </a:endParaRPr>
          </a:p>
        </p:txBody>
      </p:sp>
      <p:sp>
        <p:nvSpPr>
          <p:cNvPr id="45" name="Rectangle 31"/>
          <p:cNvSpPr>
            <a:spLocks noChangeArrowheads="1"/>
          </p:cNvSpPr>
          <p:nvPr/>
        </p:nvSpPr>
        <p:spPr bwMode="auto">
          <a:xfrm>
            <a:off x="8122045" y="1729531"/>
            <a:ext cx="4648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r</a:t>
            </a:r>
            <a:endParaRPr lang="en-US" sz="2400">
              <a:latin typeface="Times New Roman" pitchFamily="18" charset="0"/>
            </a:endParaRPr>
          </a:p>
        </p:txBody>
      </p:sp>
      <p:sp>
        <p:nvSpPr>
          <p:cNvPr id="46" name="Rectangle 32"/>
          <p:cNvSpPr>
            <a:spLocks noChangeArrowheads="1"/>
          </p:cNvSpPr>
          <p:nvPr/>
        </p:nvSpPr>
        <p:spPr bwMode="auto">
          <a:xfrm>
            <a:off x="8166489" y="1729531"/>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 </a:t>
            </a:r>
            <a:endParaRPr lang="en-US" sz="2400">
              <a:latin typeface="Times New Roman" pitchFamily="18" charset="0"/>
            </a:endParaRPr>
          </a:p>
        </p:txBody>
      </p:sp>
      <p:sp>
        <p:nvSpPr>
          <p:cNvPr id="47" name="Rectangle 33"/>
          <p:cNvSpPr>
            <a:spLocks noChangeArrowheads="1"/>
          </p:cNvSpPr>
          <p:nvPr/>
        </p:nvSpPr>
        <p:spPr bwMode="auto">
          <a:xfrm>
            <a:off x="8206171" y="1729531"/>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0</a:t>
            </a:r>
            <a:endParaRPr lang="en-US" sz="2400">
              <a:latin typeface="Times New Roman" pitchFamily="18" charset="0"/>
            </a:endParaRPr>
          </a:p>
        </p:txBody>
      </p:sp>
      <p:sp>
        <p:nvSpPr>
          <p:cNvPr id="48" name="Freeform 34"/>
          <p:cNvSpPr>
            <a:spLocks/>
          </p:cNvSpPr>
          <p:nvPr/>
        </p:nvSpPr>
        <p:spPr bwMode="auto">
          <a:xfrm>
            <a:off x="7428401" y="2126406"/>
            <a:ext cx="1066656" cy="606425"/>
          </a:xfrm>
          <a:custGeom>
            <a:avLst/>
            <a:gdLst>
              <a:gd name="T0" fmla="*/ 0 w 673"/>
              <a:gd name="T1" fmla="*/ 2147483647 h 380"/>
              <a:gd name="T2" fmla="*/ 2147483647 w 673"/>
              <a:gd name="T3" fmla="*/ 0 h 380"/>
              <a:gd name="T4" fmla="*/ 2147483647 w 673"/>
              <a:gd name="T5" fmla="*/ 0 h 380"/>
              <a:gd name="T6" fmla="*/ 2147483647 w 673"/>
              <a:gd name="T7" fmla="*/ 2147483647 h 380"/>
              <a:gd name="T8" fmla="*/ 2147483647 w 673"/>
              <a:gd name="T9" fmla="*/ 2147483647 h 380"/>
              <a:gd name="T10" fmla="*/ 2147483647 w 673"/>
              <a:gd name="T11" fmla="*/ 2147483647 h 380"/>
              <a:gd name="T12" fmla="*/ 0 60000 65536"/>
              <a:gd name="T13" fmla="*/ 0 60000 65536"/>
              <a:gd name="T14" fmla="*/ 0 60000 65536"/>
              <a:gd name="T15" fmla="*/ 0 60000 65536"/>
              <a:gd name="T16" fmla="*/ 0 60000 65536"/>
              <a:gd name="T17" fmla="*/ 0 60000 65536"/>
              <a:gd name="T18" fmla="*/ 0 w 673"/>
              <a:gd name="T19" fmla="*/ 0 h 380"/>
              <a:gd name="T20" fmla="*/ 673 w 673"/>
              <a:gd name="T21" fmla="*/ 380 h 380"/>
            </a:gdLst>
            <a:ahLst/>
            <a:cxnLst>
              <a:cxn ang="T12">
                <a:pos x="T0" y="T1"/>
              </a:cxn>
              <a:cxn ang="T13">
                <a:pos x="T2" y="T3"/>
              </a:cxn>
              <a:cxn ang="T14">
                <a:pos x="T4" y="T5"/>
              </a:cxn>
              <a:cxn ang="T15">
                <a:pos x="T6" y="T7"/>
              </a:cxn>
              <a:cxn ang="T16">
                <a:pos x="T8" y="T9"/>
              </a:cxn>
              <a:cxn ang="T17">
                <a:pos x="T10" y="T11"/>
              </a:cxn>
            </a:cxnLst>
            <a:rect l="T18" t="T19" r="T20" b="T21"/>
            <a:pathLst>
              <a:path w="673" h="380">
                <a:moveTo>
                  <a:pt x="0" y="380"/>
                </a:moveTo>
                <a:lnTo>
                  <a:pt x="3" y="0"/>
                </a:lnTo>
                <a:lnTo>
                  <a:pt x="673" y="0"/>
                </a:lnTo>
                <a:lnTo>
                  <a:pt x="673" y="380"/>
                </a:lnTo>
                <a:lnTo>
                  <a:pt x="3" y="380"/>
                </a:lnTo>
              </a:path>
            </a:pathLst>
          </a:custGeom>
          <a:noFill/>
          <a:ln w="17463">
            <a:solidFill>
              <a:srgbClr val="000000"/>
            </a:solidFill>
            <a:round/>
            <a:headEnd/>
            <a:tailEnd/>
          </a:ln>
        </p:spPr>
        <p:txBody>
          <a:bodyPr/>
          <a:lstStyle/>
          <a:p>
            <a:endParaRPr lang="en-US"/>
          </a:p>
        </p:txBody>
      </p:sp>
      <p:sp>
        <p:nvSpPr>
          <p:cNvPr id="49" name="Rectangle 35"/>
          <p:cNvSpPr>
            <a:spLocks noChangeArrowheads="1"/>
          </p:cNvSpPr>
          <p:nvPr/>
        </p:nvSpPr>
        <p:spPr bwMode="auto">
          <a:xfrm>
            <a:off x="7641097" y="2339131"/>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R</a:t>
            </a:r>
            <a:endParaRPr lang="en-US" sz="2400">
              <a:latin typeface="Times New Roman" pitchFamily="18" charset="0"/>
            </a:endParaRPr>
          </a:p>
        </p:txBody>
      </p:sp>
      <p:sp>
        <p:nvSpPr>
          <p:cNvPr id="50" name="Rectangle 36"/>
          <p:cNvSpPr>
            <a:spLocks noChangeArrowheads="1"/>
          </p:cNvSpPr>
          <p:nvPr/>
        </p:nvSpPr>
        <p:spPr bwMode="auto">
          <a:xfrm>
            <a:off x="7742683" y="2339131"/>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e</a:t>
            </a:r>
            <a:endParaRPr lang="en-US" sz="2400">
              <a:latin typeface="Times New Roman" pitchFamily="18" charset="0"/>
            </a:endParaRPr>
          </a:p>
        </p:txBody>
      </p:sp>
      <p:sp>
        <p:nvSpPr>
          <p:cNvPr id="51" name="Rectangle 37"/>
          <p:cNvSpPr>
            <a:spLocks noChangeArrowheads="1"/>
          </p:cNvSpPr>
          <p:nvPr/>
        </p:nvSpPr>
        <p:spPr bwMode="auto">
          <a:xfrm>
            <a:off x="7823635" y="2339131"/>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g</a:t>
            </a:r>
            <a:endParaRPr lang="en-US" sz="2400">
              <a:latin typeface="Times New Roman" pitchFamily="18" charset="0"/>
            </a:endParaRPr>
          </a:p>
        </p:txBody>
      </p:sp>
      <p:sp>
        <p:nvSpPr>
          <p:cNvPr id="52" name="Rectangle 38"/>
          <p:cNvSpPr>
            <a:spLocks noChangeArrowheads="1"/>
          </p:cNvSpPr>
          <p:nvPr/>
        </p:nvSpPr>
        <p:spPr bwMode="auto">
          <a:xfrm>
            <a:off x="7901412" y="2339131"/>
            <a:ext cx="32060"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i</a:t>
            </a:r>
            <a:endParaRPr lang="en-US" sz="2400">
              <a:latin typeface="Times New Roman" pitchFamily="18" charset="0"/>
            </a:endParaRPr>
          </a:p>
        </p:txBody>
      </p:sp>
      <p:sp>
        <p:nvSpPr>
          <p:cNvPr id="53" name="Rectangle 39"/>
          <p:cNvSpPr>
            <a:spLocks noChangeArrowheads="1"/>
          </p:cNvSpPr>
          <p:nvPr/>
        </p:nvSpPr>
        <p:spPr bwMode="auto">
          <a:xfrm>
            <a:off x="7934745" y="2339131"/>
            <a:ext cx="7053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s</a:t>
            </a:r>
            <a:endParaRPr lang="en-US" sz="2400">
              <a:latin typeface="Times New Roman" pitchFamily="18" charset="0"/>
            </a:endParaRPr>
          </a:p>
        </p:txBody>
      </p:sp>
      <p:sp>
        <p:nvSpPr>
          <p:cNvPr id="54" name="Rectangle 40"/>
          <p:cNvSpPr>
            <a:spLocks noChangeArrowheads="1"/>
          </p:cNvSpPr>
          <p:nvPr/>
        </p:nvSpPr>
        <p:spPr bwMode="auto">
          <a:xfrm>
            <a:off x="8002998" y="2339131"/>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t</a:t>
            </a:r>
            <a:endParaRPr lang="en-US" sz="2400">
              <a:latin typeface="Times New Roman" pitchFamily="18" charset="0"/>
            </a:endParaRPr>
          </a:p>
        </p:txBody>
      </p:sp>
      <p:sp>
        <p:nvSpPr>
          <p:cNvPr id="55" name="Rectangle 41"/>
          <p:cNvSpPr>
            <a:spLocks noChangeArrowheads="1"/>
          </p:cNvSpPr>
          <p:nvPr/>
        </p:nvSpPr>
        <p:spPr bwMode="auto">
          <a:xfrm>
            <a:off x="8041093" y="2339131"/>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e</a:t>
            </a:r>
            <a:endParaRPr lang="en-US" sz="2400">
              <a:latin typeface="Times New Roman" pitchFamily="18" charset="0"/>
            </a:endParaRPr>
          </a:p>
        </p:txBody>
      </p:sp>
      <p:sp>
        <p:nvSpPr>
          <p:cNvPr id="56" name="Rectangle 42"/>
          <p:cNvSpPr>
            <a:spLocks noChangeArrowheads="1"/>
          </p:cNvSpPr>
          <p:nvPr/>
        </p:nvSpPr>
        <p:spPr bwMode="auto">
          <a:xfrm>
            <a:off x="8122045" y="2339131"/>
            <a:ext cx="4648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r</a:t>
            </a:r>
            <a:endParaRPr lang="en-US" sz="2400">
              <a:latin typeface="Times New Roman" pitchFamily="18" charset="0"/>
            </a:endParaRPr>
          </a:p>
        </p:txBody>
      </p:sp>
      <p:sp>
        <p:nvSpPr>
          <p:cNvPr id="57" name="Rectangle 43"/>
          <p:cNvSpPr>
            <a:spLocks noChangeArrowheads="1"/>
          </p:cNvSpPr>
          <p:nvPr/>
        </p:nvSpPr>
        <p:spPr bwMode="auto">
          <a:xfrm>
            <a:off x="8166489" y="2339131"/>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 </a:t>
            </a:r>
            <a:endParaRPr lang="en-US" sz="2400">
              <a:latin typeface="Times New Roman" pitchFamily="18" charset="0"/>
            </a:endParaRPr>
          </a:p>
        </p:txBody>
      </p:sp>
      <p:sp>
        <p:nvSpPr>
          <p:cNvPr id="58" name="Rectangle 44"/>
          <p:cNvSpPr>
            <a:spLocks noChangeArrowheads="1"/>
          </p:cNvSpPr>
          <p:nvPr/>
        </p:nvSpPr>
        <p:spPr bwMode="auto">
          <a:xfrm>
            <a:off x="8206171" y="2339131"/>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1</a:t>
            </a:r>
            <a:endParaRPr lang="en-US" sz="2400">
              <a:latin typeface="Times New Roman" pitchFamily="18" charset="0"/>
            </a:endParaRPr>
          </a:p>
        </p:txBody>
      </p:sp>
      <p:sp>
        <p:nvSpPr>
          <p:cNvPr id="59" name="Freeform 45"/>
          <p:cNvSpPr>
            <a:spLocks/>
          </p:cNvSpPr>
          <p:nvPr/>
        </p:nvSpPr>
        <p:spPr bwMode="auto">
          <a:xfrm>
            <a:off x="7428401" y="2732830"/>
            <a:ext cx="1066656" cy="611188"/>
          </a:xfrm>
          <a:custGeom>
            <a:avLst/>
            <a:gdLst>
              <a:gd name="T0" fmla="*/ 0 w 673"/>
              <a:gd name="T1" fmla="*/ 2147483647 h 383"/>
              <a:gd name="T2" fmla="*/ 2147483647 w 673"/>
              <a:gd name="T3" fmla="*/ 0 h 383"/>
              <a:gd name="T4" fmla="*/ 2147483647 w 673"/>
              <a:gd name="T5" fmla="*/ 0 h 383"/>
              <a:gd name="T6" fmla="*/ 2147483647 w 673"/>
              <a:gd name="T7" fmla="*/ 2147483647 h 383"/>
              <a:gd name="T8" fmla="*/ 2147483647 w 673"/>
              <a:gd name="T9" fmla="*/ 2147483647 h 383"/>
              <a:gd name="T10" fmla="*/ 2147483647 w 673"/>
              <a:gd name="T11" fmla="*/ 2147483647 h 383"/>
              <a:gd name="T12" fmla="*/ 0 60000 65536"/>
              <a:gd name="T13" fmla="*/ 0 60000 65536"/>
              <a:gd name="T14" fmla="*/ 0 60000 65536"/>
              <a:gd name="T15" fmla="*/ 0 60000 65536"/>
              <a:gd name="T16" fmla="*/ 0 60000 65536"/>
              <a:gd name="T17" fmla="*/ 0 60000 65536"/>
              <a:gd name="T18" fmla="*/ 0 w 673"/>
              <a:gd name="T19" fmla="*/ 0 h 383"/>
              <a:gd name="T20" fmla="*/ 673 w 673"/>
              <a:gd name="T21" fmla="*/ 383 h 383"/>
            </a:gdLst>
            <a:ahLst/>
            <a:cxnLst>
              <a:cxn ang="T12">
                <a:pos x="T0" y="T1"/>
              </a:cxn>
              <a:cxn ang="T13">
                <a:pos x="T2" y="T3"/>
              </a:cxn>
              <a:cxn ang="T14">
                <a:pos x="T4" y="T5"/>
              </a:cxn>
              <a:cxn ang="T15">
                <a:pos x="T6" y="T7"/>
              </a:cxn>
              <a:cxn ang="T16">
                <a:pos x="T8" y="T9"/>
              </a:cxn>
              <a:cxn ang="T17">
                <a:pos x="T10" y="T11"/>
              </a:cxn>
            </a:cxnLst>
            <a:rect l="T18" t="T19" r="T20" b="T21"/>
            <a:pathLst>
              <a:path w="673" h="383">
                <a:moveTo>
                  <a:pt x="0" y="383"/>
                </a:moveTo>
                <a:lnTo>
                  <a:pt x="3" y="0"/>
                </a:lnTo>
                <a:lnTo>
                  <a:pt x="673" y="0"/>
                </a:lnTo>
                <a:lnTo>
                  <a:pt x="673" y="383"/>
                </a:lnTo>
                <a:lnTo>
                  <a:pt x="3" y="383"/>
                </a:lnTo>
              </a:path>
            </a:pathLst>
          </a:custGeom>
          <a:noFill/>
          <a:ln w="17463">
            <a:solidFill>
              <a:srgbClr val="000000"/>
            </a:solidFill>
            <a:round/>
            <a:headEnd/>
            <a:tailEnd/>
          </a:ln>
        </p:spPr>
        <p:txBody>
          <a:bodyPr/>
          <a:lstStyle/>
          <a:p>
            <a:endParaRPr lang="en-US"/>
          </a:p>
        </p:txBody>
      </p:sp>
      <p:sp>
        <p:nvSpPr>
          <p:cNvPr id="60" name="Freeform 46"/>
          <p:cNvSpPr>
            <a:spLocks/>
          </p:cNvSpPr>
          <p:nvPr/>
        </p:nvSpPr>
        <p:spPr bwMode="auto">
          <a:xfrm>
            <a:off x="7428401" y="3344018"/>
            <a:ext cx="1066656" cy="609600"/>
          </a:xfrm>
          <a:custGeom>
            <a:avLst/>
            <a:gdLst>
              <a:gd name="T0" fmla="*/ 0 w 673"/>
              <a:gd name="T1" fmla="*/ 2147483647 h 382"/>
              <a:gd name="T2" fmla="*/ 2147483647 w 673"/>
              <a:gd name="T3" fmla="*/ 0 h 382"/>
              <a:gd name="T4" fmla="*/ 2147483647 w 673"/>
              <a:gd name="T5" fmla="*/ 0 h 382"/>
              <a:gd name="T6" fmla="*/ 2147483647 w 673"/>
              <a:gd name="T7" fmla="*/ 2147483647 h 382"/>
              <a:gd name="T8" fmla="*/ 2147483647 w 673"/>
              <a:gd name="T9" fmla="*/ 2147483647 h 382"/>
              <a:gd name="T10" fmla="*/ 2147483647 w 673"/>
              <a:gd name="T11" fmla="*/ 2147483647 h 382"/>
              <a:gd name="T12" fmla="*/ 0 60000 65536"/>
              <a:gd name="T13" fmla="*/ 0 60000 65536"/>
              <a:gd name="T14" fmla="*/ 0 60000 65536"/>
              <a:gd name="T15" fmla="*/ 0 60000 65536"/>
              <a:gd name="T16" fmla="*/ 0 60000 65536"/>
              <a:gd name="T17" fmla="*/ 0 60000 65536"/>
              <a:gd name="T18" fmla="*/ 0 w 673"/>
              <a:gd name="T19" fmla="*/ 0 h 382"/>
              <a:gd name="T20" fmla="*/ 673 w 673"/>
              <a:gd name="T21" fmla="*/ 382 h 382"/>
            </a:gdLst>
            <a:ahLst/>
            <a:cxnLst>
              <a:cxn ang="T12">
                <a:pos x="T0" y="T1"/>
              </a:cxn>
              <a:cxn ang="T13">
                <a:pos x="T2" y="T3"/>
              </a:cxn>
              <a:cxn ang="T14">
                <a:pos x="T4" y="T5"/>
              </a:cxn>
              <a:cxn ang="T15">
                <a:pos x="T6" y="T7"/>
              </a:cxn>
              <a:cxn ang="T16">
                <a:pos x="T8" y="T9"/>
              </a:cxn>
              <a:cxn ang="T17">
                <a:pos x="T10" y="T11"/>
              </a:cxn>
            </a:cxnLst>
            <a:rect l="T18" t="T19" r="T20" b="T21"/>
            <a:pathLst>
              <a:path w="673" h="382">
                <a:moveTo>
                  <a:pt x="0" y="380"/>
                </a:moveTo>
                <a:lnTo>
                  <a:pt x="3" y="0"/>
                </a:lnTo>
                <a:lnTo>
                  <a:pt x="673" y="0"/>
                </a:lnTo>
                <a:lnTo>
                  <a:pt x="673" y="382"/>
                </a:lnTo>
                <a:lnTo>
                  <a:pt x="3" y="382"/>
                </a:lnTo>
              </a:path>
            </a:pathLst>
          </a:custGeom>
          <a:noFill/>
          <a:ln w="17463">
            <a:solidFill>
              <a:srgbClr val="000000"/>
            </a:solidFill>
            <a:round/>
            <a:headEnd/>
            <a:tailEnd/>
          </a:ln>
        </p:spPr>
        <p:txBody>
          <a:bodyPr/>
          <a:lstStyle/>
          <a:p>
            <a:endParaRPr lang="en-US"/>
          </a:p>
        </p:txBody>
      </p:sp>
      <p:sp>
        <p:nvSpPr>
          <p:cNvPr id="61" name="Rectangle 47"/>
          <p:cNvSpPr>
            <a:spLocks noChangeArrowheads="1"/>
          </p:cNvSpPr>
          <p:nvPr/>
        </p:nvSpPr>
        <p:spPr bwMode="auto">
          <a:xfrm>
            <a:off x="7526813" y="3561506"/>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R</a:t>
            </a:r>
            <a:endParaRPr lang="en-US" sz="2400">
              <a:latin typeface="Times New Roman" pitchFamily="18" charset="0"/>
            </a:endParaRPr>
          </a:p>
        </p:txBody>
      </p:sp>
      <p:sp>
        <p:nvSpPr>
          <p:cNvPr id="62" name="Rectangle 48"/>
          <p:cNvSpPr>
            <a:spLocks noChangeArrowheads="1"/>
          </p:cNvSpPr>
          <p:nvPr/>
        </p:nvSpPr>
        <p:spPr bwMode="auto">
          <a:xfrm>
            <a:off x="7628399" y="3561506"/>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e</a:t>
            </a:r>
            <a:endParaRPr lang="en-US" sz="2400">
              <a:latin typeface="Times New Roman" pitchFamily="18" charset="0"/>
            </a:endParaRPr>
          </a:p>
        </p:txBody>
      </p:sp>
      <p:sp>
        <p:nvSpPr>
          <p:cNvPr id="63" name="Rectangle 49"/>
          <p:cNvSpPr>
            <a:spLocks noChangeArrowheads="1"/>
          </p:cNvSpPr>
          <p:nvPr/>
        </p:nvSpPr>
        <p:spPr bwMode="auto">
          <a:xfrm>
            <a:off x="7704589" y="3561506"/>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g</a:t>
            </a:r>
            <a:endParaRPr lang="en-US" sz="2400">
              <a:latin typeface="Times New Roman" pitchFamily="18" charset="0"/>
            </a:endParaRPr>
          </a:p>
        </p:txBody>
      </p:sp>
      <p:sp>
        <p:nvSpPr>
          <p:cNvPr id="92" name="Rectangle 50"/>
          <p:cNvSpPr>
            <a:spLocks noChangeArrowheads="1"/>
          </p:cNvSpPr>
          <p:nvPr/>
        </p:nvSpPr>
        <p:spPr bwMode="auto">
          <a:xfrm>
            <a:off x="7785541" y="3561506"/>
            <a:ext cx="32060"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i</a:t>
            </a:r>
            <a:endParaRPr lang="en-US" sz="2400">
              <a:latin typeface="Times New Roman" pitchFamily="18" charset="0"/>
            </a:endParaRPr>
          </a:p>
        </p:txBody>
      </p:sp>
      <p:sp>
        <p:nvSpPr>
          <p:cNvPr id="93" name="Rectangle 51"/>
          <p:cNvSpPr>
            <a:spLocks noChangeArrowheads="1"/>
          </p:cNvSpPr>
          <p:nvPr/>
        </p:nvSpPr>
        <p:spPr bwMode="auto">
          <a:xfrm>
            <a:off x="7815699" y="3561506"/>
            <a:ext cx="7053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s</a:t>
            </a:r>
            <a:endParaRPr lang="en-US" sz="2400">
              <a:latin typeface="Times New Roman" pitchFamily="18" charset="0"/>
            </a:endParaRPr>
          </a:p>
        </p:txBody>
      </p:sp>
      <p:sp>
        <p:nvSpPr>
          <p:cNvPr id="94" name="Rectangle 52"/>
          <p:cNvSpPr>
            <a:spLocks noChangeArrowheads="1"/>
          </p:cNvSpPr>
          <p:nvPr/>
        </p:nvSpPr>
        <p:spPr bwMode="auto">
          <a:xfrm>
            <a:off x="7888714" y="3561506"/>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t</a:t>
            </a:r>
            <a:endParaRPr lang="en-US" sz="2400">
              <a:latin typeface="Times New Roman" pitchFamily="18" charset="0"/>
            </a:endParaRPr>
          </a:p>
        </p:txBody>
      </p:sp>
      <p:sp>
        <p:nvSpPr>
          <p:cNvPr id="95" name="Rectangle 53"/>
          <p:cNvSpPr>
            <a:spLocks noChangeArrowheads="1"/>
          </p:cNvSpPr>
          <p:nvPr/>
        </p:nvSpPr>
        <p:spPr bwMode="auto">
          <a:xfrm>
            <a:off x="7926809" y="3561506"/>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e</a:t>
            </a:r>
            <a:endParaRPr lang="en-US" sz="2400">
              <a:latin typeface="Times New Roman" pitchFamily="18" charset="0"/>
            </a:endParaRPr>
          </a:p>
        </p:txBody>
      </p:sp>
      <p:sp>
        <p:nvSpPr>
          <p:cNvPr id="96" name="Rectangle 54"/>
          <p:cNvSpPr>
            <a:spLocks noChangeArrowheads="1"/>
          </p:cNvSpPr>
          <p:nvPr/>
        </p:nvSpPr>
        <p:spPr bwMode="auto">
          <a:xfrm>
            <a:off x="8007761" y="3561506"/>
            <a:ext cx="4648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r</a:t>
            </a:r>
            <a:endParaRPr lang="en-US" sz="2400">
              <a:latin typeface="Times New Roman" pitchFamily="18" charset="0"/>
            </a:endParaRPr>
          </a:p>
        </p:txBody>
      </p:sp>
      <p:sp>
        <p:nvSpPr>
          <p:cNvPr id="97" name="Rectangle 55"/>
          <p:cNvSpPr>
            <a:spLocks noChangeArrowheads="1"/>
          </p:cNvSpPr>
          <p:nvPr/>
        </p:nvSpPr>
        <p:spPr bwMode="auto">
          <a:xfrm>
            <a:off x="8053791" y="3561506"/>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 </a:t>
            </a:r>
            <a:endParaRPr lang="en-US" sz="2400">
              <a:latin typeface="Times New Roman" pitchFamily="18" charset="0"/>
            </a:endParaRPr>
          </a:p>
        </p:txBody>
      </p:sp>
      <p:sp>
        <p:nvSpPr>
          <p:cNvPr id="98" name="Rectangle 56"/>
          <p:cNvSpPr>
            <a:spLocks noChangeArrowheads="1"/>
          </p:cNvSpPr>
          <p:nvPr/>
        </p:nvSpPr>
        <p:spPr bwMode="auto">
          <a:xfrm>
            <a:off x="8091886" y="3561506"/>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n</a:t>
            </a:r>
            <a:endParaRPr lang="en-US" sz="2400">
              <a:latin typeface="Times New Roman" pitchFamily="18" charset="0"/>
            </a:endParaRPr>
          </a:p>
        </p:txBody>
      </p:sp>
      <p:sp>
        <p:nvSpPr>
          <p:cNvPr id="99" name="Rectangle 57"/>
          <p:cNvSpPr>
            <a:spLocks noChangeArrowheads="1"/>
          </p:cNvSpPr>
          <p:nvPr/>
        </p:nvSpPr>
        <p:spPr bwMode="auto">
          <a:xfrm>
            <a:off x="8171251" y="3561506"/>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 </a:t>
            </a:r>
            <a:endParaRPr lang="en-US" sz="2400">
              <a:latin typeface="Times New Roman" pitchFamily="18" charset="0"/>
            </a:endParaRPr>
          </a:p>
        </p:txBody>
      </p:sp>
      <p:sp>
        <p:nvSpPr>
          <p:cNvPr id="100" name="Rectangle 58"/>
          <p:cNvSpPr>
            <a:spLocks noChangeArrowheads="1"/>
          </p:cNvSpPr>
          <p:nvPr/>
        </p:nvSpPr>
        <p:spPr bwMode="auto">
          <a:xfrm>
            <a:off x="8209345" y="3561506"/>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a:t>
            </a:r>
            <a:endParaRPr lang="en-US" sz="2400">
              <a:latin typeface="Times New Roman" pitchFamily="18" charset="0"/>
            </a:endParaRPr>
          </a:p>
        </p:txBody>
      </p:sp>
      <p:sp>
        <p:nvSpPr>
          <p:cNvPr id="101" name="Rectangle 59"/>
          <p:cNvSpPr>
            <a:spLocks noChangeArrowheads="1"/>
          </p:cNvSpPr>
          <p:nvPr/>
        </p:nvSpPr>
        <p:spPr bwMode="auto">
          <a:xfrm>
            <a:off x="8315694" y="3561506"/>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 </a:t>
            </a:r>
            <a:endParaRPr lang="en-US" sz="2400">
              <a:latin typeface="Times New Roman" pitchFamily="18" charset="0"/>
            </a:endParaRPr>
          </a:p>
        </p:txBody>
      </p:sp>
      <p:sp>
        <p:nvSpPr>
          <p:cNvPr id="102" name="Rectangle 60"/>
          <p:cNvSpPr>
            <a:spLocks noChangeArrowheads="1"/>
          </p:cNvSpPr>
          <p:nvPr/>
        </p:nvSpPr>
        <p:spPr bwMode="auto">
          <a:xfrm>
            <a:off x="8353789" y="3561506"/>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2</a:t>
            </a:r>
            <a:endParaRPr lang="en-US" sz="2400">
              <a:latin typeface="Times New Roman" pitchFamily="18" charset="0"/>
            </a:endParaRPr>
          </a:p>
        </p:txBody>
      </p:sp>
      <p:sp>
        <p:nvSpPr>
          <p:cNvPr id="103" name="Freeform 61"/>
          <p:cNvSpPr>
            <a:spLocks/>
          </p:cNvSpPr>
          <p:nvPr/>
        </p:nvSpPr>
        <p:spPr bwMode="auto">
          <a:xfrm>
            <a:off x="6822058" y="3326555"/>
            <a:ext cx="334918" cy="285750"/>
          </a:xfrm>
          <a:custGeom>
            <a:avLst/>
            <a:gdLst>
              <a:gd name="T0" fmla="*/ 2147483647 w 212"/>
              <a:gd name="T1" fmla="*/ 2147483647 h 179"/>
              <a:gd name="T2" fmla="*/ 2147483647 w 212"/>
              <a:gd name="T3" fmla="*/ 2147483647 h 179"/>
              <a:gd name="T4" fmla="*/ 2147483647 w 212"/>
              <a:gd name="T5" fmla="*/ 2147483647 h 179"/>
              <a:gd name="T6" fmla="*/ 2147483647 w 212"/>
              <a:gd name="T7" fmla="*/ 2147483647 h 179"/>
              <a:gd name="T8" fmla="*/ 2147483647 w 212"/>
              <a:gd name="T9" fmla="*/ 2147483647 h 179"/>
              <a:gd name="T10" fmla="*/ 2147483647 w 212"/>
              <a:gd name="T11" fmla="*/ 2147483647 h 179"/>
              <a:gd name="T12" fmla="*/ 2147483647 w 212"/>
              <a:gd name="T13" fmla="*/ 2147483647 h 179"/>
              <a:gd name="T14" fmla="*/ 2147483647 w 212"/>
              <a:gd name="T15" fmla="*/ 2147483647 h 179"/>
              <a:gd name="T16" fmla="*/ 2147483647 w 212"/>
              <a:gd name="T17" fmla="*/ 2147483647 h 179"/>
              <a:gd name="T18" fmla="*/ 2147483647 w 212"/>
              <a:gd name="T19" fmla="*/ 2147483647 h 179"/>
              <a:gd name="T20" fmla="*/ 2147483647 w 212"/>
              <a:gd name="T21" fmla="*/ 2147483647 h 179"/>
              <a:gd name="T22" fmla="*/ 2147483647 w 212"/>
              <a:gd name="T23" fmla="*/ 2147483647 h 179"/>
              <a:gd name="T24" fmla="*/ 2147483647 w 212"/>
              <a:gd name="T25" fmla="*/ 2147483647 h 179"/>
              <a:gd name="T26" fmla="*/ 2147483647 w 212"/>
              <a:gd name="T27" fmla="*/ 2147483647 h 179"/>
              <a:gd name="T28" fmla="*/ 2147483647 w 212"/>
              <a:gd name="T29" fmla="*/ 2147483647 h 179"/>
              <a:gd name="T30" fmla="*/ 2147483647 w 212"/>
              <a:gd name="T31" fmla="*/ 2147483647 h 179"/>
              <a:gd name="T32" fmla="*/ 2147483647 w 212"/>
              <a:gd name="T33" fmla="*/ 2147483647 h 179"/>
              <a:gd name="T34" fmla="*/ 2147483647 w 212"/>
              <a:gd name="T35" fmla="*/ 2147483647 h 179"/>
              <a:gd name="T36" fmla="*/ 2147483647 w 212"/>
              <a:gd name="T37" fmla="*/ 2147483647 h 179"/>
              <a:gd name="T38" fmla="*/ 2147483647 w 212"/>
              <a:gd name="T39" fmla="*/ 2147483647 h 179"/>
              <a:gd name="T40" fmla="*/ 2147483647 w 212"/>
              <a:gd name="T41" fmla="*/ 0 h 179"/>
              <a:gd name="T42" fmla="*/ 0 w 212"/>
              <a:gd name="T43" fmla="*/ 0 h 179"/>
              <a:gd name="T44" fmla="*/ 0 w 212"/>
              <a:gd name="T45" fmla="*/ 2147483647 h 179"/>
              <a:gd name="T46" fmla="*/ 2147483647 w 212"/>
              <a:gd name="T47" fmla="*/ 2147483647 h 179"/>
              <a:gd name="T48" fmla="*/ 2147483647 w 212"/>
              <a:gd name="T49" fmla="*/ 2147483647 h 1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
              <a:gd name="T76" fmla="*/ 0 h 179"/>
              <a:gd name="T77" fmla="*/ 212 w 212"/>
              <a:gd name="T78" fmla="*/ 179 h 1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 h="179">
                <a:moveTo>
                  <a:pt x="126" y="176"/>
                </a:moveTo>
                <a:lnTo>
                  <a:pt x="142" y="176"/>
                </a:lnTo>
                <a:lnTo>
                  <a:pt x="155" y="174"/>
                </a:lnTo>
                <a:lnTo>
                  <a:pt x="166" y="168"/>
                </a:lnTo>
                <a:lnTo>
                  <a:pt x="177" y="160"/>
                </a:lnTo>
                <a:lnTo>
                  <a:pt x="187" y="152"/>
                </a:lnTo>
                <a:lnTo>
                  <a:pt x="196" y="141"/>
                </a:lnTo>
                <a:lnTo>
                  <a:pt x="204" y="130"/>
                </a:lnTo>
                <a:lnTo>
                  <a:pt x="209" y="117"/>
                </a:lnTo>
                <a:lnTo>
                  <a:pt x="212" y="103"/>
                </a:lnTo>
                <a:lnTo>
                  <a:pt x="212" y="90"/>
                </a:lnTo>
                <a:lnTo>
                  <a:pt x="212" y="76"/>
                </a:lnTo>
                <a:lnTo>
                  <a:pt x="209" y="62"/>
                </a:lnTo>
                <a:lnTo>
                  <a:pt x="204" y="49"/>
                </a:lnTo>
                <a:lnTo>
                  <a:pt x="196" y="38"/>
                </a:lnTo>
                <a:lnTo>
                  <a:pt x="187" y="27"/>
                </a:lnTo>
                <a:lnTo>
                  <a:pt x="177" y="19"/>
                </a:lnTo>
                <a:lnTo>
                  <a:pt x="166" y="11"/>
                </a:lnTo>
                <a:lnTo>
                  <a:pt x="155" y="5"/>
                </a:lnTo>
                <a:lnTo>
                  <a:pt x="142" y="3"/>
                </a:lnTo>
                <a:lnTo>
                  <a:pt x="126" y="0"/>
                </a:lnTo>
                <a:lnTo>
                  <a:pt x="0" y="0"/>
                </a:lnTo>
                <a:lnTo>
                  <a:pt x="0" y="179"/>
                </a:lnTo>
                <a:lnTo>
                  <a:pt x="126" y="179"/>
                </a:lnTo>
              </a:path>
            </a:pathLst>
          </a:custGeom>
          <a:noFill/>
          <a:ln w="17463">
            <a:solidFill>
              <a:srgbClr val="000000"/>
            </a:solidFill>
            <a:round/>
            <a:headEnd/>
            <a:tailEnd/>
          </a:ln>
        </p:spPr>
        <p:txBody>
          <a:bodyPr/>
          <a:lstStyle/>
          <a:p>
            <a:endParaRPr lang="en-US"/>
          </a:p>
        </p:txBody>
      </p:sp>
      <p:sp>
        <p:nvSpPr>
          <p:cNvPr id="104" name="Line 62"/>
          <p:cNvSpPr>
            <a:spLocks noChangeShapeType="1"/>
          </p:cNvSpPr>
          <p:nvPr/>
        </p:nvSpPr>
        <p:spPr bwMode="auto">
          <a:xfrm flipH="1">
            <a:off x="7160151" y="3471019"/>
            <a:ext cx="268251" cy="1587"/>
          </a:xfrm>
          <a:prstGeom prst="line">
            <a:avLst/>
          </a:prstGeom>
          <a:noFill/>
          <a:ln w="17463">
            <a:solidFill>
              <a:srgbClr val="000000"/>
            </a:solidFill>
            <a:round/>
            <a:headEnd/>
            <a:tailEnd/>
          </a:ln>
        </p:spPr>
        <p:txBody>
          <a:bodyPr/>
          <a:lstStyle/>
          <a:p>
            <a:endParaRPr lang="en-US"/>
          </a:p>
        </p:txBody>
      </p:sp>
      <p:sp>
        <p:nvSpPr>
          <p:cNvPr id="105" name="Rectangle 63"/>
          <p:cNvSpPr>
            <a:spLocks noChangeArrowheads="1"/>
          </p:cNvSpPr>
          <p:nvPr/>
        </p:nvSpPr>
        <p:spPr bwMode="auto">
          <a:xfrm>
            <a:off x="7483956" y="3382119"/>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C</a:t>
            </a:r>
            <a:endParaRPr lang="en-US" sz="2400">
              <a:latin typeface="Times New Roman" pitchFamily="18" charset="0"/>
            </a:endParaRPr>
          </a:p>
        </p:txBody>
      </p:sp>
      <p:sp>
        <p:nvSpPr>
          <p:cNvPr id="106" name="Line 64"/>
          <p:cNvSpPr>
            <a:spLocks noChangeShapeType="1"/>
          </p:cNvSpPr>
          <p:nvPr/>
        </p:nvSpPr>
        <p:spPr bwMode="auto">
          <a:xfrm flipH="1">
            <a:off x="6664918" y="3378944"/>
            <a:ext cx="157141" cy="1587"/>
          </a:xfrm>
          <a:prstGeom prst="line">
            <a:avLst/>
          </a:prstGeom>
          <a:noFill/>
          <a:ln w="17463">
            <a:solidFill>
              <a:srgbClr val="000000"/>
            </a:solidFill>
            <a:round/>
            <a:headEnd/>
            <a:tailEnd/>
          </a:ln>
        </p:spPr>
        <p:txBody>
          <a:bodyPr/>
          <a:lstStyle/>
          <a:p>
            <a:endParaRPr lang="en-US"/>
          </a:p>
        </p:txBody>
      </p:sp>
      <p:sp>
        <p:nvSpPr>
          <p:cNvPr id="107" name="Freeform 65"/>
          <p:cNvSpPr>
            <a:spLocks/>
          </p:cNvSpPr>
          <p:nvPr/>
        </p:nvSpPr>
        <p:spPr bwMode="auto">
          <a:xfrm>
            <a:off x="6822058" y="3932980"/>
            <a:ext cx="334918" cy="285750"/>
          </a:xfrm>
          <a:custGeom>
            <a:avLst/>
            <a:gdLst>
              <a:gd name="T0" fmla="*/ 2147483647 w 212"/>
              <a:gd name="T1" fmla="*/ 2147483647 h 179"/>
              <a:gd name="T2" fmla="*/ 2147483647 w 212"/>
              <a:gd name="T3" fmla="*/ 2147483647 h 179"/>
              <a:gd name="T4" fmla="*/ 2147483647 w 212"/>
              <a:gd name="T5" fmla="*/ 2147483647 h 179"/>
              <a:gd name="T6" fmla="*/ 2147483647 w 212"/>
              <a:gd name="T7" fmla="*/ 2147483647 h 179"/>
              <a:gd name="T8" fmla="*/ 2147483647 w 212"/>
              <a:gd name="T9" fmla="*/ 2147483647 h 179"/>
              <a:gd name="T10" fmla="*/ 2147483647 w 212"/>
              <a:gd name="T11" fmla="*/ 2147483647 h 179"/>
              <a:gd name="T12" fmla="*/ 2147483647 w 212"/>
              <a:gd name="T13" fmla="*/ 2147483647 h 179"/>
              <a:gd name="T14" fmla="*/ 2147483647 w 212"/>
              <a:gd name="T15" fmla="*/ 2147483647 h 179"/>
              <a:gd name="T16" fmla="*/ 2147483647 w 212"/>
              <a:gd name="T17" fmla="*/ 2147483647 h 179"/>
              <a:gd name="T18" fmla="*/ 2147483647 w 212"/>
              <a:gd name="T19" fmla="*/ 2147483647 h 179"/>
              <a:gd name="T20" fmla="*/ 2147483647 w 212"/>
              <a:gd name="T21" fmla="*/ 2147483647 h 179"/>
              <a:gd name="T22" fmla="*/ 2147483647 w 212"/>
              <a:gd name="T23" fmla="*/ 2147483647 h 179"/>
              <a:gd name="T24" fmla="*/ 2147483647 w 212"/>
              <a:gd name="T25" fmla="*/ 2147483647 h 179"/>
              <a:gd name="T26" fmla="*/ 2147483647 w 212"/>
              <a:gd name="T27" fmla="*/ 2147483647 h 179"/>
              <a:gd name="T28" fmla="*/ 2147483647 w 212"/>
              <a:gd name="T29" fmla="*/ 2147483647 h 179"/>
              <a:gd name="T30" fmla="*/ 2147483647 w 212"/>
              <a:gd name="T31" fmla="*/ 2147483647 h 179"/>
              <a:gd name="T32" fmla="*/ 2147483647 w 212"/>
              <a:gd name="T33" fmla="*/ 2147483647 h 179"/>
              <a:gd name="T34" fmla="*/ 2147483647 w 212"/>
              <a:gd name="T35" fmla="*/ 2147483647 h 179"/>
              <a:gd name="T36" fmla="*/ 2147483647 w 212"/>
              <a:gd name="T37" fmla="*/ 2147483647 h 179"/>
              <a:gd name="T38" fmla="*/ 2147483647 w 212"/>
              <a:gd name="T39" fmla="*/ 2147483647 h 179"/>
              <a:gd name="T40" fmla="*/ 2147483647 w 212"/>
              <a:gd name="T41" fmla="*/ 0 h 179"/>
              <a:gd name="T42" fmla="*/ 0 w 212"/>
              <a:gd name="T43" fmla="*/ 0 h 179"/>
              <a:gd name="T44" fmla="*/ 0 w 212"/>
              <a:gd name="T45" fmla="*/ 2147483647 h 179"/>
              <a:gd name="T46" fmla="*/ 2147483647 w 212"/>
              <a:gd name="T47" fmla="*/ 2147483647 h 179"/>
              <a:gd name="T48" fmla="*/ 2147483647 w 212"/>
              <a:gd name="T49" fmla="*/ 2147483647 h 1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
              <a:gd name="T76" fmla="*/ 0 h 179"/>
              <a:gd name="T77" fmla="*/ 212 w 212"/>
              <a:gd name="T78" fmla="*/ 179 h 1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 h="179">
                <a:moveTo>
                  <a:pt x="126" y="179"/>
                </a:moveTo>
                <a:lnTo>
                  <a:pt x="142" y="176"/>
                </a:lnTo>
                <a:lnTo>
                  <a:pt x="155" y="174"/>
                </a:lnTo>
                <a:lnTo>
                  <a:pt x="166" y="168"/>
                </a:lnTo>
                <a:lnTo>
                  <a:pt x="177" y="163"/>
                </a:lnTo>
                <a:lnTo>
                  <a:pt x="187" y="152"/>
                </a:lnTo>
                <a:lnTo>
                  <a:pt x="196" y="144"/>
                </a:lnTo>
                <a:lnTo>
                  <a:pt x="204" y="130"/>
                </a:lnTo>
                <a:lnTo>
                  <a:pt x="209" y="119"/>
                </a:lnTo>
                <a:lnTo>
                  <a:pt x="212" y="103"/>
                </a:lnTo>
                <a:lnTo>
                  <a:pt x="212" y="89"/>
                </a:lnTo>
                <a:lnTo>
                  <a:pt x="212" y="76"/>
                </a:lnTo>
                <a:lnTo>
                  <a:pt x="209" y="62"/>
                </a:lnTo>
                <a:lnTo>
                  <a:pt x="204" y="49"/>
                </a:lnTo>
                <a:lnTo>
                  <a:pt x="196" y="38"/>
                </a:lnTo>
                <a:lnTo>
                  <a:pt x="187" y="27"/>
                </a:lnTo>
                <a:lnTo>
                  <a:pt x="177" y="19"/>
                </a:lnTo>
                <a:lnTo>
                  <a:pt x="166" y="11"/>
                </a:lnTo>
                <a:lnTo>
                  <a:pt x="155" y="5"/>
                </a:lnTo>
                <a:lnTo>
                  <a:pt x="142" y="3"/>
                </a:lnTo>
                <a:lnTo>
                  <a:pt x="126" y="0"/>
                </a:lnTo>
                <a:lnTo>
                  <a:pt x="0" y="0"/>
                </a:lnTo>
                <a:lnTo>
                  <a:pt x="0" y="179"/>
                </a:lnTo>
                <a:lnTo>
                  <a:pt x="126" y="179"/>
                </a:lnTo>
              </a:path>
            </a:pathLst>
          </a:custGeom>
          <a:noFill/>
          <a:ln w="17463">
            <a:solidFill>
              <a:srgbClr val="000000"/>
            </a:solidFill>
            <a:round/>
            <a:headEnd/>
            <a:tailEnd/>
          </a:ln>
        </p:spPr>
        <p:txBody>
          <a:bodyPr/>
          <a:lstStyle/>
          <a:p>
            <a:endParaRPr lang="en-US"/>
          </a:p>
        </p:txBody>
      </p:sp>
      <p:sp>
        <p:nvSpPr>
          <p:cNvPr id="108" name="Line 66"/>
          <p:cNvSpPr>
            <a:spLocks noChangeShapeType="1"/>
          </p:cNvSpPr>
          <p:nvPr/>
        </p:nvSpPr>
        <p:spPr bwMode="auto">
          <a:xfrm flipH="1">
            <a:off x="7160151" y="4077616"/>
            <a:ext cx="268251" cy="1588"/>
          </a:xfrm>
          <a:prstGeom prst="line">
            <a:avLst/>
          </a:prstGeom>
          <a:noFill/>
          <a:ln w="17463">
            <a:solidFill>
              <a:srgbClr val="000000"/>
            </a:solidFill>
            <a:round/>
            <a:headEnd/>
            <a:tailEnd/>
          </a:ln>
        </p:spPr>
        <p:txBody>
          <a:bodyPr/>
          <a:lstStyle/>
          <a:p>
            <a:endParaRPr lang="en-US"/>
          </a:p>
        </p:txBody>
      </p:sp>
      <p:sp>
        <p:nvSpPr>
          <p:cNvPr id="109" name="Rectangle 67"/>
          <p:cNvSpPr>
            <a:spLocks noChangeArrowheads="1"/>
          </p:cNvSpPr>
          <p:nvPr/>
        </p:nvSpPr>
        <p:spPr bwMode="auto">
          <a:xfrm>
            <a:off x="7483956" y="3990131"/>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C</a:t>
            </a:r>
            <a:endParaRPr lang="en-US" sz="2400">
              <a:latin typeface="Times New Roman" pitchFamily="18" charset="0"/>
            </a:endParaRPr>
          </a:p>
        </p:txBody>
      </p:sp>
      <p:sp>
        <p:nvSpPr>
          <p:cNvPr id="110" name="Freeform 68"/>
          <p:cNvSpPr>
            <a:spLocks/>
          </p:cNvSpPr>
          <p:nvPr/>
        </p:nvSpPr>
        <p:spPr bwMode="auto">
          <a:xfrm>
            <a:off x="4450654" y="1318368"/>
            <a:ext cx="2371405" cy="2667000"/>
          </a:xfrm>
          <a:custGeom>
            <a:avLst/>
            <a:gdLst>
              <a:gd name="T0" fmla="*/ 2147483647 w 1496"/>
              <a:gd name="T1" fmla="*/ 2147483647 h 1671"/>
              <a:gd name="T2" fmla="*/ 2147483647 w 1496"/>
              <a:gd name="T3" fmla="*/ 2147483647 h 1671"/>
              <a:gd name="T4" fmla="*/ 2147483647 w 1496"/>
              <a:gd name="T5" fmla="*/ 0 h 1671"/>
              <a:gd name="T6" fmla="*/ 0 w 1496"/>
              <a:gd name="T7" fmla="*/ 0 h 1671"/>
              <a:gd name="T8" fmla="*/ 0 60000 65536"/>
              <a:gd name="T9" fmla="*/ 0 60000 65536"/>
              <a:gd name="T10" fmla="*/ 0 60000 65536"/>
              <a:gd name="T11" fmla="*/ 0 60000 65536"/>
              <a:gd name="T12" fmla="*/ 0 w 1496"/>
              <a:gd name="T13" fmla="*/ 0 h 1671"/>
              <a:gd name="T14" fmla="*/ 1496 w 1496"/>
              <a:gd name="T15" fmla="*/ 1671 h 1671"/>
            </a:gdLst>
            <a:ahLst/>
            <a:cxnLst>
              <a:cxn ang="T8">
                <a:pos x="T0" y="T1"/>
              </a:cxn>
              <a:cxn ang="T9">
                <a:pos x="T2" y="T3"/>
              </a:cxn>
              <a:cxn ang="T10">
                <a:pos x="T4" y="T5"/>
              </a:cxn>
              <a:cxn ang="T11">
                <a:pos x="T6" y="T7"/>
              </a:cxn>
            </a:cxnLst>
            <a:rect l="T12" t="T13" r="T14" b="T15"/>
            <a:pathLst>
              <a:path w="1496" h="1671">
                <a:moveTo>
                  <a:pt x="1496" y="1671"/>
                </a:moveTo>
                <a:lnTo>
                  <a:pt x="1397" y="1671"/>
                </a:lnTo>
                <a:lnTo>
                  <a:pt x="1397" y="0"/>
                </a:lnTo>
                <a:lnTo>
                  <a:pt x="0" y="0"/>
                </a:lnTo>
              </a:path>
            </a:pathLst>
          </a:custGeom>
          <a:noFill/>
          <a:ln w="17463">
            <a:solidFill>
              <a:srgbClr val="000000"/>
            </a:solidFill>
            <a:round/>
            <a:headEnd/>
            <a:tailEnd/>
          </a:ln>
        </p:spPr>
        <p:txBody>
          <a:bodyPr/>
          <a:lstStyle/>
          <a:p>
            <a:endParaRPr lang="en-US"/>
          </a:p>
        </p:txBody>
      </p:sp>
      <p:sp>
        <p:nvSpPr>
          <p:cNvPr id="111" name="Rectangle 69"/>
          <p:cNvSpPr>
            <a:spLocks noChangeArrowheads="1"/>
          </p:cNvSpPr>
          <p:nvPr/>
        </p:nvSpPr>
        <p:spPr bwMode="auto">
          <a:xfrm>
            <a:off x="7483956" y="3744069"/>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D</a:t>
            </a:r>
            <a:endParaRPr lang="en-US" sz="2400">
              <a:latin typeface="Times New Roman" pitchFamily="18" charset="0"/>
            </a:endParaRPr>
          </a:p>
        </p:txBody>
      </p:sp>
      <p:sp>
        <p:nvSpPr>
          <p:cNvPr id="112" name="Rectangle 70"/>
          <p:cNvSpPr>
            <a:spLocks noChangeArrowheads="1"/>
          </p:cNvSpPr>
          <p:nvPr/>
        </p:nvSpPr>
        <p:spPr bwMode="auto">
          <a:xfrm>
            <a:off x="7483956" y="4348906"/>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D</a:t>
            </a:r>
            <a:endParaRPr lang="en-US" sz="2400">
              <a:latin typeface="Times New Roman" pitchFamily="18" charset="0"/>
            </a:endParaRPr>
          </a:p>
        </p:txBody>
      </p:sp>
      <p:sp>
        <p:nvSpPr>
          <p:cNvPr id="113" name="Freeform 71"/>
          <p:cNvSpPr>
            <a:spLocks/>
          </p:cNvSpPr>
          <p:nvPr/>
        </p:nvSpPr>
        <p:spPr bwMode="auto">
          <a:xfrm>
            <a:off x="7428401" y="3953619"/>
            <a:ext cx="1066656" cy="606425"/>
          </a:xfrm>
          <a:custGeom>
            <a:avLst/>
            <a:gdLst>
              <a:gd name="T0" fmla="*/ 0 w 673"/>
              <a:gd name="T1" fmla="*/ 2147483647 h 380"/>
              <a:gd name="T2" fmla="*/ 2147483647 w 673"/>
              <a:gd name="T3" fmla="*/ 0 h 380"/>
              <a:gd name="T4" fmla="*/ 2147483647 w 673"/>
              <a:gd name="T5" fmla="*/ 0 h 380"/>
              <a:gd name="T6" fmla="*/ 2147483647 w 673"/>
              <a:gd name="T7" fmla="*/ 2147483647 h 380"/>
              <a:gd name="T8" fmla="*/ 2147483647 w 673"/>
              <a:gd name="T9" fmla="*/ 2147483647 h 380"/>
              <a:gd name="T10" fmla="*/ 2147483647 w 673"/>
              <a:gd name="T11" fmla="*/ 2147483647 h 380"/>
              <a:gd name="T12" fmla="*/ 0 60000 65536"/>
              <a:gd name="T13" fmla="*/ 0 60000 65536"/>
              <a:gd name="T14" fmla="*/ 0 60000 65536"/>
              <a:gd name="T15" fmla="*/ 0 60000 65536"/>
              <a:gd name="T16" fmla="*/ 0 60000 65536"/>
              <a:gd name="T17" fmla="*/ 0 60000 65536"/>
              <a:gd name="T18" fmla="*/ 0 w 673"/>
              <a:gd name="T19" fmla="*/ 0 h 380"/>
              <a:gd name="T20" fmla="*/ 673 w 673"/>
              <a:gd name="T21" fmla="*/ 380 h 380"/>
            </a:gdLst>
            <a:ahLst/>
            <a:cxnLst>
              <a:cxn ang="T12">
                <a:pos x="T0" y="T1"/>
              </a:cxn>
              <a:cxn ang="T13">
                <a:pos x="T2" y="T3"/>
              </a:cxn>
              <a:cxn ang="T14">
                <a:pos x="T4" y="T5"/>
              </a:cxn>
              <a:cxn ang="T15">
                <a:pos x="T6" y="T7"/>
              </a:cxn>
              <a:cxn ang="T16">
                <a:pos x="T8" y="T9"/>
              </a:cxn>
              <a:cxn ang="T17">
                <a:pos x="T10" y="T11"/>
              </a:cxn>
            </a:cxnLst>
            <a:rect l="T18" t="T19" r="T20" b="T21"/>
            <a:pathLst>
              <a:path w="673" h="380">
                <a:moveTo>
                  <a:pt x="0" y="380"/>
                </a:moveTo>
                <a:lnTo>
                  <a:pt x="3" y="0"/>
                </a:lnTo>
                <a:lnTo>
                  <a:pt x="673" y="0"/>
                </a:lnTo>
                <a:lnTo>
                  <a:pt x="673" y="380"/>
                </a:lnTo>
                <a:lnTo>
                  <a:pt x="3" y="380"/>
                </a:lnTo>
              </a:path>
            </a:pathLst>
          </a:custGeom>
          <a:noFill/>
          <a:ln w="17463">
            <a:solidFill>
              <a:srgbClr val="000000"/>
            </a:solidFill>
            <a:round/>
            <a:headEnd/>
            <a:tailEnd/>
          </a:ln>
        </p:spPr>
        <p:txBody>
          <a:bodyPr/>
          <a:lstStyle/>
          <a:p>
            <a:endParaRPr lang="en-US"/>
          </a:p>
        </p:txBody>
      </p:sp>
      <p:sp>
        <p:nvSpPr>
          <p:cNvPr id="114" name="Freeform 72"/>
          <p:cNvSpPr>
            <a:spLocks/>
          </p:cNvSpPr>
          <p:nvPr/>
        </p:nvSpPr>
        <p:spPr bwMode="auto">
          <a:xfrm>
            <a:off x="7947444" y="3028105"/>
            <a:ext cx="30158" cy="25400"/>
          </a:xfrm>
          <a:custGeom>
            <a:avLst/>
            <a:gdLst>
              <a:gd name="T0" fmla="*/ 2147483647 w 19"/>
              <a:gd name="T1" fmla="*/ 2147483647 h 16"/>
              <a:gd name="T2" fmla="*/ 2147483647 w 19"/>
              <a:gd name="T3" fmla="*/ 2147483647 h 16"/>
              <a:gd name="T4" fmla="*/ 2147483647 w 19"/>
              <a:gd name="T5" fmla="*/ 2147483647 h 16"/>
              <a:gd name="T6" fmla="*/ 2147483647 w 19"/>
              <a:gd name="T7" fmla="*/ 2147483647 h 16"/>
              <a:gd name="T8" fmla="*/ 2147483647 w 19"/>
              <a:gd name="T9" fmla="*/ 2147483647 h 16"/>
              <a:gd name="T10" fmla="*/ 2147483647 w 19"/>
              <a:gd name="T11" fmla="*/ 2147483647 h 16"/>
              <a:gd name="T12" fmla="*/ 2147483647 w 19"/>
              <a:gd name="T13" fmla="*/ 2147483647 h 16"/>
              <a:gd name="T14" fmla="*/ 2147483647 w 19"/>
              <a:gd name="T15" fmla="*/ 0 h 16"/>
              <a:gd name="T16" fmla="*/ 2147483647 w 19"/>
              <a:gd name="T17" fmla="*/ 0 h 16"/>
              <a:gd name="T18" fmla="*/ 2147483647 w 19"/>
              <a:gd name="T19" fmla="*/ 0 h 16"/>
              <a:gd name="T20" fmla="*/ 2147483647 w 19"/>
              <a:gd name="T21" fmla="*/ 0 h 16"/>
              <a:gd name="T22" fmla="*/ 2147483647 w 19"/>
              <a:gd name="T23" fmla="*/ 0 h 16"/>
              <a:gd name="T24" fmla="*/ 2147483647 w 19"/>
              <a:gd name="T25" fmla="*/ 0 h 16"/>
              <a:gd name="T26" fmla="*/ 2147483647 w 19"/>
              <a:gd name="T27" fmla="*/ 0 h 16"/>
              <a:gd name="T28" fmla="*/ 2147483647 w 19"/>
              <a:gd name="T29" fmla="*/ 2147483647 h 16"/>
              <a:gd name="T30" fmla="*/ 2147483647 w 19"/>
              <a:gd name="T31" fmla="*/ 2147483647 h 16"/>
              <a:gd name="T32" fmla="*/ 2147483647 w 19"/>
              <a:gd name="T33" fmla="*/ 2147483647 h 16"/>
              <a:gd name="T34" fmla="*/ 2147483647 w 19"/>
              <a:gd name="T35" fmla="*/ 2147483647 h 16"/>
              <a:gd name="T36" fmla="*/ 0 w 19"/>
              <a:gd name="T37" fmla="*/ 2147483647 h 16"/>
              <a:gd name="T38" fmla="*/ 0 w 19"/>
              <a:gd name="T39" fmla="*/ 2147483647 h 16"/>
              <a:gd name="T40" fmla="*/ 0 w 19"/>
              <a:gd name="T41" fmla="*/ 2147483647 h 16"/>
              <a:gd name="T42" fmla="*/ 0 w 19"/>
              <a:gd name="T43" fmla="*/ 2147483647 h 16"/>
              <a:gd name="T44" fmla="*/ 0 w 19"/>
              <a:gd name="T45" fmla="*/ 2147483647 h 16"/>
              <a:gd name="T46" fmla="*/ 2147483647 w 19"/>
              <a:gd name="T47" fmla="*/ 2147483647 h 16"/>
              <a:gd name="T48" fmla="*/ 2147483647 w 19"/>
              <a:gd name="T49" fmla="*/ 2147483647 h 16"/>
              <a:gd name="T50" fmla="*/ 2147483647 w 19"/>
              <a:gd name="T51" fmla="*/ 2147483647 h 16"/>
              <a:gd name="T52" fmla="*/ 2147483647 w 19"/>
              <a:gd name="T53" fmla="*/ 2147483647 h 16"/>
              <a:gd name="T54" fmla="*/ 2147483647 w 19"/>
              <a:gd name="T55" fmla="*/ 2147483647 h 16"/>
              <a:gd name="T56" fmla="*/ 2147483647 w 19"/>
              <a:gd name="T57" fmla="*/ 2147483647 h 16"/>
              <a:gd name="T58" fmla="*/ 2147483647 w 19"/>
              <a:gd name="T59" fmla="*/ 2147483647 h 16"/>
              <a:gd name="T60" fmla="*/ 2147483647 w 19"/>
              <a:gd name="T61" fmla="*/ 2147483647 h 16"/>
              <a:gd name="T62" fmla="*/ 2147483647 w 19"/>
              <a:gd name="T63" fmla="*/ 2147483647 h 16"/>
              <a:gd name="T64" fmla="*/ 2147483647 w 19"/>
              <a:gd name="T65" fmla="*/ 2147483647 h 16"/>
              <a:gd name="T66" fmla="*/ 2147483647 w 19"/>
              <a:gd name="T67" fmla="*/ 2147483647 h 16"/>
              <a:gd name="T68" fmla="*/ 2147483647 w 19"/>
              <a:gd name="T69" fmla="*/ 2147483647 h 16"/>
              <a:gd name="T70" fmla="*/ 2147483647 w 19"/>
              <a:gd name="T71" fmla="*/ 2147483647 h 16"/>
              <a:gd name="T72" fmla="*/ 2147483647 w 19"/>
              <a:gd name="T73" fmla="*/ 2147483647 h 16"/>
              <a:gd name="T74" fmla="*/ 2147483647 w 19"/>
              <a:gd name="T75" fmla="*/ 2147483647 h 16"/>
              <a:gd name="T76" fmla="*/ 2147483647 w 19"/>
              <a:gd name="T77" fmla="*/ 2147483647 h 16"/>
              <a:gd name="T78" fmla="*/ 2147483647 w 19"/>
              <a:gd name="T79" fmla="*/ 2147483647 h 16"/>
              <a:gd name="T80" fmla="*/ 2147483647 w 19"/>
              <a:gd name="T81" fmla="*/ 2147483647 h 16"/>
              <a:gd name="T82" fmla="*/ 2147483647 w 19"/>
              <a:gd name="T83" fmla="*/ 2147483647 h 16"/>
              <a:gd name="T84" fmla="*/ 2147483647 w 19"/>
              <a:gd name="T85" fmla="*/ 2147483647 h 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16"/>
              <a:gd name="T131" fmla="*/ 19 w 19"/>
              <a:gd name="T132" fmla="*/ 16 h 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16">
                <a:moveTo>
                  <a:pt x="16" y="8"/>
                </a:moveTo>
                <a:lnTo>
                  <a:pt x="16" y="8"/>
                </a:lnTo>
                <a:lnTo>
                  <a:pt x="16" y="5"/>
                </a:lnTo>
                <a:lnTo>
                  <a:pt x="16" y="2"/>
                </a:lnTo>
                <a:lnTo>
                  <a:pt x="13" y="2"/>
                </a:lnTo>
                <a:lnTo>
                  <a:pt x="13" y="0"/>
                </a:lnTo>
                <a:lnTo>
                  <a:pt x="11" y="0"/>
                </a:lnTo>
                <a:lnTo>
                  <a:pt x="8" y="0"/>
                </a:lnTo>
                <a:lnTo>
                  <a:pt x="5" y="0"/>
                </a:lnTo>
                <a:lnTo>
                  <a:pt x="5" y="2"/>
                </a:lnTo>
                <a:lnTo>
                  <a:pt x="3" y="2"/>
                </a:lnTo>
                <a:lnTo>
                  <a:pt x="3" y="5"/>
                </a:lnTo>
                <a:lnTo>
                  <a:pt x="0" y="5"/>
                </a:lnTo>
                <a:lnTo>
                  <a:pt x="0" y="8"/>
                </a:lnTo>
                <a:lnTo>
                  <a:pt x="0" y="11"/>
                </a:lnTo>
                <a:lnTo>
                  <a:pt x="3" y="13"/>
                </a:lnTo>
                <a:lnTo>
                  <a:pt x="5" y="16"/>
                </a:lnTo>
                <a:lnTo>
                  <a:pt x="8" y="16"/>
                </a:lnTo>
                <a:lnTo>
                  <a:pt x="11" y="16"/>
                </a:lnTo>
                <a:lnTo>
                  <a:pt x="13" y="16"/>
                </a:lnTo>
                <a:lnTo>
                  <a:pt x="16" y="13"/>
                </a:lnTo>
                <a:lnTo>
                  <a:pt x="16" y="11"/>
                </a:lnTo>
                <a:lnTo>
                  <a:pt x="19" y="8"/>
                </a:lnTo>
                <a:lnTo>
                  <a:pt x="16" y="8"/>
                </a:lnTo>
                <a:close/>
              </a:path>
            </a:pathLst>
          </a:custGeom>
          <a:solidFill>
            <a:srgbClr val="000000"/>
          </a:solidFill>
          <a:ln w="9525">
            <a:noFill/>
            <a:round/>
            <a:headEnd/>
            <a:tailEnd/>
          </a:ln>
        </p:spPr>
        <p:txBody>
          <a:bodyPr/>
          <a:lstStyle/>
          <a:p>
            <a:endParaRPr lang="en-US"/>
          </a:p>
        </p:txBody>
      </p:sp>
      <p:sp>
        <p:nvSpPr>
          <p:cNvPr id="115" name="Freeform 73"/>
          <p:cNvSpPr>
            <a:spLocks/>
          </p:cNvSpPr>
          <p:nvPr/>
        </p:nvSpPr>
        <p:spPr bwMode="auto">
          <a:xfrm>
            <a:off x="7947444" y="2937618"/>
            <a:ext cx="30158" cy="25400"/>
          </a:xfrm>
          <a:custGeom>
            <a:avLst/>
            <a:gdLst>
              <a:gd name="T0" fmla="*/ 2147483647 w 19"/>
              <a:gd name="T1" fmla="*/ 2147483647 h 16"/>
              <a:gd name="T2" fmla="*/ 2147483647 w 19"/>
              <a:gd name="T3" fmla="*/ 2147483647 h 16"/>
              <a:gd name="T4" fmla="*/ 2147483647 w 19"/>
              <a:gd name="T5" fmla="*/ 2147483647 h 16"/>
              <a:gd name="T6" fmla="*/ 2147483647 w 19"/>
              <a:gd name="T7" fmla="*/ 2147483647 h 16"/>
              <a:gd name="T8" fmla="*/ 2147483647 w 19"/>
              <a:gd name="T9" fmla="*/ 2147483647 h 16"/>
              <a:gd name="T10" fmla="*/ 2147483647 w 19"/>
              <a:gd name="T11" fmla="*/ 2147483647 h 16"/>
              <a:gd name="T12" fmla="*/ 2147483647 w 19"/>
              <a:gd name="T13" fmla="*/ 2147483647 h 16"/>
              <a:gd name="T14" fmla="*/ 2147483647 w 19"/>
              <a:gd name="T15" fmla="*/ 2147483647 h 16"/>
              <a:gd name="T16" fmla="*/ 2147483647 w 19"/>
              <a:gd name="T17" fmla="*/ 0 h 16"/>
              <a:gd name="T18" fmla="*/ 2147483647 w 19"/>
              <a:gd name="T19" fmla="*/ 0 h 16"/>
              <a:gd name="T20" fmla="*/ 2147483647 w 19"/>
              <a:gd name="T21" fmla="*/ 0 h 16"/>
              <a:gd name="T22" fmla="*/ 2147483647 w 19"/>
              <a:gd name="T23" fmla="*/ 0 h 16"/>
              <a:gd name="T24" fmla="*/ 2147483647 w 19"/>
              <a:gd name="T25" fmla="*/ 0 h 16"/>
              <a:gd name="T26" fmla="*/ 2147483647 w 19"/>
              <a:gd name="T27" fmla="*/ 2147483647 h 16"/>
              <a:gd name="T28" fmla="*/ 2147483647 w 19"/>
              <a:gd name="T29" fmla="*/ 2147483647 h 16"/>
              <a:gd name="T30" fmla="*/ 2147483647 w 19"/>
              <a:gd name="T31" fmla="*/ 2147483647 h 16"/>
              <a:gd name="T32" fmla="*/ 2147483647 w 19"/>
              <a:gd name="T33" fmla="*/ 2147483647 h 16"/>
              <a:gd name="T34" fmla="*/ 2147483647 w 19"/>
              <a:gd name="T35" fmla="*/ 2147483647 h 16"/>
              <a:gd name="T36" fmla="*/ 0 w 19"/>
              <a:gd name="T37" fmla="*/ 2147483647 h 16"/>
              <a:gd name="T38" fmla="*/ 0 w 19"/>
              <a:gd name="T39" fmla="*/ 2147483647 h 16"/>
              <a:gd name="T40" fmla="*/ 0 w 19"/>
              <a:gd name="T41" fmla="*/ 2147483647 h 16"/>
              <a:gd name="T42" fmla="*/ 0 w 19"/>
              <a:gd name="T43" fmla="*/ 2147483647 h 16"/>
              <a:gd name="T44" fmla="*/ 0 w 19"/>
              <a:gd name="T45" fmla="*/ 2147483647 h 16"/>
              <a:gd name="T46" fmla="*/ 2147483647 w 19"/>
              <a:gd name="T47" fmla="*/ 2147483647 h 16"/>
              <a:gd name="T48" fmla="*/ 2147483647 w 19"/>
              <a:gd name="T49" fmla="*/ 2147483647 h 16"/>
              <a:gd name="T50" fmla="*/ 2147483647 w 19"/>
              <a:gd name="T51" fmla="*/ 2147483647 h 16"/>
              <a:gd name="T52" fmla="*/ 2147483647 w 19"/>
              <a:gd name="T53" fmla="*/ 2147483647 h 16"/>
              <a:gd name="T54" fmla="*/ 2147483647 w 19"/>
              <a:gd name="T55" fmla="*/ 2147483647 h 16"/>
              <a:gd name="T56" fmla="*/ 2147483647 w 19"/>
              <a:gd name="T57" fmla="*/ 2147483647 h 16"/>
              <a:gd name="T58" fmla="*/ 2147483647 w 19"/>
              <a:gd name="T59" fmla="*/ 2147483647 h 16"/>
              <a:gd name="T60" fmla="*/ 2147483647 w 19"/>
              <a:gd name="T61" fmla="*/ 2147483647 h 16"/>
              <a:gd name="T62" fmla="*/ 2147483647 w 19"/>
              <a:gd name="T63" fmla="*/ 2147483647 h 16"/>
              <a:gd name="T64" fmla="*/ 2147483647 w 19"/>
              <a:gd name="T65" fmla="*/ 2147483647 h 16"/>
              <a:gd name="T66" fmla="*/ 2147483647 w 19"/>
              <a:gd name="T67" fmla="*/ 2147483647 h 16"/>
              <a:gd name="T68" fmla="*/ 2147483647 w 19"/>
              <a:gd name="T69" fmla="*/ 2147483647 h 16"/>
              <a:gd name="T70" fmla="*/ 2147483647 w 19"/>
              <a:gd name="T71" fmla="*/ 2147483647 h 16"/>
              <a:gd name="T72" fmla="*/ 2147483647 w 19"/>
              <a:gd name="T73" fmla="*/ 2147483647 h 16"/>
              <a:gd name="T74" fmla="*/ 2147483647 w 19"/>
              <a:gd name="T75" fmla="*/ 2147483647 h 16"/>
              <a:gd name="T76" fmla="*/ 2147483647 w 19"/>
              <a:gd name="T77" fmla="*/ 2147483647 h 16"/>
              <a:gd name="T78" fmla="*/ 2147483647 w 19"/>
              <a:gd name="T79" fmla="*/ 2147483647 h 16"/>
              <a:gd name="T80" fmla="*/ 2147483647 w 19"/>
              <a:gd name="T81" fmla="*/ 2147483647 h 16"/>
              <a:gd name="T82" fmla="*/ 2147483647 w 19"/>
              <a:gd name="T83" fmla="*/ 2147483647 h 16"/>
              <a:gd name="T84" fmla="*/ 2147483647 w 19"/>
              <a:gd name="T85" fmla="*/ 2147483647 h 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16"/>
              <a:gd name="T131" fmla="*/ 19 w 19"/>
              <a:gd name="T132" fmla="*/ 16 h 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16">
                <a:moveTo>
                  <a:pt x="16" y="8"/>
                </a:moveTo>
                <a:lnTo>
                  <a:pt x="16" y="8"/>
                </a:lnTo>
                <a:lnTo>
                  <a:pt x="16" y="5"/>
                </a:lnTo>
                <a:lnTo>
                  <a:pt x="16" y="3"/>
                </a:lnTo>
                <a:lnTo>
                  <a:pt x="13" y="3"/>
                </a:lnTo>
                <a:lnTo>
                  <a:pt x="11" y="0"/>
                </a:lnTo>
                <a:lnTo>
                  <a:pt x="8" y="0"/>
                </a:lnTo>
                <a:lnTo>
                  <a:pt x="5" y="0"/>
                </a:lnTo>
                <a:lnTo>
                  <a:pt x="5" y="3"/>
                </a:lnTo>
                <a:lnTo>
                  <a:pt x="3" y="3"/>
                </a:lnTo>
                <a:lnTo>
                  <a:pt x="3" y="5"/>
                </a:lnTo>
                <a:lnTo>
                  <a:pt x="0" y="5"/>
                </a:lnTo>
                <a:lnTo>
                  <a:pt x="0" y="8"/>
                </a:lnTo>
                <a:lnTo>
                  <a:pt x="0" y="11"/>
                </a:lnTo>
                <a:lnTo>
                  <a:pt x="3" y="13"/>
                </a:lnTo>
                <a:lnTo>
                  <a:pt x="3" y="16"/>
                </a:lnTo>
                <a:lnTo>
                  <a:pt x="5" y="16"/>
                </a:lnTo>
                <a:lnTo>
                  <a:pt x="8" y="16"/>
                </a:lnTo>
                <a:lnTo>
                  <a:pt x="11" y="16"/>
                </a:lnTo>
                <a:lnTo>
                  <a:pt x="13" y="16"/>
                </a:lnTo>
                <a:lnTo>
                  <a:pt x="16" y="16"/>
                </a:lnTo>
                <a:lnTo>
                  <a:pt x="16" y="13"/>
                </a:lnTo>
                <a:lnTo>
                  <a:pt x="16" y="11"/>
                </a:lnTo>
                <a:lnTo>
                  <a:pt x="19" y="8"/>
                </a:lnTo>
                <a:lnTo>
                  <a:pt x="16" y="8"/>
                </a:lnTo>
                <a:close/>
              </a:path>
            </a:pathLst>
          </a:custGeom>
          <a:solidFill>
            <a:srgbClr val="000000"/>
          </a:solidFill>
          <a:ln w="9525">
            <a:noFill/>
            <a:round/>
            <a:headEnd/>
            <a:tailEnd/>
          </a:ln>
        </p:spPr>
        <p:txBody>
          <a:bodyPr/>
          <a:lstStyle/>
          <a:p>
            <a:endParaRPr lang="en-US"/>
          </a:p>
        </p:txBody>
      </p:sp>
      <p:sp>
        <p:nvSpPr>
          <p:cNvPr id="116" name="Freeform 74"/>
          <p:cNvSpPr>
            <a:spLocks/>
          </p:cNvSpPr>
          <p:nvPr/>
        </p:nvSpPr>
        <p:spPr bwMode="auto">
          <a:xfrm>
            <a:off x="7947444" y="3120180"/>
            <a:ext cx="30158" cy="25400"/>
          </a:xfrm>
          <a:custGeom>
            <a:avLst/>
            <a:gdLst>
              <a:gd name="T0" fmla="*/ 2147483647 w 19"/>
              <a:gd name="T1" fmla="*/ 2147483647 h 16"/>
              <a:gd name="T2" fmla="*/ 2147483647 w 19"/>
              <a:gd name="T3" fmla="*/ 2147483647 h 16"/>
              <a:gd name="T4" fmla="*/ 2147483647 w 19"/>
              <a:gd name="T5" fmla="*/ 2147483647 h 16"/>
              <a:gd name="T6" fmla="*/ 2147483647 w 19"/>
              <a:gd name="T7" fmla="*/ 2147483647 h 16"/>
              <a:gd name="T8" fmla="*/ 2147483647 w 19"/>
              <a:gd name="T9" fmla="*/ 2147483647 h 16"/>
              <a:gd name="T10" fmla="*/ 2147483647 w 19"/>
              <a:gd name="T11" fmla="*/ 2147483647 h 16"/>
              <a:gd name="T12" fmla="*/ 2147483647 w 19"/>
              <a:gd name="T13" fmla="*/ 2147483647 h 16"/>
              <a:gd name="T14" fmla="*/ 2147483647 w 19"/>
              <a:gd name="T15" fmla="*/ 0 h 16"/>
              <a:gd name="T16" fmla="*/ 2147483647 w 19"/>
              <a:gd name="T17" fmla="*/ 0 h 16"/>
              <a:gd name="T18" fmla="*/ 2147483647 w 19"/>
              <a:gd name="T19" fmla="*/ 0 h 16"/>
              <a:gd name="T20" fmla="*/ 2147483647 w 19"/>
              <a:gd name="T21" fmla="*/ 0 h 16"/>
              <a:gd name="T22" fmla="*/ 2147483647 w 19"/>
              <a:gd name="T23" fmla="*/ 0 h 16"/>
              <a:gd name="T24" fmla="*/ 2147483647 w 19"/>
              <a:gd name="T25" fmla="*/ 0 h 16"/>
              <a:gd name="T26" fmla="*/ 2147483647 w 19"/>
              <a:gd name="T27" fmla="*/ 0 h 16"/>
              <a:gd name="T28" fmla="*/ 2147483647 w 19"/>
              <a:gd name="T29" fmla="*/ 2147483647 h 16"/>
              <a:gd name="T30" fmla="*/ 2147483647 w 19"/>
              <a:gd name="T31" fmla="*/ 2147483647 h 16"/>
              <a:gd name="T32" fmla="*/ 2147483647 w 19"/>
              <a:gd name="T33" fmla="*/ 2147483647 h 16"/>
              <a:gd name="T34" fmla="*/ 2147483647 w 19"/>
              <a:gd name="T35" fmla="*/ 2147483647 h 16"/>
              <a:gd name="T36" fmla="*/ 0 w 19"/>
              <a:gd name="T37" fmla="*/ 2147483647 h 16"/>
              <a:gd name="T38" fmla="*/ 0 w 19"/>
              <a:gd name="T39" fmla="*/ 2147483647 h 16"/>
              <a:gd name="T40" fmla="*/ 0 w 19"/>
              <a:gd name="T41" fmla="*/ 2147483647 h 16"/>
              <a:gd name="T42" fmla="*/ 0 w 19"/>
              <a:gd name="T43" fmla="*/ 2147483647 h 16"/>
              <a:gd name="T44" fmla="*/ 0 w 19"/>
              <a:gd name="T45" fmla="*/ 2147483647 h 16"/>
              <a:gd name="T46" fmla="*/ 2147483647 w 19"/>
              <a:gd name="T47" fmla="*/ 2147483647 h 16"/>
              <a:gd name="T48" fmla="*/ 2147483647 w 19"/>
              <a:gd name="T49" fmla="*/ 2147483647 h 16"/>
              <a:gd name="T50" fmla="*/ 2147483647 w 19"/>
              <a:gd name="T51" fmla="*/ 2147483647 h 16"/>
              <a:gd name="T52" fmla="*/ 2147483647 w 19"/>
              <a:gd name="T53" fmla="*/ 2147483647 h 16"/>
              <a:gd name="T54" fmla="*/ 2147483647 w 19"/>
              <a:gd name="T55" fmla="*/ 2147483647 h 16"/>
              <a:gd name="T56" fmla="*/ 2147483647 w 19"/>
              <a:gd name="T57" fmla="*/ 2147483647 h 16"/>
              <a:gd name="T58" fmla="*/ 2147483647 w 19"/>
              <a:gd name="T59" fmla="*/ 2147483647 h 16"/>
              <a:gd name="T60" fmla="*/ 2147483647 w 19"/>
              <a:gd name="T61" fmla="*/ 2147483647 h 16"/>
              <a:gd name="T62" fmla="*/ 2147483647 w 19"/>
              <a:gd name="T63" fmla="*/ 2147483647 h 16"/>
              <a:gd name="T64" fmla="*/ 2147483647 w 19"/>
              <a:gd name="T65" fmla="*/ 2147483647 h 16"/>
              <a:gd name="T66" fmla="*/ 2147483647 w 19"/>
              <a:gd name="T67" fmla="*/ 2147483647 h 16"/>
              <a:gd name="T68" fmla="*/ 2147483647 w 19"/>
              <a:gd name="T69" fmla="*/ 2147483647 h 16"/>
              <a:gd name="T70" fmla="*/ 2147483647 w 19"/>
              <a:gd name="T71" fmla="*/ 2147483647 h 16"/>
              <a:gd name="T72" fmla="*/ 2147483647 w 19"/>
              <a:gd name="T73" fmla="*/ 2147483647 h 16"/>
              <a:gd name="T74" fmla="*/ 2147483647 w 19"/>
              <a:gd name="T75" fmla="*/ 2147483647 h 16"/>
              <a:gd name="T76" fmla="*/ 2147483647 w 19"/>
              <a:gd name="T77" fmla="*/ 2147483647 h 16"/>
              <a:gd name="T78" fmla="*/ 2147483647 w 19"/>
              <a:gd name="T79" fmla="*/ 2147483647 h 16"/>
              <a:gd name="T80" fmla="*/ 2147483647 w 19"/>
              <a:gd name="T81" fmla="*/ 2147483647 h 16"/>
              <a:gd name="T82" fmla="*/ 2147483647 w 19"/>
              <a:gd name="T83" fmla="*/ 2147483647 h 16"/>
              <a:gd name="T84" fmla="*/ 2147483647 w 19"/>
              <a:gd name="T85" fmla="*/ 2147483647 h 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16"/>
              <a:gd name="T131" fmla="*/ 19 w 19"/>
              <a:gd name="T132" fmla="*/ 16 h 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16">
                <a:moveTo>
                  <a:pt x="16" y="8"/>
                </a:moveTo>
                <a:lnTo>
                  <a:pt x="16" y="8"/>
                </a:lnTo>
                <a:lnTo>
                  <a:pt x="16" y="5"/>
                </a:lnTo>
                <a:lnTo>
                  <a:pt x="16" y="2"/>
                </a:lnTo>
                <a:lnTo>
                  <a:pt x="13" y="2"/>
                </a:lnTo>
                <a:lnTo>
                  <a:pt x="13" y="0"/>
                </a:lnTo>
                <a:lnTo>
                  <a:pt x="11" y="0"/>
                </a:lnTo>
                <a:lnTo>
                  <a:pt x="8" y="0"/>
                </a:lnTo>
                <a:lnTo>
                  <a:pt x="5" y="0"/>
                </a:lnTo>
                <a:lnTo>
                  <a:pt x="5" y="2"/>
                </a:lnTo>
                <a:lnTo>
                  <a:pt x="3" y="2"/>
                </a:lnTo>
                <a:lnTo>
                  <a:pt x="3" y="5"/>
                </a:lnTo>
                <a:lnTo>
                  <a:pt x="0" y="5"/>
                </a:lnTo>
                <a:lnTo>
                  <a:pt x="0" y="8"/>
                </a:lnTo>
                <a:lnTo>
                  <a:pt x="0" y="11"/>
                </a:lnTo>
                <a:lnTo>
                  <a:pt x="3" y="11"/>
                </a:lnTo>
                <a:lnTo>
                  <a:pt x="3" y="13"/>
                </a:lnTo>
                <a:lnTo>
                  <a:pt x="5" y="16"/>
                </a:lnTo>
                <a:lnTo>
                  <a:pt x="8" y="16"/>
                </a:lnTo>
                <a:lnTo>
                  <a:pt x="11" y="16"/>
                </a:lnTo>
                <a:lnTo>
                  <a:pt x="13" y="16"/>
                </a:lnTo>
                <a:lnTo>
                  <a:pt x="16" y="13"/>
                </a:lnTo>
                <a:lnTo>
                  <a:pt x="16" y="11"/>
                </a:lnTo>
                <a:lnTo>
                  <a:pt x="19" y="8"/>
                </a:lnTo>
                <a:lnTo>
                  <a:pt x="16" y="8"/>
                </a:lnTo>
                <a:close/>
              </a:path>
            </a:pathLst>
          </a:custGeom>
          <a:solidFill>
            <a:srgbClr val="000000"/>
          </a:solidFill>
          <a:ln w="9525">
            <a:noFill/>
            <a:round/>
            <a:headEnd/>
            <a:tailEnd/>
          </a:ln>
        </p:spPr>
        <p:txBody>
          <a:bodyPr/>
          <a:lstStyle/>
          <a:p>
            <a:endParaRPr lang="en-US"/>
          </a:p>
        </p:txBody>
      </p:sp>
      <p:sp>
        <p:nvSpPr>
          <p:cNvPr id="117" name="Rectangle 75"/>
          <p:cNvSpPr>
            <a:spLocks noChangeArrowheads="1"/>
          </p:cNvSpPr>
          <p:nvPr/>
        </p:nvSpPr>
        <p:spPr bwMode="auto">
          <a:xfrm>
            <a:off x="7645859" y="4163169"/>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R</a:t>
            </a:r>
            <a:endParaRPr lang="en-US" sz="2400">
              <a:latin typeface="Times New Roman" pitchFamily="18" charset="0"/>
            </a:endParaRPr>
          </a:p>
        </p:txBody>
      </p:sp>
      <p:sp>
        <p:nvSpPr>
          <p:cNvPr id="118" name="Rectangle 76"/>
          <p:cNvSpPr>
            <a:spLocks noChangeArrowheads="1"/>
          </p:cNvSpPr>
          <p:nvPr/>
        </p:nvSpPr>
        <p:spPr bwMode="auto">
          <a:xfrm>
            <a:off x="7747446" y="4163169"/>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e</a:t>
            </a:r>
            <a:endParaRPr lang="en-US" sz="2400">
              <a:latin typeface="Times New Roman" pitchFamily="18" charset="0"/>
            </a:endParaRPr>
          </a:p>
        </p:txBody>
      </p:sp>
      <p:sp>
        <p:nvSpPr>
          <p:cNvPr id="119" name="Rectangle 77"/>
          <p:cNvSpPr>
            <a:spLocks noChangeArrowheads="1"/>
          </p:cNvSpPr>
          <p:nvPr/>
        </p:nvSpPr>
        <p:spPr bwMode="auto">
          <a:xfrm>
            <a:off x="7828397" y="4163169"/>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g</a:t>
            </a:r>
            <a:endParaRPr lang="en-US" sz="2400">
              <a:latin typeface="Times New Roman" pitchFamily="18" charset="0"/>
            </a:endParaRPr>
          </a:p>
        </p:txBody>
      </p:sp>
      <p:sp>
        <p:nvSpPr>
          <p:cNvPr id="120" name="Rectangle 78"/>
          <p:cNvSpPr>
            <a:spLocks noChangeArrowheads="1"/>
          </p:cNvSpPr>
          <p:nvPr/>
        </p:nvSpPr>
        <p:spPr bwMode="auto">
          <a:xfrm>
            <a:off x="7904587" y="4163169"/>
            <a:ext cx="32060"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i</a:t>
            </a:r>
            <a:endParaRPr lang="en-US" sz="2400">
              <a:latin typeface="Times New Roman" pitchFamily="18" charset="0"/>
            </a:endParaRPr>
          </a:p>
        </p:txBody>
      </p:sp>
      <p:sp>
        <p:nvSpPr>
          <p:cNvPr id="121" name="Rectangle 79"/>
          <p:cNvSpPr>
            <a:spLocks noChangeArrowheads="1"/>
          </p:cNvSpPr>
          <p:nvPr/>
        </p:nvSpPr>
        <p:spPr bwMode="auto">
          <a:xfrm>
            <a:off x="7939507" y="4163169"/>
            <a:ext cx="7053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s</a:t>
            </a:r>
            <a:endParaRPr lang="en-US" sz="2400">
              <a:latin typeface="Times New Roman" pitchFamily="18" charset="0"/>
            </a:endParaRPr>
          </a:p>
        </p:txBody>
      </p:sp>
      <p:sp>
        <p:nvSpPr>
          <p:cNvPr id="122" name="Rectangle 80"/>
          <p:cNvSpPr>
            <a:spLocks noChangeArrowheads="1"/>
          </p:cNvSpPr>
          <p:nvPr/>
        </p:nvSpPr>
        <p:spPr bwMode="auto">
          <a:xfrm>
            <a:off x="8007761" y="4163169"/>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t</a:t>
            </a:r>
            <a:endParaRPr lang="en-US" sz="2400">
              <a:latin typeface="Times New Roman" pitchFamily="18" charset="0"/>
            </a:endParaRPr>
          </a:p>
        </p:txBody>
      </p:sp>
      <p:sp>
        <p:nvSpPr>
          <p:cNvPr id="123" name="Rectangle 81"/>
          <p:cNvSpPr>
            <a:spLocks noChangeArrowheads="1"/>
          </p:cNvSpPr>
          <p:nvPr/>
        </p:nvSpPr>
        <p:spPr bwMode="auto">
          <a:xfrm>
            <a:off x="8045855" y="4163169"/>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e</a:t>
            </a:r>
            <a:endParaRPr lang="en-US" sz="2400">
              <a:latin typeface="Times New Roman" pitchFamily="18" charset="0"/>
            </a:endParaRPr>
          </a:p>
        </p:txBody>
      </p:sp>
      <p:sp>
        <p:nvSpPr>
          <p:cNvPr id="124" name="Rectangle 82"/>
          <p:cNvSpPr>
            <a:spLocks noChangeArrowheads="1"/>
          </p:cNvSpPr>
          <p:nvPr/>
        </p:nvSpPr>
        <p:spPr bwMode="auto">
          <a:xfrm>
            <a:off x="8126807" y="4163169"/>
            <a:ext cx="4648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r</a:t>
            </a:r>
            <a:endParaRPr lang="en-US" sz="2400">
              <a:latin typeface="Times New Roman" pitchFamily="18" charset="0"/>
            </a:endParaRPr>
          </a:p>
        </p:txBody>
      </p:sp>
      <p:sp>
        <p:nvSpPr>
          <p:cNvPr id="125" name="Rectangle 83"/>
          <p:cNvSpPr>
            <a:spLocks noChangeArrowheads="1"/>
          </p:cNvSpPr>
          <p:nvPr/>
        </p:nvSpPr>
        <p:spPr bwMode="auto">
          <a:xfrm>
            <a:off x="8171251" y="4163169"/>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 </a:t>
            </a:r>
            <a:endParaRPr lang="en-US" sz="2400">
              <a:latin typeface="Times New Roman" pitchFamily="18" charset="0"/>
            </a:endParaRPr>
          </a:p>
        </p:txBody>
      </p:sp>
      <p:sp>
        <p:nvSpPr>
          <p:cNvPr id="126" name="Rectangle 84"/>
          <p:cNvSpPr>
            <a:spLocks noChangeArrowheads="1"/>
          </p:cNvSpPr>
          <p:nvPr/>
        </p:nvSpPr>
        <p:spPr bwMode="auto">
          <a:xfrm>
            <a:off x="8209345" y="4163169"/>
            <a:ext cx="20358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n-1</a:t>
            </a:r>
            <a:endParaRPr lang="en-US" sz="2400">
              <a:latin typeface="Times New Roman" pitchFamily="18" charset="0"/>
            </a:endParaRPr>
          </a:p>
        </p:txBody>
      </p:sp>
      <p:sp>
        <p:nvSpPr>
          <p:cNvPr id="127" name="Freeform 85"/>
          <p:cNvSpPr>
            <a:spLocks/>
          </p:cNvSpPr>
          <p:nvPr/>
        </p:nvSpPr>
        <p:spPr bwMode="auto">
          <a:xfrm>
            <a:off x="7347450" y="3794869"/>
            <a:ext cx="76190" cy="73025"/>
          </a:xfrm>
          <a:custGeom>
            <a:avLst/>
            <a:gdLst>
              <a:gd name="T0" fmla="*/ 0 w 48"/>
              <a:gd name="T1" fmla="*/ 0 h 46"/>
              <a:gd name="T2" fmla="*/ 2147483647 w 48"/>
              <a:gd name="T3" fmla="*/ 2147483647 h 46"/>
              <a:gd name="T4" fmla="*/ 2147483647 w 48"/>
              <a:gd name="T5" fmla="*/ 2147483647 h 46"/>
              <a:gd name="T6" fmla="*/ 2147483647 w 48"/>
              <a:gd name="T7" fmla="*/ 0 h 46"/>
              <a:gd name="T8" fmla="*/ 2147483647 w 48"/>
              <a:gd name="T9" fmla="*/ 0 h 46"/>
              <a:gd name="T10" fmla="*/ 0 w 48"/>
              <a:gd name="T11" fmla="*/ 0 h 46"/>
              <a:gd name="T12" fmla="*/ 0 60000 65536"/>
              <a:gd name="T13" fmla="*/ 0 60000 65536"/>
              <a:gd name="T14" fmla="*/ 0 60000 65536"/>
              <a:gd name="T15" fmla="*/ 0 60000 65536"/>
              <a:gd name="T16" fmla="*/ 0 60000 65536"/>
              <a:gd name="T17" fmla="*/ 0 60000 65536"/>
              <a:gd name="T18" fmla="*/ 0 w 48"/>
              <a:gd name="T19" fmla="*/ 0 h 46"/>
              <a:gd name="T20" fmla="*/ 48 w 48"/>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8" h="46">
                <a:moveTo>
                  <a:pt x="0" y="0"/>
                </a:moveTo>
                <a:lnTo>
                  <a:pt x="3" y="46"/>
                </a:lnTo>
                <a:lnTo>
                  <a:pt x="48" y="22"/>
                </a:lnTo>
                <a:lnTo>
                  <a:pt x="3" y="0"/>
                </a:lnTo>
                <a:lnTo>
                  <a:pt x="0" y="0"/>
                </a:lnTo>
                <a:close/>
              </a:path>
            </a:pathLst>
          </a:custGeom>
          <a:solidFill>
            <a:srgbClr val="000000"/>
          </a:solidFill>
          <a:ln w="9525">
            <a:noFill/>
            <a:round/>
            <a:headEnd/>
            <a:tailEnd/>
          </a:ln>
        </p:spPr>
        <p:txBody>
          <a:bodyPr/>
          <a:lstStyle/>
          <a:p>
            <a:endParaRPr lang="en-US"/>
          </a:p>
        </p:txBody>
      </p:sp>
      <p:sp>
        <p:nvSpPr>
          <p:cNvPr id="128" name="Freeform 86"/>
          <p:cNvSpPr>
            <a:spLocks/>
          </p:cNvSpPr>
          <p:nvPr/>
        </p:nvSpPr>
        <p:spPr bwMode="auto">
          <a:xfrm>
            <a:off x="7347450" y="4401294"/>
            <a:ext cx="76190" cy="73025"/>
          </a:xfrm>
          <a:custGeom>
            <a:avLst/>
            <a:gdLst>
              <a:gd name="T0" fmla="*/ 0 w 48"/>
              <a:gd name="T1" fmla="*/ 0 h 46"/>
              <a:gd name="T2" fmla="*/ 2147483647 w 48"/>
              <a:gd name="T3" fmla="*/ 2147483647 h 46"/>
              <a:gd name="T4" fmla="*/ 2147483647 w 48"/>
              <a:gd name="T5" fmla="*/ 2147483647 h 46"/>
              <a:gd name="T6" fmla="*/ 2147483647 w 48"/>
              <a:gd name="T7" fmla="*/ 0 h 46"/>
              <a:gd name="T8" fmla="*/ 2147483647 w 48"/>
              <a:gd name="T9" fmla="*/ 0 h 46"/>
              <a:gd name="T10" fmla="*/ 0 w 48"/>
              <a:gd name="T11" fmla="*/ 0 h 46"/>
              <a:gd name="T12" fmla="*/ 0 60000 65536"/>
              <a:gd name="T13" fmla="*/ 0 60000 65536"/>
              <a:gd name="T14" fmla="*/ 0 60000 65536"/>
              <a:gd name="T15" fmla="*/ 0 60000 65536"/>
              <a:gd name="T16" fmla="*/ 0 60000 65536"/>
              <a:gd name="T17" fmla="*/ 0 60000 65536"/>
              <a:gd name="T18" fmla="*/ 0 w 48"/>
              <a:gd name="T19" fmla="*/ 0 h 46"/>
              <a:gd name="T20" fmla="*/ 48 w 48"/>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8" h="46">
                <a:moveTo>
                  <a:pt x="0" y="0"/>
                </a:moveTo>
                <a:lnTo>
                  <a:pt x="3" y="46"/>
                </a:lnTo>
                <a:lnTo>
                  <a:pt x="48" y="22"/>
                </a:lnTo>
                <a:lnTo>
                  <a:pt x="3" y="0"/>
                </a:lnTo>
                <a:lnTo>
                  <a:pt x="0" y="0"/>
                </a:lnTo>
                <a:close/>
              </a:path>
            </a:pathLst>
          </a:custGeom>
          <a:solidFill>
            <a:srgbClr val="000000"/>
          </a:solidFill>
          <a:ln w="9525">
            <a:noFill/>
            <a:round/>
            <a:headEnd/>
            <a:tailEnd/>
          </a:ln>
        </p:spPr>
        <p:txBody>
          <a:bodyPr/>
          <a:lstStyle/>
          <a:p>
            <a:endParaRPr lang="en-US"/>
          </a:p>
        </p:txBody>
      </p:sp>
      <p:sp>
        <p:nvSpPr>
          <p:cNvPr id="129" name="Line 87"/>
          <p:cNvSpPr>
            <a:spLocks noChangeShapeType="1"/>
          </p:cNvSpPr>
          <p:nvPr/>
        </p:nvSpPr>
        <p:spPr bwMode="auto">
          <a:xfrm flipH="1">
            <a:off x="6503014" y="3829794"/>
            <a:ext cx="857134" cy="1587"/>
          </a:xfrm>
          <a:prstGeom prst="line">
            <a:avLst/>
          </a:prstGeom>
          <a:noFill/>
          <a:ln w="17463">
            <a:solidFill>
              <a:srgbClr val="000000"/>
            </a:solidFill>
            <a:round/>
            <a:headEnd/>
            <a:tailEnd/>
          </a:ln>
        </p:spPr>
        <p:txBody>
          <a:bodyPr/>
          <a:lstStyle/>
          <a:p>
            <a:endParaRPr lang="en-US"/>
          </a:p>
        </p:txBody>
      </p:sp>
      <p:sp>
        <p:nvSpPr>
          <p:cNvPr id="130" name="Freeform 88"/>
          <p:cNvSpPr>
            <a:spLocks/>
          </p:cNvSpPr>
          <p:nvPr/>
        </p:nvSpPr>
        <p:spPr bwMode="auto">
          <a:xfrm>
            <a:off x="6503014" y="2002580"/>
            <a:ext cx="861896" cy="2433638"/>
          </a:xfrm>
          <a:custGeom>
            <a:avLst/>
            <a:gdLst>
              <a:gd name="T0" fmla="*/ 0 w 544"/>
              <a:gd name="T1" fmla="*/ 2147483647 h 1525"/>
              <a:gd name="T2" fmla="*/ 0 w 544"/>
              <a:gd name="T3" fmla="*/ 0 h 1525"/>
              <a:gd name="T4" fmla="*/ 2147483647 w 544"/>
              <a:gd name="T5" fmla="*/ 0 h 1525"/>
              <a:gd name="T6" fmla="*/ 0 60000 65536"/>
              <a:gd name="T7" fmla="*/ 0 60000 65536"/>
              <a:gd name="T8" fmla="*/ 0 60000 65536"/>
              <a:gd name="T9" fmla="*/ 0 w 544"/>
              <a:gd name="T10" fmla="*/ 0 h 1525"/>
              <a:gd name="T11" fmla="*/ 544 w 544"/>
              <a:gd name="T12" fmla="*/ 1525 h 1525"/>
            </a:gdLst>
            <a:ahLst/>
            <a:cxnLst>
              <a:cxn ang="T6">
                <a:pos x="T0" y="T1"/>
              </a:cxn>
              <a:cxn ang="T7">
                <a:pos x="T2" y="T3"/>
              </a:cxn>
              <a:cxn ang="T8">
                <a:pos x="T4" y="T5"/>
              </a:cxn>
            </a:cxnLst>
            <a:rect l="T9" t="T10" r="T11" b="T12"/>
            <a:pathLst>
              <a:path w="544" h="1525">
                <a:moveTo>
                  <a:pt x="0" y="1525"/>
                </a:moveTo>
                <a:lnTo>
                  <a:pt x="0" y="0"/>
                </a:lnTo>
                <a:lnTo>
                  <a:pt x="544" y="0"/>
                </a:lnTo>
              </a:path>
            </a:pathLst>
          </a:custGeom>
          <a:noFill/>
          <a:ln w="17463">
            <a:solidFill>
              <a:srgbClr val="000000"/>
            </a:solidFill>
            <a:round/>
            <a:headEnd/>
            <a:tailEnd/>
          </a:ln>
        </p:spPr>
        <p:txBody>
          <a:bodyPr/>
          <a:lstStyle/>
          <a:p>
            <a:endParaRPr lang="en-US"/>
          </a:p>
        </p:txBody>
      </p:sp>
      <p:sp>
        <p:nvSpPr>
          <p:cNvPr id="131" name="Freeform 89"/>
          <p:cNvSpPr>
            <a:spLocks/>
          </p:cNvSpPr>
          <p:nvPr/>
        </p:nvSpPr>
        <p:spPr bwMode="auto">
          <a:xfrm>
            <a:off x="6822058" y="1499343"/>
            <a:ext cx="334918" cy="285750"/>
          </a:xfrm>
          <a:custGeom>
            <a:avLst/>
            <a:gdLst>
              <a:gd name="T0" fmla="*/ 2147483647 w 212"/>
              <a:gd name="T1" fmla="*/ 2147483647 h 179"/>
              <a:gd name="T2" fmla="*/ 2147483647 w 212"/>
              <a:gd name="T3" fmla="*/ 2147483647 h 179"/>
              <a:gd name="T4" fmla="*/ 2147483647 w 212"/>
              <a:gd name="T5" fmla="*/ 2147483647 h 179"/>
              <a:gd name="T6" fmla="*/ 2147483647 w 212"/>
              <a:gd name="T7" fmla="*/ 2147483647 h 179"/>
              <a:gd name="T8" fmla="*/ 2147483647 w 212"/>
              <a:gd name="T9" fmla="*/ 2147483647 h 179"/>
              <a:gd name="T10" fmla="*/ 2147483647 w 212"/>
              <a:gd name="T11" fmla="*/ 2147483647 h 179"/>
              <a:gd name="T12" fmla="*/ 2147483647 w 212"/>
              <a:gd name="T13" fmla="*/ 2147483647 h 179"/>
              <a:gd name="T14" fmla="*/ 2147483647 w 212"/>
              <a:gd name="T15" fmla="*/ 2147483647 h 179"/>
              <a:gd name="T16" fmla="*/ 2147483647 w 212"/>
              <a:gd name="T17" fmla="*/ 2147483647 h 179"/>
              <a:gd name="T18" fmla="*/ 2147483647 w 212"/>
              <a:gd name="T19" fmla="*/ 2147483647 h 179"/>
              <a:gd name="T20" fmla="*/ 2147483647 w 212"/>
              <a:gd name="T21" fmla="*/ 2147483647 h 179"/>
              <a:gd name="T22" fmla="*/ 2147483647 w 212"/>
              <a:gd name="T23" fmla="*/ 2147483647 h 179"/>
              <a:gd name="T24" fmla="*/ 2147483647 w 212"/>
              <a:gd name="T25" fmla="*/ 2147483647 h 179"/>
              <a:gd name="T26" fmla="*/ 2147483647 w 212"/>
              <a:gd name="T27" fmla="*/ 2147483647 h 179"/>
              <a:gd name="T28" fmla="*/ 2147483647 w 212"/>
              <a:gd name="T29" fmla="*/ 2147483647 h 179"/>
              <a:gd name="T30" fmla="*/ 2147483647 w 212"/>
              <a:gd name="T31" fmla="*/ 2147483647 h 179"/>
              <a:gd name="T32" fmla="*/ 2147483647 w 212"/>
              <a:gd name="T33" fmla="*/ 2147483647 h 179"/>
              <a:gd name="T34" fmla="*/ 2147483647 w 212"/>
              <a:gd name="T35" fmla="*/ 2147483647 h 179"/>
              <a:gd name="T36" fmla="*/ 2147483647 w 212"/>
              <a:gd name="T37" fmla="*/ 2147483647 h 179"/>
              <a:gd name="T38" fmla="*/ 2147483647 w 212"/>
              <a:gd name="T39" fmla="*/ 2147483647 h 179"/>
              <a:gd name="T40" fmla="*/ 2147483647 w 212"/>
              <a:gd name="T41" fmla="*/ 0 h 179"/>
              <a:gd name="T42" fmla="*/ 0 w 212"/>
              <a:gd name="T43" fmla="*/ 0 h 179"/>
              <a:gd name="T44" fmla="*/ 0 w 212"/>
              <a:gd name="T45" fmla="*/ 2147483647 h 179"/>
              <a:gd name="T46" fmla="*/ 2147483647 w 212"/>
              <a:gd name="T47" fmla="*/ 2147483647 h 179"/>
              <a:gd name="T48" fmla="*/ 2147483647 w 212"/>
              <a:gd name="T49" fmla="*/ 2147483647 h 1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
              <a:gd name="T76" fmla="*/ 0 h 179"/>
              <a:gd name="T77" fmla="*/ 212 w 212"/>
              <a:gd name="T78" fmla="*/ 179 h 1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 h="179">
                <a:moveTo>
                  <a:pt x="126" y="179"/>
                </a:moveTo>
                <a:lnTo>
                  <a:pt x="142" y="176"/>
                </a:lnTo>
                <a:lnTo>
                  <a:pt x="155" y="174"/>
                </a:lnTo>
                <a:lnTo>
                  <a:pt x="166" y="168"/>
                </a:lnTo>
                <a:lnTo>
                  <a:pt x="177" y="163"/>
                </a:lnTo>
                <a:lnTo>
                  <a:pt x="187" y="152"/>
                </a:lnTo>
                <a:lnTo>
                  <a:pt x="196" y="144"/>
                </a:lnTo>
                <a:lnTo>
                  <a:pt x="204" y="130"/>
                </a:lnTo>
                <a:lnTo>
                  <a:pt x="209" y="119"/>
                </a:lnTo>
                <a:lnTo>
                  <a:pt x="212" y="106"/>
                </a:lnTo>
                <a:lnTo>
                  <a:pt x="212" y="89"/>
                </a:lnTo>
                <a:lnTo>
                  <a:pt x="212" y="76"/>
                </a:lnTo>
                <a:lnTo>
                  <a:pt x="209" y="62"/>
                </a:lnTo>
                <a:lnTo>
                  <a:pt x="204" y="49"/>
                </a:lnTo>
                <a:lnTo>
                  <a:pt x="196" y="38"/>
                </a:lnTo>
                <a:lnTo>
                  <a:pt x="187" y="27"/>
                </a:lnTo>
                <a:lnTo>
                  <a:pt x="177" y="19"/>
                </a:lnTo>
                <a:lnTo>
                  <a:pt x="166" y="11"/>
                </a:lnTo>
                <a:lnTo>
                  <a:pt x="155" y="5"/>
                </a:lnTo>
                <a:lnTo>
                  <a:pt x="142" y="3"/>
                </a:lnTo>
                <a:lnTo>
                  <a:pt x="126" y="0"/>
                </a:lnTo>
                <a:lnTo>
                  <a:pt x="0" y="0"/>
                </a:lnTo>
                <a:lnTo>
                  <a:pt x="0" y="179"/>
                </a:lnTo>
                <a:lnTo>
                  <a:pt x="126" y="179"/>
                </a:lnTo>
              </a:path>
            </a:pathLst>
          </a:custGeom>
          <a:noFill/>
          <a:ln w="17463">
            <a:solidFill>
              <a:srgbClr val="000000"/>
            </a:solidFill>
            <a:round/>
            <a:headEnd/>
            <a:tailEnd/>
          </a:ln>
        </p:spPr>
        <p:txBody>
          <a:bodyPr/>
          <a:lstStyle/>
          <a:p>
            <a:endParaRPr lang="en-US"/>
          </a:p>
        </p:txBody>
      </p:sp>
      <p:sp>
        <p:nvSpPr>
          <p:cNvPr id="132" name="Line 90"/>
          <p:cNvSpPr>
            <a:spLocks noChangeShapeType="1"/>
          </p:cNvSpPr>
          <p:nvPr/>
        </p:nvSpPr>
        <p:spPr bwMode="auto">
          <a:xfrm flipH="1">
            <a:off x="7160151" y="1629345"/>
            <a:ext cx="268251" cy="1587"/>
          </a:xfrm>
          <a:prstGeom prst="line">
            <a:avLst/>
          </a:prstGeom>
          <a:noFill/>
          <a:ln w="17463">
            <a:solidFill>
              <a:srgbClr val="000000"/>
            </a:solidFill>
            <a:round/>
            <a:headEnd/>
            <a:tailEnd/>
          </a:ln>
        </p:spPr>
        <p:txBody>
          <a:bodyPr/>
          <a:lstStyle/>
          <a:p>
            <a:endParaRPr lang="en-US"/>
          </a:p>
        </p:txBody>
      </p:sp>
      <p:sp>
        <p:nvSpPr>
          <p:cNvPr id="133" name="Rectangle 91"/>
          <p:cNvSpPr>
            <a:spLocks noChangeArrowheads="1"/>
          </p:cNvSpPr>
          <p:nvPr/>
        </p:nvSpPr>
        <p:spPr bwMode="auto">
          <a:xfrm>
            <a:off x="7483956" y="1554906"/>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C</a:t>
            </a:r>
            <a:endParaRPr lang="en-US" sz="2400">
              <a:latin typeface="Times New Roman" pitchFamily="18" charset="0"/>
            </a:endParaRPr>
          </a:p>
        </p:txBody>
      </p:sp>
      <p:sp>
        <p:nvSpPr>
          <p:cNvPr id="134" name="Freeform 92"/>
          <p:cNvSpPr>
            <a:spLocks/>
          </p:cNvSpPr>
          <p:nvPr/>
        </p:nvSpPr>
        <p:spPr bwMode="auto">
          <a:xfrm>
            <a:off x="6822058" y="2110530"/>
            <a:ext cx="334918" cy="280988"/>
          </a:xfrm>
          <a:custGeom>
            <a:avLst/>
            <a:gdLst>
              <a:gd name="T0" fmla="*/ 2147483647 w 212"/>
              <a:gd name="T1" fmla="*/ 2147483647 h 176"/>
              <a:gd name="T2" fmla="*/ 2147483647 w 212"/>
              <a:gd name="T3" fmla="*/ 2147483647 h 176"/>
              <a:gd name="T4" fmla="*/ 2147483647 w 212"/>
              <a:gd name="T5" fmla="*/ 2147483647 h 176"/>
              <a:gd name="T6" fmla="*/ 2147483647 w 212"/>
              <a:gd name="T7" fmla="*/ 2147483647 h 176"/>
              <a:gd name="T8" fmla="*/ 2147483647 w 212"/>
              <a:gd name="T9" fmla="*/ 2147483647 h 176"/>
              <a:gd name="T10" fmla="*/ 2147483647 w 212"/>
              <a:gd name="T11" fmla="*/ 2147483647 h 176"/>
              <a:gd name="T12" fmla="*/ 2147483647 w 212"/>
              <a:gd name="T13" fmla="*/ 2147483647 h 176"/>
              <a:gd name="T14" fmla="*/ 2147483647 w 212"/>
              <a:gd name="T15" fmla="*/ 2147483647 h 176"/>
              <a:gd name="T16" fmla="*/ 2147483647 w 212"/>
              <a:gd name="T17" fmla="*/ 2147483647 h 176"/>
              <a:gd name="T18" fmla="*/ 2147483647 w 212"/>
              <a:gd name="T19" fmla="*/ 2147483647 h 176"/>
              <a:gd name="T20" fmla="*/ 2147483647 w 212"/>
              <a:gd name="T21" fmla="*/ 2147483647 h 176"/>
              <a:gd name="T22" fmla="*/ 2147483647 w 212"/>
              <a:gd name="T23" fmla="*/ 2147483647 h 176"/>
              <a:gd name="T24" fmla="*/ 2147483647 w 212"/>
              <a:gd name="T25" fmla="*/ 2147483647 h 176"/>
              <a:gd name="T26" fmla="*/ 2147483647 w 212"/>
              <a:gd name="T27" fmla="*/ 2147483647 h 176"/>
              <a:gd name="T28" fmla="*/ 2147483647 w 212"/>
              <a:gd name="T29" fmla="*/ 2147483647 h 176"/>
              <a:gd name="T30" fmla="*/ 2147483647 w 212"/>
              <a:gd name="T31" fmla="*/ 2147483647 h 176"/>
              <a:gd name="T32" fmla="*/ 2147483647 w 212"/>
              <a:gd name="T33" fmla="*/ 2147483647 h 176"/>
              <a:gd name="T34" fmla="*/ 2147483647 w 212"/>
              <a:gd name="T35" fmla="*/ 2147483647 h 176"/>
              <a:gd name="T36" fmla="*/ 2147483647 w 212"/>
              <a:gd name="T37" fmla="*/ 2147483647 h 176"/>
              <a:gd name="T38" fmla="*/ 2147483647 w 212"/>
              <a:gd name="T39" fmla="*/ 0 h 176"/>
              <a:gd name="T40" fmla="*/ 2147483647 w 212"/>
              <a:gd name="T41" fmla="*/ 0 h 176"/>
              <a:gd name="T42" fmla="*/ 0 w 212"/>
              <a:gd name="T43" fmla="*/ 0 h 176"/>
              <a:gd name="T44" fmla="*/ 0 w 212"/>
              <a:gd name="T45" fmla="*/ 2147483647 h 176"/>
              <a:gd name="T46" fmla="*/ 2147483647 w 212"/>
              <a:gd name="T47" fmla="*/ 2147483647 h 176"/>
              <a:gd name="T48" fmla="*/ 2147483647 w 212"/>
              <a:gd name="T49" fmla="*/ 2147483647 h 1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
              <a:gd name="T76" fmla="*/ 0 h 176"/>
              <a:gd name="T77" fmla="*/ 212 w 212"/>
              <a:gd name="T78" fmla="*/ 176 h 1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 h="176">
                <a:moveTo>
                  <a:pt x="126" y="176"/>
                </a:moveTo>
                <a:lnTo>
                  <a:pt x="142" y="176"/>
                </a:lnTo>
                <a:lnTo>
                  <a:pt x="155" y="170"/>
                </a:lnTo>
                <a:lnTo>
                  <a:pt x="166" y="165"/>
                </a:lnTo>
                <a:lnTo>
                  <a:pt x="177" y="160"/>
                </a:lnTo>
                <a:lnTo>
                  <a:pt x="187" y="149"/>
                </a:lnTo>
                <a:lnTo>
                  <a:pt x="196" y="141"/>
                </a:lnTo>
                <a:lnTo>
                  <a:pt x="204" y="127"/>
                </a:lnTo>
                <a:lnTo>
                  <a:pt x="209" y="116"/>
                </a:lnTo>
                <a:lnTo>
                  <a:pt x="212" y="103"/>
                </a:lnTo>
                <a:lnTo>
                  <a:pt x="212" y="86"/>
                </a:lnTo>
                <a:lnTo>
                  <a:pt x="212" y="73"/>
                </a:lnTo>
                <a:lnTo>
                  <a:pt x="209" y="59"/>
                </a:lnTo>
                <a:lnTo>
                  <a:pt x="204" y="46"/>
                </a:lnTo>
                <a:lnTo>
                  <a:pt x="196" y="35"/>
                </a:lnTo>
                <a:lnTo>
                  <a:pt x="187" y="24"/>
                </a:lnTo>
                <a:lnTo>
                  <a:pt x="177" y="16"/>
                </a:lnTo>
                <a:lnTo>
                  <a:pt x="166" y="8"/>
                </a:lnTo>
                <a:lnTo>
                  <a:pt x="155" y="2"/>
                </a:lnTo>
                <a:lnTo>
                  <a:pt x="142" y="0"/>
                </a:lnTo>
                <a:lnTo>
                  <a:pt x="126" y="0"/>
                </a:lnTo>
                <a:lnTo>
                  <a:pt x="0" y="0"/>
                </a:lnTo>
                <a:lnTo>
                  <a:pt x="0" y="176"/>
                </a:lnTo>
                <a:lnTo>
                  <a:pt x="126" y="176"/>
                </a:lnTo>
              </a:path>
            </a:pathLst>
          </a:custGeom>
          <a:noFill/>
          <a:ln w="17463">
            <a:solidFill>
              <a:srgbClr val="000000"/>
            </a:solidFill>
            <a:round/>
            <a:headEnd/>
            <a:tailEnd/>
          </a:ln>
        </p:spPr>
        <p:txBody>
          <a:bodyPr/>
          <a:lstStyle/>
          <a:p>
            <a:endParaRPr lang="en-US"/>
          </a:p>
        </p:txBody>
      </p:sp>
      <p:sp>
        <p:nvSpPr>
          <p:cNvPr id="135" name="Line 93"/>
          <p:cNvSpPr>
            <a:spLocks noChangeShapeType="1"/>
          </p:cNvSpPr>
          <p:nvPr/>
        </p:nvSpPr>
        <p:spPr bwMode="auto">
          <a:xfrm flipH="1">
            <a:off x="7160151" y="2248644"/>
            <a:ext cx="260315" cy="1587"/>
          </a:xfrm>
          <a:prstGeom prst="line">
            <a:avLst/>
          </a:prstGeom>
          <a:noFill/>
          <a:ln w="17463">
            <a:solidFill>
              <a:srgbClr val="000000"/>
            </a:solidFill>
            <a:round/>
            <a:headEnd/>
            <a:tailEnd/>
          </a:ln>
        </p:spPr>
        <p:txBody>
          <a:bodyPr/>
          <a:lstStyle/>
          <a:p>
            <a:endParaRPr lang="en-US"/>
          </a:p>
        </p:txBody>
      </p:sp>
      <p:sp>
        <p:nvSpPr>
          <p:cNvPr id="136" name="Rectangle 94"/>
          <p:cNvSpPr>
            <a:spLocks noChangeArrowheads="1"/>
          </p:cNvSpPr>
          <p:nvPr/>
        </p:nvSpPr>
        <p:spPr bwMode="auto">
          <a:xfrm>
            <a:off x="7483956" y="2161331"/>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C</a:t>
            </a:r>
            <a:endParaRPr lang="en-US" sz="2400">
              <a:latin typeface="Times New Roman" pitchFamily="18" charset="0"/>
            </a:endParaRPr>
          </a:p>
        </p:txBody>
      </p:sp>
      <p:sp>
        <p:nvSpPr>
          <p:cNvPr id="137" name="Rectangle 95"/>
          <p:cNvSpPr>
            <a:spLocks noChangeArrowheads="1"/>
          </p:cNvSpPr>
          <p:nvPr/>
        </p:nvSpPr>
        <p:spPr bwMode="auto">
          <a:xfrm>
            <a:off x="7483956" y="1916856"/>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D</a:t>
            </a:r>
            <a:endParaRPr lang="en-US" sz="2400">
              <a:latin typeface="Times New Roman" pitchFamily="18" charset="0"/>
            </a:endParaRPr>
          </a:p>
        </p:txBody>
      </p:sp>
      <p:sp>
        <p:nvSpPr>
          <p:cNvPr id="138" name="Rectangle 96"/>
          <p:cNvSpPr>
            <a:spLocks noChangeArrowheads="1"/>
          </p:cNvSpPr>
          <p:nvPr/>
        </p:nvSpPr>
        <p:spPr bwMode="auto">
          <a:xfrm>
            <a:off x="7483956" y="2526456"/>
            <a:ext cx="10259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D</a:t>
            </a:r>
            <a:endParaRPr lang="en-US" sz="2400">
              <a:latin typeface="Times New Roman" pitchFamily="18" charset="0"/>
            </a:endParaRPr>
          </a:p>
        </p:txBody>
      </p:sp>
      <p:sp>
        <p:nvSpPr>
          <p:cNvPr id="139" name="Freeform 97"/>
          <p:cNvSpPr>
            <a:spLocks/>
          </p:cNvSpPr>
          <p:nvPr/>
        </p:nvSpPr>
        <p:spPr bwMode="auto">
          <a:xfrm>
            <a:off x="7347450" y="1967656"/>
            <a:ext cx="76190" cy="73025"/>
          </a:xfrm>
          <a:custGeom>
            <a:avLst/>
            <a:gdLst>
              <a:gd name="T0" fmla="*/ 0 w 48"/>
              <a:gd name="T1" fmla="*/ 0 h 46"/>
              <a:gd name="T2" fmla="*/ 2147483647 w 48"/>
              <a:gd name="T3" fmla="*/ 2147483647 h 46"/>
              <a:gd name="T4" fmla="*/ 2147483647 w 48"/>
              <a:gd name="T5" fmla="*/ 2147483647 h 46"/>
              <a:gd name="T6" fmla="*/ 2147483647 w 48"/>
              <a:gd name="T7" fmla="*/ 0 h 46"/>
              <a:gd name="T8" fmla="*/ 2147483647 w 48"/>
              <a:gd name="T9" fmla="*/ 0 h 46"/>
              <a:gd name="T10" fmla="*/ 0 w 48"/>
              <a:gd name="T11" fmla="*/ 0 h 46"/>
              <a:gd name="T12" fmla="*/ 0 60000 65536"/>
              <a:gd name="T13" fmla="*/ 0 60000 65536"/>
              <a:gd name="T14" fmla="*/ 0 60000 65536"/>
              <a:gd name="T15" fmla="*/ 0 60000 65536"/>
              <a:gd name="T16" fmla="*/ 0 60000 65536"/>
              <a:gd name="T17" fmla="*/ 0 60000 65536"/>
              <a:gd name="T18" fmla="*/ 0 w 48"/>
              <a:gd name="T19" fmla="*/ 0 h 46"/>
              <a:gd name="T20" fmla="*/ 48 w 48"/>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8" h="46">
                <a:moveTo>
                  <a:pt x="0" y="0"/>
                </a:moveTo>
                <a:lnTo>
                  <a:pt x="3" y="46"/>
                </a:lnTo>
                <a:lnTo>
                  <a:pt x="48" y="22"/>
                </a:lnTo>
                <a:lnTo>
                  <a:pt x="3" y="0"/>
                </a:lnTo>
                <a:lnTo>
                  <a:pt x="0" y="0"/>
                </a:lnTo>
                <a:close/>
              </a:path>
            </a:pathLst>
          </a:custGeom>
          <a:solidFill>
            <a:srgbClr val="000000"/>
          </a:solidFill>
          <a:ln w="9525">
            <a:noFill/>
            <a:round/>
            <a:headEnd/>
            <a:tailEnd/>
          </a:ln>
        </p:spPr>
        <p:txBody>
          <a:bodyPr/>
          <a:lstStyle/>
          <a:p>
            <a:endParaRPr lang="en-US"/>
          </a:p>
        </p:txBody>
      </p:sp>
      <p:sp>
        <p:nvSpPr>
          <p:cNvPr id="140" name="Freeform 98"/>
          <p:cNvSpPr>
            <a:spLocks/>
          </p:cNvSpPr>
          <p:nvPr/>
        </p:nvSpPr>
        <p:spPr bwMode="auto">
          <a:xfrm>
            <a:off x="7347450" y="2574081"/>
            <a:ext cx="76190" cy="73025"/>
          </a:xfrm>
          <a:custGeom>
            <a:avLst/>
            <a:gdLst>
              <a:gd name="T0" fmla="*/ 0 w 48"/>
              <a:gd name="T1" fmla="*/ 0 h 46"/>
              <a:gd name="T2" fmla="*/ 2147483647 w 48"/>
              <a:gd name="T3" fmla="*/ 2147483647 h 46"/>
              <a:gd name="T4" fmla="*/ 2147483647 w 48"/>
              <a:gd name="T5" fmla="*/ 2147483647 h 46"/>
              <a:gd name="T6" fmla="*/ 2147483647 w 48"/>
              <a:gd name="T7" fmla="*/ 0 h 46"/>
              <a:gd name="T8" fmla="*/ 2147483647 w 48"/>
              <a:gd name="T9" fmla="*/ 0 h 46"/>
              <a:gd name="T10" fmla="*/ 0 w 48"/>
              <a:gd name="T11" fmla="*/ 0 h 46"/>
              <a:gd name="T12" fmla="*/ 0 60000 65536"/>
              <a:gd name="T13" fmla="*/ 0 60000 65536"/>
              <a:gd name="T14" fmla="*/ 0 60000 65536"/>
              <a:gd name="T15" fmla="*/ 0 60000 65536"/>
              <a:gd name="T16" fmla="*/ 0 60000 65536"/>
              <a:gd name="T17" fmla="*/ 0 60000 65536"/>
              <a:gd name="T18" fmla="*/ 0 w 48"/>
              <a:gd name="T19" fmla="*/ 0 h 46"/>
              <a:gd name="T20" fmla="*/ 48 w 48"/>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8" h="46">
                <a:moveTo>
                  <a:pt x="0" y="0"/>
                </a:moveTo>
                <a:lnTo>
                  <a:pt x="3" y="46"/>
                </a:lnTo>
                <a:lnTo>
                  <a:pt x="48" y="22"/>
                </a:lnTo>
                <a:lnTo>
                  <a:pt x="3" y="0"/>
                </a:lnTo>
                <a:lnTo>
                  <a:pt x="0" y="0"/>
                </a:lnTo>
                <a:close/>
              </a:path>
            </a:pathLst>
          </a:custGeom>
          <a:solidFill>
            <a:srgbClr val="000000"/>
          </a:solidFill>
          <a:ln w="9525">
            <a:noFill/>
            <a:round/>
            <a:headEnd/>
            <a:tailEnd/>
          </a:ln>
        </p:spPr>
        <p:txBody>
          <a:bodyPr/>
          <a:lstStyle/>
          <a:p>
            <a:endParaRPr lang="en-US"/>
          </a:p>
        </p:txBody>
      </p:sp>
      <p:sp>
        <p:nvSpPr>
          <p:cNvPr id="141" name="Line 99"/>
          <p:cNvSpPr>
            <a:spLocks noChangeShapeType="1"/>
          </p:cNvSpPr>
          <p:nvPr/>
        </p:nvSpPr>
        <p:spPr bwMode="auto">
          <a:xfrm flipH="1">
            <a:off x="6503014" y="2609005"/>
            <a:ext cx="857134" cy="1588"/>
          </a:xfrm>
          <a:prstGeom prst="line">
            <a:avLst/>
          </a:prstGeom>
          <a:noFill/>
          <a:ln w="17463">
            <a:solidFill>
              <a:srgbClr val="000000"/>
            </a:solidFill>
            <a:round/>
            <a:headEnd/>
            <a:tailEnd/>
          </a:ln>
        </p:spPr>
        <p:txBody>
          <a:bodyPr/>
          <a:lstStyle/>
          <a:p>
            <a:endParaRPr lang="en-US"/>
          </a:p>
        </p:txBody>
      </p:sp>
      <p:sp>
        <p:nvSpPr>
          <p:cNvPr id="142" name="Line 100"/>
          <p:cNvSpPr>
            <a:spLocks noChangeShapeType="1"/>
          </p:cNvSpPr>
          <p:nvPr/>
        </p:nvSpPr>
        <p:spPr bwMode="auto">
          <a:xfrm flipH="1">
            <a:off x="6664918" y="1550144"/>
            <a:ext cx="157141" cy="1587"/>
          </a:xfrm>
          <a:prstGeom prst="line">
            <a:avLst/>
          </a:prstGeom>
          <a:noFill/>
          <a:ln w="17463">
            <a:solidFill>
              <a:srgbClr val="000000"/>
            </a:solidFill>
            <a:round/>
            <a:headEnd/>
            <a:tailEnd/>
          </a:ln>
        </p:spPr>
        <p:txBody>
          <a:bodyPr/>
          <a:lstStyle/>
          <a:p>
            <a:endParaRPr lang="en-US"/>
          </a:p>
        </p:txBody>
      </p:sp>
      <p:sp>
        <p:nvSpPr>
          <p:cNvPr id="143" name="Line 101"/>
          <p:cNvSpPr>
            <a:spLocks noChangeShapeType="1"/>
          </p:cNvSpPr>
          <p:nvPr/>
        </p:nvSpPr>
        <p:spPr bwMode="auto">
          <a:xfrm flipH="1">
            <a:off x="6664918" y="2156569"/>
            <a:ext cx="157141" cy="1587"/>
          </a:xfrm>
          <a:prstGeom prst="line">
            <a:avLst/>
          </a:prstGeom>
          <a:noFill/>
          <a:ln w="17463">
            <a:solidFill>
              <a:srgbClr val="000000"/>
            </a:solidFill>
            <a:round/>
            <a:headEnd/>
            <a:tailEnd/>
          </a:ln>
        </p:spPr>
        <p:txBody>
          <a:bodyPr/>
          <a:lstStyle/>
          <a:p>
            <a:endParaRPr lang="en-US"/>
          </a:p>
        </p:txBody>
      </p:sp>
      <p:sp>
        <p:nvSpPr>
          <p:cNvPr id="144" name="Freeform 102"/>
          <p:cNvSpPr>
            <a:spLocks/>
          </p:cNvSpPr>
          <p:nvPr/>
        </p:nvSpPr>
        <p:spPr bwMode="auto">
          <a:xfrm>
            <a:off x="5666514" y="1959718"/>
            <a:ext cx="1155544" cy="379412"/>
          </a:xfrm>
          <a:custGeom>
            <a:avLst/>
            <a:gdLst>
              <a:gd name="T0" fmla="*/ 2147483647 w 729"/>
              <a:gd name="T1" fmla="*/ 2147483647 h 238"/>
              <a:gd name="T2" fmla="*/ 2147483647 w 729"/>
              <a:gd name="T3" fmla="*/ 2147483647 h 238"/>
              <a:gd name="T4" fmla="*/ 2147483647 w 729"/>
              <a:gd name="T5" fmla="*/ 0 h 238"/>
              <a:gd name="T6" fmla="*/ 0 w 729"/>
              <a:gd name="T7" fmla="*/ 0 h 238"/>
              <a:gd name="T8" fmla="*/ 0 60000 65536"/>
              <a:gd name="T9" fmla="*/ 0 60000 65536"/>
              <a:gd name="T10" fmla="*/ 0 60000 65536"/>
              <a:gd name="T11" fmla="*/ 0 60000 65536"/>
              <a:gd name="T12" fmla="*/ 0 w 729"/>
              <a:gd name="T13" fmla="*/ 0 h 238"/>
              <a:gd name="T14" fmla="*/ 729 w 729"/>
              <a:gd name="T15" fmla="*/ 238 h 238"/>
            </a:gdLst>
            <a:ahLst/>
            <a:cxnLst>
              <a:cxn ang="T8">
                <a:pos x="T0" y="T1"/>
              </a:cxn>
              <a:cxn ang="T9">
                <a:pos x="T2" y="T3"/>
              </a:cxn>
              <a:cxn ang="T10">
                <a:pos x="T4" y="T5"/>
              </a:cxn>
              <a:cxn ang="T11">
                <a:pos x="T6" y="T7"/>
              </a:cxn>
            </a:cxnLst>
            <a:rect l="T12" t="T13" r="T14" b="T15"/>
            <a:pathLst>
              <a:path w="729" h="238">
                <a:moveTo>
                  <a:pt x="729" y="236"/>
                </a:moveTo>
                <a:lnTo>
                  <a:pt x="330" y="238"/>
                </a:lnTo>
                <a:lnTo>
                  <a:pt x="330" y="0"/>
                </a:lnTo>
                <a:lnTo>
                  <a:pt x="0" y="0"/>
                </a:lnTo>
              </a:path>
            </a:pathLst>
          </a:custGeom>
          <a:noFill/>
          <a:ln w="17463">
            <a:solidFill>
              <a:srgbClr val="000000"/>
            </a:solidFill>
            <a:round/>
            <a:headEnd/>
            <a:tailEnd/>
          </a:ln>
        </p:spPr>
        <p:txBody>
          <a:bodyPr/>
          <a:lstStyle/>
          <a:p>
            <a:endParaRPr lang="en-US"/>
          </a:p>
        </p:txBody>
      </p:sp>
      <p:sp>
        <p:nvSpPr>
          <p:cNvPr id="145" name="Freeform 103"/>
          <p:cNvSpPr>
            <a:spLocks/>
          </p:cNvSpPr>
          <p:nvPr/>
        </p:nvSpPr>
        <p:spPr bwMode="auto">
          <a:xfrm>
            <a:off x="6629998" y="1516806"/>
            <a:ext cx="68253" cy="68263"/>
          </a:xfrm>
          <a:custGeom>
            <a:avLst/>
            <a:gdLst>
              <a:gd name="T0" fmla="*/ 2147483647 w 43"/>
              <a:gd name="T1" fmla="*/ 2147483647 h 43"/>
              <a:gd name="T2" fmla="*/ 2147483647 w 43"/>
              <a:gd name="T3" fmla="*/ 2147483647 h 43"/>
              <a:gd name="T4" fmla="*/ 2147483647 w 43"/>
              <a:gd name="T5" fmla="*/ 2147483647 h 43"/>
              <a:gd name="T6" fmla="*/ 2147483647 w 43"/>
              <a:gd name="T7" fmla="*/ 2147483647 h 43"/>
              <a:gd name="T8" fmla="*/ 2147483647 w 43"/>
              <a:gd name="T9" fmla="*/ 2147483647 h 43"/>
              <a:gd name="T10" fmla="*/ 2147483647 w 43"/>
              <a:gd name="T11" fmla="*/ 2147483647 h 43"/>
              <a:gd name="T12" fmla="*/ 2147483647 w 43"/>
              <a:gd name="T13" fmla="*/ 2147483647 h 43"/>
              <a:gd name="T14" fmla="*/ 2147483647 w 43"/>
              <a:gd name="T15" fmla="*/ 2147483647 h 43"/>
              <a:gd name="T16" fmla="*/ 2147483647 w 43"/>
              <a:gd name="T17" fmla="*/ 2147483647 h 43"/>
              <a:gd name="T18" fmla="*/ 2147483647 w 43"/>
              <a:gd name="T19" fmla="*/ 2147483647 h 43"/>
              <a:gd name="T20" fmla="*/ 2147483647 w 43"/>
              <a:gd name="T21" fmla="*/ 2147483647 h 43"/>
              <a:gd name="T22" fmla="*/ 2147483647 w 43"/>
              <a:gd name="T23" fmla="*/ 2147483647 h 43"/>
              <a:gd name="T24" fmla="*/ 2147483647 w 43"/>
              <a:gd name="T25" fmla="*/ 2147483647 h 43"/>
              <a:gd name="T26" fmla="*/ 2147483647 w 43"/>
              <a:gd name="T27" fmla="*/ 2147483647 h 43"/>
              <a:gd name="T28" fmla="*/ 2147483647 w 43"/>
              <a:gd name="T29" fmla="*/ 2147483647 h 43"/>
              <a:gd name="T30" fmla="*/ 2147483647 w 43"/>
              <a:gd name="T31" fmla="*/ 2147483647 h 43"/>
              <a:gd name="T32" fmla="*/ 2147483647 w 43"/>
              <a:gd name="T33" fmla="*/ 2147483647 h 43"/>
              <a:gd name="T34" fmla="*/ 2147483647 w 43"/>
              <a:gd name="T35" fmla="*/ 2147483647 h 43"/>
              <a:gd name="T36" fmla="*/ 2147483647 w 43"/>
              <a:gd name="T37" fmla="*/ 0 h 43"/>
              <a:gd name="T38" fmla="*/ 2147483647 w 43"/>
              <a:gd name="T39" fmla="*/ 0 h 43"/>
              <a:gd name="T40" fmla="*/ 2147483647 w 43"/>
              <a:gd name="T41" fmla="*/ 0 h 43"/>
              <a:gd name="T42" fmla="*/ 2147483647 w 43"/>
              <a:gd name="T43" fmla="*/ 0 h 43"/>
              <a:gd name="T44" fmla="*/ 2147483647 w 43"/>
              <a:gd name="T45" fmla="*/ 0 h 43"/>
              <a:gd name="T46" fmla="*/ 2147483647 w 43"/>
              <a:gd name="T47" fmla="*/ 2147483647 h 43"/>
              <a:gd name="T48" fmla="*/ 2147483647 w 43"/>
              <a:gd name="T49" fmla="*/ 2147483647 h 43"/>
              <a:gd name="T50" fmla="*/ 2147483647 w 43"/>
              <a:gd name="T51" fmla="*/ 2147483647 h 43"/>
              <a:gd name="T52" fmla="*/ 2147483647 w 43"/>
              <a:gd name="T53" fmla="*/ 2147483647 h 43"/>
              <a:gd name="T54" fmla="*/ 2147483647 w 43"/>
              <a:gd name="T55" fmla="*/ 2147483647 h 43"/>
              <a:gd name="T56" fmla="*/ 0 w 43"/>
              <a:gd name="T57" fmla="*/ 2147483647 h 43"/>
              <a:gd name="T58" fmla="*/ 0 w 43"/>
              <a:gd name="T59" fmla="*/ 2147483647 h 43"/>
              <a:gd name="T60" fmla="*/ 0 w 43"/>
              <a:gd name="T61" fmla="*/ 2147483647 h 43"/>
              <a:gd name="T62" fmla="*/ 0 w 43"/>
              <a:gd name="T63" fmla="*/ 2147483647 h 43"/>
              <a:gd name="T64" fmla="*/ 0 w 43"/>
              <a:gd name="T65" fmla="*/ 2147483647 h 43"/>
              <a:gd name="T66" fmla="*/ 2147483647 w 43"/>
              <a:gd name="T67" fmla="*/ 2147483647 h 43"/>
              <a:gd name="T68" fmla="*/ 2147483647 w 43"/>
              <a:gd name="T69" fmla="*/ 2147483647 h 43"/>
              <a:gd name="T70" fmla="*/ 2147483647 w 43"/>
              <a:gd name="T71" fmla="*/ 2147483647 h 43"/>
              <a:gd name="T72" fmla="*/ 2147483647 w 43"/>
              <a:gd name="T73" fmla="*/ 2147483647 h 43"/>
              <a:gd name="T74" fmla="*/ 2147483647 w 43"/>
              <a:gd name="T75" fmla="*/ 2147483647 h 43"/>
              <a:gd name="T76" fmla="*/ 2147483647 w 43"/>
              <a:gd name="T77" fmla="*/ 2147483647 h 43"/>
              <a:gd name="T78" fmla="*/ 2147483647 w 43"/>
              <a:gd name="T79" fmla="*/ 2147483647 h 43"/>
              <a:gd name="T80" fmla="*/ 2147483647 w 43"/>
              <a:gd name="T81" fmla="*/ 2147483647 h 43"/>
              <a:gd name="T82" fmla="*/ 2147483647 w 43"/>
              <a:gd name="T83" fmla="*/ 2147483647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
              <a:gd name="T127" fmla="*/ 0 h 43"/>
              <a:gd name="T128" fmla="*/ 43 w 43"/>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 h="43">
                <a:moveTo>
                  <a:pt x="22" y="43"/>
                </a:moveTo>
                <a:lnTo>
                  <a:pt x="27" y="43"/>
                </a:lnTo>
                <a:lnTo>
                  <a:pt x="30" y="43"/>
                </a:lnTo>
                <a:lnTo>
                  <a:pt x="32" y="43"/>
                </a:lnTo>
                <a:lnTo>
                  <a:pt x="35" y="40"/>
                </a:lnTo>
                <a:lnTo>
                  <a:pt x="38" y="38"/>
                </a:lnTo>
                <a:lnTo>
                  <a:pt x="40" y="35"/>
                </a:lnTo>
                <a:lnTo>
                  <a:pt x="43" y="32"/>
                </a:lnTo>
                <a:lnTo>
                  <a:pt x="43" y="30"/>
                </a:lnTo>
                <a:lnTo>
                  <a:pt x="43" y="27"/>
                </a:lnTo>
                <a:lnTo>
                  <a:pt x="43" y="21"/>
                </a:lnTo>
                <a:lnTo>
                  <a:pt x="43" y="19"/>
                </a:lnTo>
                <a:lnTo>
                  <a:pt x="43" y="16"/>
                </a:lnTo>
                <a:lnTo>
                  <a:pt x="43" y="11"/>
                </a:lnTo>
                <a:lnTo>
                  <a:pt x="40" y="8"/>
                </a:lnTo>
                <a:lnTo>
                  <a:pt x="38" y="5"/>
                </a:lnTo>
                <a:lnTo>
                  <a:pt x="35" y="2"/>
                </a:lnTo>
                <a:lnTo>
                  <a:pt x="32" y="2"/>
                </a:lnTo>
                <a:lnTo>
                  <a:pt x="30" y="0"/>
                </a:lnTo>
                <a:lnTo>
                  <a:pt x="27" y="0"/>
                </a:lnTo>
                <a:lnTo>
                  <a:pt x="22" y="0"/>
                </a:lnTo>
                <a:lnTo>
                  <a:pt x="19" y="0"/>
                </a:lnTo>
                <a:lnTo>
                  <a:pt x="16" y="0"/>
                </a:lnTo>
                <a:lnTo>
                  <a:pt x="11" y="2"/>
                </a:lnTo>
                <a:lnTo>
                  <a:pt x="8" y="2"/>
                </a:lnTo>
                <a:lnTo>
                  <a:pt x="6" y="5"/>
                </a:lnTo>
                <a:lnTo>
                  <a:pt x="3" y="8"/>
                </a:lnTo>
                <a:lnTo>
                  <a:pt x="3" y="11"/>
                </a:lnTo>
                <a:lnTo>
                  <a:pt x="0" y="16"/>
                </a:lnTo>
                <a:lnTo>
                  <a:pt x="0" y="19"/>
                </a:lnTo>
                <a:lnTo>
                  <a:pt x="0" y="21"/>
                </a:lnTo>
                <a:lnTo>
                  <a:pt x="0" y="27"/>
                </a:lnTo>
                <a:lnTo>
                  <a:pt x="0" y="30"/>
                </a:lnTo>
                <a:lnTo>
                  <a:pt x="3" y="32"/>
                </a:lnTo>
                <a:lnTo>
                  <a:pt x="3" y="35"/>
                </a:lnTo>
                <a:lnTo>
                  <a:pt x="6" y="38"/>
                </a:lnTo>
                <a:lnTo>
                  <a:pt x="8" y="40"/>
                </a:lnTo>
                <a:lnTo>
                  <a:pt x="11" y="43"/>
                </a:lnTo>
                <a:lnTo>
                  <a:pt x="16" y="43"/>
                </a:lnTo>
                <a:lnTo>
                  <a:pt x="19" y="43"/>
                </a:lnTo>
                <a:lnTo>
                  <a:pt x="22" y="43"/>
                </a:lnTo>
                <a:close/>
              </a:path>
            </a:pathLst>
          </a:custGeom>
          <a:solidFill>
            <a:srgbClr val="000000"/>
          </a:solidFill>
          <a:ln w="9525">
            <a:noFill/>
            <a:round/>
            <a:headEnd/>
            <a:tailEnd/>
          </a:ln>
        </p:spPr>
        <p:txBody>
          <a:bodyPr/>
          <a:lstStyle/>
          <a:p>
            <a:endParaRPr lang="en-US"/>
          </a:p>
        </p:txBody>
      </p:sp>
      <p:sp>
        <p:nvSpPr>
          <p:cNvPr id="146" name="Freeform 104"/>
          <p:cNvSpPr>
            <a:spLocks/>
          </p:cNvSpPr>
          <p:nvPr/>
        </p:nvSpPr>
        <p:spPr bwMode="auto">
          <a:xfrm>
            <a:off x="6629998" y="3344018"/>
            <a:ext cx="68253" cy="69850"/>
          </a:xfrm>
          <a:custGeom>
            <a:avLst/>
            <a:gdLst>
              <a:gd name="T0" fmla="*/ 2147483647 w 43"/>
              <a:gd name="T1" fmla="*/ 2147483647 h 43"/>
              <a:gd name="T2" fmla="*/ 2147483647 w 43"/>
              <a:gd name="T3" fmla="*/ 2147483647 h 43"/>
              <a:gd name="T4" fmla="*/ 2147483647 w 43"/>
              <a:gd name="T5" fmla="*/ 2147483647 h 43"/>
              <a:gd name="T6" fmla="*/ 2147483647 w 43"/>
              <a:gd name="T7" fmla="*/ 2147483647 h 43"/>
              <a:gd name="T8" fmla="*/ 2147483647 w 43"/>
              <a:gd name="T9" fmla="*/ 2147483647 h 43"/>
              <a:gd name="T10" fmla="*/ 2147483647 w 43"/>
              <a:gd name="T11" fmla="*/ 2147483647 h 43"/>
              <a:gd name="T12" fmla="*/ 2147483647 w 43"/>
              <a:gd name="T13" fmla="*/ 2147483647 h 43"/>
              <a:gd name="T14" fmla="*/ 2147483647 w 43"/>
              <a:gd name="T15" fmla="*/ 2147483647 h 43"/>
              <a:gd name="T16" fmla="*/ 2147483647 w 43"/>
              <a:gd name="T17" fmla="*/ 2147483647 h 43"/>
              <a:gd name="T18" fmla="*/ 2147483647 w 43"/>
              <a:gd name="T19" fmla="*/ 2147483647 h 43"/>
              <a:gd name="T20" fmla="*/ 2147483647 w 43"/>
              <a:gd name="T21" fmla="*/ 2147483647 h 43"/>
              <a:gd name="T22" fmla="*/ 2147483647 w 43"/>
              <a:gd name="T23" fmla="*/ 2147483647 h 43"/>
              <a:gd name="T24" fmla="*/ 2147483647 w 43"/>
              <a:gd name="T25" fmla="*/ 2147483647 h 43"/>
              <a:gd name="T26" fmla="*/ 2147483647 w 43"/>
              <a:gd name="T27" fmla="*/ 2147483647 h 43"/>
              <a:gd name="T28" fmla="*/ 2147483647 w 43"/>
              <a:gd name="T29" fmla="*/ 2147483647 h 43"/>
              <a:gd name="T30" fmla="*/ 2147483647 w 43"/>
              <a:gd name="T31" fmla="*/ 2147483647 h 43"/>
              <a:gd name="T32" fmla="*/ 2147483647 w 43"/>
              <a:gd name="T33" fmla="*/ 2147483647 h 43"/>
              <a:gd name="T34" fmla="*/ 2147483647 w 43"/>
              <a:gd name="T35" fmla="*/ 2147483647 h 43"/>
              <a:gd name="T36" fmla="*/ 2147483647 w 43"/>
              <a:gd name="T37" fmla="*/ 0 h 43"/>
              <a:gd name="T38" fmla="*/ 2147483647 w 43"/>
              <a:gd name="T39" fmla="*/ 0 h 43"/>
              <a:gd name="T40" fmla="*/ 2147483647 w 43"/>
              <a:gd name="T41" fmla="*/ 0 h 43"/>
              <a:gd name="T42" fmla="*/ 2147483647 w 43"/>
              <a:gd name="T43" fmla="*/ 0 h 43"/>
              <a:gd name="T44" fmla="*/ 2147483647 w 43"/>
              <a:gd name="T45" fmla="*/ 0 h 43"/>
              <a:gd name="T46" fmla="*/ 2147483647 w 43"/>
              <a:gd name="T47" fmla="*/ 2147483647 h 43"/>
              <a:gd name="T48" fmla="*/ 2147483647 w 43"/>
              <a:gd name="T49" fmla="*/ 2147483647 h 43"/>
              <a:gd name="T50" fmla="*/ 2147483647 w 43"/>
              <a:gd name="T51" fmla="*/ 2147483647 h 43"/>
              <a:gd name="T52" fmla="*/ 2147483647 w 43"/>
              <a:gd name="T53" fmla="*/ 2147483647 h 43"/>
              <a:gd name="T54" fmla="*/ 2147483647 w 43"/>
              <a:gd name="T55" fmla="*/ 2147483647 h 43"/>
              <a:gd name="T56" fmla="*/ 0 w 43"/>
              <a:gd name="T57" fmla="*/ 2147483647 h 43"/>
              <a:gd name="T58" fmla="*/ 0 w 43"/>
              <a:gd name="T59" fmla="*/ 2147483647 h 43"/>
              <a:gd name="T60" fmla="*/ 0 w 43"/>
              <a:gd name="T61" fmla="*/ 2147483647 h 43"/>
              <a:gd name="T62" fmla="*/ 0 w 43"/>
              <a:gd name="T63" fmla="*/ 2147483647 h 43"/>
              <a:gd name="T64" fmla="*/ 0 w 43"/>
              <a:gd name="T65" fmla="*/ 2147483647 h 43"/>
              <a:gd name="T66" fmla="*/ 2147483647 w 43"/>
              <a:gd name="T67" fmla="*/ 2147483647 h 43"/>
              <a:gd name="T68" fmla="*/ 2147483647 w 43"/>
              <a:gd name="T69" fmla="*/ 2147483647 h 43"/>
              <a:gd name="T70" fmla="*/ 2147483647 w 43"/>
              <a:gd name="T71" fmla="*/ 2147483647 h 43"/>
              <a:gd name="T72" fmla="*/ 2147483647 w 43"/>
              <a:gd name="T73" fmla="*/ 2147483647 h 43"/>
              <a:gd name="T74" fmla="*/ 2147483647 w 43"/>
              <a:gd name="T75" fmla="*/ 2147483647 h 43"/>
              <a:gd name="T76" fmla="*/ 2147483647 w 43"/>
              <a:gd name="T77" fmla="*/ 2147483647 h 43"/>
              <a:gd name="T78" fmla="*/ 2147483647 w 43"/>
              <a:gd name="T79" fmla="*/ 2147483647 h 43"/>
              <a:gd name="T80" fmla="*/ 2147483647 w 43"/>
              <a:gd name="T81" fmla="*/ 2147483647 h 43"/>
              <a:gd name="T82" fmla="*/ 2147483647 w 43"/>
              <a:gd name="T83" fmla="*/ 2147483647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
              <a:gd name="T127" fmla="*/ 0 h 43"/>
              <a:gd name="T128" fmla="*/ 43 w 43"/>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 h="43">
                <a:moveTo>
                  <a:pt x="22" y="43"/>
                </a:moveTo>
                <a:lnTo>
                  <a:pt x="27" y="43"/>
                </a:lnTo>
                <a:lnTo>
                  <a:pt x="30" y="43"/>
                </a:lnTo>
                <a:lnTo>
                  <a:pt x="32" y="41"/>
                </a:lnTo>
                <a:lnTo>
                  <a:pt x="35" y="41"/>
                </a:lnTo>
                <a:lnTo>
                  <a:pt x="38" y="38"/>
                </a:lnTo>
                <a:lnTo>
                  <a:pt x="40" y="35"/>
                </a:lnTo>
                <a:lnTo>
                  <a:pt x="43" y="32"/>
                </a:lnTo>
                <a:lnTo>
                  <a:pt x="43" y="30"/>
                </a:lnTo>
                <a:lnTo>
                  <a:pt x="43" y="24"/>
                </a:lnTo>
                <a:lnTo>
                  <a:pt x="43" y="22"/>
                </a:lnTo>
                <a:lnTo>
                  <a:pt x="43" y="19"/>
                </a:lnTo>
                <a:lnTo>
                  <a:pt x="43" y="13"/>
                </a:lnTo>
                <a:lnTo>
                  <a:pt x="43" y="11"/>
                </a:lnTo>
                <a:lnTo>
                  <a:pt x="40" y="8"/>
                </a:lnTo>
                <a:lnTo>
                  <a:pt x="38" y="5"/>
                </a:lnTo>
                <a:lnTo>
                  <a:pt x="35" y="3"/>
                </a:lnTo>
                <a:lnTo>
                  <a:pt x="32" y="3"/>
                </a:lnTo>
                <a:lnTo>
                  <a:pt x="30" y="0"/>
                </a:lnTo>
                <a:lnTo>
                  <a:pt x="27" y="0"/>
                </a:lnTo>
                <a:lnTo>
                  <a:pt x="22" y="0"/>
                </a:lnTo>
                <a:lnTo>
                  <a:pt x="19" y="0"/>
                </a:lnTo>
                <a:lnTo>
                  <a:pt x="16" y="0"/>
                </a:lnTo>
                <a:lnTo>
                  <a:pt x="11" y="3"/>
                </a:lnTo>
                <a:lnTo>
                  <a:pt x="8" y="3"/>
                </a:lnTo>
                <a:lnTo>
                  <a:pt x="6" y="5"/>
                </a:lnTo>
                <a:lnTo>
                  <a:pt x="3" y="8"/>
                </a:lnTo>
                <a:lnTo>
                  <a:pt x="3" y="11"/>
                </a:lnTo>
                <a:lnTo>
                  <a:pt x="0" y="13"/>
                </a:lnTo>
                <a:lnTo>
                  <a:pt x="0" y="19"/>
                </a:lnTo>
                <a:lnTo>
                  <a:pt x="0" y="22"/>
                </a:lnTo>
                <a:lnTo>
                  <a:pt x="0" y="24"/>
                </a:lnTo>
                <a:lnTo>
                  <a:pt x="0" y="30"/>
                </a:lnTo>
                <a:lnTo>
                  <a:pt x="3" y="32"/>
                </a:lnTo>
                <a:lnTo>
                  <a:pt x="3" y="35"/>
                </a:lnTo>
                <a:lnTo>
                  <a:pt x="6" y="38"/>
                </a:lnTo>
                <a:lnTo>
                  <a:pt x="8" y="41"/>
                </a:lnTo>
                <a:lnTo>
                  <a:pt x="11" y="41"/>
                </a:lnTo>
                <a:lnTo>
                  <a:pt x="16" y="43"/>
                </a:lnTo>
                <a:lnTo>
                  <a:pt x="19" y="43"/>
                </a:lnTo>
                <a:lnTo>
                  <a:pt x="22" y="43"/>
                </a:lnTo>
                <a:close/>
              </a:path>
            </a:pathLst>
          </a:custGeom>
          <a:solidFill>
            <a:srgbClr val="000000"/>
          </a:solidFill>
          <a:ln w="9525">
            <a:noFill/>
            <a:round/>
            <a:headEnd/>
            <a:tailEnd/>
          </a:ln>
        </p:spPr>
        <p:txBody>
          <a:bodyPr/>
          <a:lstStyle/>
          <a:p>
            <a:endParaRPr lang="en-US"/>
          </a:p>
        </p:txBody>
      </p:sp>
      <p:sp>
        <p:nvSpPr>
          <p:cNvPr id="147" name="Line 105"/>
          <p:cNvSpPr>
            <a:spLocks noChangeShapeType="1"/>
          </p:cNvSpPr>
          <p:nvPr/>
        </p:nvSpPr>
        <p:spPr bwMode="auto">
          <a:xfrm flipH="1">
            <a:off x="4450654" y="4436219"/>
            <a:ext cx="2909495" cy="1587"/>
          </a:xfrm>
          <a:prstGeom prst="line">
            <a:avLst/>
          </a:prstGeom>
          <a:noFill/>
          <a:ln w="17463">
            <a:solidFill>
              <a:srgbClr val="000000"/>
            </a:solidFill>
            <a:round/>
            <a:headEnd/>
            <a:tailEnd/>
          </a:ln>
        </p:spPr>
        <p:txBody>
          <a:bodyPr/>
          <a:lstStyle/>
          <a:p>
            <a:endParaRPr lang="en-US"/>
          </a:p>
        </p:txBody>
      </p:sp>
      <p:sp>
        <p:nvSpPr>
          <p:cNvPr id="148" name="Freeform 106"/>
          <p:cNvSpPr>
            <a:spLocks/>
          </p:cNvSpPr>
          <p:nvPr/>
        </p:nvSpPr>
        <p:spPr bwMode="auto">
          <a:xfrm>
            <a:off x="5666514" y="2707431"/>
            <a:ext cx="1155544" cy="854075"/>
          </a:xfrm>
          <a:custGeom>
            <a:avLst/>
            <a:gdLst>
              <a:gd name="T0" fmla="*/ 2147483647 w 729"/>
              <a:gd name="T1" fmla="*/ 2147483647 h 535"/>
              <a:gd name="T2" fmla="*/ 2147483647 w 729"/>
              <a:gd name="T3" fmla="*/ 2147483647 h 535"/>
              <a:gd name="T4" fmla="*/ 2147483647 w 729"/>
              <a:gd name="T5" fmla="*/ 0 h 535"/>
              <a:gd name="T6" fmla="*/ 0 w 729"/>
              <a:gd name="T7" fmla="*/ 0 h 535"/>
              <a:gd name="T8" fmla="*/ 0 60000 65536"/>
              <a:gd name="T9" fmla="*/ 0 60000 65536"/>
              <a:gd name="T10" fmla="*/ 0 60000 65536"/>
              <a:gd name="T11" fmla="*/ 0 60000 65536"/>
              <a:gd name="T12" fmla="*/ 0 w 729"/>
              <a:gd name="T13" fmla="*/ 0 h 535"/>
              <a:gd name="T14" fmla="*/ 729 w 729"/>
              <a:gd name="T15" fmla="*/ 535 h 535"/>
            </a:gdLst>
            <a:ahLst/>
            <a:cxnLst>
              <a:cxn ang="T8">
                <a:pos x="T0" y="T1"/>
              </a:cxn>
              <a:cxn ang="T9">
                <a:pos x="T2" y="T3"/>
              </a:cxn>
              <a:cxn ang="T10">
                <a:pos x="T4" y="T5"/>
              </a:cxn>
              <a:cxn ang="T11">
                <a:pos x="T6" y="T7"/>
              </a:cxn>
            </a:cxnLst>
            <a:rect l="T12" t="T13" r="T14" b="T15"/>
            <a:pathLst>
              <a:path w="729" h="535">
                <a:moveTo>
                  <a:pt x="729" y="532"/>
                </a:moveTo>
                <a:lnTo>
                  <a:pt x="429" y="535"/>
                </a:lnTo>
                <a:lnTo>
                  <a:pt x="429" y="0"/>
                </a:lnTo>
                <a:lnTo>
                  <a:pt x="0" y="0"/>
                </a:lnTo>
              </a:path>
            </a:pathLst>
          </a:custGeom>
          <a:noFill/>
          <a:ln w="17463">
            <a:solidFill>
              <a:srgbClr val="000000"/>
            </a:solidFill>
            <a:round/>
            <a:headEnd/>
            <a:tailEnd/>
          </a:ln>
        </p:spPr>
        <p:txBody>
          <a:bodyPr/>
          <a:lstStyle/>
          <a:p>
            <a:endParaRPr lang="en-US"/>
          </a:p>
        </p:txBody>
      </p:sp>
      <p:sp>
        <p:nvSpPr>
          <p:cNvPr id="149" name="Freeform 107"/>
          <p:cNvSpPr>
            <a:spLocks/>
          </p:cNvSpPr>
          <p:nvPr/>
        </p:nvSpPr>
        <p:spPr bwMode="auto">
          <a:xfrm>
            <a:off x="5666514" y="2932855"/>
            <a:ext cx="1155544" cy="1233488"/>
          </a:xfrm>
          <a:custGeom>
            <a:avLst/>
            <a:gdLst>
              <a:gd name="T0" fmla="*/ 2147483647 w 729"/>
              <a:gd name="T1" fmla="*/ 2147483647 h 773"/>
              <a:gd name="T2" fmla="*/ 2147483647 w 729"/>
              <a:gd name="T3" fmla="*/ 2147483647 h 773"/>
              <a:gd name="T4" fmla="*/ 2147483647 w 729"/>
              <a:gd name="T5" fmla="*/ 0 h 773"/>
              <a:gd name="T6" fmla="*/ 0 w 729"/>
              <a:gd name="T7" fmla="*/ 0 h 773"/>
              <a:gd name="T8" fmla="*/ 0 60000 65536"/>
              <a:gd name="T9" fmla="*/ 0 60000 65536"/>
              <a:gd name="T10" fmla="*/ 0 60000 65536"/>
              <a:gd name="T11" fmla="*/ 0 60000 65536"/>
              <a:gd name="T12" fmla="*/ 0 w 729"/>
              <a:gd name="T13" fmla="*/ 0 h 773"/>
              <a:gd name="T14" fmla="*/ 729 w 729"/>
              <a:gd name="T15" fmla="*/ 773 h 773"/>
            </a:gdLst>
            <a:ahLst/>
            <a:cxnLst>
              <a:cxn ang="T8">
                <a:pos x="T0" y="T1"/>
              </a:cxn>
              <a:cxn ang="T9">
                <a:pos x="T2" y="T3"/>
              </a:cxn>
              <a:cxn ang="T10">
                <a:pos x="T4" y="T5"/>
              </a:cxn>
              <a:cxn ang="T11">
                <a:pos x="T6" y="T7"/>
              </a:cxn>
            </a:cxnLst>
            <a:rect l="T12" t="T13" r="T14" b="T15"/>
            <a:pathLst>
              <a:path w="729" h="773">
                <a:moveTo>
                  <a:pt x="729" y="771"/>
                </a:moveTo>
                <a:lnTo>
                  <a:pt x="330" y="773"/>
                </a:lnTo>
                <a:lnTo>
                  <a:pt x="330" y="0"/>
                </a:lnTo>
                <a:lnTo>
                  <a:pt x="0" y="0"/>
                </a:lnTo>
              </a:path>
            </a:pathLst>
          </a:custGeom>
          <a:noFill/>
          <a:ln w="17463">
            <a:solidFill>
              <a:srgbClr val="000000"/>
            </a:solidFill>
            <a:round/>
            <a:headEnd/>
            <a:tailEnd/>
          </a:ln>
        </p:spPr>
        <p:txBody>
          <a:bodyPr/>
          <a:lstStyle/>
          <a:p>
            <a:endParaRPr lang="en-US"/>
          </a:p>
        </p:txBody>
      </p:sp>
      <p:sp>
        <p:nvSpPr>
          <p:cNvPr id="182" name="Rectangle 141"/>
          <p:cNvSpPr>
            <a:spLocks noChangeArrowheads="1"/>
          </p:cNvSpPr>
          <p:nvPr/>
        </p:nvSpPr>
        <p:spPr bwMode="auto">
          <a:xfrm>
            <a:off x="5525246" y="1646981"/>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0</a:t>
            </a:r>
            <a:endParaRPr lang="en-US" sz="2400">
              <a:latin typeface="Times New Roman" pitchFamily="18" charset="0"/>
            </a:endParaRPr>
          </a:p>
        </p:txBody>
      </p:sp>
      <p:sp>
        <p:nvSpPr>
          <p:cNvPr id="183" name="Rectangle 142"/>
          <p:cNvSpPr>
            <a:spLocks noChangeArrowheads="1"/>
          </p:cNvSpPr>
          <p:nvPr/>
        </p:nvSpPr>
        <p:spPr bwMode="auto">
          <a:xfrm>
            <a:off x="5525246" y="1870819"/>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1</a:t>
            </a:r>
            <a:endParaRPr lang="en-US" sz="2400">
              <a:latin typeface="Times New Roman" pitchFamily="18" charset="0"/>
            </a:endParaRPr>
          </a:p>
        </p:txBody>
      </p:sp>
      <p:sp>
        <p:nvSpPr>
          <p:cNvPr id="184" name="Rectangle 143"/>
          <p:cNvSpPr>
            <a:spLocks noChangeArrowheads="1"/>
          </p:cNvSpPr>
          <p:nvPr/>
        </p:nvSpPr>
        <p:spPr bwMode="auto">
          <a:xfrm>
            <a:off x="5291914" y="2621706"/>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n</a:t>
            </a:r>
            <a:endParaRPr lang="en-US" sz="2400">
              <a:latin typeface="Times New Roman" pitchFamily="18" charset="0"/>
            </a:endParaRPr>
          </a:p>
        </p:txBody>
      </p:sp>
      <p:sp>
        <p:nvSpPr>
          <p:cNvPr id="185" name="Rectangle 144"/>
          <p:cNvSpPr>
            <a:spLocks noChangeArrowheads="1"/>
          </p:cNvSpPr>
          <p:nvPr/>
        </p:nvSpPr>
        <p:spPr bwMode="auto">
          <a:xfrm>
            <a:off x="5372866" y="2621706"/>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 </a:t>
            </a:r>
            <a:endParaRPr lang="en-US" sz="2400">
              <a:latin typeface="Times New Roman" pitchFamily="18" charset="0"/>
            </a:endParaRPr>
          </a:p>
        </p:txBody>
      </p:sp>
      <p:sp>
        <p:nvSpPr>
          <p:cNvPr id="186" name="Rectangle 145"/>
          <p:cNvSpPr>
            <a:spLocks noChangeArrowheads="1"/>
          </p:cNvSpPr>
          <p:nvPr/>
        </p:nvSpPr>
        <p:spPr bwMode="auto">
          <a:xfrm>
            <a:off x="5410961" y="2621706"/>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dirty="0">
                <a:solidFill>
                  <a:srgbClr val="000000"/>
                </a:solidFill>
                <a:latin typeface="Arial" charset="0"/>
              </a:rPr>
              <a:t>–</a:t>
            </a:r>
            <a:endParaRPr lang="en-US" sz="2400" dirty="0">
              <a:latin typeface="Times New Roman" pitchFamily="18" charset="0"/>
            </a:endParaRPr>
          </a:p>
        </p:txBody>
      </p:sp>
      <p:sp>
        <p:nvSpPr>
          <p:cNvPr id="187" name="Rectangle 146"/>
          <p:cNvSpPr>
            <a:spLocks noChangeArrowheads="1"/>
          </p:cNvSpPr>
          <p:nvPr/>
        </p:nvSpPr>
        <p:spPr bwMode="auto">
          <a:xfrm>
            <a:off x="5517309" y="2621706"/>
            <a:ext cx="38472"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a:solidFill>
                  <a:srgbClr val="000000"/>
                </a:solidFill>
                <a:latin typeface="Arial" charset="0"/>
              </a:rPr>
              <a:t> </a:t>
            </a:r>
            <a:endParaRPr lang="en-US" sz="2400">
              <a:latin typeface="Times New Roman" pitchFamily="18" charset="0"/>
            </a:endParaRPr>
          </a:p>
        </p:txBody>
      </p:sp>
      <p:sp>
        <p:nvSpPr>
          <p:cNvPr id="188" name="Rectangle 147"/>
          <p:cNvSpPr>
            <a:spLocks noChangeArrowheads="1"/>
          </p:cNvSpPr>
          <p:nvPr/>
        </p:nvSpPr>
        <p:spPr bwMode="auto">
          <a:xfrm>
            <a:off x="5555404" y="2621706"/>
            <a:ext cx="78548" cy="169277"/>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100" dirty="0">
                <a:solidFill>
                  <a:srgbClr val="000000"/>
                </a:solidFill>
                <a:latin typeface="Arial" charset="0"/>
              </a:rPr>
              <a:t>2</a:t>
            </a:r>
            <a:endParaRPr lang="en-US" sz="2400" dirty="0">
              <a:latin typeface="Times New Roman" pitchFamily="18" charset="0"/>
            </a:endParaRPr>
          </a:p>
        </p:txBody>
      </p:sp>
      <p:sp>
        <p:nvSpPr>
          <p:cNvPr id="189" name="Rectangle 148"/>
          <p:cNvSpPr>
            <a:spLocks noChangeArrowheads="1"/>
          </p:cNvSpPr>
          <p:nvPr/>
        </p:nvSpPr>
        <p:spPr bwMode="auto">
          <a:xfrm>
            <a:off x="5324084" y="2851894"/>
            <a:ext cx="280526" cy="169277"/>
          </a:xfrm>
          <a:prstGeom prst="rect">
            <a:avLst/>
          </a:prstGeom>
          <a:noFill/>
          <a:ln w="9525">
            <a:noFill/>
            <a:miter lim="800000"/>
            <a:headEnd/>
            <a:tailEnd/>
          </a:ln>
        </p:spPr>
        <p:txBody>
          <a:bodyPr wrap="none" lIns="0" tIns="0" rIns="0" bIns="0">
            <a:spAutoFit/>
          </a:bodyPr>
          <a:lstStyle/>
          <a:p>
            <a:pPr algn="r" eaLnBrk="0" hangingPunct="0">
              <a:lnSpc>
                <a:spcPct val="100000"/>
              </a:lnSpc>
            </a:pPr>
            <a:r>
              <a:rPr lang="en-US" sz="1100">
                <a:solidFill>
                  <a:srgbClr val="000000"/>
                </a:solidFill>
                <a:latin typeface="Arial" charset="0"/>
              </a:rPr>
              <a:t>n - 1</a:t>
            </a:r>
            <a:endParaRPr lang="en-US" sz="2400">
              <a:latin typeface="Times New Roman" pitchFamily="18" charset="0"/>
            </a:endParaRPr>
          </a:p>
        </p:txBody>
      </p:sp>
      <p:sp>
        <p:nvSpPr>
          <p:cNvPr id="190" name="Freeform 149"/>
          <p:cNvSpPr>
            <a:spLocks/>
          </p:cNvSpPr>
          <p:nvPr/>
        </p:nvSpPr>
        <p:spPr bwMode="auto">
          <a:xfrm>
            <a:off x="5780799" y="2321669"/>
            <a:ext cx="25397" cy="26987"/>
          </a:xfrm>
          <a:custGeom>
            <a:avLst/>
            <a:gdLst>
              <a:gd name="T0" fmla="*/ 2147483647 w 16"/>
              <a:gd name="T1" fmla="*/ 2147483647 h 17"/>
              <a:gd name="T2" fmla="*/ 2147483647 w 16"/>
              <a:gd name="T3" fmla="*/ 2147483647 h 17"/>
              <a:gd name="T4" fmla="*/ 2147483647 w 16"/>
              <a:gd name="T5" fmla="*/ 2147483647 h 17"/>
              <a:gd name="T6" fmla="*/ 2147483647 w 16"/>
              <a:gd name="T7" fmla="*/ 2147483647 h 17"/>
              <a:gd name="T8" fmla="*/ 2147483647 w 16"/>
              <a:gd name="T9" fmla="*/ 2147483647 h 17"/>
              <a:gd name="T10" fmla="*/ 2147483647 w 16"/>
              <a:gd name="T11" fmla="*/ 0 h 17"/>
              <a:gd name="T12" fmla="*/ 2147483647 w 16"/>
              <a:gd name="T13" fmla="*/ 0 h 17"/>
              <a:gd name="T14" fmla="*/ 2147483647 w 16"/>
              <a:gd name="T15" fmla="*/ 0 h 17"/>
              <a:gd name="T16" fmla="*/ 2147483647 w 16"/>
              <a:gd name="T17" fmla="*/ 0 h 17"/>
              <a:gd name="T18" fmla="*/ 2147483647 w 16"/>
              <a:gd name="T19" fmla="*/ 0 h 17"/>
              <a:gd name="T20" fmla="*/ 2147483647 w 16"/>
              <a:gd name="T21" fmla="*/ 0 h 17"/>
              <a:gd name="T22" fmla="*/ 2147483647 w 16"/>
              <a:gd name="T23" fmla="*/ 0 h 17"/>
              <a:gd name="T24" fmla="*/ 2147483647 w 16"/>
              <a:gd name="T25" fmla="*/ 0 h 17"/>
              <a:gd name="T26" fmla="*/ 2147483647 w 16"/>
              <a:gd name="T27" fmla="*/ 0 h 17"/>
              <a:gd name="T28" fmla="*/ 2147483647 w 16"/>
              <a:gd name="T29" fmla="*/ 0 h 17"/>
              <a:gd name="T30" fmla="*/ 2147483647 w 16"/>
              <a:gd name="T31" fmla="*/ 0 h 17"/>
              <a:gd name="T32" fmla="*/ 0 w 16"/>
              <a:gd name="T33" fmla="*/ 2147483647 h 17"/>
              <a:gd name="T34" fmla="*/ 0 w 16"/>
              <a:gd name="T35" fmla="*/ 2147483647 h 17"/>
              <a:gd name="T36" fmla="*/ 0 w 16"/>
              <a:gd name="T37" fmla="*/ 2147483647 h 17"/>
              <a:gd name="T38" fmla="*/ 0 w 16"/>
              <a:gd name="T39" fmla="*/ 2147483647 h 17"/>
              <a:gd name="T40" fmla="*/ 0 w 16"/>
              <a:gd name="T41" fmla="*/ 2147483647 h 17"/>
              <a:gd name="T42" fmla="*/ 0 w 16"/>
              <a:gd name="T43" fmla="*/ 2147483647 h 17"/>
              <a:gd name="T44" fmla="*/ 0 w 16"/>
              <a:gd name="T45" fmla="*/ 2147483647 h 17"/>
              <a:gd name="T46" fmla="*/ 0 w 16"/>
              <a:gd name="T47" fmla="*/ 2147483647 h 17"/>
              <a:gd name="T48" fmla="*/ 0 w 16"/>
              <a:gd name="T49" fmla="*/ 2147483647 h 17"/>
              <a:gd name="T50" fmla="*/ 2147483647 w 16"/>
              <a:gd name="T51" fmla="*/ 2147483647 h 17"/>
              <a:gd name="T52" fmla="*/ 2147483647 w 16"/>
              <a:gd name="T53" fmla="*/ 2147483647 h 17"/>
              <a:gd name="T54" fmla="*/ 2147483647 w 16"/>
              <a:gd name="T55" fmla="*/ 2147483647 h 17"/>
              <a:gd name="T56" fmla="*/ 2147483647 w 16"/>
              <a:gd name="T57" fmla="*/ 2147483647 h 17"/>
              <a:gd name="T58" fmla="*/ 2147483647 w 16"/>
              <a:gd name="T59" fmla="*/ 2147483647 h 17"/>
              <a:gd name="T60" fmla="*/ 2147483647 w 16"/>
              <a:gd name="T61" fmla="*/ 2147483647 h 17"/>
              <a:gd name="T62" fmla="*/ 2147483647 w 16"/>
              <a:gd name="T63" fmla="*/ 2147483647 h 17"/>
              <a:gd name="T64" fmla="*/ 2147483647 w 16"/>
              <a:gd name="T65" fmla="*/ 2147483647 h 17"/>
              <a:gd name="T66" fmla="*/ 2147483647 w 16"/>
              <a:gd name="T67" fmla="*/ 2147483647 h 17"/>
              <a:gd name="T68" fmla="*/ 2147483647 w 16"/>
              <a:gd name="T69" fmla="*/ 2147483647 h 17"/>
              <a:gd name="T70" fmla="*/ 2147483647 w 16"/>
              <a:gd name="T71" fmla="*/ 2147483647 h 17"/>
              <a:gd name="T72" fmla="*/ 2147483647 w 16"/>
              <a:gd name="T73" fmla="*/ 2147483647 h 17"/>
              <a:gd name="T74" fmla="*/ 2147483647 w 16"/>
              <a:gd name="T75" fmla="*/ 2147483647 h 17"/>
              <a:gd name="T76" fmla="*/ 2147483647 w 16"/>
              <a:gd name="T77" fmla="*/ 2147483647 h 17"/>
              <a:gd name="T78" fmla="*/ 2147483647 w 16"/>
              <a:gd name="T79" fmla="*/ 2147483647 h 17"/>
              <a:gd name="T80" fmla="*/ 2147483647 w 16"/>
              <a:gd name="T81" fmla="*/ 2147483647 h 17"/>
              <a:gd name="T82" fmla="*/ 2147483647 w 16"/>
              <a:gd name="T83" fmla="*/ 2147483647 h 17"/>
              <a:gd name="T84" fmla="*/ 2147483647 w 16"/>
              <a:gd name="T85" fmla="*/ 2147483647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
              <a:gd name="T130" fmla="*/ 0 h 17"/>
              <a:gd name="T131" fmla="*/ 16 w 16"/>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 h="17">
                <a:moveTo>
                  <a:pt x="16" y="6"/>
                </a:moveTo>
                <a:lnTo>
                  <a:pt x="16" y="6"/>
                </a:lnTo>
                <a:lnTo>
                  <a:pt x="16" y="3"/>
                </a:lnTo>
                <a:lnTo>
                  <a:pt x="14" y="3"/>
                </a:lnTo>
                <a:lnTo>
                  <a:pt x="14" y="0"/>
                </a:lnTo>
                <a:lnTo>
                  <a:pt x="11" y="0"/>
                </a:lnTo>
                <a:lnTo>
                  <a:pt x="8" y="0"/>
                </a:lnTo>
                <a:lnTo>
                  <a:pt x="6" y="0"/>
                </a:lnTo>
                <a:lnTo>
                  <a:pt x="3" y="0"/>
                </a:lnTo>
                <a:lnTo>
                  <a:pt x="0" y="3"/>
                </a:lnTo>
                <a:lnTo>
                  <a:pt x="0" y="6"/>
                </a:lnTo>
                <a:lnTo>
                  <a:pt x="0" y="9"/>
                </a:lnTo>
                <a:lnTo>
                  <a:pt x="0" y="11"/>
                </a:lnTo>
                <a:lnTo>
                  <a:pt x="3" y="14"/>
                </a:lnTo>
                <a:lnTo>
                  <a:pt x="6" y="14"/>
                </a:lnTo>
                <a:lnTo>
                  <a:pt x="6" y="17"/>
                </a:lnTo>
                <a:lnTo>
                  <a:pt x="8" y="17"/>
                </a:lnTo>
                <a:lnTo>
                  <a:pt x="11" y="17"/>
                </a:lnTo>
                <a:lnTo>
                  <a:pt x="11" y="14"/>
                </a:lnTo>
                <a:lnTo>
                  <a:pt x="14" y="14"/>
                </a:lnTo>
                <a:lnTo>
                  <a:pt x="14" y="11"/>
                </a:lnTo>
                <a:lnTo>
                  <a:pt x="16" y="11"/>
                </a:lnTo>
                <a:lnTo>
                  <a:pt x="16" y="9"/>
                </a:lnTo>
                <a:lnTo>
                  <a:pt x="16" y="6"/>
                </a:lnTo>
                <a:close/>
              </a:path>
            </a:pathLst>
          </a:custGeom>
          <a:solidFill>
            <a:srgbClr val="000000"/>
          </a:solidFill>
          <a:ln w="9525">
            <a:noFill/>
            <a:round/>
            <a:headEnd/>
            <a:tailEnd/>
          </a:ln>
        </p:spPr>
        <p:txBody>
          <a:bodyPr/>
          <a:lstStyle/>
          <a:p>
            <a:endParaRPr lang="en-US"/>
          </a:p>
        </p:txBody>
      </p:sp>
      <p:sp>
        <p:nvSpPr>
          <p:cNvPr id="191" name="Freeform 150"/>
          <p:cNvSpPr>
            <a:spLocks/>
          </p:cNvSpPr>
          <p:nvPr/>
        </p:nvSpPr>
        <p:spPr bwMode="auto">
          <a:xfrm>
            <a:off x="5780799" y="2231180"/>
            <a:ext cx="25397" cy="26988"/>
          </a:xfrm>
          <a:custGeom>
            <a:avLst/>
            <a:gdLst>
              <a:gd name="T0" fmla="*/ 2147483647 w 16"/>
              <a:gd name="T1" fmla="*/ 2147483647 h 17"/>
              <a:gd name="T2" fmla="*/ 2147483647 w 16"/>
              <a:gd name="T3" fmla="*/ 2147483647 h 17"/>
              <a:gd name="T4" fmla="*/ 2147483647 w 16"/>
              <a:gd name="T5" fmla="*/ 2147483647 h 17"/>
              <a:gd name="T6" fmla="*/ 2147483647 w 16"/>
              <a:gd name="T7" fmla="*/ 2147483647 h 17"/>
              <a:gd name="T8" fmla="*/ 2147483647 w 16"/>
              <a:gd name="T9" fmla="*/ 2147483647 h 17"/>
              <a:gd name="T10" fmla="*/ 2147483647 w 16"/>
              <a:gd name="T11" fmla="*/ 2147483647 h 17"/>
              <a:gd name="T12" fmla="*/ 2147483647 w 16"/>
              <a:gd name="T13" fmla="*/ 0 h 17"/>
              <a:gd name="T14" fmla="*/ 2147483647 w 16"/>
              <a:gd name="T15" fmla="*/ 0 h 17"/>
              <a:gd name="T16" fmla="*/ 2147483647 w 16"/>
              <a:gd name="T17" fmla="*/ 0 h 17"/>
              <a:gd name="T18" fmla="*/ 2147483647 w 16"/>
              <a:gd name="T19" fmla="*/ 0 h 17"/>
              <a:gd name="T20" fmla="*/ 2147483647 w 16"/>
              <a:gd name="T21" fmla="*/ 0 h 17"/>
              <a:gd name="T22" fmla="*/ 2147483647 w 16"/>
              <a:gd name="T23" fmla="*/ 0 h 17"/>
              <a:gd name="T24" fmla="*/ 2147483647 w 16"/>
              <a:gd name="T25" fmla="*/ 0 h 17"/>
              <a:gd name="T26" fmla="*/ 2147483647 w 16"/>
              <a:gd name="T27" fmla="*/ 0 h 17"/>
              <a:gd name="T28" fmla="*/ 2147483647 w 16"/>
              <a:gd name="T29" fmla="*/ 0 h 17"/>
              <a:gd name="T30" fmla="*/ 2147483647 w 16"/>
              <a:gd name="T31" fmla="*/ 2147483647 h 17"/>
              <a:gd name="T32" fmla="*/ 0 w 16"/>
              <a:gd name="T33" fmla="*/ 2147483647 h 17"/>
              <a:gd name="T34" fmla="*/ 0 w 16"/>
              <a:gd name="T35" fmla="*/ 2147483647 h 17"/>
              <a:gd name="T36" fmla="*/ 0 w 16"/>
              <a:gd name="T37" fmla="*/ 2147483647 h 17"/>
              <a:gd name="T38" fmla="*/ 0 w 16"/>
              <a:gd name="T39" fmla="*/ 2147483647 h 17"/>
              <a:gd name="T40" fmla="*/ 0 w 16"/>
              <a:gd name="T41" fmla="*/ 2147483647 h 17"/>
              <a:gd name="T42" fmla="*/ 0 w 16"/>
              <a:gd name="T43" fmla="*/ 2147483647 h 17"/>
              <a:gd name="T44" fmla="*/ 0 w 16"/>
              <a:gd name="T45" fmla="*/ 2147483647 h 17"/>
              <a:gd name="T46" fmla="*/ 0 w 16"/>
              <a:gd name="T47" fmla="*/ 2147483647 h 17"/>
              <a:gd name="T48" fmla="*/ 0 w 16"/>
              <a:gd name="T49" fmla="*/ 2147483647 h 17"/>
              <a:gd name="T50" fmla="*/ 2147483647 w 16"/>
              <a:gd name="T51" fmla="*/ 2147483647 h 17"/>
              <a:gd name="T52" fmla="*/ 2147483647 w 16"/>
              <a:gd name="T53" fmla="*/ 2147483647 h 17"/>
              <a:gd name="T54" fmla="*/ 2147483647 w 16"/>
              <a:gd name="T55" fmla="*/ 2147483647 h 17"/>
              <a:gd name="T56" fmla="*/ 2147483647 w 16"/>
              <a:gd name="T57" fmla="*/ 2147483647 h 17"/>
              <a:gd name="T58" fmla="*/ 2147483647 w 16"/>
              <a:gd name="T59" fmla="*/ 2147483647 h 17"/>
              <a:gd name="T60" fmla="*/ 2147483647 w 16"/>
              <a:gd name="T61" fmla="*/ 2147483647 h 17"/>
              <a:gd name="T62" fmla="*/ 2147483647 w 16"/>
              <a:gd name="T63" fmla="*/ 2147483647 h 17"/>
              <a:gd name="T64" fmla="*/ 2147483647 w 16"/>
              <a:gd name="T65" fmla="*/ 2147483647 h 17"/>
              <a:gd name="T66" fmla="*/ 2147483647 w 16"/>
              <a:gd name="T67" fmla="*/ 2147483647 h 17"/>
              <a:gd name="T68" fmla="*/ 2147483647 w 16"/>
              <a:gd name="T69" fmla="*/ 2147483647 h 17"/>
              <a:gd name="T70" fmla="*/ 2147483647 w 16"/>
              <a:gd name="T71" fmla="*/ 2147483647 h 17"/>
              <a:gd name="T72" fmla="*/ 2147483647 w 16"/>
              <a:gd name="T73" fmla="*/ 2147483647 h 17"/>
              <a:gd name="T74" fmla="*/ 2147483647 w 16"/>
              <a:gd name="T75" fmla="*/ 2147483647 h 17"/>
              <a:gd name="T76" fmla="*/ 2147483647 w 16"/>
              <a:gd name="T77" fmla="*/ 2147483647 h 17"/>
              <a:gd name="T78" fmla="*/ 2147483647 w 16"/>
              <a:gd name="T79" fmla="*/ 2147483647 h 17"/>
              <a:gd name="T80" fmla="*/ 2147483647 w 16"/>
              <a:gd name="T81" fmla="*/ 2147483647 h 17"/>
              <a:gd name="T82" fmla="*/ 2147483647 w 16"/>
              <a:gd name="T83" fmla="*/ 2147483647 h 17"/>
              <a:gd name="T84" fmla="*/ 2147483647 w 16"/>
              <a:gd name="T85" fmla="*/ 2147483647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
              <a:gd name="T130" fmla="*/ 0 h 17"/>
              <a:gd name="T131" fmla="*/ 16 w 16"/>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 h="17">
                <a:moveTo>
                  <a:pt x="16" y="6"/>
                </a:moveTo>
                <a:lnTo>
                  <a:pt x="16" y="6"/>
                </a:lnTo>
                <a:lnTo>
                  <a:pt x="16" y="3"/>
                </a:lnTo>
                <a:lnTo>
                  <a:pt x="14" y="3"/>
                </a:lnTo>
                <a:lnTo>
                  <a:pt x="14" y="0"/>
                </a:lnTo>
                <a:lnTo>
                  <a:pt x="11" y="0"/>
                </a:lnTo>
                <a:lnTo>
                  <a:pt x="8" y="0"/>
                </a:lnTo>
                <a:lnTo>
                  <a:pt x="6" y="0"/>
                </a:lnTo>
                <a:lnTo>
                  <a:pt x="3" y="0"/>
                </a:lnTo>
                <a:lnTo>
                  <a:pt x="3" y="3"/>
                </a:lnTo>
                <a:lnTo>
                  <a:pt x="0" y="3"/>
                </a:lnTo>
                <a:lnTo>
                  <a:pt x="0" y="6"/>
                </a:lnTo>
                <a:lnTo>
                  <a:pt x="0" y="9"/>
                </a:lnTo>
                <a:lnTo>
                  <a:pt x="0" y="11"/>
                </a:lnTo>
                <a:lnTo>
                  <a:pt x="0" y="14"/>
                </a:lnTo>
                <a:lnTo>
                  <a:pt x="3" y="14"/>
                </a:lnTo>
                <a:lnTo>
                  <a:pt x="6" y="17"/>
                </a:lnTo>
                <a:lnTo>
                  <a:pt x="8" y="17"/>
                </a:lnTo>
                <a:lnTo>
                  <a:pt x="11" y="17"/>
                </a:lnTo>
                <a:lnTo>
                  <a:pt x="14" y="14"/>
                </a:lnTo>
                <a:lnTo>
                  <a:pt x="16" y="11"/>
                </a:lnTo>
                <a:lnTo>
                  <a:pt x="16" y="9"/>
                </a:lnTo>
                <a:lnTo>
                  <a:pt x="16" y="6"/>
                </a:lnTo>
                <a:close/>
              </a:path>
            </a:pathLst>
          </a:custGeom>
          <a:solidFill>
            <a:srgbClr val="000000"/>
          </a:solidFill>
          <a:ln w="9525">
            <a:noFill/>
            <a:round/>
            <a:headEnd/>
            <a:tailEnd/>
          </a:ln>
        </p:spPr>
        <p:txBody>
          <a:bodyPr/>
          <a:lstStyle/>
          <a:p>
            <a:endParaRPr lang="en-US"/>
          </a:p>
        </p:txBody>
      </p:sp>
      <p:sp>
        <p:nvSpPr>
          <p:cNvPr id="192" name="Freeform 151"/>
          <p:cNvSpPr>
            <a:spLocks/>
          </p:cNvSpPr>
          <p:nvPr/>
        </p:nvSpPr>
        <p:spPr bwMode="auto">
          <a:xfrm>
            <a:off x="5780799" y="2408981"/>
            <a:ext cx="25397" cy="30163"/>
          </a:xfrm>
          <a:custGeom>
            <a:avLst/>
            <a:gdLst>
              <a:gd name="T0" fmla="*/ 2147483647 w 16"/>
              <a:gd name="T1" fmla="*/ 2147483647 h 19"/>
              <a:gd name="T2" fmla="*/ 2147483647 w 16"/>
              <a:gd name="T3" fmla="*/ 2147483647 h 19"/>
              <a:gd name="T4" fmla="*/ 2147483647 w 16"/>
              <a:gd name="T5" fmla="*/ 2147483647 h 19"/>
              <a:gd name="T6" fmla="*/ 2147483647 w 16"/>
              <a:gd name="T7" fmla="*/ 2147483647 h 19"/>
              <a:gd name="T8" fmla="*/ 2147483647 w 16"/>
              <a:gd name="T9" fmla="*/ 2147483647 h 19"/>
              <a:gd name="T10" fmla="*/ 2147483647 w 16"/>
              <a:gd name="T11" fmla="*/ 2147483647 h 19"/>
              <a:gd name="T12" fmla="*/ 2147483647 w 16"/>
              <a:gd name="T13" fmla="*/ 2147483647 h 19"/>
              <a:gd name="T14" fmla="*/ 2147483647 w 16"/>
              <a:gd name="T15" fmla="*/ 2147483647 h 19"/>
              <a:gd name="T16" fmla="*/ 2147483647 w 16"/>
              <a:gd name="T17" fmla="*/ 2147483647 h 19"/>
              <a:gd name="T18" fmla="*/ 2147483647 w 16"/>
              <a:gd name="T19" fmla="*/ 0 h 19"/>
              <a:gd name="T20" fmla="*/ 2147483647 w 16"/>
              <a:gd name="T21" fmla="*/ 0 h 19"/>
              <a:gd name="T22" fmla="*/ 2147483647 w 16"/>
              <a:gd name="T23" fmla="*/ 0 h 19"/>
              <a:gd name="T24" fmla="*/ 2147483647 w 16"/>
              <a:gd name="T25" fmla="*/ 2147483647 h 19"/>
              <a:gd name="T26" fmla="*/ 2147483647 w 16"/>
              <a:gd name="T27" fmla="*/ 2147483647 h 19"/>
              <a:gd name="T28" fmla="*/ 2147483647 w 16"/>
              <a:gd name="T29" fmla="*/ 2147483647 h 19"/>
              <a:gd name="T30" fmla="*/ 2147483647 w 16"/>
              <a:gd name="T31" fmla="*/ 2147483647 h 19"/>
              <a:gd name="T32" fmla="*/ 0 w 16"/>
              <a:gd name="T33" fmla="*/ 2147483647 h 19"/>
              <a:gd name="T34" fmla="*/ 0 w 16"/>
              <a:gd name="T35" fmla="*/ 2147483647 h 19"/>
              <a:gd name="T36" fmla="*/ 0 w 16"/>
              <a:gd name="T37" fmla="*/ 2147483647 h 19"/>
              <a:gd name="T38" fmla="*/ 0 w 16"/>
              <a:gd name="T39" fmla="*/ 2147483647 h 19"/>
              <a:gd name="T40" fmla="*/ 0 w 16"/>
              <a:gd name="T41" fmla="*/ 2147483647 h 19"/>
              <a:gd name="T42" fmla="*/ 0 w 16"/>
              <a:gd name="T43" fmla="*/ 2147483647 h 19"/>
              <a:gd name="T44" fmla="*/ 0 w 16"/>
              <a:gd name="T45" fmla="*/ 2147483647 h 19"/>
              <a:gd name="T46" fmla="*/ 0 w 16"/>
              <a:gd name="T47" fmla="*/ 2147483647 h 19"/>
              <a:gd name="T48" fmla="*/ 0 w 16"/>
              <a:gd name="T49" fmla="*/ 2147483647 h 19"/>
              <a:gd name="T50" fmla="*/ 2147483647 w 16"/>
              <a:gd name="T51" fmla="*/ 2147483647 h 19"/>
              <a:gd name="T52" fmla="*/ 2147483647 w 16"/>
              <a:gd name="T53" fmla="*/ 2147483647 h 19"/>
              <a:gd name="T54" fmla="*/ 2147483647 w 16"/>
              <a:gd name="T55" fmla="*/ 2147483647 h 19"/>
              <a:gd name="T56" fmla="*/ 2147483647 w 16"/>
              <a:gd name="T57" fmla="*/ 2147483647 h 19"/>
              <a:gd name="T58" fmla="*/ 2147483647 w 16"/>
              <a:gd name="T59" fmla="*/ 2147483647 h 19"/>
              <a:gd name="T60" fmla="*/ 2147483647 w 16"/>
              <a:gd name="T61" fmla="*/ 2147483647 h 19"/>
              <a:gd name="T62" fmla="*/ 2147483647 w 16"/>
              <a:gd name="T63" fmla="*/ 2147483647 h 19"/>
              <a:gd name="T64" fmla="*/ 2147483647 w 16"/>
              <a:gd name="T65" fmla="*/ 2147483647 h 19"/>
              <a:gd name="T66" fmla="*/ 2147483647 w 16"/>
              <a:gd name="T67" fmla="*/ 2147483647 h 19"/>
              <a:gd name="T68" fmla="*/ 2147483647 w 16"/>
              <a:gd name="T69" fmla="*/ 2147483647 h 19"/>
              <a:gd name="T70" fmla="*/ 2147483647 w 16"/>
              <a:gd name="T71" fmla="*/ 2147483647 h 19"/>
              <a:gd name="T72" fmla="*/ 2147483647 w 16"/>
              <a:gd name="T73" fmla="*/ 2147483647 h 19"/>
              <a:gd name="T74" fmla="*/ 2147483647 w 16"/>
              <a:gd name="T75" fmla="*/ 2147483647 h 19"/>
              <a:gd name="T76" fmla="*/ 2147483647 w 16"/>
              <a:gd name="T77" fmla="*/ 2147483647 h 19"/>
              <a:gd name="T78" fmla="*/ 2147483647 w 16"/>
              <a:gd name="T79" fmla="*/ 2147483647 h 19"/>
              <a:gd name="T80" fmla="*/ 2147483647 w 16"/>
              <a:gd name="T81" fmla="*/ 2147483647 h 19"/>
              <a:gd name="T82" fmla="*/ 2147483647 w 16"/>
              <a:gd name="T83" fmla="*/ 2147483647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
              <a:gd name="T127" fmla="*/ 0 h 19"/>
              <a:gd name="T128" fmla="*/ 16 w 16"/>
              <a:gd name="T129" fmla="*/ 19 h 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 h="19">
                <a:moveTo>
                  <a:pt x="16" y="8"/>
                </a:moveTo>
                <a:lnTo>
                  <a:pt x="16" y="8"/>
                </a:lnTo>
                <a:lnTo>
                  <a:pt x="16" y="5"/>
                </a:lnTo>
                <a:lnTo>
                  <a:pt x="14" y="5"/>
                </a:lnTo>
                <a:lnTo>
                  <a:pt x="14" y="2"/>
                </a:lnTo>
                <a:lnTo>
                  <a:pt x="11" y="2"/>
                </a:lnTo>
                <a:lnTo>
                  <a:pt x="8" y="0"/>
                </a:lnTo>
                <a:lnTo>
                  <a:pt x="6" y="0"/>
                </a:lnTo>
                <a:lnTo>
                  <a:pt x="6" y="2"/>
                </a:lnTo>
                <a:lnTo>
                  <a:pt x="3" y="2"/>
                </a:lnTo>
                <a:lnTo>
                  <a:pt x="0" y="5"/>
                </a:lnTo>
                <a:lnTo>
                  <a:pt x="0" y="8"/>
                </a:lnTo>
                <a:lnTo>
                  <a:pt x="0" y="11"/>
                </a:lnTo>
                <a:lnTo>
                  <a:pt x="0" y="13"/>
                </a:lnTo>
                <a:lnTo>
                  <a:pt x="3" y="16"/>
                </a:lnTo>
                <a:lnTo>
                  <a:pt x="6" y="16"/>
                </a:lnTo>
                <a:lnTo>
                  <a:pt x="6" y="19"/>
                </a:lnTo>
                <a:lnTo>
                  <a:pt x="8" y="19"/>
                </a:lnTo>
                <a:lnTo>
                  <a:pt x="11" y="16"/>
                </a:lnTo>
                <a:lnTo>
                  <a:pt x="14" y="16"/>
                </a:lnTo>
                <a:lnTo>
                  <a:pt x="14" y="13"/>
                </a:lnTo>
                <a:lnTo>
                  <a:pt x="16" y="13"/>
                </a:lnTo>
                <a:lnTo>
                  <a:pt x="16" y="11"/>
                </a:lnTo>
                <a:lnTo>
                  <a:pt x="16" y="8"/>
                </a:lnTo>
                <a:close/>
              </a:path>
            </a:pathLst>
          </a:custGeom>
          <a:solidFill>
            <a:srgbClr val="000000"/>
          </a:solidFill>
          <a:ln w="9525">
            <a:noFill/>
            <a:round/>
            <a:headEnd/>
            <a:tailEnd/>
          </a:ln>
        </p:spPr>
        <p:txBody>
          <a:bodyPr/>
          <a:lstStyle/>
          <a:p>
            <a:endParaRPr lang="en-US"/>
          </a:p>
        </p:txBody>
      </p:sp>
      <p:sp>
        <p:nvSpPr>
          <p:cNvPr id="193" name="Freeform 152"/>
          <p:cNvSpPr>
            <a:spLocks/>
          </p:cNvSpPr>
          <p:nvPr/>
        </p:nvSpPr>
        <p:spPr bwMode="auto">
          <a:xfrm>
            <a:off x="6468094" y="2574081"/>
            <a:ext cx="73015" cy="73025"/>
          </a:xfrm>
          <a:custGeom>
            <a:avLst/>
            <a:gdLst>
              <a:gd name="T0" fmla="*/ 2147483647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2147483647 h 46"/>
              <a:gd name="T16" fmla="*/ 2147483647 w 46"/>
              <a:gd name="T17" fmla="*/ 2147483647 h 46"/>
              <a:gd name="T18" fmla="*/ 2147483647 w 46"/>
              <a:gd name="T19" fmla="*/ 2147483647 h 46"/>
              <a:gd name="T20" fmla="*/ 2147483647 w 46"/>
              <a:gd name="T21" fmla="*/ 2147483647 h 46"/>
              <a:gd name="T22" fmla="*/ 2147483647 w 46"/>
              <a:gd name="T23" fmla="*/ 2147483647 h 46"/>
              <a:gd name="T24" fmla="*/ 2147483647 w 46"/>
              <a:gd name="T25" fmla="*/ 2147483647 h 46"/>
              <a:gd name="T26" fmla="*/ 2147483647 w 46"/>
              <a:gd name="T27" fmla="*/ 2147483647 h 46"/>
              <a:gd name="T28" fmla="*/ 2147483647 w 46"/>
              <a:gd name="T29" fmla="*/ 2147483647 h 46"/>
              <a:gd name="T30" fmla="*/ 2147483647 w 46"/>
              <a:gd name="T31" fmla="*/ 2147483647 h 46"/>
              <a:gd name="T32" fmla="*/ 2147483647 w 46"/>
              <a:gd name="T33" fmla="*/ 2147483647 h 46"/>
              <a:gd name="T34" fmla="*/ 2147483647 w 46"/>
              <a:gd name="T35" fmla="*/ 2147483647 h 46"/>
              <a:gd name="T36" fmla="*/ 2147483647 w 46"/>
              <a:gd name="T37" fmla="*/ 2147483647 h 46"/>
              <a:gd name="T38" fmla="*/ 2147483647 w 46"/>
              <a:gd name="T39" fmla="*/ 0 h 46"/>
              <a:gd name="T40" fmla="*/ 2147483647 w 46"/>
              <a:gd name="T41" fmla="*/ 0 h 46"/>
              <a:gd name="T42" fmla="*/ 2147483647 w 46"/>
              <a:gd name="T43" fmla="*/ 0 h 46"/>
              <a:gd name="T44" fmla="*/ 2147483647 w 46"/>
              <a:gd name="T45" fmla="*/ 2147483647 h 46"/>
              <a:gd name="T46" fmla="*/ 2147483647 w 46"/>
              <a:gd name="T47" fmla="*/ 2147483647 h 46"/>
              <a:gd name="T48" fmla="*/ 2147483647 w 46"/>
              <a:gd name="T49" fmla="*/ 2147483647 h 46"/>
              <a:gd name="T50" fmla="*/ 2147483647 w 46"/>
              <a:gd name="T51" fmla="*/ 2147483647 h 46"/>
              <a:gd name="T52" fmla="*/ 2147483647 w 46"/>
              <a:gd name="T53" fmla="*/ 2147483647 h 46"/>
              <a:gd name="T54" fmla="*/ 2147483647 w 46"/>
              <a:gd name="T55" fmla="*/ 2147483647 h 46"/>
              <a:gd name="T56" fmla="*/ 2147483647 w 46"/>
              <a:gd name="T57" fmla="*/ 2147483647 h 46"/>
              <a:gd name="T58" fmla="*/ 0 w 46"/>
              <a:gd name="T59" fmla="*/ 2147483647 h 46"/>
              <a:gd name="T60" fmla="*/ 0 w 46"/>
              <a:gd name="T61" fmla="*/ 2147483647 h 46"/>
              <a:gd name="T62" fmla="*/ 0 w 46"/>
              <a:gd name="T63" fmla="*/ 2147483647 h 46"/>
              <a:gd name="T64" fmla="*/ 2147483647 w 46"/>
              <a:gd name="T65" fmla="*/ 2147483647 h 46"/>
              <a:gd name="T66" fmla="*/ 2147483647 w 46"/>
              <a:gd name="T67" fmla="*/ 2147483647 h 46"/>
              <a:gd name="T68" fmla="*/ 2147483647 w 46"/>
              <a:gd name="T69" fmla="*/ 2147483647 h 46"/>
              <a:gd name="T70" fmla="*/ 2147483647 w 46"/>
              <a:gd name="T71" fmla="*/ 2147483647 h 46"/>
              <a:gd name="T72" fmla="*/ 2147483647 w 46"/>
              <a:gd name="T73" fmla="*/ 2147483647 h 46"/>
              <a:gd name="T74" fmla="*/ 2147483647 w 46"/>
              <a:gd name="T75" fmla="*/ 2147483647 h 46"/>
              <a:gd name="T76" fmla="*/ 2147483647 w 46"/>
              <a:gd name="T77" fmla="*/ 2147483647 h 46"/>
              <a:gd name="T78" fmla="*/ 2147483647 w 46"/>
              <a:gd name="T79" fmla="*/ 2147483647 h 46"/>
              <a:gd name="T80" fmla="*/ 2147483647 w 46"/>
              <a:gd name="T81" fmla="*/ 2147483647 h 46"/>
              <a:gd name="T82" fmla="*/ 2147483647 w 46"/>
              <a:gd name="T83" fmla="*/ 2147483647 h 46"/>
              <a:gd name="T84" fmla="*/ 2147483647 w 46"/>
              <a:gd name="T85" fmla="*/ 2147483647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6"/>
              <a:gd name="T130" fmla="*/ 0 h 46"/>
              <a:gd name="T131" fmla="*/ 46 w 46"/>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6" h="46">
                <a:moveTo>
                  <a:pt x="22" y="43"/>
                </a:moveTo>
                <a:lnTo>
                  <a:pt x="27" y="46"/>
                </a:lnTo>
                <a:lnTo>
                  <a:pt x="30" y="43"/>
                </a:lnTo>
                <a:lnTo>
                  <a:pt x="33" y="43"/>
                </a:lnTo>
                <a:lnTo>
                  <a:pt x="35" y="41"/>
                </a:lnTo>
                <a:lnTo>
                  <a:pt x="38" y="38"/>
                </a:lnTo>
                <a:lnTo>
                  <a:pt x="41" y="35"/>
                </a:lnTo>
                <a:lnTo>
                  <a:pt x="43" y="32"/>
                </a:lnTo>
                <a:lnTo>
                  <a:pt x="43" y="30"/>
                </a:lnTo>
                <a:lnTo>
                  <a:pt x="46" y="27"/>
                </a:lnTo>
                <a:lnTo>
                  <a:pt x="46" y="22"/>
                </a:lnTo>
                <a:lnTo>
                  <a:pt x="46" y="19"/>
                </a:lnTo>
                <a:lnTo>
                  <a:pt x="43" y="16"/>
                </a:lnTo>
                <a:lnTo>
                  <a:pt x="43" y="13"/>
                </a:lnTo>
                <a:lnTo>
                  <a:pt x="41" y="11"/>
                </a:lnTo>
                <a:lnTo>
                  <a:pt x="38" y="8"/>
                </a:lnTo>
                <a:lnTo>
                  <a:pt x="35" y="5"/>
                </a:lnTo>
                <a:lnTo>
                  <a:pt x="33" y="3"/>
                </a:lnTo>
                <a:lnTo>
                  <a:pt x="30" y="3"/>
                </a:lnTo>
                <a:lnTo>
                  <a:pt x="27" y="0"/>
                </a:lnTo>
                <a:lnTo>
                  <a:pt x="22" y="0"/>
                </a:lnTo>
                <a:lnTo>
                  <a:pt x="19" y="0"/>
                </a:lnTo>
                <a:lnTo>
                  <a:pt x="17" y="3"/>
                </a:lnTo>
                <a:lnTo>
                  <a:pt x="14" y="3"/>
                </a:lnTo>
                <a:lnTo>
                  <a:pt x="11" y="5"/>
                </a:lnTo>
                <a:lnTo>
                  <a:pt x="8" y="8"/>
                </a:lnTo>
                <a:lnTo>
                  <a:pt x="6" y="11"/>
                </a:lnTo>
                <a:lnTo>
                  <a:pt x="3" y="13"/>
                </a:lnTo>
                <a:lnTo>
                  <a:pt x="3" y="16"/>
                </a:lnTo>
                <a:lnTo>
                  <a:pt x="0" y="19"/>
                </a:lnTo>
                <a:lnTo>
                  <a:pt x="0" y="22"/>
                </a:lnTo>
                <a:lnTo>
                  <a:pt x="0" y="27"/>
                </a:lnTo>
                <a:lnTo>
                  <a:pt x="3" y="30"/>
                </a:lnTo>
                <a:lnTo>
                  <a:pt x="3" y="32"/>
                </a:lnTo>
                <a:lnTo>
                  <a:pt x="6" y="35"/>
                </a:lnTo>
                <a:lnTo>
                  <a:pt x="8" y="38"/>
                </a:lnTo>
                <a:lnTo>
                  <a:pt x="11" y="41"/>
                </a:lnTo>
                <a:lnTo>
                  <a:pt x="14" y="43"/>
                </a:lnTo>
                <a:lnTo>
                  <a:pt x="17" y="43"/>
                </a:lnTo>
                <a:lnTo>
                  <a:pt x="19" y="46"/>
                </a:lnTo>
                <a:lnTo>
                  <a:pt x="22" y="46"/>
                </a:lnTo>
                <a:lnTo>
                  <a:pt x="22" y="43"/>
                </a:lnTo>
                <a:close/>
              </a:path>
            </a:pathLst>
          </a:custGeom>
          <a:solidFill>
            <a:srgbClr val="000000"/>
          </a:solidFill>
          <a:ln w="9525">
            <a:noFill/>
            <a:round/>
            <a:headEnd/>
            <a:tailEnd/>
          </a:ln>
        </p:spPr>
        <p:txBody>
          <a:bodyPr/>
          <a:lstStyle/>
          <a:p>
            <a:endParaRPr lang="en-US"/>
          </a:p>
        </p:txBody>
      </p:sp>
      <p:sp>
        <p:nvSpPr>
          <p:cNvPr id="194" name="Freeform 153"/>
          <p:cNvSpPr>
            <a:spLocks/>
          </p:cNvSpPr>
          <p:nvPr/>
        </p:nvSpPr>
        <p:spPr bwMode="auto">
          <a:xfrm>
            <a:off x="6468094" y="3794869"/>
            <a:ext cx="73015" cy="73025"/>
          </a:xfrm>
          <a:custGeom>
            <a:avLst/>
            <a:gdLst>
              <a:gd name="T0" fmla="*/ 2147483647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2147483647 h 46"/>
              <a:gd name="T16" fmla="*/ 2147483647 w 46"/>
              <a:gd name="T17" fmla="*/ 2147483647 h 46"/>
              <a:gd name="T18" fmla="*/ 2147483647 w 46"/>
              <a:gd name="T19" fmla="*/ 2147483647 h 46"/>
              <a:gd name="T20" fmla="*/ 2147483647 w 46"/>
              <a:gd name="T21" fmla="*/ 2147483647 h 46"/>
              <a:gd name="T22" fmla="*/ 2147483647 w 46"/>
              <a:gd name="T23" fmla="*/ 2147483647 h 46"/>
              <a:gd name="T24" fmla="*/ 2147483647 w 46"/>
              <a:gd name="T25" fmla="*/ 2147483647 h 46"/>
              <a:gd name="T26" fmla="*/ 2147483647 w 46"/>
              <a:gd name="T27" fmla="*/ 2147483647 h 46"/>
              <a:gd name="T28" fmla="*/ 2147483647 w 46"/>
              <a:gd name="T29" fmla="*/ 2147483647 h 46"/>
              <a:gd name="T30" fmla="*/ 2147483647 w 46"/>
              <a:gd name="T31" fmla="*/ 2147483647 h 46"/>
              <a:gd name="T32" fmla="*/ 2147483647 w 46"/>
              <a:gd name="T33" fmla="*/ 2147483647 h 46"/>
              <a:gd name="T34" fmla="*/ 2147483647 w 46"/>
              <a:gd name="T35" fmla="*/ 2147483647 h 46"/>
              <a:gd name="T36" fmla="*/ 2147483647 w 46"/>
              <a:gd name="T37" fmla="*/ 0 h 46"/>
              <a:gd name="T38" fmla="*/ 2147483647 w 46"/>
              <a:gd name="T39" fmla="*/ 0 h 46"/>
              <a:gd name="T40" fmla="*/ 2147483647 w 46"/>
              <a:gd name="T41" fmla="*/ 0 h 46"/>
              <a:gd name="T42" fmla="*/ 2147483647 w 46"/>
              <a:gd name="T43" fmla="*/ 0 h 46"/>
              <a:gd name="T44" fmla="*/ 2147483647 w 46"/>
              <a:gd name="T45" fmla="*/ 0 h 46"/>
              <a:gd name="T46" fmla="*/ 2147483647 w 46"/>
              <a:gd name="T47" fmla="*/ 2147483647 h 46"/>
              <a:gd name="T48" fmla="*/ 2147483647 w 46"/>
              <a:gd name="T49" fmla="*/ 2147483647 h 46"/>
              <a:gd name="T50" fmla="*/ 2147483647 w 46"/>
              <a:gd name="T51" fmla="*/ 2147483647 h 46"/>
              <a:gd name="T52" fmla="*/ 2147483647 w 46"/>
              <a:gd name="T53" fmla="*/ 2147483647 h 46"/>
              <a:gd name="T54" fmla="*/ 2147483647 w 46"/>
              <a:gd name="T55" fmla="*/ 2147483647 h 46"/>
              <a:gd name="T56" fmla="*/ 2147483647 w 46"/>
              <a:gd name="T57" fmla="*/ 2147483647 h 46"/>
              <a:gd name="T58" fmla="*/ 0 w 46"/>
              <a:gd name="T59" fmla="*/ 2147483647 h 46"/>
              <a:gd name="T60" fmla="*/ 0 w 46"/>
              <a:gd name="T61" fmla="*/ 2147483647 h 46"/>
              <a:gd name="T62" fmla="*/ 0 w 46"/>
              <a:gd name="T63" fmla="*/ 2147483647 h 46"/>
              <a:gd name="T64" fmla="*/ 2147483647 w 46"/>
              <a:gd name="T65" fmla="*/ 2147483647 h 46"/>
              <a:gd name="T66" fmla="*/ 2147483647 w 46"/>
              <a:gd name="T67" fmla="*/ 2147483647 h 46"/>
              <a:gd name="T68" fmla="*/ 2147483647 w 46"/>
              <a:gd name="T69" fmla="*/ 2147483647 h 46"/>
              <a:gd name="T70" fmla="*/ 2147483647 w 46"/>
              <a:gd name="T71" fmla="*/ 2147483647 h 46"/>
              <a:gd name="T72" fmla="*/ 2147483647 w 46"/>
              <a:gd name="T73" fmla="*/ 2147483647 h 46"/>
              <a:gd name="T74" fmla="*/ 2147483647 w 46"/>
              <a:gd name="T75" fmla="*/ 2147483647 h 46"/>
              <a:gd name="T76" fmla="*/ 2147483647 w 46"/>
              <a:gd name="T77" fmla="*/ 2147483647 h 46"/>
              <a:gd name="T78" fmla="*/ 2147483647 w 46"/>
              <a:gd name="T79" fmla="*/ 2147483647 h 46"/>
              <a:gd name="T80" fmla="*/ 2147483647 w 46"/>
              <a:gd name="T81" fmla="*/ 2147483647 h 46"/>
              <a:gd name="T82" fmla="*/ 2147483647 w 46"/>
              <a:gd name="T83" fmla="*/ 2147483647 h 46"/>
              <a:gd name="T84" fmla="*/ 2147483647 w 46"/>
              <a:gd name="T85" fmla="*/ 2147483647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6"/>
              <a:gd name="T130" fmla="*/ 0 h 46"/>
              <a:gd name="T131" fmla="*/ 46 w 46"/>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6" h="46">
                <a:moveTo>
                  <a:pt x="22" y="43"/>
                </a:moveTo>
                <a:lnTo>
                  <a:pt x="27" y="43"/>
                </a:lnTo>
                <a:lnTo>
                  <a:pt x="30" y="43"/>
                </a:lnTo>
                <a:lnTo>
                  <a:pt x="33" y="43"/>
                </a:lnTo>
                <a:lnTo>
                  <a:pt x="35" y="41"/>
                </a:lnTo>
                <a:lnTo>
                  <a:pt x="38" y="38"/>
                </a:lnTo>
                <a:lnTo>
                  <a:pt x="41" y="35"/>
                </a:lnTo>
                <a:lnTo>
                  <a:pt x="43" y="33"/>
                </a:lnTo>
                <a:lnTo>
                  <a:pt x="43" y="30"/>
                </a:lnTo>
                <a:lnTo>
                  <a:pt x="46" y="27"/>
                </a:lnTo>
                <a:lnTo>
                  <a:pt x="46" y="22"/>
                </a:lnTo>
                <a:lnTo>
                  <a:pt x="46" y="19"/>
                </a:lnTo>
                <a:lnTo>
                  <a:pt x="43" y="16"/>
                </a:lnTo>
                <a:lnTo>
                  <a:pt x="43" y="11"/>
                </a:lnTo>
                <a:lnTo>
                  <a:pt x="41" y="8"/>
                </a:lnTo>
                <a:lnTo>
                  <a:pt x="38" y="5"/>
                </a:lnTo>
                <a:lnTo>
                  <a:pt x="35" y="5"/>
                </a:lnTo>
                <a:lnTo>
                  <a:pt x="33" y="3"/>
                </a:lnTo>
                <a:lnTo>
                  <a:pt x="30" y="0"/>
                </a:lnTo>
                <a:lnTo>
                  <a:pt x="27" y="0"/>
                </a:lnTo>
                <a:lnTo>
                  <a:pt x="22" y="0"/>
                </a:lnTo>
                <a:lnTo>
                  <a:pt x="19" y="0"/>
                </a:lnTo>
                <a:lnTo>
                  <a:pt x="17" y="0"/>
                </a:lnTo>
                <a:lnTo>
                  <a:pt x="14" y="3"/>
                </a:lnTo>
                <a:lnTo>
                  <a:pt x="11" y="5"/>
                </a:lnTo>
                <a:lnTo>
                  <a:pt x="8" y="5"/>
                </a:lnTo>
                <a:lnTo>
                  <a:pt x="6" y="8"/>
                </a:lnTo>
                <a:lnTo>
                  <a:pt x="3" y="11"/>
                </a:lnTo>
                <a:lnTo>
                  <a:pt x="3" y="16"/>
                </a:lnTo>
                <a:lnTo>
                  <a:pt x="0" y="19"/>
                </a:lnTo>
                <a:lnTo>
                  <a:pt x="0" y="22"/>
                </a:lnTo>
                <a:lnTo>
                  <a:pt x="0" y="27"/>
                </a:lnTo>
                <a:lnTo>
                  <a:pt x="3" y="30"/>
                </a:lnTo>
                <a:lnTo>
                  <a:pt x="3" y="33"/>
                </a:lnTo>
                <a:lnTo>
                  <a:pt x="6" y="35"/>
                </a:lnTo>
                <a:lnTo>
                  <a:pt x="8" y="38"/>
                </a:lnTo>
                <a:lnTo>
                  <a:pt x="11" y="41"/>
                </a:lnTo>
                <a:lnTo>
                  <a:pt x="14" y="43"/>
                </a:lnTo>
                <a:lnTo>
                  <a:pt x="17" y="43"/>
                </a:lnTo>
                <a:lnTo>
                  <a:pt x="19" y="43"/>
                </a:lnTo>
                <a:lnTo>
                  <a:pt x="22" y="46"/>
                </a:lnTo>
                <a:lnTo>
                  <a:pt x="22" y="43"/>
                </a:lnTo>
                <a:close/>
              </a:path>
            </a:pathLst>
          </a:custGeom>
          <a:solidFill>
            <a:srgbClr val="000000"/>
          </a:solidFill>
          <a:ln w="9525">
            <a:noFill/>
            <a:round/>
            <a:headEnd/>
            <a:tailEnd/>
          </a:ln>
        </p:spPr>
        <p:txBody>
          <a:bodyPr/>
          <a:lstStyle/>
          <a:p>
            <a:endParaRPr lang="en-US"/>
          </a:p>
        </p:txBody>
      </p:sp>
      <p:sp>
        <p:nvSpPr>
          <p:cNvPr id="195" name="Freeform 154"/>
          <p:cNvSpPr>
            <a:spLocks/>
          </p:cNvSpPr>
          <p:nvPr/>
        </p:nvSpPr>
        <p:spPr bwMode="auto">
          <a:xfrm>
            <a:off x="6468094" y="4401294"/>
            <a:ext cx="73015" cy="73025"/>
          </a:xfrm>
          <a:custGeom>
            <a:avLst/>
            <a:gdLst>
              <a:gd name="T0" fmla="*/ 2147483647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2147483647 h 46"/>
              <a:gd name="T16" fmla="*/ 2147483647 w 46"/>
              <a:gd name="T17" fmla="*/ 2147483647 h 46"/>
              <a:gd name="T18" fmla="*/ 2147483647 w 46"/>
              <a:gd name="T19" fmla="*/ 2147483647 h 46"/>
              <a:gd name="T20" fmla="*/ 2147483647 w 46"/>
              <a:gd name="T21" fmla="*/ 2147483647 h 46"/>
              <a:gd name="T22" fmla="*/ 2147483647 w 46"/>
              <a:gd name="T23" fmla="*/ 2147483647 h 46"/>
              <a:gd name="T24" fmla="*/ 2147483647 w 46"/>
              <a:gd name="T25" fmla="*/ 2147483647 h 46"/>
              <a:gd name="T26" fmla="*/ 2147483647 w 46"/>
              <a:gd name="T27" fmla="*/ 2147483647 h 46"/>
              <a:gd name="T28" fmla="*/ 2147483647 w 46"/>
              <a:gd name="T29" fmla="*/ 2147483647 h 46"/>
              <a:gd name="T30" fmla="*/ 2147483647 w 46"/>
              <a:gd name="T31" fmla="*/ 2147483647 h 46"/>
              <a:gd name="T32" fmla="*/ 2147483647 w 46"/>
              <a:gd name="T33" fmla="*/ 2147483647 h 46"/>
              <a:gd name="T34" fmla="*/ 2147483647 w 46"/>
              <a:gd name="T35" fmla="*/ 2147483647 h 46"/>
              <a:gd name="T36" fmla="*/ 2147483647 w 46"/>
              <a:gd name="T37" fmla="*/ 0 h 46"/>
              <a:gd name="T38" fmla="*/ 2147483647 w 46"/>
              <a:gd name="T39" fmla="*/ 0 h 46"/>
              <a:gd name="T40" fmla="*/ 2147483647 w 46"/>
              <a:gd name="T41" fmla="*/ 0 h 46"/>
              <a:gd name="T42" fmla="*/ 2147483647 w 46"/>
              <a:gd name="T43" fmla="*/ 0 h 46"/>
              <a:gd name="T44" fmla="*/ 2147483647 w 46"/>
              <a:gd name="T45" fmla="*/ 0 h 46"/>
              <a:gd name="T46" fmla="*/ 2147483647 w 46"/>
              <a:gd name="T47" fmla="*/ 2147483647 h 46"/>
              <a:gd name="T48" fmla="*/ 2147483647 w 46"/>
              <a:gd name="T49" fmla="*/ 2147483647 h 46"/>
              <a:gd name="T50" fmla="*/ 2147483647 w 46"/>
              <a:gd name="T51" fmla="*/ 2147483647 h 46"/>
              <a:gd name="T52" fmla="*/ 2147483647 w 46"/>
              <a:gd name="T53" fmla="*/ 2147483647 h 46"/>
              <a:gd name="T54" fmla="*/ 2147483647 w 46"/>
              <a:gd name="T55" fmla="*/ 2147483647 h 46"/>
              <a:gd name="T56" fmla="*/ 2147483647 w 46"/>
              <a:gd name="T57" fmla="*/ 2147483647 h 46"/>
              <a:gd name="T58" fmla="*/ 0 w 46"/>
              <a:gd name="T59" fmla="*/ 2147483647 h 46"/>
              <a:gd name="T60" fmla="*/ 0 w 46"/>
              <a:gd name="T61" fmla="*/ 2147483647 h 46"/>
              <a:gd name="T62" fmla="*/ 0 w 46"/>
              <a:gd name="T63" fmla="*/ 2147483647 h 46"/>
              <a:gd name="T64" fmla="*/ 2147483647 w 46"/>
              <a:gd name="T65" fmla="*/ 2147483647 h 46"/>
              <a:gd name="T66" fmla="*/ 2147483647 w 46"/>
              <a:gd name="T67" fmla="*/ 2147483647 h 46"/>
              <a:gd name="T68" fmla="*/ 2147483647 w 46"/>
              <a:gd name="T69" fmla="*/ 2147483647 h 46"/>
              <a:gd name="T70" fmla="*/ 2147483647 w 46"/>
              <a:gd name="T71" fmla="*/ 2147483647 h 46"/>
              <a:gd name="T72" fmla="*/ 2147483647 w 46"/>
              <a:gd name="T73" fmla="*/ 2147483647 h 46"/>
              <a:gd name="T74" fmla="*/ 2147483647 w 46"/>
              <a:gd name="T75" fmla="*/ 2147483647 h 46"/>
              <a:gd name="T76" fmla="*/ 2147483647 w 46"/>
              <a:gd name="T77" fmla="*/ 2147483647 h 46"/>
              <a:gd name="T78" fmla="*/ 2147483647 w 46"/>
              <a:gd name="T79" fmla="*/ 2147483647 h 46"/>
              <a:gd name="T80" fmla="*/ 2147483647 w 46"/>
              <a:gd name="T81" fmla="*/ 2147483647 h 46"/>
              <a:gd name="T82" fmla="*/ 2147483647 w 46"/>
              <a:gd name="T83" fmla="*/ 2147483647 h 46"/>
              <a:gd name="T84" fmla="*/ 2147483647 w 46"/>
              <a:gd name="T85" fmla="*/ 2147483647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6"/>
              <a:gd name="T130" fmla="*/ 0 h 46"/>
              <a:gd name="T131" fmla="*/ 46 w 46"/>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6" h="46">
                <a:moveTo>
                  <a:pt x="22" y="43"/>
                </a:moveTo>
                <a:lnTo>
                  <a:pt x="27" y="46"/>
                </a:lnTo>
                <a:lnTo>
                  <a:pt x="30" y="43"/>
                </a:lnTo>
                <a:lnTo>
                  <a:pt x="33" y="43"/>
                </a:lnTo>
                <a:lnTo>
                  <a:pt x="35" y="41"/>
                </a:lnTo>
                <a:lnTo>
                  <a:pt x="38" y="38"/>
                </a:lnTo>
                <a:lnTo>
                  <a:pt x="41" y="35"/>
                </a:lnTo>
                <a:lnTo>
                  <a:pt x="43" y="32"/>
                </a:lnTo>
                <a:lnTo>
                  <a:pt x="43" y="30"/>
                </a:lnTo>
                <a:lnTo>
                  <a:pt x="46" y="27"/>
                </a:lnTo>
                <a:lnTo>
                  <a:pt x="46" y="22"/>
                </a:lnTo>
                <a:lnTo>
                  <a:pt x="46" y="19"/>
                </a:lnTo>
                <a:lnTo>
                  <a:pt x="43" y="16"/>
                </a:lnTo>
                <a:lnTo>
                  <a:pt x="43" y="13"/>
                </a:lnTo>
                <a:lnTo>
                  <a:pt x="41" y="8"/>
                </a:lnTo>
                <a:lnTo>
                  <a:pt x="38" y="5"/>
                </a:lnTo>
                <a:lnTo>
                  <a:pt x="35" y="5"/>
                </a:lnTo>
                <a:lnTo>
                  <a:pt x="33" y="3"/>
                </a:lnTo>
                <a:lnTo>
                  <a:pt x="30" y="0"/>
                </a:lnTo>
                <a:lnTo>
                  <a:pt x="27" y="0"/>
                </a:lnTo>
                <a:lnTo>
                  <a:pt x="22" y="0"/>
                </a:lnTo>
                <a:lnTo>
                  <a:pt x="19" y="0"/>
                </a:lnTo>
                <a:lnTo>
                  <a:pt x="17" y="0"/>
                </a:lnTo>
                <a:lnTo>
                  <a:pt x="14" y="3"/>
                </a:lnTo>
                <a:lnTo>
                  <a:pt x="11" y="5"/>
                </a:lnTo>
                <a:lnTo>
                  <a:pt x="8" y="5"/>
                </a:lnTo>
                <a:lnTo>
                  <a:pt x="6" y="8"/>
                </a:lnTo>
                <a:lnTo>
                  <a:pt x="3" y="13"/>
                </a:lnTo>
                <a:lnTo>
                  <a:pt x="3" y="16"/>
                </a:lnTo>
                <a:lnTo>
                  <a:pt x="0" y="19"/>
                </a:lnTo>
                <a:lnTo>
                  <a:pt x="0" y="22"/>
                </a:lnTo>
                <a:lnTo>
                  <a:pt x="0" y="27"/>
                </a:lnTo>
                <a:lnTo>
                  <a:pt x="3" y="30"/>
                </a:lnTo>
                <a:lnTo>
                  <a:pt x="3" y="32"/>
                </a:lnTo>
                <a:lnTo>
                  <a:pt x="6" y="35"/>
                </a:lnTo>
                <a:lnTo>
                  <a:pt x="8" y="38"/>
                </a:lnTo>
                <a:lnTo>
                  <a:pt x="11" y="41"/>
                </a:lnTo>
                <a:lnTo>
                  <a:pt x="14" y="43"/>
                </a:lnTo>
                <a:lnTo>
                  <a:pt x="17" y="43"/>
                </a:lnTo>
                <a:lnTo>
                  <a:pt x="19" y="46"/>
                </a:lnTo>
                <a:lnTo>
                  <a:pt x="22" y="46"/>
                </a:lnTo>
                <a:lnTo>
                  <a:pt x="22" y="43"/>
                </a:lnTo>
                <a:close/>
              </a:path>
            </a:pathLst>
          </a:custGeom>
          <a:solidFill>
            <a:srgbClr val="000000"/>
          </a:solidFill>
          <a:ln w="9525">
            <a:noFill/>
            <a:round/>
            <a:headEnd/>
            <a:tailEnd/>
          </a:ln>
        </p:spPr>
        <p:txBody>
          <a:bodyPr/>
          <a:lstStyle/>
          <a:p>
            <a:endParaRPr lang="en-US"/>
          </a:p>
        </p:txBody>
      </p:sp>
      <p:sp>
        <p:nvSpPr>
          <p:cNvPr id="196" name="Line 155"/>
          <p:cNvSpPr>
            <a:spLocks noChangeShapeType="1"/>
          </p:cNvSpPr>
          <p:nvPr/>
        </p:nvSpPr>
        <p:spPr bwMode="auto">
          <a:xfrm flipH="1">
            <a:off x="5666514" y="1729531"/>
            <a:ext cx="1155544" cy="3175"/>
          </a:xfrm>
          <a:prstGeom prst="line">
            <a:avLst/>
          </a:prstGeom>
          <a:noFill/>
          <a:ln w="17463">
            <a:solidFill>
              <a:srgbClr val="000000"/>
            </a:solidFill>
            <a:round/>
            <a:headEnd/>
            <a:tailEnd/>
          </a:ln>
        </p:spPr>
        <p:txBody>
          <a:bodyPr/>
          <a:lstStyle/>
          <a:p>
            <a:endParaRPr lang="en-US"/>
          </a:p>
        </p:txBody>
      </p:sp>
      <p:sp>
        <p:nvSpPr>
          <p:cNvPr id="197" name="Freeform 156"/>
          <p:cNvSpPr>
            <a:spLocks/>
          </p:cNvSpPr>
          <p:nvPr/>
        </p:nvSpPr>
        <p:spPr bwMode="auto">
          <a:xfrm>
            <a:off x="6629998" y="2123231"/>
            <a:ext cx="68253" cy="74613"/>
          </a:xfrm>
          <a:custGeom>
            <a:avLst/>
            <a:gdLst>
              <a:gd name="T0" fmla="*/ 2147483647 w 43"/>
              <a:gd name="T1" fmla="*/ 2147483647 h 46"/>
              <a:gd name="T2" fmla="*/ 2147483647 w 43"/>
              <a:gd name="T3" fmla="*/ 2147483647 h 46"/>
              <a:gd name="T4" fmla="*/ 2147483647 w 43"/>
              <a:gd name="T5" fmla="*/ 2147483647 h 46"/>
              <a:gd name="T6" fmla="*/ 2147483647 w 43"/>
              <a:gd name="T7" fmla="*/ 2147483647 h 46"/>
              <a:gd name="T8" fmla="*/ 2147483647 w 43"/>
              <a:gd name="T9" fmla="*/ 2147483647 h 46"/>
              <a:gd name="T10" fmla="*/ 2147483647 w 43"/>
              <a:gd name="T11" fmla="*/ 2147483647 h 46"/>
              <a:gd name="T12" fmla="*/ 2147483647 w 43"/>
              <a:gd name="T13" fmla="*/ 2147483647 h 46"/>
              <a:gd name="T14" fmla="*/ 2147483647 w 43"/>
              <a:gd name="T15" fmla="*/ 2147483647 h 46"/>
              <a:gd name="T16" fmla="*/ 2147483647 w 43"/>
              <a:gd name="T17" fmla="*/ 2147483647 h 46"/>
              <a:gd name="T18" fmla="*/ 2147483647 w 43"/>
              <a:gd name="T19" fmla="*/ 2147483647 h 46"/>
              <a:gd name="T20" fmla="*/ 2147483647 w 43"/>
              <a:gd name="T21" fmla="*/ 2147483647 h 46"/>
              <a:gd name="T22" fmla="*/ 2147483647 w 43"/>
              <a:gd name="T23" fmla="*/ 2147483647 h 46"/>
              <a:gd name="T24" fmla="*/ 2147483647 w 43"/>
              <a:gd name="T25" fmla="*/ 2147483647 h 46"/>
              <a:gd name="T26" fmla="*/ 2147483647 w 43"/>
              <a:gd name="T27" fmla="*/ 2147483647 h 46"/>
              <a:gd name="T28" fmla="*/ 2147483647 w 43"/>
              <a:gd name="T29" fmla="*/ 2147483647 h 46"/>
              <a:gd name="T30" fmla="*/ 2147483647 w 43"/>
              <a:gd name="T31" fmla="*/ 2147483647 h 46"/>
              <a:gd name="T32" fmla="*/ 2147483647 w 43"/>
              <a:gd name="T33" fmla="*/ 2147483647 h 46"/>
              <a:gd name="T34" fmla="*/ 2147483647 w 43"/>
              <a:gd name="T35" fmla="*/ 2147483647 h 46"/>
              <a:gd name="T36" fmla="*/ 2147483647 w 43"/>
              <a:gd name="T37" fmla="*/ 2147483647 h 46"/>
              <a:gd name="T38" fmla="*/ 2147483647 w 43"/>
              <a:gd name="T39" fmla="*/ 0 h 46"/>
              <a:gd name="T40" fmla="*/ 2147483647 w 43"/>
              <a:gd name="T41" fmla="*/ 0 h 46"/>
              <a:gd name="T42" fmla="*/ 2147483647 w 43"/>
              <a:gd name="T43" fmla="*/ 0 h 46"/>
              <a:gd name="T44" fmla="*/ 2147483647 w 43"/>
              <a:gd name="T45" fmla="*/ 2147483647 h 46"/>
              <a:gd name="T46" fmla="*/ 2147483647 w 43"/>
              <a:gd name="T47" fmla="*/ 2147483647 h 46"/>
              <a:gd name="T48" fmla="*/ 2147483647 w 43"/>
              <a:gd name="T49" fmla="*/ 2147483647 h 46"/>
              <a:gd name="T50" fmla="*/ 2147483647 w 43"/>
              <a:gd name="T51" fmla="*/ 2147483647 h 46"/>
              <a:gd name="T52" fmla="*/ 2147483647 w 43"/>
              <a:gd name="T53" fmla="*/ 2147483647 h 46"/>
              <a:gd name="T54" fmla="*/ 2147483647 w 43"/>
              <a:gd name="T55" fmla="*/ 2147483647 h 46"/>
              <a:gd name="T56" fmla="*/ 0 w 43"/>
              <a:gd name="T57" fmla="*/ 2147483647 h 46"/>
              <a:gd name="T58" fmla="*/ 0 w 43"/>
              <a:gd name="T59" fmla="*/ 2147483647 h 46"/>
              <a:gd name="T60" fmla="*/ 0 w 43"/>
              <a:gd name="T61" fmla="*/ 2147483647 h 46"/>
              <a:gd name="T62" fmla="*/ 0 w 43"/>
              <a:gd name="T63" fmla="*/ 2147483647 h 46"/>
              <a:gd name="T64" fmla="*/ 0 w 43"/>
              <a:gd name="T65" fmla="*/ 2147483647 h 46"/>
              <a:gd name="T66" fmla="*/ 2147483647 w 43"/>
              <a:gd name="T67" fmla="*/ 2147483647 h 46"/>
              <a:gd name="T68" fmla="*/ 2147483647 w 43"/>
              <a:gd name="T69" fmla="*/ 2147483647 h 46"/>
              <a:gd name="T70" fmla="*/ 2147483647 w 43"/>
              <a:gd name="T71" fmla="*/ 2147483647 h 46"/>
              <a:gd name="T72" fmla="*/ 2147483647 w 43"/>
              <a:gd name="T73" fmla="*/ 2147483647 h 46"/>
              <a:gd name="T74" fmla="*/ 2147483647 w 43"/>
              <a:gd name="T75" fmla="*/ 2147483647 h 46"/>
              <a:gd name="T76" fmla="*/ 2147483647 w 43"/>
              <a:gd name="T77" fmla="*/ 2147483647 h 46"/>
              <a:gd name="T78" fmla="*/ 2147483647 w 43"/>
              <a:gd name="T79" fmla="*/ 2147483647 h 46"/>
              <a:gd name="T80" fmla="*/ 2147483647 w 43"/>
              <a:gd name="T81" fmla="*/ 2147483647 h 46"/>
              <a:gd name="T82" fmla="*/ 2147483647 w 43"/>
              <a:gd name="T83" fmla="*/ 2147483647 h 46"/>
              <a:gd name="T84" fmla="*/ 2147483647 w 43"/>
              <a:gd name="T85" fmla="*/ 2147483647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3"/>
              <a:gd name="T130" fmla="*/ 0 h 46"/>
              <a:gd name="T131" fmla="*/ 43 w 43"/>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3" h="46">
                <a:moveTo>
                  <a:pt x="22" y="43"/>
                </a:moveTo>
                <a:lnTo>
                  <a:pt x="27" y="46"/>
                </a:lnTo>
                <a:lnTo>
                  <a:pt x="30" y="43"/>
                </a:lnTo>
                <a:lnTo>
                  <a:pt x="32" y="43"/>
                </a:lnTo>
                <a:lnTo>
                  <a:pt x="35" y="40"/>
                </a:lnTo>
                <a:lnTo>
                  <a:pt x="38" y="38"/>
                </a:lnTo>
                <a:lnTo>
                  <a:pt x="40" y="35"/>
                </a:lnTo>
                <a:lnTo>
                  <a:pt x="43" y="32"/>
                </a:lnTo>
                <a:lnTo>
                  <a:pt x="43" y="30"/>
                </a:lnTo>
                <a:lnTo>
                  <a:pt x="43" y="27"/>
                </a:lnTo>
                <a:lnTo>
                  <a:pt x="43" y="24"/>
                </a:lnTo>
                <a:lnTo>
                  <a:pt x="43" y="19"/>
                </a:lnTo>
                <a:lnTo>
                  <a:pt x="43" y="16"/>
                </a:lnTo>
                <a:lnTo>
                  <a:pt x="43" y="13"/>
                </a:lnTo>
                <a:lnTo>
                  <a:pt x="40" y="11"/>
                </a:lnTo>
                <a:lnTo>
                  <a:pt x="38" y="8"/>
                </a:lnTo>
                <a:lnTo>
                  <a:pt x="35" y="5"/>
                </a:lnTo>
                <a:lnTo>
                  <a:pt x="32" y="2"/>
                </a:lnTo>
                <a:lnTo>
                  <a:pt x="30" y="2"/>
                </a:lnTo>
                <a:lnTo>
                  <a:pt x="27" y="0"/>
                </a:lnTo>
                <a:lnTo>
                  <a:pt x="22" y="0"/>
                </a:lnTo>
                <a:lnTo>
                  <a:pt x="19" y="0"/>
                </a:lnTo>
                <a:lnTo>
                  <a:pt x="16" y="2"/>
                </a:lnTo>
                <a:lnTo>
                  <a:pt x="11" y="2"/>
                </a:lnTo>
                <a:lnTo>
                  <a:pt x="8" y="5"/>
                </a:lnTo>
                <a:lnTo>
                  <a:pt x="6" y="8"/>
                </a:lnTo>
                <a:lnTo>
                  <a:pt x="3" y="11"/>
                </a:lnTo>
                <a:lnTo>
                  <a:pt x="3" y="13"/>
                </a:lnTo>
                <a:lnTo>
                  <a:pt x="0" y="16"/>
                </a:lnTo>
                <a:lnTo>
                  <a:pt x="0" y="19"/>
                </a:lnTo>
                <a:lnTo>
                  <a:pt x="0" y="24"/>
                </a:lnTo>
                <a:lnTo>
                  <a:pt x="0" y="27"/>
                </a:lnTo>
                <a:lnTo>
                  <a:pt x="0" y="30"/>
                </a:lnTo>
                <a:lnTo>
                  <a:pt x="3" y="32"/>
                </a:lnTo>
                <a:lnTo>
                  <a:pt x="3" y="35"/>
                </a:lnTo>
                <a:lnTo>
                  <a:pt x="6" y="38"/>
                </a:lnTo>
                <a:lnTo>
                  <a:pt x="8" y="40"/>
                </a:lnTo>
                <a:lnTo>
                  <a:pt x="11" y="43"/>
                </a:lnTo>
                <a:lnTo>
                  <a:pt x="16" y="43"/>
                </a:lnTo>
                <a:lnTo>
                  <a:pt x="19" y="46"/>
                </a:lnTo>
                <a:lnTo>
                  <a:pt x="22" y="46"/>
                </a:lnTo>
                <a:lnTo>
                  <a:pt x="22" y="43"/>
                </a:lnTo>
                <a:close/>
              </a:path>
            </a:pathLst>
          </a:custGeom>
          <a:solidFill>
            <a:srgbClr val="000000"/>
          </a:solidFill>
          <a:ln w="9525">
            <a:noFill/>
            <a:round/>
            <a:headEnd/>
            <a:tailEnd/>
          </a:ln>
        </p:spPr>
        <p:txBody>
          <a:bodyPr/>
          <a:lstStyle/>
          <a:p>
            <a:endParaRPr lang="en-US"/>
          </a:p>
        </p:txBody>
      </p:sp>
      <p:sp>
        <p:nvSpPr>
          <p:cNvPr id="198" name="Text Box 157"/>
          <p:cNvSpPr txBox="1">
            <a:spLocks noChangeArrowheads="1"/>
          </p:cNvSpPr>
          <p:nvPr/>
        </p:nvSpPr>
        <p:spPr bwMode="auto">
          <a:xfrm>
            <a:off x="4913272" y="2183556"/>
            <a:ext cx="784189" cy="492443"/>
          </a:xfrm>
          <a:prstGeom prst="rect">
            <a:avLst/>
          </a:prstGeom>
          <a:noFill/>
          <a:ln w="19050" algn="ctr">
            <a:noFill/>
            <a:miter lim="800000"/>
            <a:headEnd/>
            <a:tailEnd/>
          </a:ln>
        </p:spPr>
        <p:txBody>
          <a:bodyPr wrap="none">
            <a:spAutoFit/>
          </a:bodyPr>
          <a:lstStyle/>
          <a:p>
            <a:r>
              <a:rPr lang="en-GB" sz="1300" spc="-100" dirty="0"/>
              <a:t>m-</a:t>
            </a:r>
            <a:r>
              <a:rPr lang="en-GB" sz="1300" spc="-100" dirty="0" err="1"/>
              <a:t>zu</a:t>
            </a:r>
            <a:r>
              <a:rPr lang="en-GB" sz="1300" spc="-100" dirty="0"/>
              <a:t>-n</a:t>
            </a:r>
          </a:p>
          <a:p>
            <a:r>
              <a:rPr lang="en-GB" sz="1300" spc="-100" dirty="0"/>
              <a:t>Decoder</a:t>
            </a:r>
            <a:endParaRPr lang="en-US" sz="1300" spc="-100" dirty="0"/>
          </a:p>
        </p:txBody>
      </p:sp>
      <p:grpSp>
        <p:nvGrpSpPr>
          <p:cNvPr id="4" name="Group 3"/>
          <p:cNvGrpSpPr/>
          <p:nvPr/>
        </p:nvGrpSpPr>
        <p:grpSpPr>
          <a:xfrm>
            <a:off x="3329311" y="1231056"/>
            <a:ext cx="1405465" cy="3463275"/>
            <a:chOff x="1805310" y="1778595"/>
            <a:chExt cx="1405465" cy="3463275"/>
          </a:xfrm>
        </p:grpSpPr>
        <p:sp>
          <p:nvSpPr>
            <p:cNvPr id="150" name="Rectangle 109"/>
            <p:cNvSpPr>
              <a:spLocks noChangeArrowheads="1"/>
            </p:cNvSpPr>
            <p:nvPr/>
          </p:nvSpPr>
          <p:spPr bwMode="auto">
            <a:xfrm>
              <a:off x="1937774" y="2793008"/>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e</a:t>
              </a:r>
              <a:endParaRPr lang="en-US" sz="2800" b="1">
                <a:latin typeface="Times New Roman" pitchFamily="18" charset="0"/>
              </a:endParaRPr>
            </a:p>
          </p:txBody>
        </p:sp>
        <p:sp>
          <p:nvSpPr>
            <p:cNvPr id="151" name="Rectangle 110"/>
            <p:cNvSpPr>
              <a:spLocks noChangeArrowheads="1"/>
            </p:cNvSpPr>
            <p:nvPr/>
          </p:nvSpPr>
          <p:spPr bwMode="auto">
            <a:xfrm>
              <a:off x="2013964" y="2793008"/>
              <a:ext cx="94001"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g</a:t>
              </a:r>
              <a:endParaRPr lang="en-US" sz="2800" b="1">
                <a:latin typeface="Times New Roman" pitchFamily="18" charset="0"/>
              </a:endParaRPr>
            </a:p>
          </p:txBody>
        </p:sp>
        <p:sp>
          <p:nvSpPr>
            <p:cNvPr id="152" name="Rectangle 111"/>
            <p:cNvSpPr>
              <a:spLocks noChangeArrowheads="1"/>
            </p:cNvSpPr>
            <p:nvPr/>
          </p:nvSpPr>
          <p:spPr bwMode="auto">
            <a:xfrm>
              <a:off x="2094915" y="2793008"/>
              <a:ext cx="43282"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i</a:t>
              </a:r>
              <a:endParaRPr lang="en-US" sz="2800" b="1">
                <a:latin typeface="Times New Roman" pitchFamily="18" charset="0"/>
              </a:endParaRPr>
            </a:p>
          </p:txBody>
        </p:sp>
        <p:sp>
          <p:nvSpPr>
            <p:cNvPr id="153" name="Rectangle 112"/>
            <p:cNvSpPr>
              <a:spLocks noChangeArrowheads="1"/>
            </p:cNvSpPr>
            <p:nvPr/>
          </p:nvSpPr>
          <p:spPr bwMode="auto">
            <a:xfrm>
              <a:off x="2125074" y="2793008"/>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s</a:t>
              </a:r>
              <a:endParaRPr lang="en-US" sz="2800" b="1">
                <a:latin typeface="Times New Roman" pitchFamily="18" charset="0"/>
              </a:endParaRPr>
            </a:p>
          </p:txBody>
        </p:sp>
        <p:sp>
          <p:nvSpPr>
            <p:cNvPr id="154" name="Rectangle 113"/>
            <p:cNvSpPr>
              <a:spLocks noChangeArrowheads="1"/>
            </p:cNvSpPr>
            <p:nvPr/>
          </p:nvSpPr>
          <p:spPr bwMode="auto">
            <a:xfrm>
              <a:off x="2196501" y="2793008"/>
              <a:ext cx="51296"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t</a:t>
              </a:r>
              <a:endParaRPr lang="en-US" sz="2800" b="1">
                <a:latin typeface="Times New Roman" pitchFamily="18" charset="0"/>
              </a:endParaRPr>
            </a:p>
          </p:txBody>
        </p:sp>
        <p:sp>
          <p:nvSpPr>
            <p:cNvPr id="155" name="Rectangle 114"/>
            <p:cNvSpPr>
              <a:spLocks noChangeArrowheads="1"/>
            </p:cNvSpPr>
            <p:nvPr/>
          </p:nvSpPr>
          <p:spPr bwMode="auto">
            <a:xfrm>
              <a:off x="2236184" y="2793008"/>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e</a:t>
              </a:r>
              <a:endParaRPr lang="en-US" sz="2800" b="1">
                <a:latin typeface="Times New Roman" pitchFamily="18" charset="0"/>
              </a:endParaRPr>
            </a:p>
          </p:txBody>
        </p:sp>
        <p:sp>
          <p:nvSpPr>
            <p:cNvPr id="156" name="Rectangle 115"/>
            <p:cNvSpPr>
              <a:spLocks noChangeArrowheads="1"/>
            </p:cNvSpPr>
            <p:nvPr/>
          </p:nvSpPr>
          <p:spPr bwMode="auto">
            <a:xfrm>
              <a:off x="2317135" y="2793008"/>
              <a:ext cx="59887"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r</a:t>
              </a:r>
              <a:endParaRPr lang="en-US" sz="2800" b="1">
                <a:latin typeface="Times New Roman" pitchFamily="18" charset="0"/>
              </a:endParaRPr>
            </a:p>
          </p:txBody>
        </p:sp>
        <p:sp>
          <p:nvSpPr>
            <p:cNvPr id="157" name="Rectangle 116"/>
            <p:cNvSpPr>
              <a:spLocks noChangeArrowheads="1"/>
            </p:cNvSpPr>
            <p:nvPr/>
          </p:nvSpPr>
          <p:spPr bwMode="auto">
            <a:xfrm>
              <a:off x="2363167" y="2793008"/>
              <a:ext cx="43282"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 </a:t>
              </a:r>
              <a:endParaRPr lang="en-US" sz="2800" b="1">
                <a:latin typeface="Times New Roman" pitchFamily="18" charset="0"/>
              </a:endParaRPr>
            </a:p>
          </p:txBody>
        </p:sp>
        <p:sp>
          <p:nvSpPr>
            <p:cNvPr id="158" name="Rectangle 117"/>
            <p:cNvSpPr>
              <a:spLocks noChangeArrowheads="1"/>
            </p:cNvSpPr>
            <p:nvPr/>
          </p:nvSpPr>
          <p:spPr bwMode="auto">
            <a:xfrm>
              <a:off x="2399674" y="2793008"/>
              <a:ext cx="94001"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n</a:t>
              </a:r>
              <a:endParaRPr lang="en-US" sz="2800" b="1">
                <a:latin typeface="Times New Roman" pitchFamily="18" charset="0"/>
              </a:endParaRPr>
            </a:p>
          </p:txBody>
        </p:sp>
        <p:sp>
          <p:nvSpPr>
            <p:cNvPr id="159" name="Rectangle 118"/>
            <p:cNvSpPr>
              <a:spLocks noChangeArrowheads="1"/>
            </p:cNvSpPr>
            <p:nvPr/>
          </p:nvSpPr>
          <p:spPr bwMode="auto">
            <a:xfrm>
              <a:off x="2480626" y="2793008"/>
              <a:ext cx="94001"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dirty="0">
                  <a:solidFill>
                    <a:srgbClr val="000000"/>
                  </a:solidFill>
                  <a:latin typeface="Arial" charset="0"/>
                </a:rPr>
                <a:t>u</a:t>
              </a:r>
              <a:endParaRPr lang="en-US" sz="2800" b="1" dirty="0">
                <a:latin typeface="Times New Roman" pitchFamily="18" charset="0"/>
              </a:endParaRPr>
            </a:p>
          </p:txBody>
        </p:sp>
        <p:sp>
          <p:nvSpPr>
            <p:cNvPr id="160" name="Rectangle 119"/>
            <p:cNvSpPr>
              <a:spLocks noChangeArrowheads="1"/>
            </p:cNvSpPr>
            <p:nvPr/>
          </p:nvSpPr>
          <p:spPr bwMode="auto">
            <a:xfrm>
              <a:off x="2556816" y="2793008"/>
              <a:ext cx="136831"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m</a:t>
              </a:r>
              <a:endParaRPr lang="en-US" sz="2800" b="1">
                <a:latin typeface="Times New Roman" pitchFamily="18" charset="0"/>
              </a:endParaRPr>
            </a:p>
          </p:txBody>
        </p:sp>
        <p:sp>
          <p:nvSpPr>
            <p:cNvPr id="161" name="Rectangle 120"/>
            <p:cNvSpPr>
              <a:spLocks noChangeArrowheads="1"/>
            </p:cNvSpPr>
            <p:nvPr/>
          </p:nvSpPr>
          <p:spPr bwMode="auto">
            <a:xfrm>
              <a:off x="2675862" y="2793008"/>
              <a:ext cx="94001"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b</a:t>
              </a:r>
              <a:endParaRPr lang="en-US" sz="2800" b="1">
                <a:latin typeface="Times New Roman" pitchFamily="18" charset="0"/>
              </a:endParaRPr>
            </a:p>
          </p:txBody>
        </p:sp>
        <p:sp>
          <p:nvSpPr>
            <p:cNvPr id="162" name="Rectangle 121"/>
            <p:cNvSpPr>
              <a:spLocks noChangeArrowheads="1"/>
            </p:cNvSpPr>
            <p:nvPr/>
          </p:nvSpPr>
          <p:spPr bwMode="auto">
            <a:xfrm>
              <a:off x="2753639" y="2793008"/>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e</a:t>
              </a:r>
              <a:endParaRPr lang="en-US" sz="2800" b="1">
                <a:latin typeface="Times New Roman" pitchFamily="18" charset="0"/>
              </a:endParaRPr>
            </a:p>
          </p:txBody>
        </p:sp>
        <p:sp>
          <p:nvSpPr>
            <p:cNvPr id="163" name="Rectangle 122"/>
            <p:cNvSpPr>
              <a:spLocks noChangeArrowheads="1"/>
            </p:cNvSpPr>
            <p:nvPr/>
          </p:nvSpPr>
          <p:spPr bwMode="auto">
            <a:xfrm>
              <a:off x="2833003" y="2793008"/>
              <a:ext cx="59887"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r</a:t>
              </a:r>
              <a:endParaRPr lang="en-US" sz="2800" b="1">
                <a:latin typeface="Times New Roman" pitchFamily="18" charset="0"/>
              </a:endParaRPr>
            </a:p>
          </p:txBody>
        </p:sp>
        <p:sp>
          <p:nvSpPr>
            <p:cNvPr id="164" name="Rectangle 123"/>
            <p:cNvSpPr>
              <a:spLocks noChangeArrowheads="1"/>
            </p:cNvSpPr>
            <p:nvPr/>
          </p:nvSpPr>
          <p:spPr bwMode="auto">
            <a:xfrm>
              <a:off x="2561552" y="1779220"/>
              <a:ext cx="119699"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w</a:t>
              </a:r>
              <a:endParaRPr lang="en-US" sz="2800" b="1">
                <a:latin typeface="Times New Roman" pitchFamily="18" charset="0"/>
              </a:endParaRPr>
            </a:p>
          </p:txBody>
        </p:sp>
        <p:sp>
          <p:nvSpPr>
            <p:cNvPr id="165" name="Rectangle 124"/>
            <p:cNvSpPr>
              <a:spLocks noChangeArrowheads="1"/>
            </p:cNvSpPr>
            <p:nvPr/>
          </p:nvSpPr>
          <p:spPr bwMode="auto">
            <a:xfrm>
              <a:off x="2667926" y="1778595"/>
              <a:ext cx="59887"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r</a:t>
              </a:r>
              <a:endParaRPr lang="en-US" sz="2800" b="1">
                <a:latin typeface="Times New Roman" pitchFamily="18" charset="0"/>
              </a:endParaRPr>
            </a:p>
          </p:txBody>
        </p:sp>
        <p:sp>
          <p:nvSpPr>
            <p:cNvPr id="166" name="Rectangle 125"/>
            <p:cNvSpPr>
              <a:spLocks noChangeArrowheads="1"/>
            </p:cNvSpPr>
            <p:nvPr/>
          </p:nvSpPr>
          <p:spPr bwMode="auto">
            <a:xfrm>
              <a:off x="2718719" y="1778595"/>
              <a:ext cx="43282"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i</a:t>
              </a:r>
              <a:endParaRPr lang="en-US" sz="2800" b="1">
                <a:latin typeface="Times New Roman" pitchFamily="18" charset="0"/>
              </a:endParaRPr>
            </a:p>
          </p:txBody>
        </p:sp>
        <p:sp>
          <p:nvSpPr>
            <p:cNvPr id="167" name="Rectangle 126"/>
            <p:cNvSpPr>
              <a:spLocks noChangeArrowheads="1"/>
            </p:cNvSpPr>
            <p:nvPr/>
          </p:nvSpPr>
          <p:spPr bwMode="auto">
            <a:xfrm>
              <a:off x="2748877" y="1778595"/>
              <a:ext cx="51296"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dirty="0">
                  <a:solidFill>
                    <a:srgbClr val="000000"/>
                  </a:solidFill>
                  <a:latin typeface="Arial" charset="0"/>
                </a:rPr>
                <a:t>t</a:t>
              </a:r>
              <a:endParaRPr lang="en-US" sz="2800" b="1" dirty="0">
                <a:latin typeface="Times New Roman" pitchFamily="18" charset="0"/>
              </a:endParaRPr>
            </a:p>
          </p:txBody>
        </p:sp>
        <p:sp>
          <p:nvSpPr>
            <p:cNvPr id="168" name="Rectangle 127"/>
            <p:cNvSpPr>
              <a:spLocks noChangeArrowheads="1"/>
            </p:cNvSpPr>
            <p:nvPr/>
          </p:nvSpPr>
          <p:spPr bwMode="auto">
            <a:xfrm>
              <a:off x="2786972" y="1778595"/>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e</a:t>
              </a:r>
              <a:endParaRPr lang="en-US" sz="2800" b="1">
                <a:latin typeface="Times New Roman" pitchFamily="18" charset="0"/>
              </a:endParaRPr>
            </a:p>
          </p:txBody>
        </p:sp>
        <p:sp>
          <p:nvSpPr>
            <p:cNvPr id="169" name="Rectangle 128"/>
            <p:cNvSpPr>
              <a:spLocks noChangeArrowheads="1"/>
            </p:cNvSpPr>
            <p:nvPr/>
          </p:nvSpPr>
          <p:spPr bwMode="auto">
            <a:xfrm>
              <a:off x="2082817" y="4904020"/>
              <a:ext cx="59887"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latin typeface="Arial" charset="0"/>
                  <a:cs typeface="Arial" charset="0"/>
                </a:rPr>
                <a:t>r</a:t>
              </a:r>
            </a:p>
          </p:txBody>
        </p:sp>
        <p:sp>
          <p:nvSpPr>
            <p:cNvPr id="170" name="Rectangle 129"/>
            <p:cNvSpPr>
              <a:spLocks noChangeArrowheads="1"/>
            </p:cNvSpPr>
            <p:nvPr/>
          </p:nvSpPr>
          <p:spPr bwMode="auto">
            <a:xfrm>
              <a:off x="2129835" y="4901208"/>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e</a:t>
              </a:r>
              <a:endParaRPr lang="en-US" sz="2800" b="1">
                <a:latin typeface="Times New Roman" pitchFamily="18" charset="0"/>
              </a:endParaRPr>
            </a:p>
          </p:txBody>
        </p:sp>
        <p:sp>
          <p:nvSpPr>
            <p:cNvPr id="171" name="Rectangle 130"/>
            <p:cNvSpPr>
              <a:spLocks noChangeArrowheads="1"/>
            </p:cNvSpPr>
            <p:nvPr/>
          </p:nvSpPr>
          <p:spPr bwMode="auto">
            <a:xfrm>
              <a:off x="2210787" y="4901208"/>
              <a:ext cx="94001"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g</a:t>
              </a:r>
              <a:endParaRPr lang="en-US" sz="2800" b="1">
                <a:latin typeface="Times New Roman" pitchFamily="18" charset="0"/>
              </a:endParaRPr>
            </a:p>
          </p:txBody>
        </p:sp>
        <p:sp>
          <p:nvSpPr>
            <p:cNvPr id="172" name="Rectangle 131"/>
            <p:cNvSpPr>
              <a:spLocks noChangeArrowheads="1"/>
            </p:cNvSpPr>
            <p:nvPr/>
          </p:nvSpPr>
          <p:spPr bwMode="auto">
            <a:xfrm>
              <a:off x="2286977" y="4901208"/>
              <a:ext cx="43282"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i</a:t>
              </a:r>
              <a:endParaRPr lang="en-US" sz="2800" b="1">
                <a:latin typeface="Times New Roman" pitchFamily="18" charset="0"/>
              </a:endParaRPr>
            </a:p>
          </p:txBody>
        </p:sp>
        <p:sp>
          <p:nvSpPr>
            <p:cNvPr id="173" name="Rectangle 132"/>
            <p:cNvSpPr>
              <a:spLocks noChangeArrowheads="1"/>
            </p:cNvSpPr>
            <p:nvPr/>
          </p:nvSpPr>
          <p:spPr bwMode="auto">
            <a:xfrm>
              <a:off x="2320309" y="4901208"/>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s</a:t>
              </a:r>
              <a:endParaRPr lang="en-US" sz="2800" b="1">
                <a:latin typeface="Times New Roman" pitchFamily="18" charset="0"/>
              </a:endParaRPr>
            </a:p>
          </p:txBody>
        </p:sp>
        <p:sp>
          <p:nvSpPr>
            <p:cNvPr id="174" name="Rectangle 133"/>
            <p:cNvSpPr>
              <a:spLocks noChangeArrowheads="1"/>
            </p:cNvSpPr>
            <p:nvPr/>
          </p:nvSpPr>
          <p:spPr bwMode="auto">
            <a:xfrm>
              <a:off x="2386976" y="4901208"/>
              <a:ext cx="51296"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t</a:t>
              </a:r>
              <a:endParaRPr lang="en-US" sz="2800" b="1">
                <a:latin typeface="Times New Roman" pitchFamily="18" charset="0"/>
              </a:endParaRPr>
            </a:p>
          </p:txBody>
        </p:sp>
        <p:sp>
          <p:nvSpPr>
            <p:cNvPr id="175" name="Rectangle 134"/>
            <p:cNvSpPr>
              <a:spLocks noChangeArrowheads="1"/>
            </p:cNvSpPr>
            <p:nvPr/>
          </p:nvSpPr>
          <p:spPr bwMode="auto">
            <a:xfrm>
              <a:off x="2429833" y="4901208"/>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e</a:t>
              </a:r>
              <a:endParaRPr lang="en-US" sz="2800" b="1">
                <a:latin typeface="Times New Roman" pitchFamily="18" charset="0"/>
              </a:endParaRPr>
            </a:p>
          </p:txBody>
        </p:sp>
        <p:sp>
          <p:nvSpPr>
            <p:cNvPr id="176" name="Rectangle 135"/>
            <p:cNvSpPr>
              <a:spLocks noChangeArrowheads="1"/>
            </p:cNvSpPr>
            <p:nvPr/>
          </p:nvSpPr>
          <p:spPr bwMode="auto">
            <a:xfrm>
              <a:off x="2506022" y="4901208"/>
              <a:ext cx="59887"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r</a:t>
              </a:r>
              <a:endParaRPr lang="en-US" sz="2800" b="1">
                <a:latin typeface="Times New Roman" pitchFamily="18" charset="0"/>
              </a:endParaRPr>
            </a:p>
          </p:txBody>
        </p:sp>
        <p:sp>
          <p:nvSpPr>
            <p:cNvPr id="177" name="Rectangle 136"/>
            <p:cNvSpPr>
              <a:spLocks noChangeArrowheads="1"/>
            </p:cNvSpPr>
            <p:nvPr/>
          </p:nvSpPr>
          <p:spPr bwMode="auto">
            <a:xfrm>
              <a:off x="2553641" y="4901208"/>
              <a:ext cx="43282"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 </a:t>
              </a:r>
              <a:endParaRPr lang="en-US" sz="2800" b="1">
                <a:latin typeface="Times New Roman" pitchFamily="18" charset="0"/>
              </a:endParaRPr>
            </a:p>
          </p:txBody>
        </p:sp>
        <p:sp>
          <p:nvSpPr>
            <p:cNvPr id="178" name="Rectangle 137"/>
            <p:cNvSpPr>
              <a:spLocks noChangeArrowheads="1"/>
            </p:cNvSpPr>
            <p:nvPr/>
          </p:nvSpPr>
          <p:spPr bwMode="auto">
            <a:xfrm>
              <a:off x="2591736" y="4901208"/>
              <a:ext cx="94001"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d</a:t>
              </a:r>
              <a:endParaRPr lang="en-US" sz="2800" b="1">
                <a:latin typeface="Times New Roman" pitchFamily="18" charset="0"/>
              </a:endParaRPr>
            </a:p>
          </p:txBody>
        </p:sp>
        <p:sp>
          <p:nvSpPr>
            <p:cNvPr id="179" name="Rectangle 138"/>
            <p:cNvSpPr>
              <a:spLocks noChangeArrowheads="1"/>
            </p:cNvSpPr>
            <p:nvPr/>
          </p:nvSpPr>
          <p:spPr bwMode="auto">
            <a:xfrm>
              <a:off x="2672687" y="4901208"/>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a</a:t>
              </a:r>
              <a:endParaRPr lang="en-US" sz="2800" b="1">
                <a:latin typeface="Times New Roman" pitchFamily="18" charset="0"/>
              </a:endParaRPr>
            </a:p>
          </p:txBody>
        </p:sp>
        <p:sp>
          <p:nvSpPr>
            <p:cNvPr id="180" name="Rectangle 139"/>
            <p:cNvSpPr>
              <a:spLocks noChangeArrowheads="1"/>
            </p:cNvSpPr>
            <p:nvPr/>
          </p:nvSpPr>
          <p:spPr bwMode="auto">
            <a:xfrm>
              <a:off x="2748877" y="4901208"/>
              <a:ext cx="51296"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t</a:t>
              </a:r>
              <a:endParaRPr lang="en-US" sz="2800" b="1">
                <a:latin typeface="Times New Roman" pitchFamily="18" charset="0"/>
              </a:endParaRPr>
            </a:p>
          </p:txBody>
        </p:sp>
        <p:sp>
          <p:nvSpPr>
            <p:cNvPr id="181" name="Rectangle 140"/>
            <p:cNvSpPr>
              <a:spLocks noChangeArrowheads="1"/>
            </p:cNvSpPr>
            <p:nvPr/>
          </p:nvSpPr>
          <p:spPr bwMode="auto">
            <a:xfrm>
              <a:off x="2791734" y="4901208"/>
              <a:ext cx="85585"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solidFill>
                    <a:srgbClr val="000000"/>
                  </a:solidFill>
                  <a:latin typeface="Arial" charset="0"/>
                </a:rPr>
                <a:t>a</a:t>
              </a:r>
              <a:endParaRPr lang="en-US" sz="2800" b="1">
                <a:latin typeface="Times New Roman" pitchFamily="18" charset="0"/>
              </a:endParaRPr>
            </a:p>
          </p:txBody>
        </p:sp>
        <p:sp>
          <p:nvSpPr>
            <p:cNvPr id="199" name="Rectangle 128"/>
            <p:cNvSpPr>
              <a:spLocks noChangeArrowheads="1"/>
            </p:cNvSpPr>
            <p:nvPr/>
          </p:nvSpPr>
          <p:spPr bwMode="auto">
            <a:xfrm>
              <a:off x="1895642" y="2787220"/>
              <a:ext cx="59887"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latin typeface="Arial" charset="0"/>
                  <a:cs typeface="Arial" charset="0"/>
                </a:rPr>
                <a:t>r</a:t>
              </a:r>
            </a:p>
          </p:txBody>
        </p:sp>
        <p:sp>
          <p:nvSpPr>
            <p:cNvPr id="200" name="Rectangle 123"/>
            <p:cNvSpPr>
              <a:spLocks noChangeArrowheads="1"/>
            </p:cNvSpPr>
            <p:nvPr/>
          </p:nvSpPr>
          <p:spPr bwMode="auto">
            <a:xfrm>
              <a:off x="2381296" y="1931620"/>
              <a:ext cx="829479"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latin typeface="Arial" charset="0"/>
                  <a:cs typeface="Arial" charset="0"/>
                </a:rPr>
                <a:t>[schreiben]</a:t>
              </a:r>
            </a:p>
          </p:txBody>
        </p:sp>
        <p:sp>
          <p:nvSpPr>
            <p:cNvPr id="201" name="Rectangle 123"/>
            <p:cNvSpPr>
              <a:spLocks noChangeArrowheads="1"/>
            </p:cNvSpPr>
            <p:nvPr/>
          </p:nvSpPr>
          <p:spPr bwMode="auto">
            <a:xfrm>
              <a:off x="1805310" y="2968972"/>
              <a:ext cx="1393786"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latin typeface="Arial" charset="0"/>
                  <a:cs typeface="Arial" charset="0"/>
                </a:rPr>
                <a:t>[Register-Nummer]</a:t>
              </a:r>
            </a:p>
          </p:txBody>
        </p:sp>
        <p:sp>
          <p:nvSpPr>
            <p:cNvPr id="202" name="Rectangle 123"/>
            <p:cNvSpPr>
              <a:spLocks noChangeArrowheads="1"/>
            </p:cNvSpPr>
            <p:nvPr/>
          </p:nvSpPr>
          <p:spPr bwMode="auto">
            <a:xfrm>
              <a:off x="2010035" y="5057204"/>
              <a:ext cx="1103066" cy="184666"/>
            </a:xfrm>
            <a:prstGeom prst="rect">
              <a:avLst/>
            </a:prstGeom>
            <a:noFill/>
            <a:ln w="9525">
              <a:noFill/>
              <a:miter lim="800000"/>
              <a:headEnd/>
              <a:tailEnd/>
            </a:ln>
          </p:spPr>
          <p:txBody>
            <a:bodyPr wrap="none" lIns="0" tIns="0" rIns="0" bIns="0">
              <a:spAutoFit/>
            </a:bodyPr>
            <a:lstStyle/>
            <a:p>
              <a:pPr algn="l" eaLnBrk="0" hangingPunct="0">
                <a:lnSpc>
                  <a:spcPct val="100000"/>
                </a:lnSpc>
              </a:pPr>
              <a:r>
                <a:rPr lang="en-US" sz="1200" b="1">
                  <a:latin typeface="Arial" charset="0"/>
                  <a:cs typeface="Arial" charset="0"/>
                </a:rPr>
                <a:t>[Register-Data]</a:t>
              </a:r>
            </a:p>
          </p:txBody>
        </p:sp>
      </p:grpSp>
      <p:sp>
        <p:nvSpPr>
          <p:cNvPr id="203" name="Text Placeholder 2"/>
          <p:cNvSpPr txBox="1">
            <a:spLocks/>
          </p:cNvSpPr>
          <p:nvPr/>
        </p:nvSpPr>
        <p:spPr>
          <a:xfrm>
            <a:off x="359625" y="5445224"/>
            <a:ext cx="9623895" cy="8368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de-AT" dirty="0">
              <a:latin typeface="Meta Offc Pro" panose="020B0504030101020102"/>
            </a:endParaRPr>
          </a:p>
        </p:txBody>
      </p:sp>
    </p:spTree>
    <p:extLst>
      <p:ext uri="{BB962C8B-B14F-4D97-AF65-F5344CB8AC3E}">
        <p14:creationId xmlns:p14="http://schemas.microsoft.com/office/powerpoint/2010/main" val="18541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3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3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2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4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3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4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2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9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3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4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2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34"/>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8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83"/>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8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85"/>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86"/>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8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88"/>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89"/>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9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1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03"/>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0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31"/>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34"/>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42"/>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43"/>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45"/>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4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97"/>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32"/>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35"/>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04"/>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08"/>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4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48"/>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44"/>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9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90"/>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91"/>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9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nodePh="1">
                                  <p:stCondLst>
                                    <p:cond delay="0"/>
                                  </p:stCondLst>
                                  <p:endCondLst>
                                    <p:cond evt="begin" delay="0">
                                      <p:tn val="221"/>
                                    </p:cond>
                                  </p:endCondLst>
                                  <p:childTnLst>
                                    <p:set>
                                      <p:cBhvr>
                                        <p:cTn id="222" dur="1" fill="hold">
                                          <p:stCondLst>
                                            <p:cond delay="0"/>
                                          </p:stCondLst>
                                        </p:cTn>
                                        <p:tgtEl>
                                          <p:spTgt spid="203"/>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 grpId="0" animBg="1"/>
      <p:bldP spid="37" grpId="0" animBg="1"/>
      <p:bldP spid="38" grpId="0"/>
      <p:bldP spid="39" grpId="0"/>
      <p:bldP spid="40" grpId="0"/>
      <p:bldP spid="41" grpId="0"/>
      <p:bldP spid="42" grpId="0"/>
      <p:bldP spid="43" grpId="0"/>
      <p:bldP spid="44" grpId="0"/>
      <p:bldP spid="45" grpId="0"/>
      <p:bldP spid="46" grpId="0"/>
      <p:bldP spid="47" grpId="0"/>
      <p:bldP spid="48" grpId="0" animBg="1"/>
      <p:bldP spid="49" grpId="0"/>
      <p:bldP spid="50" grpId="0"/>
      <p:bldP spid="51" grpId="0"/>
      <p:bldP spid="52" grpId="0"/>
      <p:bldP spid="53" grpId="0"/>
      <p:bldP spid="54" grpId="0"/>
      <p:bldP spid="55" grpId="0"/>
      <p:bldP spid="56" grpId="0"/>
      <p:bldP spid="57" grpId="0"/>
      <p:bldP spid="58" grpId="0"/>
      <p:bldP spid="59" grpId="0" animBg="1"/>
      <p:bldP spid="60" grpId="0" animBg="1"/>
      <p:bldP spid="61" grpId="0"/>
      <p:bldP spid="62" grpId="0"/>
      <p:bldP spid="63" grpId="0"/>
      <p:bldP spid="92" grpId="0"/>
      <p:bldP spid="93" grpId="0"/>
      <p:bldP spid="94" grpId="0"/>
      <p:bldP spid="95" grpId="0"/>
      <p:bldP spid="96" grpId="0"/>
      <p:bldP spid="97" grpId="0"/>
      <p:bldP spid="98" grpId="0"/>
      <p:bldP spid="99" grpId="0"/>
      <p:bldP spid="100" grpId="0"/>
      <p:bldP spid="101" grpId="0"/>
      <p:bldP spid="102" grpId="0"/>
      <p:bldP spid="103" grpId="0" animBg="1"/>
      <p:bldP spid="104" grpId="0" animBg="1"/>
      <p:bldP spid="105" grpId="0"/>
      <p:bldP spid="106" grpId="0" animBg="1"/>
      <p:bldP spid="107" grpId="0" animBg="1"/>
      <p:bldP spid="108" grpId="0" animBg="1"/>
      <p:bldP spid="109" grpId="0"/>
      <p:bldP spid="110" grpId="0" animBg="1"/>
      <p:bldP spid="111" grpId="0"/>
      <p:bldP spid="112" grpId="0"/>
      <p:bldP spid="113" grpId="0" animBg="1"/>
      <p:bldP spid="114" grpId="0" animBg="1"/>
      <p:bldP spid="115" grpId="0" animBg="1"/>
      <p:bldP spid="116" grpId="0" animBg="1"/>
      <p:bldP spid="117" grpId="0"/>
      <p:bldP spid="118" grpId="0"/>
      <p:bldP spid="119" grpId="0"/>
      <p:bldP spid="120" grpId="0"/>
      <p:bldP spid="121" grpId="0"/>
      <p:bldP spid="122" grpId="0"/>
      <p:bldP spid="123" grpId="0"/>
      <p:bldP spid="124" grpId="0"/>
      <p:bldP spid="125" grpId="0"/>
      <p:bldP spid="126" grpId="0"/>
      <p:bldP spid="127" grpId="0" animBg="1"/>
      <p:bldP spid="128" grpId="0" animBg="1"/>
      <p:bldP spid="129" grpId="0" animBg="1"/>
      <p:bldP spid="130" grpId="0" animBg="1"/>
      <p:bldP spid="131" grpId="0" animBg="1"/>
      <p:bldP spid="132" grpId="0" animBg="1"/>
      <p:bldP spid="133" grpId="0"/>
      <p:bldP spid="134" grpId="0" animBg="1"/>
      <p:bldP spid="135" grpId="0" animBg="1"/>
      <p:bldP spid="136" grpId="0"/>
      <p:bldP spid="137" grpId="0"/>
      <p:bldP spid="138" grpId="0"/>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82" grpId="0"/>
      <p:bldP spid="183" grpId="0"/>
      <p:bldP spid="184" grpId="0"/>
      <p:bldP spid="185" grpId="0"/>
      <p:bldP spid="186" grpId="0"/>
      <p:bldP spid="187" grpId="0"/>
      <p:bldP spid="188" grpId="0"/>
      <p:bldP spid="189" grpId="0"/>
      <p:bldP spid="190" grpId="0" animBg="1"/>
      <p:bldP spid="191" grpId="0" animBg="1"/>
      <p:bldP spid="192" grpId="0" animBg="1"/>
      <p:bldP spid="193" grpId="0" animBg="1"/>
      <p:bldP spid="194" grpId="0" animBg="1"/>
      <p:bldP spid="195" grpId="0" animBg="1"/>
      <p:bldP spid="196" grpId="0" animBg="1"/>
      <p:bldP spid="197" grpId="0" animBg="1"/>
      <p:bldP spid="198" grpId="0"/>
      <p:bldP spid="20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Kombinatorische Logik (Schaltnetze)</a:t>
            </a:r>
          </a:p>
          <a:p>
            <a:pPr marL="530225" lvl="1" indent="-176213">
              <a:lnSpc>
                <a:spcPct val="90000"/>
              </a:lnSpc>
            </a:pPr>
            <a:r>
              <a:rPr lang="de-DE" altLang="ko-KR" dirty="0">
                <a:solidFill>
                  <a:schemeClr val="bg1">
                    <a:lumMod val="75000"/>
                  </a:schemeClr>
                </a:solidFill>
                <a:ea typeface="굴림" charset="0"/>
                <a:cs typeface="굴림" charset="0"/>
              </a:rPr>
              <a:t>Logikgatter</a:t>
            </a:r>
          </a:p>
          <a:p>
            <a:pPr marL="530225" lvl="1" indent="-176213">
              <a:lnSpc>
                <a:spcPct val="90000"/>
              </a:lnSpc>
            </a:pPr>
            <a:r>
              <a:rPr lang="de-DE" altLang="ko-KR" dirty="0">
                <a:solidFill>
                  <a:schemeClr val="bg1">
                    <a:lumMod val="75000"/>
                  </a:schemeClr>
                </a:solidFill>
                <a:ea typeface="굴림" charset="0"/>
                <a:cs typeface="굴림" charset="0"/>
              </a:rPr>
              <a:t>Boolesche Algebra</a:t>
            </a:r>
          </a:p>
          <a:p>
            <a:pPr marL="530225" lvl="1" indent="-176213">
              <a:lnSpc>
                <a:spcPct val="90000"/>
              </a:lnSpc>
            </a:pPr>
            <a:r>
              <a:rPr lang="de-DE" altLang="ko-KR" dirty="0">
                <a:solidFill>
                  <a:schemeClr val="bg1">
                    <a:lumMod val="75000"/>
                  </a:schemeClr>
                </a:solidFill>
                <a:ea typeface="굴림" charset="0"/>
                <a:cs typeface="굴림" charset="0"/>
              </a:rPr>
              <a:t>Logiksynthese (Schaltnetzentwurf)</a:t>
            </a:r>
          </a:p>
          <a:p>
            <a:pPr marL="530225" lvl="1" indent="-176213">
              <a:lnSpc>
                <a:spcPct val="90000"/>
              </a:lnSpc>
            </a:pPr>
            <a:r>
              <a:rPr lang="de-DE" altLang="ko-KR" dirty="0">
                <a:solidFill>
                  <a:schemeClr val="bg1">
                    <a:lumMod val="75000"/>
                  </a:schemeClr>
                </a:solidFill>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Sequentielle Logik (Schaltwerke)</a:t>
            </a:r>
          </a:p>
          <a:p>
            <a:pPr marL="523875" lvl="1" indent="-169863">
              <a:lnSpc>
                <a:spcPct val="90000"/>
              </a:lnSpc>
            </a:pPr>
            <a:r>
              <a:rPr lang="de-DE" altLang="ko-KR" dirty="0">
                <a:solidFill>
                  <a:schemeClr val="bg1">
                    <a:lumMod val="75000"/>
                  </a:schemeClr>
                </a:solidFill>
                <a:ea typeface="굴림" charset="0"/>
                <a:cs typeface="굴림" charset="0"/>
              </a:rPr>
              <a:t>Speicherelemente (Flipflops, </a:t>
            </a:r>
            <a:r>
              <a:rPr lang="de-DE" altLang="ko-KR" dirty="0" err="1">
                <a:solidFill>
                  <a:schemeClr val="bg1">
                    <a:lumMod val="75000"/>
                  </a:schemeClr>
                </a:solidFill>
                <a:ea typeface="굴림" charset="0"/>
                <a:cs typeface="굴림" charset="0"/>
              </a:rPr>
              <a:t>Latches</a:t>
            </a:r>
            <a:r>
              <a:rPr lang="de-DE" altLang="ko-KR" dirty="0">
                <a:solidFill>
                  <a:schemeClr val="bg1">
                    <a:lumMod val="75000"/>
                  </a:schemeClr>
                </a:solidFill>
                <a:ea typeface="굴림" charset="0"/>
                <a:cs typeface="굴림" charset="0"/>
              </a:rPr>
              <a:t>)</a:t>
            </a:r>
          </a:p>
          <a:p>
            <a:pPr marL="523875" lvl="1" indent="-169863">
              <a:lnSpc>
                <a:spcPct val="90000"/>
              </a:lnSpc>
            </a:pPr>
            <a:r>
              <a:rPr lang="de-DE" altLang="ko-KR" dirty="0">
                <a:solidFill>
                  <a:schemeClr val="bg1">
                    <a:lumMod val="75000"/>
                  </a:schemeClr>
                </a:solidFill>
                <a:ea typeface="굴림" charset="0"/>
                <a:cs typeface="굴림" charset="0"/>
              </a:rPr>
              <a:t>Schaltwerksentwurf</a:t>
            </a:r>
          </a:p>
          <a:p>
            <a:pPr marL="265113" indent="-265113">
              <a:lnSpc>
                <a:spcPct val="90000"/>
              </a:lnSpc>
              <a:buFont typeface="+mj-lt"/>
              <a:buAutoNum type="arabicPeriod"/>
            </a:pPr>
            <a:r>
              <a:rPr lang="de-DE" altLang="ko-KR" dirty="0">
                <a:solidFill>
                  <a:schemeClr val="bg2"/>
                </a:solidFill>
                <a:ea typeface="굴림" charset="0"/>
                <a:cs typeface="굴림" charset="0"/>
              </a:rPr>
              <a:t> Wichtige Schaltungen</a:t>
            </a:r>
          </a:p>
          <a:p>
            <a:pPr marL="530225" indent="-176213">
              <a:lnSpc>
                <a:spcPct val="90000"/>
              </a:lnSpc>
            </a:pPr>
            <a:r>
              <a:rPr lang="de-DE" altLang="ko-KR" sz="2200" dirty="0">
                <a:solidFill>
                  <a:schemeClr val="bg1">
                    <a:lumMod val="75000"/>
                  </a:schemeClr>
                </a:solidFill>
                <a:ea typeface="굴림" charset="0"/>
                <a:cs typeface="굴림" charset="0"/>
              </a:rPr>
              <a:t>Multiplexer und Decoder</a:t>
            </a:r>
          </a:p>
          <a:p>
            <a:pPr marL="530225" indent="-176213">
              <a:lnSpc>
                <a:spcPct val="90000"/>
              </a:lnSpc>
            </a:pPr>
            <a:r>
              <a:rPr lang="de-DE" altLang="ko-KR" sz="2200" dirty="0">
                <a:solidFill>
                  <a:schemeClr val="bg1">
                    <a:lumMod val="75000"/>
                  </a:schemeClr>
                </a:solidFill>
                <a:ea typeface="굴림" charset="0"/>
                <a:cs typeface="굴림" charset="0"/>
              </a:rPr>
              <a:t>Registersatz</a:t>
            </a:r>
          </a:p>
          <a:p>
            <a:pPr marL="530225" indent="-176213">
              <a:lnSpc>
                <a:spcPct val="90000"/>
              </a:lnSpc>
            </a:pPr>
            <a:r>
              <a:rPr lang="de-DE" altLang="ko-KR" sz="2200" dirty="0">
                <a:ea typeface="굴림" charset="0"/>
                <a:cs typeface="굴림" charset="0"/>
              </a:rPr>
              <a:t>Arithmetisch-Logische Einheit (ALU)</a:t>
            </a:r>
          </a:p>
          <a:p>
            <a:pPr marL="530225" indent="-176213">
              <a:lnSpc>
                <a:spcPct val="90000"/>
              </a:lnSpc>
            </a:pPr>
            <a:r>
              <a:rPr lang="de-DE" altLang="ko-KR" sz="2200" dirty="0">
                <a:solidFill>
                  <a:schemeClr val="bg1">
                    <a:lumMod val="75000"/>
                  </a:schemeClr>
                </a:solidFill>
                <a:ea typeface="굴림" charset="0"/>
                <a:cs typeface="굴림" charset="0"/>
              </a:rPr>
              <a:t>Ripple-Carry und Carry-Look-</a:t>
            </a:r>
            <a:r>
              <a:rPr lang="de-DE" altLang="ko-KR" sz="2200" dirty="0" err="1">
                <a:solidFill>
                  <a:schemeClr val="bg1">
                    <a:lumMod val="75000"/>
                  </a:schemeClr>
                </a:solidFill>
                <a:ea typeface="굴림" charset="0"/>
                <a:cs typeface="굴림" charset="0"/>
              </a:rPr>
              <a:t>Ahead</a:t>
            </a:r>
            <a:r>
              <a:rPr lang="de-DE" altLang="ko-KR" sz="2200" dirty="0">
                <a:solidFill>
                  <a:schemeClr val="bg1">
                    <a:lumMod val="75000"/>
                  </a:schemeClr>
                </a:solidFill>
                <a:ea typeface="굴림" charset="0"/>
                <a:cs typeface="굴림" charset="0"/>
              </a:rPr>
              <a:t> </a:t>
            </a:r>
            <a:r>
              <a:rPr lang="de-DE" altLang="ko-KR" sz="2200" dirty="0" err="1">
                <a:solidFill>
                  <a:schemeClr val="bg1">
                    <a:lumMod val="75000"/>
                  </a:schemeClr>
                </a:solidFill>
                <a:ea typeface="굴림" charset="0"/>
                <a:cs typeface="굴림" charset="0"/>
              </a:rPr>
              <a:t>Addierer</a:t>
            </a:r>
            <a:endParaRPr lang="de-DE" altLang="ko-KR" sz="2200" dirty="0">
              <a:solidFill>
                <a:schemeClr val="bg1">
                  <a:lumMod val="75000"/>
                </a:schemeClr>
              </a:solidFill>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85</a:t>
            </a:fld>
            <a:endParaRPr lang="en-US"/>
          </a:p>
        </p:txBody>
      </p:sp>
    </p:spTree>
    <p:extLst>
      <p:ext uri="{BB962C8B-B14F-4D97-AF65-F5344CB8AC3E}">
        <p14:creationId xmlns:p14="http://schemas.microsoft.com/office/powerpoint/2010/main" val="13491352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nSpc>
                <a:spcPct val="90000"/>
              </a:lnSpc>
            </a:pPr>
            <a:r>
              <a:rPr lang="de-DE" sz="3200" dirty="0" err="1"/>
              <a:t>Arithmetical</a:t>
            </a:r>
            <a:r>
              <a:rPr lang="de-DE" sz="3200" dirty="0"/>
              <a:t> Logical Unit (ALU)</a:t>
            </a:r>
          </a:p>
        </p:txBody>
      </p:sp>
      <p:sp>
        <p:nvSpPr>
          <p:cNvPr id="3" name="Textplatzhalter 2"/>
          <p:cNvSpPr>
            <a:spLocks noGrp="1"/>
          </p:cNvSpPr>
          <p:nvPr>
            <p:ph idx="1"/>
          </p:nvPr>
        </p:nvSpPr>
        <p:spPr/>
        <p:txBody>
          <a:bodyPr>
            <a:normAutofit/>
          </a:bodyPr>
          <a:lstStyle/>
          <a:p>
            <a:pPr marL="342000" indent="-342000">
              <a:spcBef>
                <a:spcPts val="1200"/>
              </a:spcBef>
              <a:defRPr/>
            </a:pPr>
            <a:r>
              <a:rPr lang="de-DE" sz="2400" dirty="0">
                <a:latin typeface="Calibri" pitchFamily="34" charset="0"/>
              </a:rPr>
              <a:t>MUX kann benutzt werden, um eine 1-Bit ALU zu konstruieren, die die Operationen AND, OR und + unterstützt.</a:t>
            </a:r>
          </a:p>
          <a:p>
            <a:pPr marL="342000" indent="-342000">
              <a:spcBef>
                <a:spcPts val="1200"/>
              </a:spcBef>
              <a:defRPr/>
            </a:pPr>
            <a:r>
              <a:rPr lang="de-DE" dirty="0">
                <a:latin typeface="Calibri" pitchFamily="34" charset="0"/>
              </a:rPr>
              <a:t>Ei</a:t>
            </a:r>
            <a:r>
              <a:rPr lang="de-DE" sz="2400" dirty="0">
                <a:latin typeface="Calibri" pitchFamily="34" charset="0"/>
              </a:rPr>
              <a:t>nfach alles parallel ausführen und den richtigen Output auswählen: </a:t>
            </a:r>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86</a:t>
            </a:fld>
            <a:endParaRPr lang="de-DE"/>
          </a:p>
        </p:txBody>
      </p:sp>
      <p:grpSp>
        <p:nvGrpSpPr>
          <p:cNvPr id="7" name="Group 6"/>
          <p:cNvGrpSpPr/>
          <p:nvPr/>
        </p:nvGrpSpPr>
        <p:grpSpPr>
          <a:xfrm>
            <a:off x="3861448" y="2749960"/>
            <a:ext cx="5258887" cy="3252447"/>
            <a:chOff x="3613150" y="2899110"/>
            <a:chExt cx="3622674" cy="3252447"/>
          </a:xfrm>
        </p:grpSpPr>
        <p:grpSp>
          <p:nvGrpSpPr>
            <p:cNvPr id="10252" name="Group 75"/>
            <p:cNvGrpSpPr>
              <a:grpSpLocks/>
            </p:cNvGrpSpPr>
            <p:nvPr/>
          </p:nvGrpSpPr>
          <p:grpSpPr bwMode="auto">
            <a:xfrm>
              <a:off x="3613150" y="2904886"/>
              <a:ext cx="3622674" cy="3246671"/>
              <a:chOff x="1868" y="1875"/>
              <a:chExt cx="2282" cy="2045"/>
            </a:xfrm>
          </p:grpSpPr>
          <p:sp>
            <p:nvSpPr>
              <p:cNvPr id="10255" name="Freeform 7"/>
              <p:cNvSpPr>
                <a:spLocks/>
              </p:cNvSpPr>
              <p:nvPr/>
            </p:nvSpPr>
            <p:spPr bwMode="auto">
              <a:xfrm>
                <a:off x="2418" y="2269"/>
                <a:ext cx="313" cy="277"/>
              </a:xfrm>
              <a:custGeom>
                <a:avLst/>
                <a:gdLst>
                  <a:gd name="T0" fmla="*/ 185 w 313"/>
                  <a:gd name="T1" fmla="*/ 274 h 277"/>
                  <a:gd name="T2" fmla="*/ 206 w 313"/>
                  <a:gd name="T3" fmla="*/ 274 h 277"/>
                  <a:gd name="T4" fmla="*/ 227 w 313"/>
                  <a:gd name="T5" fmla="*/ 267 h 277"/>
                  <a:gd name="T6" fmla="*/ 245 w 313"/>
                  <a:gd name="T7" fmla="*/ 261 h 277"/>
                  <a:gd name="T8" fmla="*/ 259 w 313"/>
                  <a:gd name="T9" fmla="*/ 249 h 277"/>
                  <a:gd name="T10" fmla="*/ 274 w 313"/>
                  <a:gd name="T11" fmla="*/ 236 h 277"/>
                  <a:gd name="T12" fmla="*/ 286 w 313"/>
                  <a:gd name="T13" fmla="*/ 220 h 277"/>
                  <a:gd name="T14" fmla="*/ 298 w 313"/>
                  <a:gd name="T15" fmla="*/ 201 h 277"/>
                  <a:gd name="T16" fmla="*/ 304 w 313"/>
                  <a:gd name="T17" fmla="*/ 182 h 277"/>
                  <a:gd name="T18" fmla="*/ 310 w 313"/>
                  <a:gd name="T19" fmla="*/ 160 h 277"/>
                  <a:gd name="T20" fmla="*/ 313 w 313"/>
                  <a:gd name="T21" fmla="*/ 138 h 277"/>
                  <a:gd name="T22" fmla="*/ 310 w 313"/>
                  <a:gd name="T23" fmla="*/ 116 h 277"/>
                  <a:gd name="T24" fmla="*/ 304 w 313"/>
                  <a:gd name="T25" fmla="*/ 94 h 277"/>
                  <a:gd name="T26" fmla="*/ 298 w 313"/>
                  <a:gd name="T27" fmla="*/ 75 h 277"/>
                  <a:gd name="T28" fmla="*/ 286 w 313"/>
                  <a:gd name="T29" fmla="*/ 56 h 277"/>
                  <a:gd name="T30" fmla="*/ 274 w 313"/>
                  <a:gd name="T31" fmla="*/ 41 h 277"/>
                  <a:gd name="T32" fmla="*/ 259 w 313"/>
                  <a:gd name="T33" fmla="*/ 28 h 277"/>
                  <a:gd name="T34" fmla="*/ 245 w 313"/>
                  <a:gd name="T35" fmla="*/ 16 h 277"/>
                  <a:gd name="T36" fmla="*/ 227 w 313"/>
                  <a:gd name="T37" fmla="*/ 9 h 277"/>
                  <a:gd name="T38" fmla="*/ 206 w 313"/>
                  <a:gd name="T39" fmla="*/ 3 h 277"/>
                  <a:gd name="T40" fmla="*/ 185 w 313"/>
                  <a:gd name="T41" fmla="*/ 0 h 277"/>
                  <a:gd name="T42" fmla="*/ 0 w 313"/>
                  <a:gd name="T43" fmla="*/ 0 h 277"/>
                  <a:gd name="T44" fmla="*/ 0 w 313"/>
                  <a:gd name="T45" fmla="*/ 277 h 277"/>
                  <a:gd name="T46" fmla="*/ 185 w 313"/>
                  <a:gd name="T47" fmla="*/ 277 h 277"/>
                  <a:gd name="T48" fmla="*/ 185 w 313"/>
                  <a:gd name="T49" fmla="*/ 277 h 2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3"/>
                  <a:gd name="T76" fmla="*/ 0 h 277"/>
                  <a:gd name="T77" fmla="*/ 313 w 313"/>
                  <a:gd name="T78" fmla="*/ 277 h 2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3" h="277">
                    <a:moveTo>
                      <a:pt x="185" y="274"/>
                    </a:moveTo>
                    <a:lnTo>
                      <a:pt x="206" y="274"/>
                    </a:lnTo>
                    <a:lnTo>
                      <a:pt x="227" y="267"/>
                    </a:lnTo>
                    <a:lnTo>
                      <a:pt x="245" y="261"/>
                    </a:lnTo>
                    <a:lnTo>
                      <a:pt x="259" y="249"/>
                    </a:lnTo>
                    <a:lnTo>
                      <a:pt x="274" y="236"/>
                    </a:lnTo>
                    <a:lnTo>
                      <a:pt x="286" y="220"/>
                    </a:lnTo>
                    <a:lnTo>
                      <a:pt x="298" y="201"/>
                    </a:lnTo>
                    <a:lnTo>
                      <a:pt x="304" y="182"/>
                    </a:lnTo>
                    <a:lnTo>
                      <a:pt x="310" y="160"/>
                    </a:lnTo>
                    <a:lnTo>
                      <a:pt x="313" y="138"/>
                    </a:lnTo>
                    <a:lnTo>
                      <a:pt x="310" y="116"/>
                    </a:lnTo>
                    <a:lnTo>
                      <a:pt x="304" y="94"/>
                    </a:lnTo>
                    <a:lnTo>
                      <a:pt x="298" y="75"/>
                    </a:lnTo>
                    <a:lnTo>
                      <a:pt x="286" y="56"/>
                    </a:lnTo>
                    <a:lnTo>
                      <a:pt x="274" y="41"/>
                    </a:lnTo>
                    <a:lnTo>
                      <a:pt x="259" y="28"/>
                    </a:lnTo>
                    <a:lnTo>
                      <a:pt x="245" y="16"/>
                    </a:lnTo>
                    <a:lnTo>
                      <a:pt x="227" y="9"/>
                    </a:lnTo>
                    <a:lnTo>
                      <a:pt x="206" y="3"/>
                    </a:lnTo>
                    <a:lnTo>
                      <a:pt x="185" y="0"/>
                    </a:lnTo>
                    <a:lnTo>
                      <a:pt x="0" y="0"/>
                    </a:lnTo>
                    <a:lnTo>
                      <a:pt x="0" y="277"/>
                    </a:lnTo>
                    <a:lnTo>
                      <a:pt x="185" y="277"/>
                    </a:lnTo>
                  </a:path>
                </a:pathLst>
              </a:cu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56" name="Freeform 8"/>
              <p:cNvSpPr>
                <a:spLocks/>
              </p:cNvSpPr>
              <p:nvPr/>
            </p:nvSpPr>
            <p:spPr bwMode="auto">
              <a:xfrm>
                <a:off x="2358" y="2291"/>
                <a:ext cx="51" cy="53"/>
              </a:xfrm>
              <a:custGeom>
                <a:avLst/>
                <a:gdLst>
                  <a:gd name="T0" fmla="*/ 0 w 51"/>
                  <a:gd name="T1" fmla="*/ 0 h 53"/>
                  <a:gd name="T2" fmla="*/ 0 w 51"/>
                  <a:gd name="T3" fmla="*/ 53 h 53"/>
                  <a:gd name="T4" fmla="*/ 51 w 51"/>
                  <a:gd name="T5" fmla="*/ 28 h 53"/>
                  <a:gd name="T6" fmla="*/ 0 w 51"/>
                  <a:gd name="T7" fmla="*/ 3 h 53"/>
                  <a:gd name="T8" fmla="*/ 0 w 51"/>
                  <a:gd name="T9" fmla="*/ 3 h 53"/>
                  <a:gd name="T10" fmla="*/ 0 w 51"/>
                  <a:gd name="T11" fmla="*/ 0 h 53"/>
                  <a:gd name="T12" fmla="*/ 0 60000 65536"/>
                  <a:gd name="T13" fmla="*/ 0 60000 65536"/>
                  <a:gd name="T14" fmla="*/ 0 60000 65536"/>
                  <a:gd name="T15" fmla="*/ 0 60000 65536"/>
                  <a:gd name="T16" fmla="*/ 0 60000 65536"/>
                  <a:gd name="T17" fmla="*/ 0 60000 65536"/>
                  <a:gd name="T18" fmla="*/ 0 w 51"/>
                  <a:gd name="T19" fmla="*/ 0 h 53"/>
                  <a:gd name="T20" fmla="*/ 51 w 5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1" h="53">
                    <a:moveTo>
                      <a:pt x="0" y="0"/>
                    </a:moveTo>
                    <a:lnTo>
                      <a:pt x="0" y="53"/>
                    </a:lnTo>
                    <a:lnTo>
                      <a:pt x="51" y="28"/>
                    </a:lnTo>
                    <a:lnTo>
                      <a:pt x="0" y="3"/>
                    </a:lnTo>
                    <a:lnTo>
                      <a:pt x="0"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57" name="Line 9"/>
              <p:cNvSpPr>
                <a:spLocks noChangeShapeType="1"/>
              </p:cNvSpPr>
              <p:nvPr/>
            </p:nvSpPr>
            <p:spPr bwMode="auto">
              <a:xfrm flipH="1">
                <a:off x="1954" y="2319"/>
                <a:ext cx="422" cy="0"/>
              </a:xfrm>
              <a:prstGeom prst="line">
                <a:avLst/>
              </a:pr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58" name="Freeform 10"/>
              <p:cNvSpPr>
                <a:spLocks/>
              </p:cNvSpPr>
              <p:nvPr/>
            </p:nvSpPr>
            <p:spPr bwMode="auto">
              <a:xfrm>
                <a:off x="2358" y="2467"/>
                <a:ext cx="51" cy="54"/>
              </a:xfrm>
              <a:custGeom>
                <a:avLst/>
                <a:gdLst>
                  <a:gd name="T0" fmla="*/ 0 w 51"/>
                  <a:gd name="T1" fmla="*/ 0 h 54"/>
                  <a:gd name="T2" fmla="*/ 0 w 51"/>
                  <a:gd name="T3" fmla="*/ 54 h 54"/>
                  <a:gd name="T4" fmla="*/ 51 w 51"/>
                  <a:gd name="T5" fmla="*/ 25 h 54"/>
                  <a:gd name="T6" fmla="*/ 0 w 51"/>
                  <a:gd name="T7" fmla="*/ 0 h 54"/>
                  <a:gd name="T8" fmla="*/ 0 w 51"/>
                  <a:gd name="T9" fmla="*/ 0 h 54"/>
                  <a:gd name="T10" fmla="*/ 0 60000 65536"/>
                  <a:gd name="T11" fmla="*/ 0 60000 65536"/>
                  <a:gd name="T12" fmla="*/ 0 60000 65536"/>
                  <a:gd name="T13" fmla="*/ 0 60000 65536"/>
                  <a:gd name="T14" fmla="*/ 0 60000 65536"/>
                  <a:gd name="T15" fmla="*/ 0 w 51"/>
                  <a:gd name="T16" fmla="*/ 0 h 54"/>
                  <a:gd name="T17" fmla="*/ 51 w 51"/>
                  <a:gd name="T18" fmla="*/ 54 h 54"/>
                </a:gdLst>
                <a:ahLst/>
                <a:cxnLst>
                  <a:cxn ang="T10">
                    <a:pos x="T0" y="T1"/>
                  </a:cxn>
                  <a:cxn ang="T11">
                    <a:pos x="T2" y="T3"/>
                  </a:cxn>
                  <a:cxn ang="T12">
                    <a:pos x="T4" y="T5"/>
                  </a:cxn>
                  <a:cxn ang="T13">
                    <a:pos x="T6" y="T7"/>
                  </a:cxn>
                  <a:cxn ang="T14">
                    <a:pos x="T8" y="T9"/>
                  </a:cxn>
                </a:cxnLst>
                <a:rect l="T15" t="T16" r="T17" b="T18"/>
                <a:pathLst>
                  <a:path w="51" h="54">
                    <a:moveTo>
                      <a:pt x="0" y="0"/>
                    </a:moveTo>
                    <a:lnTo>
                      <a:pt x="0" y="54"/>
                    </a:lnTo>
                    <a:lnTo>
                      <a:pt x="51" y="25"/>
                    </a:lnTo>
                    <a:lnTo>
                      <a:pt x="0"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59" name="Line 11"/>
              <p:cNvSpPr>
                <a:spLocks noChangeShapeType="1"/>
              </p:cNvSpPr>
              <p:nvPr/>
            </p:nvSpPr>
            <p:spPr bwMode="auto">
              <a:xfrm flipH="1">
                <a:off x="2731" y="2407"/>
                <a:ext cx="236" cy="0"/>
              </a:xfrm>
              <a:prstGeom prst="line">
                <a:avLst/>
              </a:pr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60" name="Freeform 12"/>
              <p:cNvSpPr>
                <a:spLocks/>
              </p:cNvSpPr>
              <p:nvPr/>
            </p:nvSpPr>
            <p:spPr bwMode="auto">
              <a:xfrm>
                <a:off x="2346" y="2647"/>
                <a:ext cx="51" cy="53"/>
              </a:xfrm>
              <a:custGeom>
                <a:avLst/>
                <a:gdLst>
                  <a:gd name="T0" fmla="*/ 0 w 51"/>
                  <a:gd name="T1" fmla="*/ 0 h 53"/>
                  <a:gd name="T2" fmla="*/ 0 w 51"/>
                  <a:gd name="T3" fmla="*/ 53 h 53"/>
                  <a:gd name="T4" fmla="*/ 51 w 51"/>
                  <a:gd name="T5" fmla="*/ 28 h 53"/>
                  <a:gd name="T6" fmla="*/ 0 w 51"/>
                  <a:gd name="T7" fmla="*/ 0 h 53"/>
                  <a:gd name="T8" fmla="*/ 0 w 51"/>
                  <a:gd name="T9" fmla="*/ 0 h 53"/>
                  <a:gd name="T10" fmla="*/ 0 60000 65536"/>
                  <a:gd name="T11" fmla="*/ 0 60000 65536"/>
                  <a:gd name="T12" fmla="*/ 0 60000 65536"/>
                  <a:gd name="T13" fmla="*/ 0 60000 65536"/>
                  <a:gd name="T14" fmla="*/ 0 60000 65536"/>
                  <a:gd name="T15" fmla="*/ 0 w 51"/>
                  <a:gd name="T16" fmla="*/ 0 h 53"/>
                  <a:gd name="T17" fmla="*/ 51 w 51"/>
                  <a:gd name="T18" fmla="*/ 53 h 53"/>
                </a:gdLst>
                <a:ahLst/>
                <a:cxnLst>
                  <a:cxn ang="T10">
                    <a:pos x="T0" y="T1"/>
                  </a:cxn>
                  <a:cxn ang="T11">
                    <a:pos x="T2" y="T3"/>
                  </a:cxn>
                  <a:cxn ang="T12">
                    <a:pos x="T4" y="T5"/>
                  </a:cxn>
                  <a:cxn ang="T13">
                    <a:pos x="T6" y="T7"/>
                  </a:cxn>
                  <a:cxn ang="T14">
                    <a:pos x="T8" y="T9"/>
                  </a:cxn>
                </a:cxnLst>
                <a:rect l="T15" t="T16" r="T17" b="T18"/>
                <a:pathLst>
                  <a:path w="51" h="53">
                    <a:moveTo>
                      <a:pt x="0" y="0"/>
                    </a:moveTo>
                    <a:lnTo>
                      <a:pt x="0" y="53"/>
                    </a:lnTo>
                    <a:lnTo>
                      <a:pt x="51" y="28"/>
                    </a:lnTo>
                    <a:lnTo>
                      <a:pt x="0"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61" name="Line 13"/>
              <p:cNvSpPr>
                <a:spLocks noChangeShapeType="1"/>
              </p:cNvSpPr>
              <p:nvPr/>
            </p:nvSpPr>
            <p:spPr bwMode="auto">
              <a:xfrm flipH="1">
                <a:off x="2107" y="2672"/>
                <a:ext cx="257" cy="3"/>
              </a:xfrm>
              <a:prstGeom prst="line">
                <a:avLst/>
              </a:pr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62" name="Freeform 14"/>
              <p:cNvSpPr>
                <a:spLocks/>
              </p:cNvSpPr>
              <p:nvPr/>
            </p:nvSpPr>
            <p:spPr bwMode="auto">
              <a:xfrm>
                <a:off x="2346" y="2823"/>
                <a:ext cx="51" cy="53"/>
              </a:xfrm>
              <a:custGeom>
                <a:avLst/>
                <a:gdLst>
                  <a:gd name="T0" fmla="*/ 0 w 51"/>
                  <a:gd name="T1" fmla="*/ 0 h 53"/>
                  <a:gd name="T2" fmla="*/ 0 w 51"/>
                  <a:gd name="T3" fmla="*/ 53 h 53"/>
                  <a:gd name="T4" fmla="*/ 51 w 51"/>
                  <a:gd name="T5" fmla="*/ 25 h 53"/>
                  <a:gd name="T6" fmla="*/ 0 w 51"/>
                  <a:gd name="T7" fmla="*/ 0 h 53"/>
                  <a:gd name="T8" fmla="*/ 0 w 51"/>
                  <a:gd name="T9" fmla="*/ 0 h 53"/>
                  <a:gd name="T10" fmla="*/ 0 60000 65536"/>
                  <a:gd name="T11" fmla="*/ 0 60000 65536"/>
                  <a:gd name="T12" fmla="*/ 0 60000 65536"/>
                  <a:gd name="T13" fmla="*/ 0 60000 65536"/>
                  <a:gd name="T14" fmla="*/ 0 60000 65536"/>
                  <a:gd name="T15" fmla="*/ 0 w 51"/>
                  <a:gd name="T16" fmla="*/ 0 h 53"/>
                  <a:gd name="T17" fmla="*/ 51 w 51"/>
                  <a:gd name="T18" fmla="*/ 53 h 53"/>
                </a:gdLst>
                <a:ahLst/>
                <a:cxnLst>
                  <a:cxn ang="T10">
                    <a:pos x="T0" y="T1"/>
                  </a:cxn>
                  <a:cxn ang="T11">
                    <a:pos x="T2" y="T3"/>
                  </a:cxn>
                  <a:cxn ang="T12">
                    <a:pos x="T4" y="T5"/>
                  </a:cxn>
                  <a:cxn ang="T13">
                    <a:pos x="T6" y="T7"/>
                  </a:cxn>
                  <a:cxn ang="T14">
                    <a:pos x="T8" y="T9"/>
                  </a:cxn>
                </a:cxnLst>
                <a:rect l="T15" t="T16" r="T17" b="T18"/>
                <a:pathLst>
                  <a:path w="51" h="53">
                    <a:moveTo>
                      <a:pt x="0" y="0"/>
                    </a:moveTo>
                    <a:lnTo>
                      <a:pt x="0" y="53"/>
                    </a:lnTo>
                    <a:lnTo>
                      <a:pt x="51" y="25"/>
                    </a:lnTo>
                    <a:lnTo>
                      <a:pt x="0"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63" name="Line 15"/>
              <p:cNvSpPr>
                <a:spLocks noChangeShapeType="1"/>
              </p:cNvSpPr>
              <p:nvPr/>
            </p:nvSpPr>
            <p:spPr bwMode="auto">
              <a:xfrm flipH="1">
                <a:off x="2182" y="2848"/>
                <a:ext cx="182" cy="0"/>
              </a:xfrm>
              <a:prstGeom prst="line">
                <a:avLst/>
              </a:pr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64" name="Line 16"/>
              <p:cNvSpPr>
                <a:spLocks noChangeShapeType="1"/>
              </p:cNvSpPr>
              <p:nvPr/>
            </p:nvSpPr>
            <p:spPr bwMode="auto">
              <a:xfrm flipH="1">
                <a:off x="2746" y="2760"/>
                <a:ext cx="218" cy="3"/>
              </a:xfrm>
              <a:prstGeom prst="line">
                <a:avLst/>
              </a:pr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65" name="Rectangle 17"/>
              <p:cNvSpPr>
                <a:spLocks noChangeArrowheads="1"/>
              </p:cNvSpPr>
              <p:nvPr/>
            </p:nvSpPr>
            <p:spPr bwMode="auto">
              <a:xfrm>
                <a:off x="1868" y="3314"/>
                <a:ext cx="62" cy="138"/>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r>
                  <a:rPr lang="en-US" sz="2000" dirty="0">
                    <a:solidFill>
                      <a:srgbClr val="000000"/>
                    </a:solidFill>
                    <a:latin typeface="Meta Offc Pro" panose="020B0504030101020102"/>
                    <a:cs typeface="Arial Narrow"/>
                  </a:rPr>
                  <a:t>b</a:t>
                </a:r>
                <a:endParaRPr lang="en-US" sz="2000" b="1" dirty="0">
                  <a:solidFill>
                    <a:srgbClr val="CC0000"/>
                  </a:solidFill>
                  <a:latin typeface="Meta Offc Pro" panose="020B0504030101020102"/>
                  <a:cs typeface="Arial Narrow"/>
                </a:endParaRPr>
              </a:p>
            </p:txBody>
          </p:sp>
          <p:sp>
            <p:nvSpPr>
              <p:cNvPr id="10266" name="Freeform 18"/>
              <p:cNvSpPr>
                <a:spLocks/>
              </p:cNvSpPr>
              <p:nvPr/>
            </p:nvSpPr>
            <p:spPr bwMode="auto">
              <a:xfrm>
                <a:off x="2967" y="2250"/>
                <a:ext cx="224" cy="1161"/>
              </a:xfrm>
              <a:custGeom>
                <a:avLst/>
                <a:gdLst>
                  <a:gd name="T0" fmla="*/ 0 w 224"/>
                  <a:gd name="T1" fmla="*/ 116 h 1161"/>
                  <a:gd name="T2" fmla="*/ 3 w 224"/>
                  <a:gd name="T3" fmla="*/ 101 h 1161"/>
                  <a:gd name="T4" fmla="*/ 6 w 224"/>
                  <a:gd name="T5" fmla="*/ 82 h 1161"/>
                  <a:gd name="T6" fmla="*/ 12 w 224"/>
                  <a:gd name="T7" fmla="*/ 63 h 1161"/>
                  <a:gd name="T8" fmla="*/ 21 w 224"/>
                  <a:gd name="T9" fmla="*/ 50 h 1161"/>
                  <a:gd name="T10" fmla="*/ 33 w 224"/>
                  <a:gd name="T11" fmla="*/ 35 h 1161"/>
                  <a:gd name="T12" fmla="*/ 48 w 224"/>
                  <a:gd name="T13" fmla="*/ 22 h 1161"/>
                  <a:gd name="T14" fmla="*/ 63 w 224"/>
                  <a:gd name="T15" fmla="*/ 13 h 1161"/>
                  <a:gd name="T16" fmla="*/ 78 w 224"/>
                  <a:gd name="T17" fmla="*/ 6 h 1161"/>
                  <a:gd name="T18" fmla="*/ 96 w 224"/>
                  <a:gd name="T19" fmla="*/ 3 h 1161"/>
                  <a:gd name="T20" fmla="*/ 114 w 224"/>
                  <a:gd name="T21" fmla="*/ 0 h 1161"/>
                  <a:gd name="T22" fmla="*/ 132 w 224"/>
                  <a:gd name="T23" fmla="*/ 3 h 1161"/>
                  <a:gd name="T24" fmla="*/ 150 w 224"/>
                  <a:gd name="T25" fmla="*/ 6 h 1161"/>
                  <a:gd name="T26" fmla="*/ 165 w 224"/>
                  <a:gd name="T27" fmla="*/ 13 h 1161"/>
                  <a:gd name="T28" fmla="*/ 179 w 224"/>
                  <a:gd name="T29" fmla="*/ 22 h 1161"/>
                  <a:gd name="T30" fmla="*/ 191 w 224"/>
                  <a:gd name="T31" fmla="*/ 35 h 1161"/>
                  <a:gd name="T32" fmla="*/ 203 w 224"/>
                  <a:gd name="T33" fmla="*/ 50 h 1161"/>
                  <a:gd name="T34" fmla="*/ 212 w 224"/>
                  <a:gd name="T35" fmla="*/ 63 h 1161"/>
                  <a:gd name="T36" fmla="*/ 218 w 224"/>
                  <a:gd name="T37" fmla="*/ 82 h 1161"/>
                  <a:gd name="T38" fmla="*/ 224 w 224"/>
                  <a:gd name="T39" fmla="*/ 101 h 1161"/>
                  <a:gd name="T40" fmla="*/ 224 w 224"/>
                  <a:gd name="T41" fmla="*/ 120 h 1161"/>
                  <a:gd name="T42" fmla="*/ 224 w 224"/>
                  <a:gd name="T43" fmla="*/ 1042 h 1161"/>
                  <a:gd name="T44" fmla="*/ 224 w 224"/>
                  <a:gd name="T45" fmla="*/ 1064 h 1161"/>
                  <a:gd name="T46" fmla="*/ 218 w 224"/>
                  <a:gd name="T47" fmla="*/ 1080 h 1161"/>
                  <a:gd name="T48" fmla="*/ 212 w 224"/>
                  <a:gd name="T49" fmla="*/ 1098 h 1161"/>
                  <a:gd name="T50" fmla="*/ 203 w 224"/>
                  <a:gd name="T51" fmla="*/ 1114 h 1161"/>
                  <a:gd name="T52" fmla="*/ 191 w 224"/>
                  <a:gd name="T53" fmla="*/ 1127 h 1161"/>
                  <a:gd name="T54" fmla="*/ 179 w 224"/>
                  <a:gd name="T55" fmla="*/ 1139 h 1161"/>
                  <a:gd name="T56" fmla="*/ 165 w 224"/>
                  <a:gd name="T57" fmla="*/ 1149 h 1161"/>
                  <a:gd name="T58" fmla="*/ 150 w 224"/>
                  <a:gd name="T59" fmla="*/ 1155 h 1161"/>
                  <a:gd name="T60" fmla="*/ 132 w 224"/>
                  <a:gd name="T61" fmla="*/ 1158 h 1161"/>
                  <a:gd name="T62" fmla="*/ 114 w 224"/>
                  <a:gd name="T63" fmla="*/ 1161 h 1161"/>
                  <a:gd name="T64" fmla="*/ 96 w 224"/>
                  <a:gd name="T65" fmla="*/ 1158 h 1161"/>
                  <a:gd name="T66" fmla="*/ 78 w 224"/>
                  <a:gd name="T67" fmla="*/ 1155 h 1161"/>
                  <a:gd name="T68" fmla="*/ 63 w 224"/>
                  <a:gd name="T69" fmla="*/ 1149 h 1161"/>
                  <a:gd name="T70" fmla="*/ 48 w 224"/>
                  <a:gd name="T71" fmla="*/ 1139 h 1161"/>
                  <a:gd name="T72" fmla="*/ 33 w 224"/>
                  <a:gd name="T73" fmla="*/ 1127 h 1161"/>
                  <a:gd name="T74" fmla="*/ 21 w 224"/>
                  <a:gd name="T75" fmla="*/ 1114 h 1161"/>
                  <a:gd name="T76" fmla="*/ 12 w 224"/>
                  <a:gd name="T77" fmla="*/ 1098 h 1161"/>
                  <a:gd name="T78" fmla="*/ 6 w 224"/>
                  <a:gd name="T79" fmla="*/ 1080 h 1161"/>
                  <a:gd name="T80" fmla="*/ 3 w 224"/>
                  <a:gd name="T81" fmla="*/ 1064 h 1161"/>
                  <a:gd name="T82" fmla="*/ 0 w 224"/>
                  <a:gd name="T83" fmla="*/ 1042 h 1161"/>
                  <a:gd name="T84" fmla="*/ 0 w 224"/>
                  <a:gd name="T85" fmla="*/ 120 h 1161"/>
                  <a:gd name="T86" fmla="*/ 0 w 224"/>
                  <a:gd name="T87" fmla="*/ 120 h 11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4"/>
                  <a:gd name="T133" fmla="*/ 0 h 1161"/>
                  <a:gd name="T134" fmla="*/ 224 w 224"/>
                  <a:gd name="T135" fmla="*/ 1161 h 116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4" h="1161">
                    <a:moveTo>
                      <a:pt x="0" y="116"/>
                    </a:moveTo>
                    <a:lnTo>
                      <a:pt x="3" y="101"/>
                    </a:lnTo>
                    <a:lnTo>
                      <a:pt x="6" y="82"/>
                    </a:lnTo>
                    <a:lnTo>
                      <a:pt x="12" y="63"/>
                    </a:lnTo>
                    <a:lnTo>
                      <a:pt x="21" y="50"/>
                    </a:lnTo>
                    <a:lnTo>
                      <a:pt x="33" y="35"/>
                    </a:lnTo>
                    <a:lnTo>
                      <a:pt x="48" y="22"/>
                    </a:lnTo>
                    <a:lnTo>
                      <a:pt x="63" y="13"/>
                    </a:lnTo>
                    <a:lnTo>
                      <a:pt x="78" y="6"/>
                    </a:lnTo>
                    <a:lnTo>
                      <a:pt x="96" y="3"/>
                    </a:lnTo>
                    <a:lnTo>
                      <a:pt x="114" y="0"/>
                    </a:lnTo>
                    <a:lnTo>
                      <a:pt x="132" y="3"/>
                    </a:lnTo>
                    <a:lnTo>
                      <a:pt x="150" y="6"/>
                    </a:lnTo>
                    <a:lnTo>
                      <a:pt x="165" y="13"/>
                    </a:lnTo>
                    <a:lnTo>
                      <a:pt x="179" y="22"/>
                    </a:lnTo>
                    <a:lnTo>
                      <a:pt x="191" y="35"/>
                    </a:lnTo>
                    <a:lnTo>
                      <a:pt x="203" y="50"/>
                    </a:lnTo>
                    <a:lnTo>
                      <a:pt x="212" y="63"/>
                    </a:lnTo>
                    <a:lnTo>
                      <a:pt x="218" y="82"/>
                    </a:lnTo>
                    <a:lnTo>
                      <a:pt x="224" y="101"/>
                    </a:lnTo>
                    <a:lnTo>
                      <a:pt x="224" y="120"/>
                    </a:lnTo>
                    <a:lnTo>
                      <a:pt x="224" y="1042"/>
                    </a:lnTo>
                    <a:lnTo>
                      <a:pt x="224" y="1064"/>
                    </a:lnTo>
                    <a:lnTo>
                      <a:pt x="218" y="1080"/>
                    </a:lnTo>
                    <a:lnTo>
                      <a:pt x="212" y="1098"/>
                    </a:lnTo>
                    <a:lnTo>
                      <a:pt x="203" y="1114"/>
                    </a:lnTo>
                    <a:lnTo>
                      <a:pt x="191" y="1127"/>
                    </a:lnTo>
                    <a:lnTo>
                      <a:pt x="179" y="1139"/>
                    </a:lnTo>
                    <a:lnTo>
                      <a:pt x="165" y="1149"/>
                    </a:lnTo>
                    <a:lnTo>
                      <a:pt x="150" y="1155"/>
                    </a:lnTo>
                    <a:lnTo>
                      <a:pt x="132" y="1158"/>
                    </a:lnTo>
                    <a:lnTo>
                      <a:pt x="114" y="1161"/>
                    </a:lnTo>
                    <a:lnTo>
                      <a:pt x="96" y="1158"/>
                    </a:lnTo>
                    <a:lnTo>
                      <a:pt x="78" y="1155"/>
                    </a:lnTo>
                    <a:lnTo>
                      <a:pt x="63" y="1149"/>
                    </a:lnTo>
                    <a:lnTo>
                      <a:pt x="48" y="1139"/>
                    </a:lnTo>
                    <a:lnTo>
                      <a:pt x="33" y="1127"/>
                    </a:lnTo>
                    <a:lnTo>
                      <a:pt x="21" y="1114"/>
                    </a:lnTo>
                    <a:lnTo>
                      <a:pt x="12" y="1098"/>
                    </a:lnTo>
                    <a:lnTo>
                      <a:pt x="6" y="1080"/>
                    </a:lnTo>
                    <a:lnTo>
                      <a:pt x="3" y="1064"/>
                    </a:lnTo>
                    <a:lnTo>
                      <a:pt x="0" y="1042"/>
                    </a:lnTo>
                    <a:lnTo>
                      <a:pt x="0" y="120"/>
                    </a:lnTo>
                  </a:path>
                </a:pathLst>
              </a:cu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67" name="Rectangle 19"/>
              <p:cNvSpPr>
                <a:spLocks noChangeArrowheads="1"/>
              </p:cNvSpPr>
              <p:nvPr/>
            </p:nvSpPr>
            <p:spPr bwMode="auto">
              <a:xfrm>
                <a:off x="3026" y="2344"/>
                <a:ext cx="62" cy="136"/>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r>
                  <a:rPr lang="en-US" sz="2000" dirty="0">
                    <a:solidFill>
                      <a:srgbClr val="000000"/>
                    </a:solidFill>
                    <a:latin typeface="Meta Offc Pro" panose="020B0504030101020102"/>
                    <a:cs typeface="Arial Narrow"/>
                  </a:rPr>
                  <a:t>0</a:t>
                </a:r>
                <a:endParaRPr lang="en-US" sz="2000" b="1" dirty="0">
                  <a:solidFill>
                    <a:srgbClr val="CC0000"/>
                  </a:solidFill>
                  <a:latin typeface="Meta Offc Pro" panose="020B0504030101020102"/>
                  <a:cs typeface="Arial Narrow"/>
                </a:endParaRPr>
              </a:p>
            </p:txBody>
          </p:sp>
          <p:sp>
            <p:nvSpPr>
              <p:cNvPr id="10268" name="Rectangle 20"/>
              <p:cNvSpPr>
                <a:spLocks noChangeArrowheads="1"/>
              </p:cNvSpPr>
              <p:nvPr/>
            </p:nvSpPr>
            <p:spPr bwMode="auto">
              <a:xfrm>
                <a:off x="3025" y="3191"/>
                <a:ext cx="62" cy="138"/>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r>
                  <a:rPr lang="en-US" sz="2000" dirty="0">
                    <a:solidFill>
                      <a:srgbClr val="000000"/>
                    </a:solidFill>
                    <a:latin typeface="Meta Offc Pro" panose="020B0504030101020102"/>
                    <a:cs typeface="Arial Narrow"/>
                  </a:rPr>
                  <a:t>2</a:t>
                </a:r>
                <a:endParaRPr lang="en-US" sz="1600" b="1" dirty="0">
                  <a:solidFill>
                    <a:srgbClr val="CC0000"/>
                  </a:solidFill>
                  <a:latin typeface="Meta Offc Pro" panose="020B0504030101020102"/>
                  <a:cs typeface="Arial Narrow"/>
                </a:endParaRPr>
              </a:p>
            </p:txBody>
          </p:sp>
          <p:sp>
            <p:nvSpPr>
              <p:cNvPr id="10269" name="Freeform 21"/>
              <p:cNvSpPr>
                <a:spLocks/>
              </p:cNvSpPr>
              <p:nvPr/>
            </p:nvSpPr>
            <p:spPr bwMode="auto">
              <a:xfrm>
                <a:off x="3359" y="2804"/>
                <a:ext cx="50" cy="53"/>
              </a:xfrm>
              <a:custGeom>
                <a:avLst/>
                <a:gdLst>
                  <a:gd name="T0" fmla="*/ 0 w 50"/>
                  <a:gd name="T1" fmla="*/ 0 h 53"/>
                  <a:gd name="T2" fmla="*/ 3 w 50"/>
                  <a:gd name="T3" fmla="*/ 53 h 53"/>
                  <a:gd name="T4" fmla="*/ 50 w 50"/>
                  <a:gd name="T5" fmla="*/ 28 h 53"/>
                  <a:gd name="T6" fmla="*/ 3 w 50"/>
                  <a:gd name="T7" fmla="*/ 0 h 53"/>
                  <a:gd name="T8" fmla="*/ 3 w 50"/>
                  <a:gd name="T9" fmla="*/ 0 h 53"/>
                  <a:gd name="T10" fmla="*/ 0 w 50"/>
                  <a:gd name="T11" fmla="*/ 0 h 53"/>
                  <a:gd name="T12" fmla="*/ 0 60000 65536"/>
                  <a:gd name="T13" fmla="*/ 0 60000 65536"/>
                  <a:gd name="T14" fmla="*/ 0 60000 65536"/>
                  <a:gd name="T15" fmla="*/ 0 60000 65536"/>
                  <a:gd name="T16" fmla="*/ 0 60000 65536"/>
                  <a:gd name="T17" fmla="*/ 0 60000 65536"/>
                  <a:gd name="T18" fmla="*/ 0 w 50"/>
                  <a:gd name="T19" fmla="*/ 0 h 53"/>
                  <a:gd name="T20" fmla="*/ 50 w 50"/>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50" h="53">
                    <a:moveTo>
                      <a:pt x="0" y="0"/>
                    </a:moveTo>
                    <a:lnTo>
                      <a:pt x="3" y="53"/>
                    </a:lnTo>
                    <a:lnTo>
                      <a:pt x="50" y="28"/>
                    </a:lnTo>
                    <a:lnTo>
                      <a:pt x="3" y="0"/>
                    </a:lnTo>
                    <a:lnTo>
                      <a:pt x="0"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70" name="Line 22"/>
              <p:cNvSpPr>
                <a:spLocks noChangeShapeType="1"/>
              </p:cNvSpPr>
              <p:nvPr/>
            </p:nvSpPr>
            <p:spPr bwMode="auto">
              <a:xfrm flipH="1">
                <a:off x="3194" y="2829"/>
                <a:ext cx="182" cy="0"/>
              </a:xfrm>
              <a:prstGeom prst="line">
                <a:avLst/>
              </a:pr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71" name="Rectangle 23"/>
              <p:cNvSpPr>
                <a:spLocks noChangeArrowheads="1"/>
              </p:cNvSpPr>
              <p:nvPr/>
            </p:nvSpPr>
            <p:spPr bwMode="auto">
              <a:xfrm>
                <a:off x="3503" y="2769"/>
                <a:ext cx="0" cy="109"/>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72" name="Rectangle 26"/>
              <p:cNvSpPr>
                <a:spLocks noChangeArrowheads="1"/>
              </p:cNvSpPr>
              <p:nvPr/>
            </p:nvSpPr>
            <p:spPr bwMode="auto">
              <a:xfrm>
                <a:off x="3671" y="2769"/>
                <a:ext cx="0" cy="109"/>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73" name="Rectangle 27"/>
              <p:cNvSpPr>
                <a:spLocks noChangeArrowheads="1"/>
              </p:cNvSpPr>
              <p:nvPr/>
            </p:nvSpPr>
            <p:spPr bwMode="auto">
              <a:xfrm>
                <a:off x="3409" y="2788"/>
                <a:ext cx="741" cy="109"/>
              </a:xfrm>
              <a:prstGeom prst="rect">
                <a:avLst/>
              </a:prstGeom>
              <a:noFill/>
              <a:ln w="9525">
                <a:noFill/>
                <a:miter lim="800000"/>
                <a:headEnd/>
                <a:tailEnd/>
              </a:ln>
            </p:spPr>
            <p:txBody>
              <a:bodyPr lIns="0" tIns="0" rIns="0" bIns="0">
                <a:spAutoFit/>
              </a:bodyPr>
              <a:lstStyle/>
              <a:p>
                <a:pPr algn="ctr" fontAlgn="base">
                  <a:lnSpc>
                    <a:spcPct val="70000"/>
                  </a:lnSpc>
                  <a:spcBef>
                    <a:spcPct val="0"/>
                  </a:spcBef>
                  <a:spcAft>
                    <a:spcPct val="0"/>
                  </a:spcAft>
                </a:pPr>
                <a:endParaRPr lang="en-US" sz="1600">
                  <a:solidFill>
                    <a:srgbClr val="CC0000"/>
                  </a:solidFill>
                  <a:latin typeface="Arial Narrow"/>
                  <a:cs typeface="Arial Narrow"/>
                </a:endParaRPr>
              </a:p>
            </p:txBody>
          </p:sp>
          <p:sp>
            <p:nvSpPr>
              <p:cNvPr id="10274" name="Rectangle 28"/>
              <p:cNvSpPr>
                <a:spLocks noChangeArrowheads="1"/>
              </p:cNvSpPr>
              <p:nvPr/>
            </p:nvSpPr>
            <p:spPr bwMode="auto">
              <a:xfrm>
                <a:off x="3307" y="2779"/>
                <a:ext cx="499" cy="110"/>
              </a:xfrm>
              <a:prstGeom prst="rect">
                <a:avLst/>
              </a:prstGeom>
              <a:noFill/>
              <a:ln w="9525">
                <a:noFill/>
                <a:miter lim="800000"/>
                <a:headEnd/>
                <a:tailEnd/>
              </a:ln>
            </p:spPr>
            <p:txBody>
              <a:bodyPr lIns="0" tIns="0" rIns="0" bIns="0">
                <a:spAutoFit/>
              </a:bodyPr>
              <a:lstStyle/>
              <a:p>
                <a:pPr algn="ctr" fontAlgn="base">
                  <a:lnSpc>
                    <a:spcPct val="70000"/>
                  </a:lnSpc>
                  <a:spcBef>
                    <a:spcPct val="0"/>
                  </a:spcBef>
                  <a:spcAft>
                    <a:spcPct val="0"/>
                  </a:spcAft>
                </a:pPr>
                <a:r>
                  <a:rPr lang="en-US" sz="1600" dirty="0">
                    <a:solidFill>
                      <a:srgbClr val="000000"/>
                    </a:solidFill>
                    <a:latin typeface="Meta Offc Pro" panose="020B0504030101020102"/>
                    <a:cs typeface="Arial Narrow"/>
                  </a:rPr>
                  <a:t>result</a:t>
                </a:r>
                <a:endParaRPr lang="en-US" sz="1600" b="1" dirty="0">
                  <a:solidFill>
                    <a:srgbClr val="CC0000"/>
                  </a:solidFill>
                  <a:latin typeface="Meta Offc Pro" panose="020B0504030101020102"/>
                  <a:cs typeface="Arial Narrow"/>
                </a:endParaRPr>
              </a:p>
            </p:txBody>
          </p:sp>
          <p:sp>
            <p:nvSpPr>
              <p:cNvPr id="10275" name="Rectangle 29"/>
              <p:cNvSpPr>
                <a:spLocks noChangeArrowheads="1"/>
              </p:cNvSpPr>
              <p:nvPr/>
            </p:nvSpPr>
            <p:spPr bwMode="auto">
              <a:xfrm>
                <a:off x="3464" y="1990"/>
                <a:ext cx="499" cy="138"/>
              </a:xfrm>
              <a:prstGeom prst="rect">
                <a:avLst/>
              </a:prstGeom>
              <a:noFill/>
              <a:ln w="9525">
                <a:noFill/>
                <a:miter lim="800000"/>
                <a:headEnd/>
                <a:tailEnd/>
              </a:ln>
            </p:spPr>
            <p:txBody>
              <a:bodyPr lIns="0" tIns="0" rIns="0" bIns="0">
                <a:spAutoFit/>
              </a:bodyPr>
              <a:lstStyle/>
              <a:p>
                <a:pPr algn="ctr" fontAlgn="base">
                  <a:lnSpc>
                    <a:spcPct val="70000"/>
                  </a:lnSpc>
                  <a:spcBef>
                    <a:spcPct val="0"/>
                  </a:spcBef>
                  <a:spcAft>
                    <a:spcPct val="0"/>
                  </a:spcAft>
                </a:pPr>
                <a:r>
                  <a:rPr lang="en-US" sz="2000" dirty="0">
                    <a:solidFill>
                      <a:srgbClr val="0066FF"/>
                    </a:solidFill>
                    <a:latin typeface="Meta Offc Pro" panose="020B0504030101020102"/>
                    <a:cs typeface="Arial Narrow"/>
                  </a:rPr>
                  <a:t>Operation</a:t>
                </a:r>
                <a:endParaRPr lang="en-US" sz="2000" b="1" dirty="0">
                  <a:solidFill>
                    <a:srgbClr val="0066FF"/>
                  </a:solidFill>
                  <a:latin typeface="Meta Offc Pro" panose="020B0504030101020102"/>
                  <a:cs typeface="Arial Narrow"/>
                </a:endParaRPr>
              </a:p>
            </p:txBody>
          </p:sp>
          <p:sp>
            <p:nvSpPr>
              <p:cNvPr id="10276" name="Line 38"/>
              <p:cNvSpPr>
                <a:spLocks noChangeShapeType="1"/>
              </p:cNvSpPr>
              <p:nvPr/>
            </p:nvSpPr>
            <p:spPr bwMode="auto">
              <a:xfrm flipH="1" flipV="1">
                <a:off x="3084" y="2036"/>
                <a:ext cx="0" cy="157"/>
              </a:xfrm>
              <a:prstGeom prst="line">
                <a:avLst/>
              </a:prstGeom>
              <a:noFill/>
              <a:ln w="19050">
                <a:solidFill>
                  <a:srgbClr val="0066FF"/>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77" name="Freeform 39"/>
              <p:cNvSpPr>
                <a:spLocks/>
              </p:cNvSpPr>
              <p:nvPr/>
            </p:nvSpPr>
            <p:spPr bwMode="auto">
              <a:xfrm>
                <a:off x="3061" y="2190"/>
                <a:ext cx="51" cy="54"/>
              </a:xfrm>
              <a:custGeom>
                <a:avLst/>
                <a:gdLst>
                  <a:gd name="T0" fmla="*/ 51 w 51"/>
                  <a:gd name="T1" fmla="*/ 0 h 54"/>
                  <a:gd name="T2" fmla="*/ 0 w 51"/>
                  <a:gd name="T3" fmla="*/ 0 h 54"/>
                  <a:gd name="T4" fmla="*/ 27 w 51"/>
                  <a:gd name="T5" fmla="*/ 54 h 54"/>
                  <a:gd name="T6" fmla="*/ 51 w 51"/>
                  <a:gd name="T7" fmla="*/ 0 h 54"/>
                  <a:gd name="T8" fmla="*/ 51 w 51"/>
                  <a:gd name="T9" fmla="*/ 0 h 54"/>
                  <a:gd name="T10" fmla="*/ 0 60000 65536"/>
                  <a:gd name="T11" fmla="*/ 0 60000 65536"/>
                  <a:gd name="T12" fmla="*/ 0 60000 65536"/>
                  <a:gd name="T13" fmla="*/ 0 60000 65536"/>
                  <a:gd name="T14" fmla="*/ 0 60000 65536"/>
                  <a:gd name="T15" fmla="*/ 0 w 51"/>
                  <a:gd name="T16" fmla="*/ 0 h 54"/>
                  <a:gd name="T17" fmla="*/ 51 w 51"/>
                  <a:gd name="T18" fmla="*/ 54 h 54"/>
                </a:gdLst>
                <a:ahLst/>
                <a:cxnLst>
                  <a:cxn ang="T10">
                    <a:pos x="T0" y="T1"/>
                  </a:cxn>
                  <a:cxn ang="T11">
                    <a:pos x="T2" y="T3"/>
                  </a:cxn>
                  <a:cxn ang="T12">
                    <a:pos x="T4" y="T5"/>
                  </a:cxn>
                  <a:cxn ang="T13">
                    <a:pos x="T6" y="T7"/>
                  </a:cxn>
                  <a:cxn ang="T14">
                    <a:pos x="T8" y="T9"/>
                  </a:cxn>
                </a:cxnLst>
                <a:rect l="T15" t="T16" r="T17" b="T18"/>
                <a:pathLst>
                  <a:path w="51" h="54">
                    <a:moveTo>
                      <a:pt x="51" y="0"/>
                    </a:moveTo>
                    <a:lnTo>
                      <a:pt x="0" y="0"/>
                    </a:lnTo>
                    <a:lnTo>
                      <a:pt x="27" y="54"/>
                    </a:lnTo>
                    <a:lnTo>
                      <a:pt x="51" y="0"/>
                    </a:lnTo>
                    <a:close/>
                  </a:path>
                </a:pathLst>
              </a:custGeom>
              <a:solidFill>
                <a:srgbClr val="0066FF"/>
              </a:solidFill>
              <a:ln w="9525">
                <a:solidFill>
                  <a:srgbClr val="0066FF"/>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78" name="Freeform 40"/>
              <p:cNvSpPr>
                <a:spLocks/>
              </p:cNvSpPr>
              <p:nvPr/>
            </p:nvSpPr>
            <p:spPr bwMode="auto">
              <a:xfrm>
                <a:off x="2155" y="2823"/>
                <a:ext cx="50" cy="53"/>
              </a:xfrm>
              <a:custGeom>
                <a:avLst/>
                <a:gdLst>
                  <a:gd name="T0" fmla="*/ 24 w 50"/>
                  <a:gd name="T1" fmla="*/ 50 h 53"/>
                  <a:gd name="T2" fmla="*/ 30 w 50"/>
                  <a:gd name="T3" fmla="*/ 50 h 53"/>
                  <a:gd name="T4" fmla="*/ 33 w 50"/>
                  <a:gd name="T5" fmla="*/ 50 h 53"/>
                  <a:gd name="T6" fmla="*/ 35 w 50"/>
                  <a:gd name="T7" fmla="*/ 50 h 53"/>
                  <a:gd name="T8" fmla="*/ 38 w 50"/>
                  <a:gd name="T9" fmla="*/ 47 h 53"/>
                  <a:gd name="T10" fmla="*/ 41 w 50"/>
                  <a:gd name="T11" fmla="*/ 44 h 53"/>
                  <a:gd name="T12" fmla="*/ 44 w 50"/>
                  <a:gd name="T13" fmla="*/ 41 h 53"/>
                  <a:gd name="T14" fmla="*/ 47 w 50"/>
                  <a:gd name="T15" fmla="*/ 38 h 53"/>
                  <a:gd name="T16" fmla="*/ 47 w 50"/>
                  <a:gd name="T17" fmla="*/ 34 h 53"/>
                  <a:gd name="T18" fmla="*/ 50 w 50"/>
                  <a:gd name="T19" fmla="*/ 31 h 53"/>
                  <a:gd name="T20" fmla="*/ 50 w 50"/>
                  <a:gd name="T21" fmla="*/ 25 h 53"/>
                  <a:gd name="T22" fmla="*/ 50 w 50"/>
                  <a:gd name="T23" fmla="*/ 22 h 53"/>
                  <a:gd name="T24" fmla="*/ 47 w 50"/>
                  <a:gd name="T25" fmla="*/ 19 h 53"/>
                  <a:gd name="T26" fmla="*/ 47 w 50"/>
                  <a:gd name="T27" fmla="*/ 12 h 53"/>
                  <a:gd name="T28" fmla="*/ 44 w 50"/>
                  <a:gd name="T29" fmla="*/ 9 h 53"/>
                  <a:gd name="T30" fmla="*/ 41 w 50"/>
                  <a:gd name="T31" fmla="*/ 6 h 53"/>
                  <a:gd name="T32" fmla="*/ 38 w 50"/>
                  <a:gd name="T33" fmla="*/ 6 h 53"/>
                  <a:gd name="T34" fmla="*/ 35 w 50"/>
                  <a:gd name="T35" fmla="*/ 3 h 53"/>
                  <a:gd name="T36" fmla="*/ 33 w 50"/>
                  <a:gd name="T37" fmla="*/ 0 h 53"/>
                  <a:gd name="T38" fmla="*/ 30 w 50"/>
                  <a:gd name="T39" fmla="*/ 0 h 53"/>
                  <a:gd name="T40" fmla="*/ 27 w 50"/>
                  <a:gd name="T41" fmla="*/ 0 h 53"/>
                  <a:gd name="T42" fmla="*/ 21 w 50"/>
                  <a:gd name="T43" fmla="*/ 0 h 53"/>
                  <a:gd name="T44" fmla="*/ 18 w 50"/>
                  <a:gd name="T45" fmla="*/ 0 h 53"/>
                  <a:gd name="T46" fmla="*/ 15 w 50"/>
                  <a:gd name="T47" fmla="*/ 3 h 53"/>
                  <a:gd name="T48" fmla="*/ 12 w 50"/>
                  <a:gd name="T49" fmla="*/ 6 h 53"/>
                  <a:gd name="T50" fmla="*/ 9 w 50"/>
                  <a:gd name="T51" fmla="*/ 6 h 53"/>
                  <a:gd name="T52" fmla="*/ 6 w 50"/>
                  <a:gd name="T53" fmla="*/ 9 h 53"/>
                  <a:gd name="T54" fmla="*/ 3 w 50"/>
                  <a:gd name="T55" fmla="*/ 12 h 53"/>
                  <a:gd name="T56" fmla="*/ 3 w 50"/>
                  <a:gd name="T57" fmla="*/ 19 h 53"/>
                  <a:gd name="T58" fmla="*/ 0 w 50"/>
                  <a:gd name="T59" fmla="*/ 22 h 53"/>
                  <a:gd name="T60" fmla="*/ 0 w 50"/>
                  <a:gd name="T61" fmla="*/ 25 h 53"/>
                  <a:gd name="T62" fmla="*/ 0 w 50"/>
                  <a:gd name="T63" fmla="*/ 31 h 53"/>
                  <a:gd name="T64" fmla="*/ 3 w 50"/>
                  <a:gd name="T65" fmla="*/ 34 h 53"/>
                  <a:gd name="T66" fmla="*/ 3 w 50"/>
                  <a:gd name="T67" fmla="*/ 38 h 53"/>
                  <a:gd name="T68" fmla="*/ 6 w 50"/>
                  <a:gd name="T69" fmla="*/ 41 h 53"/>
                  <a:gd name="T70" fmla="*/ 9 w 50"/>
                  <a:gd name="T71" fmla="*/ 44 h 53"/>
                  <a:gd name="T72" fmla="*/ 12 w 50"/>
                  <a:gd name="T73" fmla="*/ 47 h 53"/>
                  <a:gd name="T74" fmla="*/ 15 w 50"/>
                  <a:gd name="T75" fmla="*/ 50 h 53"/>
                  <a:gd name="T76" fmla="*/ 18 w 50"/>
                  <a:gd name="T77" fmla="*/ 50 h 53"/>
                  <a:gd name="T78" fmla="*/ 21 w 50"/>
                  <a:gd name="T79" fmla="*/ 50 h 53"/>
                  <a:gd name="T80" fmla="*/ 27 w 50"/>
                  <a:gd name="T81" fmla="*/ 53 h 53"/>
                  <a:gd name="T82" fmla="*/ 27 w 50"/>
                  <a:gd name="T83" fmla="*/ 53 h 53"/>
                  <a:gd name="T84" fmla="*/ 24 w 50"/>
                  <a:gd name="T85" fmla="*/ 50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53"/>
                  <a:gd name="T131" fmla="*/ 50 w 50"/>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53">
                    <a:moveTo>
                      <a:pt x="24" y="50"/>
                    </a:moveTo>
                    <a:lnTo>
                      <a:pt x="30" y="50"/>
                    </a:lnTo>
                    <a:lnTo>
                      <a:pt x="33" y="50"/>
                    </a:lnTo>
                    <a:lnTo>
                      <a:pt x="35" y="50"/>
                    </a:lnTo>
                    <a:lnTo>
                      <a:pt x="38" y="47"/>
                    </a:lnTo>
                    <a:lnTo>
                      <a:pt x="41" y="44"/>
                    </a:lnTo>
                    <a:lnTo>
                      <a:pt x="44" y="41"/>
                    </a:lnTo>
                    <a:lnTo>
                      <a:pt x="47" y="38"/>
                    </a:lnTo>
                    <a:lnTo>
                      <a:pt x="47" y="34"/>
                    </a:lnTo>
                    <a:lnTo>
                      <a:pt x="50" y="31"/>
                    </a:lnTo>
                    <a:lnTo>
                      <a:pt x="50" y="25"/>
                    </a:lnTo>
                    <a:lnTo>
                      <a:pt x="50" y="22"/>
                    </a:lnTo>
                    <a:lnTo>
                      <a:pt x="47" y="19"/>
                    </a:lnTo>
                    <a:lnTo>
                      <a:pt x="47" y="12"/>
                    </a:lnTo>
                    <a:lnTo>
                      <a:pt x="44" y="9"/>
                    </a:lnTo>
                    <a:lnTo>
                      <a:pt x="41" y="6"/>
                    </a:lnTo>
                    <a:lnTo>
                      <a:pt x="38" y="6"/>
                    </a:lnTo>
                    <a:lnTo>
                      <a:pt x="35" y="3"/>
                    </a:lnTo>
                    <a:lnTo>
                      <a:pt x="33" y="0"/>
                    </a:lnTo>
                    <a:lnTo>
                      <a:pt x="30" y="0"/>
                    </a:lnTo>
                    <a:lnTo>
                      <a:pt x="27" y="0"/>
                    </a:lnTo>
                    <a:lnTo>
                      <a:pt x="21" y="0"/>
                    </a:lnTo>
                    <a:lnTo>
                      <a:pt x="18" y="0"/>
                    </a:lnTo>
                    <a:lnTo>
                      <a:pt x="15" y="3"/>
                    </a:lnTo>
                    <a:lnTo>
                      <a:pt x="12" y="6"/>
                    </a:lnTo>
                    <a:lnTo>
                      <a:pt x="9" y="6"/>
                    </a:lnTo>
                    <a:lnTo>
                      <a:pt x="6" y="9"/>
                    </a:lnTo>
                    <a:lnTo>
                      <a:pt x="3" y="12"/>
                    </a:lnTo>
                    <a:lnTo>
                      <a:pt x="3" y="19"/>
                    </a:lnTo>
                    <a:lnTo>
                      <a:pt x="0" y="22"/>
                    </a:lnTo>
                    <a:lnTo>
                      <a:pt x="0" y="25"/>
                    </a:lnTo>
                    <a:lnTo>
                      <a:pt x="0" y="31"/>
                    </a:lnTo>
                    <a:lnTo>
                      <a:pt x="3" y="34"/>
                    </a:lnTo>
                    <a:lnTo>
                      <a:pt x="3" y="38"/>
                    </a:lnTo>
                    <a:lnTo>
                      <a:pt x="6" y="41"/>
                    </a:lnTo>
                    <a:lnTo>
                      <a:pt x="9" y="44"/>
                    </a:lnTo>
                    <a:lnTo>
                      <a:pt x="12" y="47"/>
                    </a:lnTo>
                    <a:lnTo>
                      <a:pt x="15" y="50"/>
                    </a:lnTo>
                    <a:lnTo>
                      <a:pt x="18" y="50"/>
                    </a:lnTo>
                    <a:lnTo>
                      <a:pt x="21" y="50"/>
                    </a:lnTo>
                    <a:lnTo>
                      <a:pt x="27" y="53"/>
                    </a:lnTo>
                    <a:lnTo>
                      <a:pt x="24" y="5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79" name="Rectangle 41"/>
              <p:cNvSpPr>
                <a:spLocks noChangeArrowheads="1"/>
              </p:cNvSpPr>
              <p:nvPr/>
            </p:nvSpPr>
            <p:spPr bwMode="auto">
              <a:xfrm>
                <a:off x="1869" y="2271"/>
                <a:ext cx="62" cy="138"/>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r>
                  <a:rPr lang="en-US" sz="2000" dirty="0">
                    <a:solidFill>
                      <a:srgbClr val="000000"/>
                    </a:solidFill>
                    <a:latin typeface="Meta Offc Pro" panose="020B0504030101020102"/>
                    <a:cs typeface="Arial Narrow"/>
                  </a:rPr>
                  <a:t>a</a:t>
                </a:r>
                <a:endParaRPr lang="en-US" sz="2000" b="1" dirty="0">
                  <a:solidFill>
                    <a:srgbClr val="CC0000"/>
                  </a:solidFill>
                  <a:latin typeface="Meta Offc Pro" panose="020B0504030101020102"/>
                  <a:cs typeface="Arial Narrow"/>
                </a:endParaRPr>
              </a:p>
            </p:txBody>
          </p:sp>
          <p:sp>
            <p:nvSpPr>
              <p:cNvPr id="10280" name="Freeform 42"/>
              <p:cNvSpPr>
                <a:spLocks/>
              </p:cNvSpPr>
              <p:nvPr/>
            </p:nvSpPr>
            <p:spPr bwMode="auto">
              <a:xfrm>
                <a:off x="2080" y="2294"/>
                <a:ext cx="51" cy="50"/>
              </a:xfrm>
              <a:custGeom>
                <a:avLst/>
                <a:gdLst>
                  <a:gd name="T0" fmla="*/ 24 w 51"/>
                  <a:gd name="T1" fmla="*/ 50 h 50"/>
                  <a:gd name="T2" fmla="*/ 30 w 51"/>
                  <a:gd name="T3" fmla="*/ 50 h 50"/>
                  <a:gd name="T4" fmla="*/ 33 w 51"/>
                  <a:gd name="T5" fmla="*/ 50 h 50"/>
                  <a:gd name="T6" fmla="*/ 36 w 51"/>
                  <a:gd name="T7" fmla="*/ 47 h 50"/>
                  <a:gd name="T8" fmla="*/ 39 w 51"/>
                  <a:gd name="T9" fmla="*/ 47 h 50"/>
                  <a:gd name="T10" fmla="*/ 42 w 51"/>
                  <a:gd name="T11" fmla="*/ 44 h 50"/>
                  <a:gd name="T12" fmla="*/ 45 w 51"/>
                  <a:gd name="T13" fmla="*/ 41 h 50"/>
                  <a:gd name="T14" fmla="*/ 48 w 51"/>
                  <a:gd name="T15" fmla="*/ 38 h 50"/>
                  <a:gd name="T16" fmla="*/ 48 w 51"/>
                  <a:gd name="T17" fmla="*/ 35 h 50"/>
                  <a:gd name="T18" fmla="*/ 51 w 51"/>
                  <a:gd name="T19" fmla="*/ 28 h 50"/>
                  <a:gd name="T20" fmla="*/ 51 w 51"/>
                  <a:gd name="T21" fmla="*/ 25 h 50"/>
                  <a:gd name="T22" fmla="*/ 51 w 51"/>
                  <a:gd name="T23" fmla="*/ 22 h 50"/>
                  <a:gd name="T24" fmla="*/ 48 w 51"/>
                  <a:gd name="T25" fmla="*/ 16 h 50"/>
                  <a:gd name="T26" fmla="*/ 48 w 51"/>
                  <a:gd name="T27" fmla="*/ 13 h 50"/>
                  <a:gd name="T28" fmla="*/ 45 w 51"/>
                  <a:gd name="T29" fmla="*/ 9 h 50"/>
                  <a:gd name="T30" fmla="*/ 42 w 51"/>
                  <a:gd name="T31" fmla="*/ 6 h 50"/>
                  <a:gd name="T32" fmla="*/ 39 w 51"/>
                  <a:gd name="T33" fmla="*/ 3 h 50"/>
                  <a:gd name="T34" fmla="*/ 36 w 51"/>
                  <a:gd name="T35" fmla="*/ 3 h 50"/>
                  <a:gd name="T36" fmla="*/ 33 w 51"/>
                  <a:gd name="T37" fmla="*/ 0 h 50"/>
                  <a:gd name="T38" fmla="*/ 30 w 51"/>
                  <a:gd name="T39" fmla="*/ 0 h 50"/>
                  <a:gd name="T40" fmla="*/ 27 w 51"/>
                  <a:gd name="T41" fmla="*/ 0 h 50"/>
                  <a:gd name="T42" fmla="*/ 21 w 51"/>
                  <a:gd name="T43" fmla="*/ 0 h 50"/>
                  <a:gd name="T44" fmla="*/ 18 w 51"/>
                  <a:gd name="T45" fmla="*/ 0 h 50"/>
                  <a:gd name="T46" fmla="*/ 15 w 51"/>
                  <a:gd name="T47" fmla="*/ 3 h 50"/>
                  <a:gd name="T48" fmla="*/ 12 w 51"/>
                  <a:gd name="T49" fmla="*/ 3 h 50"/>
                  <a:gd name="T50" fmla="*/ 9 w 51"/>
                  <a:gd name="T51" fmla="*/ 6 h 50"/>
                  <a:gd name="T52" fmla="*/ 6 w 51"/>
                  <a:gd name="T53" fmla="*/ 9 h 50"/>
                  <a:gd name="T54" fmla="*/ 3 w 51"/>
                  <a:gd name="T55" fmla="*/ 13 h 50"/>
                  <a:gd name="T56" fmla="*/ 3 w 51"/>
                  <a:gd name="T57" fmla="*/ 16 h 50"/>
                  <a:gd name="T58" fmla="*/ 0 w 51"/>
                  <a:gd name="T59" fmla="*/ 22 h 50"/>
                  <a:gd name="T60" fmla="*/ 0 w 51"/>
                  <a:gd name="T61" fmla="*/ 25 h 50"/>
                  <a:gd name="T62" fmla="*/ 0 w 51"/>
                  <a:gd name="T63" fmla="*/ 28 h 50"/>
                  <a:gd name="T64" fmla="*/ 3 w 51"/>
                  <a:gd name="T65" fmla="*/ 35 h 50"/>
                  <a:gd name="T66" fmla="*/ 3 w 51"/>
                  <a:gd name="T67" fmla="*/ 38 h 50"/>
                  <a:gd name="T68" fmla="*/ 6 w 51"/>
                  <a:gd name="T69" fmla="*/ 41 h 50"/>
                  <a:gd name="T70" fmla="*/ 9 w 51"/>
                  <a:gd name="T71" fmla="*/ 44 h 50"/>
                  <a:gd name="T72" fmla="*/ 12 w 51"/>
                  <a:gd name="T73" fmla="*/ 47 h 50"/>
                  <a:gd name="T74" fmla="*/ 15 w 51"/>
                  <a:gd name="T75" fmla="*/ 47 h 50"/>
                  <a:gd name="T76" fmla="*/ 18 w 51"/>
                  <a:gd name="T77" fmla="*/ 50 h 50"/>
                  <a:gd name="T78" fmla="*/ 21 w 51"/>
                  <a:gd name="T79" fmla="*/ 50 h 50"/>
                  <a:gd name="T80" fmla="*/ 27 w 51"/>
                  <a:gd name="T81" fmla="*/ 50 h 50"/>
                  <a:gd name="T82" fmla="*/ 27 w 51"/>
                  <a:gd name="T83" fmla="*/ 50 h 50"/>
                  <a:gd name="T84" fmla="*/ 24 w 51"/>
                  <a:gd name="T85" fmla="*/ 50 h 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50"/>
                  <a:gd name="T131" fmla="*/ 51 w 51"/>
                  <a:gd name="T132" fmla="*/ 50 h 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50">
                    <a:moveTo>
                      <a:pt x="24" y="50"/>
                    </a:moveTo>
                    <a:lnTo>
                      <a:pt x="30" y="50"/>
                    </a:lnTo>
                    <a:lnTo>
                      <a:pt x="33" y="50"/>
                    </a:lnTo>
                    <a:lnTo>
                      <a:pt x="36" y="47"/>
                    </a:lnTo>
                    <a:lnTo>
                      <a:pt x="39" y="47"/>
                    </a:lnTo>
                    <a:lnTo>
                      <a:pt x="42" y="44"/>
                    </a:lnTo>
                    <a:lnTo>
                      <a:pt x="45" y="41"/>
                    </a:lnTo>
                    <a:lnTo>
                      <a:pt x="48" y="38"/>
                    </a:lnTo>
                    <a:lnTo>
                      <a:pt x="48" y="35"/>
                    </a:lnTo>
                    <a:lnTo>
                      <a:pt x="51" y="28"/>
                    </a:lnTo>
                    <a:lnTo>
                      <a:pt x="51" y="25"/>
                    </a:lnTo>
                    <a:lnTo>
                      <a:pt x="51" y="22"/>
                    </a:lnTo>
                    <a:lnTo>
                      <a:pt x="48" y="16"/>
                    </a:lnTo>
                    <a:lnTo>
                      <a:pt x="48" y="13"/>
                    </a:lnTo>
                    <a:lnTo>
                      <a:pt x="45" y="9"/>
                    </a:lnTo>
                    <a:lnTo>
                      <a:pt x="42" y="6"/>
                    </a:lnTo>
                    <a:lnTo>
                      <a:pt x="39" y="3"/>
                    </a:lnTo>
                    <a:lnTo>
                      <a:pt x="36" y="3"/>
                    </a:lnTo>
                    <a:lnTo>
                      <a:pt x="33" y="0"/>
                    </a:lnTo>
                    <a:lnTo>
                      <a:pt x="30" y="0"/>
                    </a:lnTo>
                    <a:lnTo>
                      <a:pt x="27" y="0"/>
                    </a:lnTo>
                    <a:lnTo>
                      <a:pt x="21" y="0"/>
                    </a:lnTo>
                    <a:lnTo>
                      <a:pt x="18" y="0"/>
                    </a:lnTo>
                    <a:lnTo>
                      <a:pt x="15" y="3"/>
                    </a:lnTo>
                    <a:lnTo>
                      <a:pt x="12" y="3"/>
                    </a:lnTo>
                    <a:lnTo>
                      <a:pt x="9" y="6"/>
                    </a:lnTo>
                    <a:lnTo>
                      <a:pt x="6" y="9"/>
                    </a:lnTo>
                    <a:lnTo>
                      <a:pt x="3" y="13"/>
                    </a:lnTo>
                    <a:lnTo>
                      <a:pt x="3" y="16"/>
                    </a:lnTo>
                    <a:lnTo>
                      <a:pt x="0" y="22"/>
                    </a:lnTo>
                    <a:lnTo>
                      <a:pt x="0" y="25"/>
                    </a:lnTo>
                    <a:lnTo>
                      <a:pt x="0" y="28"/>
                    </a:lnTo>
                    <a:lnTo>
                      <a:pt x="3" y="35"/>
                    </a:lnTo>
                    <a:lnTo>
                      <a:pt x="3" y="38"/>
                    </a:lnTo>
                    <a:lnTo>
                      <a:pt x="6" y="41"/>
                    </a:lnTo>
                    <a:lnTo>
                      <a:pt x="9" y="44"/>
                    </a:lnTo>
                    <a:lnTo>
                      <a:pt x="12" y="47"/>
                    </a:lnTo>
                    <a:lnTo>
                      <a:pt x="15" y="47"/>
                    </a:lnTo>
                    <a:lnTo>
                      <a:pt x="18" y="50"/>
                    </a:lnTo>
                    <a:lnTo>
                      <a:pt x="21" y="50"/>
                    </a:lnTo>
                    <a:lnTo>
                      <a:pt x="27" y="50"/>
                    </a:lnTo>
                    <a:lnTo>
                      <a:pt x="24" y="5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81" name="Rectangle 43"/>
              <p:cNvSpPr>
                <a:spLocks noChangeArrowheads="1"/>
              </p:cNvSpPr>
              <p:nvPr/>
            </p:nvSpPr>
            <p:spPr bwMode="auto">
              <a:xfrm>
                <a:off x="3026" y="2700"/>
                <a:ext cx="62" cy="138"/>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r>
                  <a:rPr lang="en-US" sz="2000" dirty="0">
                    <a:solidFill>
                      <a:srgbClr val="000000"/>
                    </a:solidFill>
                    <a:latin typeface="Meta Offc Pro" panose="020B0504030101020102"/>
                    <a:cs typeface="Arial Narrow"/>
                  </a:rPr>
                  <a:t>1</a:t>
                </a:r>
                <a:endParaRPr lang="en-US" sz="2000" b="1" dirty="0">
                  <a:solidFill>
                    <a:srgbClr val="CC0000"/>
                  </a:solidFill>
                  <a:latin typeface="Meta Offc Pro" panose="020B0504030101020102"/>
                  <a:cs typeface="Arial Narrow"/>
                </a:endParaRPr>
              </a:p>
            </p:txBody>
          </p:sp>
          <p:sp>
            <p:nvSpPr>
              <p:cNvPr id="10282" name="Freeform 44"/>
              <p:cNvSpPr>
                <a:spLocks/>
              </p:cNvSpPr>
              <p:nvPr/>
            </p:nvSpPr>
            <p:spPr bwMode="auto">
              <a:xfrm>
                <a:off x="2543" y="3219"/>
                <a:ext cx="63" cy="70"/>
              </a:xfrm>
              <a:custGeom>
                <a:avLst/>
                <a:gdLst>
                  <a:gd name="T0" fmla="*/ 33 w 63"/>
                  <a:gd name="T1" fmla="*/ 0 h 70"/>
                  <a:gd name="T2" fmla="*/ 36 w 63"/>
                  <a:gd name="T3" fmla="*/ 32 h 70"/>
                  <a:gd name="T4" fmla="*/ 63 w 63"/>
                  <a:gd name="T5" fmla="*/ 32 h 70"/>
                  <a:gd name="T6" fmla="*/ 63 w 63"/>
                  <a:gd name="T7" fmla="*/ 38 h 70"/>
                  <a:gd name="T8" fmla="*/ 36 w 63"/>
                  <a:gd name="T9" fmla="*/ 38 h 70"/>
                  <a:gd name="T10" fmla="*/ 36 w 63"/>
                  <a:gd name="T11" fmla="*/ 70 h 70"/>
                  <a:gd name="T12" fmla="*/ 27 w 63"/>
                  <a:gd name="T13" fmla="*/ 70 h 70"/>
                  <a:gd name="T14" fmla="*/ 27 w 63"/>
                  <a:gd name="T15" fmla="*/ 38 h 70"/>
                  <a:gd name="T16" fmla="*/ 0 w 63"/>
                  <a:gd name="T17" fmla="*/ 38 h 70"/>
                  <a:gd name="T18" fmla="*/ 0 w 63"/>
                  <a:gd name="T19" fmla="*/ 32 h 70"/>
                  <a:gd name="T20" fmla="*/ 27 w 63"/>
                  <a:gd name="T21" fmla="*/ 32 h 70"/>
                  <a:gd name="T22" fmla="*/ 27 w 63"/>
                  <a:gd name="T23" fmla="*/ 0 h 70"/>
                  <a:gd name="T24" fmla="*/ 36 w 63"/>
                  <a:gd name="T25" fmla="*/ 0 h 70"/>
                  <a:gd name="T26" fmla="*/ 36 w 63"/>
                  <a:gd name="T27" fmla="*/ 0 h 70"/>
                  <a:gd name="T28" fmla="*/ 33 w 63"/>
                  <a:gd name="T29" fmla="*/ 0 h 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70"/>
                  <a:gd name="T47" fmla="*/ 63 w 63"/>
                  <a:gd name="T48" fmla="*/ 70 h 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70">
                    <a:moveTo>
                      <a:pt x="33" y="0"/>
                    </a:moveTo>
                    <a:lnTo>
                      <a:pt x="36" y="32"/>
                    </a:lnTo>
                    <a:lnTo>
                      <a:pt x="63" y="32"/>
                    </a:lnTo>
                    <a:lnTo>
                      <a:pt x="63" y="38"/>
                    </a:lnTo>
                    <a:lnTo>
                      <a:pt x="36" y="38"/>
                    </a:lnTo>
                    <a:lnTo>
                      <a:pt x="36" y="70"/>
                    </a:lnTo>
                    <a:lnTo>
                      <a:pt x="27" y="70"/>
                    </a:lnTo>
                    <a:lnTo>
                      <a:pt x="27" y="38"/>
                    </a:lnTo>
                    <a:lnTo>
                      <a:pt x="0" y="38"/>
                    </a:lnTo>
                    <a:lnTo>
                      <a:pt x="0" y="32"/>
                    </a:lnTo>
                    <a:lnTo>
                      <a:pt x="27" y="32"/>
                    </a:lnTo>
                    <a:lnTo>
                      <a:pt x="27" y="0"/>
                    </a:lnTo>
                    <a:lnTo>
                      <a:pt x="36" y="0"/>
                    </a:lnTo>
                    <a:lnTo>
                      <a:pt x="33"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83" name="Line 45"/>
              <p:cNvSpPr>
                <a:spLocks noChangeShapeType="1"/>
              </p:cNvSpPr>
              <p:nvPr/>
            </p:nvSpPr>
            <p:spPr bwMode="auto">
              <a:xfrm flipH="1">
                <a:off x="2722" y="3251"/>
                <a:ext cx="242" cy="3"/>
              </a:xfrm>
              <a:prstGeom prst="line">
                <a:avLst/>
              </a:pr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84" name="Freeform 46"/>
              <p:cNvSpPr>
                <a:spLocks/>
              </p:cNvSpPr>
              <p:nvPr/>
            </p:nvSpPr>
            <p:spPr bwMode="auto">
              <a:xfrm>
                <a:off x="2367" y="3122"/>
                <a:ext cx="51" cy="53"/>
              </a:xfrm>
              <a:custGeom>
                <a:avLst/>
                <a:gdLst>
                  <a:gd name="T0" fmla="*/ 0 w 51"/>
                  <a:gd name="T1" fmla="*/ 0 h 53"/>
                  <a:gd name="T2" fmla="*/ 0 w 51"/>
                  <a:gd name="T3" fmla="*/ 53 h 53"/>
                  <a:gd name="T4" fmla="*/ 51 w 51"/>
                  <a:gd name="T5" fmla="*/ 28 h 53"/>
                  <a:gd name="T6" fmla="*/ 0 w 51"/>
                  <a:gd name="T7" fmla="*/ 0 h 53"/>
                  <a:gd name="T8" fmla="*/ 0 w 51"/>
                  <a:gd name="T9" fmla="*/ 0 h 53"/>
                  <a:gd name="T10" fmla="*/ 0 60000 65536"/>
                  <a:gd name="T11" fmla="*/ 0 60000 65536"/>
                  <a:gd name="T12" fmla="*/ 0 60000 65536"/>
                  <a:gd name="T13" fmla="*/ 0 60000 65536"/>
                  <a:gd name="T14" fmla="*/ 0 60000 65536"/>
                  <a:gd name="T15" fmla="*/ 0 w 51"/>
                  <a:gd name="T16" fmla="*/ 0 h 53"/>
                  <a:gd name="T17" fmla="*/ 51 w 51"/>
                  <a:gd name="T18" fmla="*/ 53 h 53"/>
                </a:gdLst>
                <a:ahLst/>
                <a:cxnLst>
                  <a:cxn ang="T10">
                    <a:pos x="T0" y="T1"/>
                  </a:cxn>
                  <a:cxn ang="T11">
                    <a:pos x="T2" y="T3"/>
                  </a:cxn>
                  <a:cxn ang="T12">
                    <a:pos x="T4" y="T5"/>
                  </a:cxn>
                  <a:cxn ang="T13">
                    <a:pos x="T6" y="T7"/>
                  </a:cxn>
                  <a:cxn ang="T14">
                    <a:pos x="T8" y="T9"/>
                  </a:cxn>
                </a:cxnLst>
                <a:rect l="T15" t="T16" r="T17" b="T18"/>
                <a:pathLst>
                  <a:path w="51" h="53">
                    <a:moveTo>
                      <a:pt x="0" y="0"/>
                    </a:moveTo>
                    <a:lnTo>
                      <a:pt x="0" y="53"/>
                    </a:lnTo>
                    <a:lnTo>
                      <a:pt x="51" y="28"/>
                    </a:lnTo>
                    <a:lnTo>
                      <a:pt x="0"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85" name="Freeform 47"/>
              <p:cNvSpPr>
                <a:spLocks/>
              </p:cNvSpPr>
              <p:nvPr/>
            </p:nvSpPr>
            <p:spPr bwMode="auto">
              <a:xfrm>
                <a:off x="2367" y="3333"/>
                <a:ext cx="51" cy="53"/>
              </a:xfrm>
              <a:custGeom>
                <a:avLst/>
                <a:gdLst>
                  <a:gd name="T0" fmla="*/ 0 w 51"/>
                  <a:gd name="T1" fmla="*/ 0 h 53"/>
                  <a:gd name="T2" fmla="*/ 0 w 51"/>
                  <a:gd name="T3" fmla="*/ 53 h 53"/>
                  <a:gd name="T4" fmla="*/ 51 w 51"/>
                  <a:gd name="T5" fmla="*/ 25 h 53"/>
                  <a:gd name="T6" fmla="*/ 0 w 51"/>
                  <a:gd name="T7" fmla="*/ 0 h 53"/>
                  <a:gd name="T8" fmla="*/ 0 w 51"/>
                  <a:gd name="T9" fmla="*/ 0 h 53"/>
                  <a:gd name="T10" fmla="*/ 0 60000 65536"/>
                  <a:gd name="T11" fmla="*/ 0 60000 65536"/>
                  <a:gd name="T12" fmla="*/ 0 60000 65536"/>
                  <a:gd name="T13" fmla="*/ 0 60000 65536"/>
                  <a:gd name="T14" fmla="*/ 0 60000 65536"/>
                  <a:gd name="T15" fmla="*/ 0 w 51"/>
                  <a:gd name="T16" fmla="*/ 0 h 53"/>
                  <a:gd name="T17" fmla="*/ 51 w 51"/>
                  <a:gd name="T18" fmla="*/ 53 h 53"/>
                </a:gdLst>
                <a:ahLst/>
                <a:cxnLst>
                  <a:cxn ang="T10">
                    <a:pos x="T0" y="T1"/>
                  </a:cxn>
                  <a:cxn ang="T11">
                    <a:pos x="T2" y="T3"/>
                  </a:cxn>
                  <a:cxn ang="T12">
                    <a:pos x="T4" y="T5"/>
                  </a:cxn>
                  <a:cxn ang="T13">
                    <a:pos x="T6" y="T7"/>
                  </a:cxn>
                  <a:cxn ang="T14">
                    <a:pos x="T8" y="T9"/>
                  </a:cxn>
                </a:cxnLst>
                <a:rect l="T15" t="T16" r="T17" b="T18"/>
                <a:pathLst>
                  <a:path w="51" h="53">
                    <a:moveTo>
                      <a:pt x="0" y="0"/>
                    </a:moveTo>
                    <a:lnTo>
                      <a:pt x="0" y="53"/>
                    </a:lnTo>
                    <a:lnTo>
                      <a:pt x="51" y="25"/>
                    </a:lnTo>
                    <a:lnTo>
                      <a:pt x="0"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86" name="Line 48"/>
              <p:cNvSpPr>
                <a:spLocks noChangeShapeType="1"/>
              </p:cNvSpPr>
              <p:nvPr/>
            </p:nvSpPr>
            <p:spPr bwMode="auto">
              <a:xfrm flipH="1">
                <a:off x="1954" y="3358"/>
                <a:ext cx="431" cy="0"/>
              </a:xfrm>
              <a:prstGeom prst="line">
                <a:avLst/>
              </a:pr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87" name="Freeform 49"/>
              <p:cNvSpPr>
                <a:spLocks/>
              </p:cNvSpPr>
              <p:nvPr/>
            </p:nvSpPr>
            <p:spPr bwMode="auto">
              <a:xfrm>
                <a:off x="2182" y="2492"/>
                <a:ext cx="194" cy="866"/>
              </a:xfrm>
              <a:custGeom>
                <a:avLst/>
                <a:gdLst>
                  <a:gd name="T0" fmla="*/ 194 w 194"/>
                  <a:gd name="T1" fmla="*/ 0 h 866"/>
                  <a:gd name="T2" fmla="*/ 0 w 194"/>
                  <a:gd name="T3" fmla="*/ 0 h 866"/>
                  <a:gd name="T4" fmla="*/ 0 w 194"/>
                  <a:gd name="T5" fmla="*/ 866 h 866"/>
                  <a:gd name="T6" fmla="*/ 0 60000 65536"/>
                  <a:gd name="T7" fmla="*/ 0 60000 65536"/>
                  <a:gd name="T8" fmla="*/ 0 60000 65536"/>
                  <a:gd name="T9" fmla="*/ 0 w 194"/>
                  <a:gd name="T10" fmla="*/ 0 h 866"/>
                  <a:gd name="T11" fmla="*/ 194 w 194"/>
                  <a:gd name="T12" fmla="*/ 866 h 866"/>
                </a:gdLst>
                <a:ahLst/>
                <a:cxnLst>
                  <a:cxn ang="T6">
                    <a:pos x="T0" y="T1"/>
                  </a:cxn>
                  <a:cxn ang="T7">
                    <a:pos x="T2" y="T3"/>
                  </a:cxn>
                  <a:cxn ang="T8">
                    <a:pos x="T4" y="T5"/>
                  </a:cxn>
                </a:cxnLst>
                <a:rect l="T9" t="T10" r="T11" b="T12"/>
                <a:pathLst>
                  <a:path w="194" h="866">
                    <a:moveTo>
                      <a:pt x="194" y="0"/>
                    </a:moveTo>
                    <a:lnTo>
                      <a:pt x="0" y="0"/>
                    </a:lnTo>
                    <a:lnTo>
                      <a:pt x="0" y="866"/>
                    </a:lnTo>
                  </a:path>
                </a:pathLst>
              </a:cu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88" name="Freeform 50"/>
              <p:cNvSpPr>
                <a:spLocks/>
              </p:cNvSpPr>
              <p:nvPr/>
            </p:nvSpPr>
            <p:spPr bwMode="auto">
              <a:xfrm>
                <a:off x="2155" y="3333"/>
                <a:ext cx="50" cy="53"/>
              </a:xfrm>
              <a:custGeom>
                <a:avLst/>
                <a:gdLst>
                  <a:gd name="T0" fmla="*/ 24 w 50"/>
                  <a:gd name="T1" fmla="*/ 50 h 53"/>
                  <a:gd name="T2" fmla="*/ 30 w 50"/>
                  <a:gd name="T3" fmla="*/ 50 h 53"/>
                  <a:gd name="T4" fmla="*/ 33 w 50"/>
                  <a:gd name="T5" fmla="*/ 50 h 53"/>
                  <a:gd name="T6" fmla="*/ 35 w 50"/>
                  <a:gd name="T7" fmla="*/ 50 h 53"/>
                  <a:gd name="T8" fmla="*/ 38 w 50"/>
                  <a:gd name="T9" fmla="*/ 47 h 53"/>
                  <a:gd name="T10" fmla="*/ 41 w 50"/>
                  <a:gd name="T11" fmla="*/ 44 h 53"/>
                  <a:gd name="T12" fmla="*/ 44 w 50"/>
                  <a:gd name="T13" fmla="*/ 41 h 53"/>
                  <a:gd name="T14" fmla="*/ 47 w 50"/>
                  <a:gd name="T15" fmla="*/ 38 h 53"/>
                  <a:gd name="T16" fmla="*/ 47 w 50"/>
                  <a:gd name="T17" fmla="*/ 34 h 53"/>
                  <a:gd name="T18" fmla="*/ 50 w 50"/>
                  <a:gd name="T19" fmla="*/ 31 h 53"/>
                  <a:gd name="T20" fmla="*/ 50 w 50"/>
                  <a:gd name="T21" fmla="*/ 25 h 53"/>
                  <a:gd name="T22" fmla="*/ 50 w 50"/>
                  <a:gd name="T23" fmla="*/ 22 h 53"/>
                  <a:gd name="T24" fmla="*/ 47 w 50"/>
                  <a:gd name="T25" fmla="*/ 19 h 53"/>
                  <a:gd name="T26" fmla="*/ 47 w 50"/>
                  <a:gd name="T27" fmla="*/ 12 h 53"/>
                  <a:gd name="T28" fmla="*/ 44 w 50"/>
                  <a:gd name="T29" fmla="*/ 9 h 53"/>
                  <a:gd name="T30" fmla="*/ 41 w 50"/>
                  <a:gd name="T31" fmla="*/ 6 h 53"/>
                  <a:gd name="T32" fmla="*/ 38 w 50"/>
                  <a:gd name="T33" fmla="*/ 3 h 53"/>
                  <a:gd name="T34" fmla="*/ 35 w 50"/>
                  <a:gd name="T35" fmla="*/ 3 h 53"/>
                  <a:gd name="T36" fmla="*/ 33 w 50"/>
                  <a:gd name="T37" fmla="*/ 0 h 53"/>
                  <a:gd name="T38" fmla="*/ 30 w 50"/>
                  <a:gd name="T39" fmla="*/ 0 h 53"/>
                  <a:gd name="T40" fmla="*/ 27 w 50"/>
                  <a:gd name="T41" fmla="*/ 0 h 53"/>
                  <a:gd name="T42" fmla="*/ 21 w 50"/>
                  <a:gd name="T43" fmla="*/ 0 h 53"/>
                  <a:gd name="T44" fmla="*/ 18 w 50"/>
                  <a:gd name="T45" fmla="*/ 0 h 53"/>
                  <a:gd name="T46" fmla="*/ 15 w 50"/>
                  <a:gd name="T47" fmla="*/ 3 h 53"/>
                  <a:gd name="T48" fmla="*/ 12 w 50"/>
                  <a:gd name="T49" fmla="*/ 3 h 53"/>
                  <a:gd name="T50" fmla="*/ 9 w 50"/>
                  <a:gd name="T51" fmla="*/ 6 h 53"/>
                  <a:gd name="T52" fmla="*/ 6 w 50"/>
                  <a:gd name="T53" fmla="*/ 9 h 53"/>
                  <a:gd name="T54" fmla="*/ 3 w 50"/>
                  <a:gd name="T55" fmla="*/ 12 h 53"/>
                  <a:gd name="T56" fmla="*/ 3 w 50"/>
                  <a:gd name="T57" fmla="*/ 19 h 53"/>
                  <a:gd name="T58" fmla="*/ 0 w 50"/>
                  <a:gd name="T59" fmla="*/ 22 h 53"/>
                  <a:gd name="T60" fmla="*/ 0 w 50"/>
                  <a:gd name="T61" fmla="*/ 25 h 53"/>
                  <a:gd name="T62" fmla="*/ 0 w 50"/>
                  <a:gd name="T63" fmla="*/ 31 h 53"/>
                  <a:gd name="T64" fmla="*/ 3 w 50"/>
                  <a:gd name="T65" fmla="*/ 34 h 53"/>
                  <a:gd name="T66" fmla="*/ 3 w 50"/>
                  <a:gd name="T67" fmla="*/ 38 h 53"/>
                  <a:gd name="T68" fmla="*/ 6 w 50"/>
                  <a:gd name="T69" fmla="*/ 41 h 53"/>
                  <a:gd name="T70" fmla="*/ 9 w 50"/>
                  <a:gd name="T71" fmla="*/ 44 h 53"/>
                  <a:gd name="T72" fmla="*/ 12 w 50"/>
                  <a:gd name="T73" fmla="*/ 47 h 53"/>
                  <a:gd name="T74" fmla="*/ 15 w 50"/>
                  <a:gd name="T75" fmla="*/ 50 h 53"/>
                  <a:gd name="T76" fmla="*/ 18 w 50"/>
                  <a:gd name="T77" fmla="*/ 50 h 53"/>
                  <a:gd name="T78" fmla="*/ 21 w 50"/>
                  <a:gd name="T79" fmla="*/ 50 h 53"/>
                  <a:gd name="T80" fmla="*/ 27 w 50"/>
                  <a:gd name="T81" fmla="*/ 53 h 53"/>
                  <a:gd name="T82" fmla="*/ 27 w 50"/>
                  <a:gd name="T83" fmla="*/ 53 h 53"/>
                  <a:gd name="T84" fmla="*/ 24 w 50"/>
                  <a:gd name="T85" fmla="*/ 50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53"/>
                  <a:gd name="T131" fmla="*/ 50 w 50"/>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53">
                    <a:moveTo>
                      <a:pt x="24" y="50"/>
                    </a:moveTo>
                    <a:lnTo>
                      <a:pt x="30" y="50"/>
                    </a:lnTo>
                    <a:lnTo>
                      <a:pt x="33" y="50"/>
                    </a:lnTo>
                    <a:lnTo>
                      <a:pt x="35" y="50"/>
                    </a:lnTo>
                    <a:lnTo>
                      <a:pt x="38" y="47"/>
                    </a:lnTo>
                    <a:lnTo>
                      <a:pt x="41" y="44"/>
                    </a:lnTo>
                    <a:lnTo>
                      <a:pt x="44" y="41"/>
                    </a:lnTo>
                    <a:lnTo>
                      <a:pt x="47" y="38"/>
                    </a:lnTo>
                    <a:lnTo>
                      <a:pt x="47" y="34"/>
                    </a:lnTo>
                    <a:lnTo>
                      <a:pt x="50" y="31"/>
                    </a:lnTo>
                    <a:lnTo>
                      <a:pt x="50" y="25"/>
                    </a:lnTo>
                    <a:lnTo>
                      <a:pt x="50" y="22"/>
                    </a:lnTo>
                    <a:lnTo>
                      <a:pt x="47" y="19"/>
                    </a:lnTo>
                    <a:lnTo>
                      <a:pt x="47" y="12"/>
                    </a:lnTo>
                    <a:lnTo>
                      <a:pt x="44" y="9"/>
                    </a:lnTo>
                    <a:lnTo>
                      <a:pt x="41" y="6"/>
                    </a:lnTo>
                    <a:lnTo>
                      <a:pt x="38" y="3"/>
                    </a:lnTo>
                    <a:lnTo>
                      <a:pt x="35" y="3"/>
                    </a:lnTo>
                    <a:lnTo>
                      <a:pt x="33" y="0"/>
                    </a:lnTo>
                    <a:lnTo>
                      <a:pt x="30" y="0"/>
                    </a:lnTo>
                    <a:lnTo>
                      <a:pt x="27" y="0"/>
                    </a:lnTo>
                    <a:lnTo>
                      <a:pt x="21" y="0"/>
                    </a:lnTo>
                    <a:lnTo>
                      <a:pt x="18" y="0"/>
                    </a:lnTo>
                    <a:lnTo>
                      <a:pt x="15" y="3"/>
                    </a:lnTo>
                    <a:lnTo>
                      <a:pt x="12" y="3"/>
                    </a:lnTo>
                    <a:lnTo>
                      <a:pt x="9" y="6"/>
                    </a:lnTo>
                    <a:lnTo>
                      <a:pt x="6" y="9"/>
                    </a:lnTo>
                    <a:lnTo>
                      <a:pt x="3" y="12"/>
                    </a:lnTo>
                    <a:lnTo>
                      <a:pt x="3" y="19"/>
                    </a:lnTo>
                    <a:lnTo>
                      <a:pt x="0" y="22"/>
                    </a:lnTo>
                    <a:lnTo>
                      <a:pt x="0" y="25"/>
                    </a:lnTo>
                    <a:lnTo>
                      <a:pt x="0" y="31"/>
                    </a:lnTo>
                    <a:lnTo>
                      <a:pt x="3" y="34"/>
                    </a:lnTo>
                    <a:lnTo>
                      <a:pt x="3" y="38"/>
                    </a:lnTo>
                    <a:lnTo>
                      <a:pt x="6" y="41"/>
                    </a:lnTo>
                    <a:lnTo>
                      <a:pt x="9" y="44"/>
                    </a:lnTo>
                    <a:lnTo>
                      <a:pt x="12" y="47"/>
                    </a:lnTo>
                    <a:lnTo>
                      <a:pt x="15" y="50"/>
                    </a:lnTo>
                    <a:lnTo>
                      <a:pt x="18" y="50"/>
                    </a:lnTo>
                    <a:lnTo>
                      <a:pt x="21" y="50"/>
                    </a:lnTo>
                    <a:lnTo>
                      <a:pt x="27" y="53"/>
                    </a:lnTo>
                    <a:lnTo>
                      <a:pt x="24" y="5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89" name="Freeform 51"/>
              <p:cNvSpPr>
                <a:spLocks/>
              </p:cNvSpPr>
              <p:nvPr/>
            </p:nvSpPr>
            <p:spPr bwMode="auto">
              <a:xfrm>
                <a:off x="2104" y="2319"/>
                <a:ext cx="275" cy="831"/>
              </a:xfrm>
              <a:custGeom>
                <a:avLst/>
                <a:gdLst>
                  <a:gd name="T0" fmla="*/ 0 w 275"/>
                  <a:gd name="T1" fmla="*/ 0 h 831"/>
                  <a:gd name="T2" fmla="*/ 3 w 275"/>
                  <a:gd name="T3" fmla="*/ 831 h 831"/>
                  <a:gd name="T4" fmla="*/ 275 w 275"/>
                  <a:gd name="T5" fmla="*/ 831 h 831"/>
                  <a:gd name="T6" fmla="*/ 0 60000 65536"/>
                  <a:gd name="T7" fmla="*/ 0 60000 65536"/>
                  <a:gd name="T8" fmla="*/ 0 60000 65536"/>
                  <a:gd name="T9" fmla="*/ 0 w 275"/>
                  <a:gd name="T10" fmla="*/ 0 h 831"/>
                  <a:gd name="T11" fmla="*/ 275 w 275"/>
                  <a:gd name="T12" fmla="*/ 831 h 831"/>
                </a:gdLst>
                <a:ahLst/>
                <a:cxnLst>
                  <a:cxn ang="T6">
                    <a:pos x="T0" y="T1"/>
                  </a:cxn>
                  <a:cxn ang="T7">
                    <a:pos x="T2" y="T3"/>
                  </a:cxn>
                  <a:cxn ang="T8">
                    <a:pos x="T4" y="T5"/>
                  </a:cxn>
                </a:cxnLst>
                <a:rect l="T9" t="T10" r="T11" b="T12"/>
                <a:pathLst>
                  <a:path w="275" h="831">
                    <a:moveTo>
                      <a:pt x="0" y="0"/>
                    </a:moveTo>
                    <a:lnTo>
                      <a:pt x="3" y="831"/>
                    </a:lnTo>
                    <a:lnTo>
                      <a:pt x="275" y="831"/>
                    </a:lnTo>
                  </a:path>
                </a:pathLst>
              </a:cu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90" name="Freeform 52"/>
              <p:cNvSpPr>
                <a:spLocks/>
              </p:cNvSpPr>
              <p:nvPr/>
            </p:nvSpPr>
            <p:spPr bwMode="auto">
              <a:xfrm>
                <a:off x="2080" y="2647"/>
                <a:ext cx="51" cy="53"/>
              </a:xfrm>
              <a:custGeom>
                <a:avLst/>
                <a:gdLst>
                  <a:gd name="T0" fmla="*/ 24 w 51"/>
                  <a:gd name="T1" fmla="*/ 53 h 53"/>
                  <a:gd name="T2" fmla="*/ 30 w 51"/>
                  <a:gd name="T3" fmla="*/ 53 h 53"/>
                  <a:gd name="T4" fmla="*/ 33 w 51"/>
                  <a:gd name="T5" fmla="*/ 53 h 53"/>
                  <a:gd name="T6" fmla="*/ 36 w 51"/>
                  <a:gd name="T7" fmla="*/ 50 h 53"/>
                  <a:gd name="T8" fmla="*/ 39 w 51"/>
                  <a:gd name="T9" fmla="*/ 47 h 53"/>
                  <a:gd name="T10" fmla="*/ 42 w 51"/>
                  <a:gd name="T11" fmla="*/ 47 h 53"/>
                  <a:gd name="T12" fmla="*/ 45 w 51"/>
                  <a:gd name="T13" fmla="*/ 44 h 53"/>
                  <a:gd name="T14" fmla="*/ 48 w 51"/>
                  <a:gd name="T15" fmla="*/ 40 h 53"/>
                  <a:gd name="T16" fmla="*/ 48 w 51"/>
                  <a:gd name="T17" fmla="*/ 34 h 53"/>
                  <a:gd name="T18" fmla="*/ 51 w 51"/>
                  <a:gd name="T19" fmla="*/ 31 h 53"/>
                  <a:gd name="T20" fmla="*/ 51 w 51"/>
                  <a:gd name="T21" fmla="*/ 28 h 53"/>
                  <a:gd name="T22" fmla="*/ 51 w 51"/>
                  <a:gd name="T23" fmla="*/ 22 h 53"/>
                  <a:gd name="T24" fmla="*/ 48 w 51"/>
                  <a:gd name="T25" fmla="*/ 18 h 53"/>
                  <a:gd name="T26" fmla="*/ 48 w 51"/>
                  <a:gd name="T27" fmla="*/ 15 h 53"/>
                  <a:gd name="T28" fmla="*/ 45 w 51"/>
                  <a:gd name="T29" fmla="*/ 12 h 53"/>
                  <a:gd name="T30" fmla="*/ 42 w 51"/>
                  <a:gd name="T31" fmla="*/ 9 h 53"/>
                  <a:gd name="T32" fmla="*/ 39 w 51"/>
                  <a:gd name="T33" fmla="*/ 6 h 53"/>
                  <a:gd name="T34" fmla="*/ 36 w 51"/>
                  <a:gd name="T35" fmla="*/ 3 h 53"/>
                  <a:gd name="T36" fmla="*/ 33 w 51"/>
                  <a:gd name="T37" fmla="*/ 3 h 53"/>
                  <a:gd name="T38" fmla="*/ 30 w 51"/>
                  <a:gd name="T39" fmla="*/ 3 h 53"/>
                  <a:gd name="T40" fmla="*/ 27 w 51"/>
                  <a:gd name="T41" fmla="*/ 0 h 53"/>
                  <a:gd name="T42" fmla="*/ 21 w 51"/>
                  <a:gd name="T43" fmla="*/ 3 h 53"/>
                  <a:gd name="T44" fmla="*/ 18 w 51"/>
                  <a:gd name="T45" fmla="*/ 3 h 53"/>
                  <a:gd name="T46" fmla="*/ 15 w 51"/>
                  <a:gd name="T47" fmla="*/ 3 h 53"/>
                  <a:gd name="T48" fmla="*/ 12 w 51"/>
                  <a:gd name="T49" fmla="*/ 6 h 53"/>
                  <a:gd name="T50" fmla="*/ 9 w 51"/>
                  <a:gd name="T51" fmla="*/ 9 h 53"/>
                  <a:gd name="T52" fmla="*/ 6 w 51"/>
                  <a:gd name="T53" fmla="*/ 12 h 53"/>
                  <a:gd name="T54" fmla="*/ 3 w 51"/>
                  <a:gd name="T55" fmla="*/ 15 h 53"/>
                  <a:gd name="T56" fmla="*/ 3 w 51"/>
                  <a:gd name="T57" fmla="*/ 18 h 53"/>
                  <a:gd name="T58" fmla="*/ 0 w 51"/>
                  <a:gd name="T59" fmla="*/ 22 h 53"/>
                  <a:gd name="T60" fmla="*/ 0 w 51"/>
                  <a:gd name="T61" fmla="*/ 28 h 53"/>
                  <a:gd name="T62" fmla="*/ 0 w 51"/>
                  <a:gd name="T63" fmla="*/ 31 h 53"/>
                  <a:gd name="T64" fmla="*/ 3 w 51"/>
                  <a:gd name="T65" fmla="*/ 34 h 53"/>
                  <a:gd name="T66" fmla="*/ 3 w 51"/>
                  <a:gd name="T67" fmla="*/ 40 h 53"/>
                  <a:gd name="T68" fmla="*/ 6 w 51"/>
                  <a:gd name="T69" fmla="*/ 44 h 53"/>
                  <a:gd name="T70" fmla="*/ 9 w 51"/>
                  <a:gd name="T71" fmla="*/ 47 h 53"/>
                  <a:gd name="T72" fmla="*/ 12 w 51"/>
                  <a:gd name="T73" fmla="*/ 47 h 53"/>
                  <a:gd name="T74" fmla="*/ 15 w 51"/>
                  <a:gd name="T75" fmla="*/ 50 h 53"/>
                  <a:gd name="T76" fmla="*/ 18 w 51"/>
                  <a:gd name="T77" fmla="*/ 53 h 53"/>
                  <a:gd name="T78" fmla="*/ 21 w 51"/>
                  <a:gd name="T79" fmla="*/ 53 h 53"/>
                  <a:gd name="T80" fmla="*/ 27 w 51"/>
                  <a:gd name="T81" fmla="*/ 53 h 53"/>
                  <a:gd name="T82" fmla="*/ 27 w 51"/>
                  <a:gd name="T83" fmla="*/ 53 h 53"/>
                  <a:gd name="T84" fmla="*/ 24 w 51"/>
                  <a:gd name="T85" fmla="*/ 53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53"/>
                  <a:gd name="T131" fmla="*/ 51 w 51"/>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53">
                    <a:moveTo>
                      <a:pt x="24" y="53"/>
                    </a:moveTo>
                    <a:lnTo>
                      <a:pt x="30" y="53"/>
                    </a:lnTo>
                    <a:lnTo>
                      <a:pt x="33" y="53"/>
                    </a:lnTo>
                    <a:lnTo>
                      <a:pt x="36" y="50"/>
                    </a:lnTo>
                    <a:lnTo>
                      <a:pt x="39" y="47"/>
                    </a:lnTo>
                    <a:lnTo>
                      <a:pt x="42" y="47"/>
                    </a:lnTo>
                    <a:lnTo>
                      <a:pt x="45" y="44"/>
                    </a:lnTo>
                    <a:lnTo>
                      <a:pt x="48" y="40"/>
                    </a:lnTo>
                    <a:lnTo>
                      <a:pt x="48" y="34"/>
                    </a:lnTo>
                    <a:lnTo>
                      <a:pt x="51" y="31"/>
                    </a:lnTo>
                    <a:lnTo>
                      <a:pt x="51" y="28"/>
                    </a:lnTo>
                    <a:lnTo>
                      <a:pt x="51" y="22"/>
                    </a:lnTo>
                    <a:lnTo>
                      <a:pt x="48" y="18"/>
                    </a:lnTo>
                    <a:lnTo>
                      <a:pt x="48" y="15"/>
                    </a:lnTo>
                    <a:lnTo>
                      <a:pt x="45" y="12"/>
                    </a:lnTo>
                    <a:lnTo>
                      <a:pt x="42" y="9"/>
                    </a:lnTo>
                    <a:lnTo>
                      <a:pt x="39" y="6"/>
                    </a:lnTo>
                    <a:lnTo>
                      <a:pt x="36" y="3"/>
                    </a:lnTo>
                    <a:lnTo>
                      <a:pt x="33" y="3"/>
                    </a:lnTo>
                    <a:lnTo>
                      <a:pt x="30" y="3"/>
                    </a:lnTo>
                    <a:lnTo>
                      <a:pt x="27" y="0"/>
                    </a:lnTo>
                    <a:lnTo>
                      <a:pt x="21" y="3"/>
                    </a:lnTo>
                    <a:lnTo>
                      <a:pt x="18" y="3"/>
                    </a:lnTo>
                    <a:lnTo>
                      <a:pt x="15" y="3"/>
                    </a:lnTo>
                    <a:lnTo>
                      <a:pt x="12" y="6"/>
                    </a:lnTo>
                    <a:lnTo>
                      <a:pt x="9" y="9"/>
                    </a:lnTo>
                    <a:lnTo>
                      <a:pt x="6" y="12"/>
                    </a:lnTo>
                    <a:lnTo>
                      <a:pt x="3" y="15"/>
                    </a:lnTo>
                    <a:lnTo>
                      <a:pt x="3" y="18"/>
                    </a:lnTo>
                    <a:lnTo>
                      <a:pt x="0" y="22"/>
                    </a:lnTo>
                    <a:lnTo>
                      <a:pt x="0" y="28"/>
                    </a:lnTo>
                    <a:lnTo>
                      <a:pt x="0" y="31"/>
                    </a:lnTo>
                    <a:lnTo>
                      <a:pt x="3" y="34"/>
                    </a:lnTo>
                    <a:lnTo>
                      <a:pt x="3" y="40"/>
                    </a:lnTo>
                    <a:lnTo>
                      <a:pt x="6" y="44"/>
                    </a:lnTo>
                    <a:lnTo>
                      <a:pt x="9" y="47"/>
                    </a:lnTo>
                    <a:lnTo>
                      <a:pt x="12" y="47"/>
                    </a:lnTo>
                    <a:lnTo>
                      <a:pt x="15" y="50"/>
                    </a:lnTo>
                    <a:lnTo>
                      <a:pt x="18" y="53"/>
                    </a:lnTo>
                    <a:lnTo>
                      <a:pt x="21" y="53"/>
                    </a:lnTo>
                    <a:lnTo>
                      <a:pt x="27" y="53"/>
                    </a:lnTo>
                    <a:lnTo>
                      <a:pt x="24" y="53"/>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91" name="Freeform 53"/>
              <p:cNvSpPr>
                <a:spLocks/>
              </p:cNvSpPr>
              <p:nvPr/>
            </p:nvSpPr>
            <p:spPr bwMode="auto">
              <a:xfrm>
                <a:off x="2573" y="2014"/>
                <a:ext cx="248" cy="1032"/>
              </a:xfrm>
              <a:custGeom>
                <a:avLst/>
                <a:gdLst>
                  <a:gd name="T0" fmla="*/ 245 w 248"/>
                  <a:gd name="T1" fmla="*/ 0 h 1032"/>
                  <a:gd name="T2" fmla="*/ 248 w 248"/>
                  <a:gd name="T3" fmla="*/ 944 h 1032"/>
                  <a:gd name="T4" fmla="*/ 0 w 248"/>
                  <a:gd name="T5" fmla="*/ 944 h 1032"/>
                  <a:gd name="T6" fmla="*/ 0 w 248"/>
                  <a:gd name="T7" fmla="*/ 1032 h 1032"/>
                  <a:gd name="T8" fmla="*/ 0 60000 65536"/>
                  <a:gd name="T9" fmla="*/ 0 60000 65536"/>
                  <a:gd name="T10" fmla="*/ 0 60000 65536"/>
                  <a:gd name="T11" fmla="*/ 0 60000 65536"/>
                  <a:gd name="T12" fmla="*/ 0 w 248"/>
                  <a:gd name="T13" fmla="*/ 0 h 1032"/>
                  <a:gd name="T14" fmla="*/ 248 w 248"/>
                  <a:gd name="T15" fmla="*/ 1032 h 1032"/>
                </a:gdLst>
                <a:ahLst/>
                <a:cxnLst>
                  <a:cxn ang="T8">
                    <a:pos x="T0" y="T1"/>
                  </a:cxn>
                  <a:cxn ang="T9">
                    <a:pos x="T2" y="T3"/>
                  </a:cxn>
                  <a:cxn ang="T10">
                    <a:pos x="T4" y="T5"/>
                  </a:cxn>
                  <a:cxn ang="T11">
                    <a:pos x="T6" y="T7"/>
                  </a:cxn>
                </a:cxnLst>
                <a:rect l="T12" t="T13" r="T14" b="T15"/>
                <a:pathLst>
                  <a:path w="248" h="1032">
                    <a:moveTo>
                      <a:pt x="245" y="0"/>
                    </a:moveTo>
                    <a:lnTo>
                      <a:pt x="248" y="944"/>
                    </a:lnTo>
                    <a:lnTo>
                      <a:pt x="0" y="944"/>
                    </a:lnTo>
                    <a:lnTo>
                      <a:pt x="0" y="1032"/>
                    </a:lnTo>
                  </a:path>
                </a:pathLst>
              </a:cu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92" name="Freeform 54"/>
              <p:cNvSpPr>
                <a:spLocks/>
              </p:cNvSpPr>
              <p:nvPr/>
            </p:nvSpPr>
            <p:spPr bwMode="auto">
              <a:xfrm>
                <a:off x="2549" y="3037"/>
                <a:ext cx="48" cy="53"/>
              </a:xfrm>
              <a:custGeom>
                <a:avLst/>
                <a:gdLst>
                  <a:gd name="T0" fmla="*/ 48 w 48"/>
                  <a:gd name="T1" fmla="*/ 0 h 53"/>
                  <a:gd name="T2" fmla="*/ 0 w 48"/>
                  <a:gd name="T3" fmla="*/ 0 h 53"/>
                  <a:gd name="T4" fmla="*/ 24 w 48"/>
                  <a:gd name="T5" fmla="*/ 53 h 53"/>
                  <a:gd name="T6" fmla="*/ 48 w 48"/>
                  <a:gd name="T7" fmla="*/ 0 h 53"/>
                  <a:gd name="T8" fmla="*/ 48 w 48"/>
                  <a:gd name="T9" fmla="*/ 0 h 53"/>
                  <a:gd name="T10" fmla="*/ 0 60000 65536"/>
                  <a:gd name="T11" fmla="*/ 0 60000 65536"/>
                  <a:gd name="T12" fmla="*/ 0 60000 65536"/>
                  <a:gd name="T13" fmla="*/ 0 60000 65536"/>
                  <a:gd name="T14" fmla="*/ 0 60000 65536"/>
                  <a:gd name="T15" fmla="*/ 0 w 48"/>
                  <a:gd name="T16" fmla="*/ 0 h 53"/>
                  <a:gd name="T17" fmla="*/ 48 w 48"/>
                  <a:gd name="T18" fmla="*/ 53 h 53"/>
                </a:gdLst>
                <a:ahLst/>
                <a:cxnLst>
                  <a:cxn ang="T10">
                    <a:pos x="T0" y="T1"/>
                  </a:cxn>
                  <a:cxn ang="T11">
                    <a:pos x="T2" y="T3"/>
                  </a:cxn>
                  <a:cxn ang="T12">
                    <a:pos x="T4" y="T5"/>
                  </a:cxn>
                  <a:cxn ang="T13">
                    <a:pos x="T6" y="T7"/>
                  </a:cxn>
                  <a:cxn ang="T14">
                    <a:pos x="T8" y="T9"/>
                  </a:cxn>
                </a:cxnLst>
                <a:rect l="T15" t="T16" r="T17" b="T18"/>
                <a:pathLst>
                  <a:path w="48" h="53">
                    <a:moveTo>
                      <a:pt x="48" y="0"/>
                    </a:moveTo>
                    <a:lnTo>
                      <a:pt x="0" y="0"/>
                    </a:lnTo>
                    <a:lnTo>
                      <a:pt x="24" y="53"/>
                    </a:lnTo>
                    <a:lnTo>
                      <a:pt x="48"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93" name="Rectangle 58"/>
              <p:cNvSpPr>
                <a:spLocks noChangeArrowheads="1"/>
              </p:cNvSpPr>
              <p:nvPr/>
            </p:nvSpPr>
            <p:spPr bwMode="auto">
              <a:xfrm>
                <a:off x="2868" y="1875"/>
                <a:ext cx="0" cy="109"/>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94" name="Rectangle 61"/>
              <p:cNvSpPr>
                <a:spLocks noChangeArrowheads="1"/>
              </p:cNvSpPr>
              <p:nvPr/>
            </p:nvSpPr>
            <p:spPr bwMode="auto">
              <a:xfrm>
                <a:off x="2989" y="1875"/>
                <a:ext cx="0" cy="109"/>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95" name="Freeform 62"/>
              <p:cNvSpPr>
                <a:spLocks/>
              </p:cNvSpPr>
              <p:nvPr/>
            </p:nvSpPr>
            <p:spPr bwMode="auto">
              <a:xfrm>
                <a:off x="2549" y="3673"/>
                <a:ext cx="48" cy="53"/>
              </a:xfrm>
              <a:custGeom>
                <a:avLst/>
                <a:gdLst>
                  <a:gd name="T0" fmla="*/ 48 w 48"/>
                  <a:gd name="T1" fmla="*/ 0 h 53"/>
                  <a:gd name="T2" fmla="*/ 0 w 48"/>
                  <a:gd name="T3" fmla="*/ 0 h 53"/>
                  <a:gd name="T4" fmla="*/ 24 w 48"/>
                  <a:gd name="T5" fmla="*/ 53 h 53"/>
                  <a:gd name="T6" fmla="*/ 48 w 48"/>
                  <a:gd name="T7" fmla="*/ 0 h 53"/>
                  <a:gd name="T8" fmla="*/ 48 w 48"/>
                  <a:gd name="T9" fmla="*/ 0 h 53"/>
                  <a:gd name="T10" fmla="*/ 0 60000 65536"/>
                  <a:gd name="T11" fmla="*/ 0 60000 65536"/>
                  <a:gd name="T12" fmla="*/ 0 60000 65536"/>
                  <a:gd name="T13" fmla="*/ 0 60000 65536"/>
                  <a:gd name="T14" fmla="*/ 0 60000 65536"/>
                  <a:gd name="T15" fmla="*/ 0 w 48"/>
                  <a:gd name="T16" fmla="*/ 0 h 53"/>
                  <a:gd name="T17" fmla="*/ 48 w 48"/>
                  <a:gd name="T18" fmla="*/ 53 h 53"/>
                </a:gdLst>
                <a:ahLst/>
                <a:cxnLst>
                  <a:cxn ang="T10">
                    <a:pos x="T0" y="T1"/>
                  </a:cxn>
                  <a:cxn ang="T11">
                    <a:pos x="T2" y="T3"/>
                  </a:cxn>
                  <a:cxn ang="T12">
                    <a:pos x="T4" y="T5"/>
                  </a:cxn>
                  <a:cxn ang="T13">
                    <a:pos x="T6" y="T7"/>
                  </a:cxn>
                  <a:cxn ang="T14">
                    <a:pos x="T8" y="T9"/>
                  </a:cxn>
                </a:cxnLst>
                <a:rect l="T15" t="T16" r="T17" b="T18"/>
                <a:pathLst>
                  <a:path w="48" h="53">
                    <a:moveTo>
                      <a:pt x="48" y="0"/>
                    </a:moveTo>
                    <a:lnTo>
                      <a:pt x="0" y="0"/>
                    </a:lnTo>
                    <a:lnTo>
                      <a:pt x="24" y="53"/>
                    </a:lnTo>
                    <a:lnTo>
                      <a:pt x="48" y="0"/>
                    </a:lnTo>
                    <a:close/>
                  </a:path>
                </a:pathLst>
              </a:custGeom>
              <a:solidFill>
                <a:srgbClr val="000000"/>
              </a:solidFill>
              <a:ln w="9525">
                <a:no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96" name="Line 63"/>
              <p:cNvSpPr>
                <a:spLocks noChangeShapeType="1"/>
              </p:cNvSpPr>
              <p:nvPr/>
            </p:nvSpPr>
            <p:spPr bwMode="auto">
              <a:xfrm flipV="1">
                <a:off x="2573" y="3411"/>
                <a:ext cx="0" cy="268"/>
              </a:xfrm>
              <a:prstGeom prst="line">
                <a:avLst/>
              </a:pr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297" name="Rectangle 64"/>
              <p:cNvSpPr>
                <a:spLocks noChangeArrowheads="1"/>
              </p:cNvSpPr>
              <p:nvPr/>
            </p:nvSpPr>
            <p:spPr bwMode="auto">
              <a:xfrm>
                <a:off x="2443" y="3745"/>
                <a:ext cx="0" cy="109"/>
              </a:xfrm>
              <a:prstGeom prst="rect">
                <a:avLst/>
              </a:prstGeom>
              <a:noFill/>
              <a:ln w="9525">
                <a:noFill/>
                <a:miter lim="800000"/>
                <a:headEnd/>
                <a:tailEnd/>
              </a:ln>
            </p:spPr>
            <p:txBody>
              <a:bodyPr wrap="none" lIns="0" tIns="0" rIns="0" bIns="0">
                <a:spAutoFit/>
              </a:bodyPr>
              <a:lstStyle/>
              <a:p>
                <a:pPr algn="ctr" fontAlgn="base">
                  <a:lnSpc>
                    <a:spcPct val="70000"/>
                  </a:lnSpc>
                  <a:spcBef>
                    <a:spcPct val="0"/>
                  </a:spcBef>
                  <a:spcAft>
                    <a:spcPct val="0"/>
                  </a:spcAft>
                </a:pPr>
                <a:endParaRPr lang="en-US" sz="1600">
                  <a:solidFill>
                    <a:srgbClr val="000000"/>
                  </a:solidFill>
                  <a:latin typeface="Arial Narrow"/>
                  <a:cs typeface="Arial Narrow"/>
                </a:endParaRPr>
              </a:p>
            </p:txBody>
          </p:sp>
          <p:sp>
            <p:nvSpPr>
              <p:cNvPr id="10298" name="Rectangle 65"/>
              <p:cNvSpPr>
                <a:spLocks noChangeArrowheads="1"/>
              </p:cNvSpPr>
              <p:nvPr/>
            </p:nvSpPr>
            <p:spPr bwMode="auto">
              <a:xfrm>
                <a:off x="2406" y="3789"/>
                <a:ext cx="127" cy="109"/>
              </a:xfrm>
              <a:prstGeom prst="rect">
                <a:avLst/>
              </a:prstGeom>
              <a:noFill/>
              <a:ln w="9525">
                <a:noFill/>
                <a:miter lim="800000"/>
                <a:headEnd/>
                <a:tailEnd/>
              </a:ln>
            </p:spPr>
            <p:txBody>
              <a:bodyPr lIns="0" tIns="0" rIns="0" bIns="0">
                <a:spAutoFit/>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92" name="Rectangle 69"/>
              <p:cNvSpPr>
                <a:spLocks noChangeArrowheads="1"/>
              </p:cNvSpPr>
              <p:nvPr/>
            </p:nvSpPr>
            <p:spPr bwMode="auto">
              <a:xfrm>
                <a:off x="2033" y="3784"/>
                <a:ext cx="1074" cy="136"/>
              </a:xfrm>
              <a:prstGeom prst="rect">
                <a:avLst/>
              </a:prstGeom>
              <a:noFill/>
              <a:ln>
                <a:noFill/>
              </a:ln>
            </p:spPr>
            <p:txBody>
              <a:bodyPr lIns="0" tIns="0" rIns="0" bIns="0">
                <a:spAutoFit/>
                <a:scene3d>
                  <a:camera prst="orthographicFront"/>
                  <a:lightRig rig="threePt" dir="t"/>
                </a:scene3d>
                <a:sp3d>
                  <a:bevelB w="38100" h="38100"/>
                </a:sp3d>
              </a:bodyPr>
              <a:lstStyle/>
              <a:p>
                <a:pPr algn="ctr" fontAlgn="base">
                  <a:lnSpc>
                    <a:spcPct val="70000"/>
                  </a:lnSpc>
                  <a:spcBef>
                    <a:spcPct val="0"/>
                  </a:spcBef>
                  <a:spcAft>
                    <a:spcPct val="0"/>
                  </a:spcAft>
                  <a:defRPr/>
                </a:pPr>
                <a:r>
                  <a:rPr lang="en-US" sz="2000" dirty="0">
                    <a:solidFill>
                      <a:srgbClr val="CC0000"/>
                    </a:solidFill>
                    <a:latin typeface="Meta Offc Pro" panose="020B0504030101020102"/>
                    <a:cs typeface="Arial Narrow"/>
                  </a:rPr>
                  <a:t>carry out</a:t>
                </a:r>
              </a:p>
            </p:txBody>
          </p:sp>
          <p:sp>
            <p:nvSpPr>
              <p:cNvPr id="10300" name="Freeform 72"/>
              <p:cNvSpPr>
                <a:spLocks/>
              </p:cNvSpPr>
              <p:nvPr/>
            </p:nvSpPr>
            <p:spPr bwMode="auto">
              <a:xfrm>
                <a:off x="2424" y="3097"/>
                <a:ext cx="298" cy="314"/>
              </a:xfrm>
              <a:custGeom>
                <a:avLst/>
                <a:gdLst>
                  <a:gd name="T0" fmla="*/ 298 w 298"/>
                  <a:gd name="T1" fmla="*/ 314 h 314"/>
                  <a:gd name="T2" fmla="*/ 298 w 298"/>
                  <a:gd name="T3" fmla="*/ 0 h 314"/>
                  <a:gd name="T4" fmla="*/ 0 w 298"/>
                  <a:gd name="T5" fmla="*/ 0 h 314"/>
                  <a:gd name="T6" fmla="*/ 0 w 298"/>
                  <a:gd name="T7" fmla="*/ 314 h 314"/>
                  <a:gd name="T8" fmla="*/ 298 w 298"/>
                  <a:gd name="T9" fmla="*/ 314 h 314"/>
                  <a:gd name="T10" fmla="*/ 298 w 298"/>
                  <a:gd name="T11" fmla="*/ 314 h 314"/>
                  <a:gd name="T12" fmla="*/ 0 60000 65536"/>
                  <a:gd name="T13" fmla="*/ 0 60000 65536"/>
                  <a:gd name="T14" fmla="*/ 0 60000 65536"/>
                  <a:gd name="T15" fmla="*/ 0 60000 65536"/>
                  <a:gd name="T16" fmla="*/ 0 60000 65536"/>
                  <a:gd name="T17" fmla="*/ 0 60000 65536"/>
                  <a:gd name="T18" fmla="*/ 0 w 298"/>
                  <a:gd name="T19" fmla="*/ 0 h 314"/>
                  <a:gd name="T20" fmla="*/ 298 w 298"/>
                  <a:gd name="T21" fmla="*/ 314 h 314"/>
                </a:gdLst>
                <a:ahLst/>
                <a:cxnLst>
                  <a:cxn ang="T12">
                    <a:pos x="T0" y="T1"/>
                  </a:cxn>
                  <a:cxn ang="T13">
                    <a:pos x="T2" y="T3"/>
                  </a:cxn>
                  <a:cxn ang="T14">
                    <a:pos x="T4" y="T5"/>
                  </a:cxn>
                  <a:cxn ang="T15">
                    <a:pos x="T6" y="T7"/>
                  </a:cxn>
                  <a:cxn ang="T16">
                    <a:pos x="T8" y="T9"/>
                  </a:cxn>
                  <a:cxn ang="T17">
                    <a:pos x="T10" y="T11"/>
                  </a:cxn>
                </a:cxnLst>
                <a:rect l="T18" t="T19" r="T20" b="T21"/>
                <a:pathLst>
                  <a:path w="298" h="314">
                    <a:moveTo>
                      <a:pt x="298" y="314"/>
                    </a:moveTo>
                    <a:lnTo>
                      <a:pt x="298" y="0"/>
                    </a:lnTo>
                    <a:lnTo>
                      <a:pt x="0" y="0"/>
                    </a:lnTo>
                    <a:lnTo>
                      <a:pt x="0" y="314"/>
                    </a:lnTo>
                    <a:lnTo>
                      <a:pt x="298" y="314"/>
                    </a:lnTo>
                  </a:path>
                </a:pathLst>
              </a:cu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301" name="Freeform 73"/>
              <p:cNvSpPr>
                <a:spLocks/>
              </p:cNvSpPr>
              <p:nvPr/>
            </p:nvSpPr>
            <p:spPr bwMode="auto">
              <a:xfrm>
                <a:off x="2032" y="2093"/>
                <a:ext cx="1237" cy="1476"/>
              </a:xfrm>
              <a:custGeom>
                <a:avLst/>
                <a:gdLst>
                  <a:gd name="T0" fmla="*/ 1234 w 1237"/>
                  <a:gd name="T1" fmla="*/ 1476 h 1476"/>
                  <a:gd name="T2" fmla="*/ 1237 w 1237"/>
                  <a:gd name="T3" fmla="*/ 0 h 1476"/>
                  <a:gd name="T4" fmla="*/ 0 w 1237"/>
                  <a:gd name="T5" fmla="*/ 0 h 1476"/>
                  <a:gd name="T6" fmla="*/ 0 w 1237"/>
                  <a:gd name="T7" fmla="*/ 1476 h 1476"/>
                  <a:gd name="T8" fmla="*/ 1237 w 1237"/>
                  <a:gd name="T9" fmla="*/ 1476 h 1476"/>
                  <a:gd name="T10" fmla="*/ 1237 w 1237"/>
                  <a:gd name="T11" fmla="*/ 1476 h 1476"/>
                  <a:gd name="T12" fmla="*/ 0 60000 65536"/>
                  <a:gd name="T13" fmla="*/ 0 60000 65536"/>
                  <a:gd name="T14" fmla="*/ 0 60000 65536"/>
                  <a:gd name="T15" fmla="*/ 0 60000 65536"/>
                  <a:gd name="T16" fmla="*/ 0 60000 65536"/>
                  <a:gd name="T17" fmla="*/ 0 60000 65536"/>
                  <a:gd name="T18" fmla="*/ 0 w 1237"/>
                  <a:gd name="T19" fmla="*/ 0 h 1476"/>
                  <a:gd name="T20" fmla="*/ 1237 w 1237"/>
                  <a:gd name="T21" fmla="*/ 1476 h 1476"/>
                </a:gdLst>
                <a:ahLst/>
                <a:cxnLst>
                  <a:cxn ang="T12">
                    <a:pos x="T0" y="T1"/>
                  </a:cxn>
                  <a:cxn ang="T13">
                    <a:pos x="T2" y="T3"/>
                  </a:cxn>
                  <a:cxn ang="T14">
                    <a:pos x="T4" y="T5"/>
                  </a:cxn>
                  <a:cxn ang="T15">
                    <a:pos x="T6" y="T7"/>
                  </a:cxn>
                  <a:cxn ang="T16">
                    <a:pos x="T8" y="T9"/>
                  </a:cxn>
                  <a:cxn ang="T17">
                    <a:pos x="T10" y="T11"/>
                  </a:cxn>
                </a:cxnLst>
                <a:rect l="T18" t="T19" r="T20" b="T21"/>
                <a:pathLst>
                  <a:path w="1237" h="1476">
                    <a:moveTo>
                      <a:pt x="1234" y="1476"/>
                    </a:moveTo>
                    <a:lnTo>
                      <a:pt x="1237" y="0"/>
                    </a:lnTo>
                    <a:lnTo>
                      <a:pt x="0" y="0"/>
                    </a:lnTo>
                    <a:lnTo>
                      <a:pt x="0" y="1476"/>
                    </a:lnTo>
                    <a:lnTo>
                      <a:pt x="1237" y="1476"/>
                    </a:lnTo>
                  </a:path>
                </a:pathLst>
              </a:custGeom>
              <a:noFill/>
              <a:ln w="9525">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sp>
            <p:nvSpPr>
              <p:cNvPr id="10302" name="Freeform 74"/>
              <p:cNvSpPr>
                <a:spLocks/>
              </p:cNvSpPr>
              <p:nvPr/>
            </p:nvSpPr>
            <p:spPr bwMode="auto">
              <a:xfrm>
                <a:off x="2385" y="2621"/>
                <a:ext cx="361" cy="274"/>
              </a:xfrm>
              <a:custGeom>
                <a:avLst/>
                <a:gdLst>
                  <a:gd name="T0" fmla="*/ 36 w 361"/>
                  <a:gd name="T1" fmla="*/ 142 h 274"/>
                  <a:gd name="T2" fmla="*/ 36 w 361"/>
                  <a:gd name="T3" fmla="*/ 161 h 274"/>
                  <a:gd name="T4" fmla="*/ 33 w 361"/>
                  <a:gd name="T5" fmla="*/ 177 h 274"/>
                  <a:gd name="T6" fmla="*/ 33 w 361"/>
                  <a:gd name="T7" fmla="*/ 189 h 274"/>
                  <a:gd name="T8" fmla="*/ 30 w 361"/>
                  <a:gd name="T9" fmla="*/ 199 h 274"/>
                  <a:gd name="T10" fmla="*/ 30 w 361"/>
                  <a:gd name="T11" fmla="*/ 211 h 274"/>
                  <a:gd name="T12" fmla="*/ 27 w 361"/>
                  <a:gd name="T13" fmla="*/ 221 h 274"/>
                  <a:gd name="T14" fmla="*/ 21 w 361"/>
                  <a:gd name="T15" fmla="*/ 233 h 274"/>
                  <a:gd name="T16" fmla="*/ 15 w 361"/>
                  <a:gd name="T17" fmla="*/ 243 h 274"/>
                  <a:gd name="T18" fmla="*/ 9 w 361"/>
                  <a:gd name="T19" fmla="*/ 255 h 274"/>
                  <a:gd name="T20" fmla="*/ 0 w 361"/>
                  <a:gd name="T21" fmla="*/ 271 h 274"/>
                  <a:gd name="T22" fmla="*/ 6 w 361"/>
                  <a:gd name="T23" fmla="*/ 271 h 274"/>
                  <a:gd name="T24" fmla="*/ 21 w 361"/>
                  <a:gd name="T25" fmla="*/ 271 h 274"/>
                  <a:gd name="T26" fmla="*/ 42 w 361"/>
                  <a:gd name="T27" fmla="*/ 274 h 274"/>
                  <a:gd name="T28" fmla="*/ 65 w 361"/>
                  <a:gd name="T29" fmla="*/ 274 h 274"/>
                  <a:gd name="T30" fmla="*/ 95 w 361"/>
                  <a:gd name="T31" fmla="*/ 274 h 274"/>
                  <a:gd name="T32" fmla="*/ 125 w 361"/>
                  <a:gd name="T33" fmla="*/ 274 h 274"/>
                  <a:gd name="T34" fmla="*/ 155 w 361"/>
                  <a:gd name="T35" fmla="*/ 274 h 274"/>
                  <a:gd name="T36" fmla="*/ 179 w 361"/>
                  <a:gd name="T37" fmla="*/ 271 h 274"/>
                  <a:gd name="T38" fmla="*/ 203 w 361"/>
                  <a:gd name="T39" fmla="*/ 271 h 274"/>
                  <a:gd name="T40" fmla="*/ 218 w 361"/>
                  <a:gd name="T41" fmla="*/ 268 h 274"/>
                  <a:gd name="T42" fmla="*/ 242 w 361"/>
                  <a:gd name="T43" fmla="*/ 258 h 274"/>
                  <a:gd name="T44" fmla="*/ 266 w 361"/>
                  <a:gd name="T45" fmla="*/ 249 h 274"/>
                  <a:gd name="T46" fmla="*/ 286 w 361"/>
                  <a:gd name="T47" fmla="*/ 236 h 274"/>
                  <a:gd name="T48" fmla="*/ 304 w 361"/>
                  <a:gd name="T49" fmla="*/ 221 h 274"/>
                  <a:gd name="T50" fmla="*/ 319 w 361"/>
                  <a:gd name="T51" fmla="*/ 205 h 274"/>
                  <a:gd name="T52" fmla="*/ 331 w 361"/>
                  <a:gd name="T53" fmla="*/ 192 h 274"/>
                  <a:gd name="T54" fmla="*/ 343 w 361"/>
                  <a:gd name="T55" fmla="*/ 177 h 274"/>
                  <a:gd name="T56" fmla="*/ 352 w 361"/>
                  <a:gd name="T57" fmla="*/ 161 h 274"/>
                  <a:gd name="T58" fmla="*/ 358 w 361"/>
                  <a:gd name="T59" fmla="*/ 148 h 274"/>
                  <a:gd name="T60" fmla="*/ 361 w 361"/>
                  <a:gd name="T61" fmla="*/ 139 h 274"/>
                  <a:gd name="T62" fmla="*/ 358 w 361"/>
                  <a:gd name="T63" fmla="*/ 126 h 274"/>
                  <a:gd name="T64" fmla="*/ 352 w 361"/>
                  <a:gd name="T65" fmla="*/ 114 h 274"/>
                  <a:gd name="T66" fmla="*/ 343 w 361"/>
                  <a:gd name="T67" fmla="*/ 101 h 274"/>
                  <a:gd name="T68" fmla="*/ 331 w 361"/>
                  <a:gd name="T69" fmla="*/ 85 h 274"/>
                  <a:gd name="T70" fmla="*/ 319 w 361"/>
                  <a:gd name="T71" fmla="*/ 70 h 274"/>
                  <a:gd name="T72" fmla="*/ 304 w 361"/>
                  <a:gd name="T73" fmla="*/ 57 h 274"/>
                  <a:gd name="T74" fmla="*/ 286 w 361"/>
                  <a:gd name="T75" fmla="*/ 41 h 274"/>
                  <a:gd name="T76" fmla="*/ 266 w 361"/>
                  <a:gd name="T77" fmla="*/ 29 h 274"/>
                  <a:gd name="T78" fmla="*/ 242 w 361"/>
                  <a:gd name="T79" fmla="*/ 19 h 274"/>
                  <a:gd name="T80" fmla="*/ 218 w 361"/>
                  <a:gd name="T81" fmla="*/ 10 h 274"/>
                  <a:gd name="T82" fmla="*/ 203 w 361"/>
                  <a:gd name="T83" fmla="*/ 7 h 274"/>
                  <a:gd name="T84" fmla="*/ 179 w 361"/>
                  <a:gd name="T85" fmla="*/ 4 h 274"/>
                  <a:gd name="T86" fmla="*/ 155 w 361"/>
                  <a:gd name="T87" fmla="*/ 4 h 274"/>
                  <a:gd name="T88" fmla="*/ 125 w 361"/>
                  <a:gd name="T89" fmla="*/ 4 h 274"/>
                  <a:gd name="T90" fmla="*/ 95 w 361"/>
                  <a:gd name="T91" fmla="*/ 0 h 274"/>
                  <a:gd name="T92" fmla="*/ 65 w 361"/>
                  <a:gd name="T93" fmla="*/ 0 h 274"/>
                  <a:gd name="T94" fmla="*/ 42 w 361"/>
                  <a:gd name="T95" fmla="*/ 0 h 274"/>
                  <a:gd name="T96" fmla="*/ 21 w 361"/>
                  <a:gd name="T97" fmla="*/ 0 h 274"/>
                  <a:gd name="T98" fmla="*/ 6 w 361"/>
                  <a:gd name="T99" fmla="*/ 4 h 274"/>
                  <a:gd name="T100" fmla="*/ 0 w 361"/>
                  <a:gd name="T101" fmla="*/ 4 h 274"/>
                  <a:gd name="T102" fmla="*/ 9 w 361"/>
                  <a:gd name="T103" fmla="*/ 16 h 274"/>
                  <a:gd name="T104" fmla="*/ 15 w 361"/>
                  <a:gd name="T105" fmla="*/ 32 h 274"/>
                  <a:gd name="T106" fmla="*/ 21 w 361"/>
                  <a:gd name="T107" fmla="*/ 44 h 274"/>
                  <a:gd name="T108" fmla="*/ 27 w 361"/>
                  <a:gd name="T109" fmla="*/ 57 h 274"/>
                  <a:gd name="T110" fmla="*/ 30 w 361"/>
                  <a:gd name="T111" fmla="*/ 70 h 274"/>
                  <a:gd name="T112" fmla="*/ 30 w 361"/>
                  <a:gd name="T113" fmla="*/ 82 h 274"/>
                  <a:gd name="T114" fmla="*/ 33 w 361"/>
                  <a:gd name="T115" fmla="*/ 95 h 274"/>
                  <a:gd name="T116" fmla="*/ 33 w 361"/>
                  <a:gd name="T117" fmla="*/ 107 h 274"/>
                  <a:gd name="T118" fmla="*/ 36 w 361"/>
                  <a:gd name="T119" fmla="*/ 123 h 274"/>
                  <a:gd name="T120" fmla="*/ 36 w 361"/>
                  <a:gd name="T121" fmla="*/ 142 h 274"/>
                  <a:gd name="T122" fmla="*/ 36 w 361"/>
                  <a:gd name="T123" fmla="*/ 142 h 27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1"/>
                  <a:gd name="T187" fmla="*/ 0 h 274"/>
                  <a:gd name="T188" fmla="*/ 361 w 361"/>
                  <a:gd name="T189" fmla="*/ 274 h 27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1" h="274">
                    <a:moveTo>
                      <a:pt x="36" y="142"/>
                    </a:moveTo>
                    <a:lnTo>
                      <a:pt x="36" y="161"/>
                    </a:lnTo>
                    <a:lnTo>
                      <a:pt x="33" y="177"/>
                    </a:lnTo>
                    <a:lnTo>
                      <a:pt x="33" y="189"/>
                    </a:lnTo>
                    <a:lnTo>
                      <a:pt x="30" y="199"/>
                    </a:lnTo>
                    <a:lnTo>
                      <a:pt x="30" y="211"/>
                    </a:lnTo>
                    <a:lnTo>
                      <a:pt x="27" y="221"/>
                    </a:lnTo>
                    <a:lnTo>
                      <a:pt x="21" y="233"/>
                    </a:lnTo>
                    <a:lnTo>
                      <a:pt x="15" y="243"/>
                    </a:lnTo>
                    <a:lnTo>
                      <a:pt x="9" y="255"/>
                    </a:lnTo>
                    <a:lnTo>
                      <a:pt x="0" y="271"/>
                    </a:lnTo>
                    <a:lnTo>
                      <a:pt x="6" y="271"/>
                    </a:lnTo>
                    <a:lnTo>
                      <a:pt x="21" y="271"/>
                    </a:lnTo>
                    <a:lnTo>
                      <a:pt x="42" y="274"/>
                    </a:lnTo>
                    <a:lnTo>
                      <a:pt x="65" y="274"/>
                    </a:lnTo>
                    <a:lnTo>
                      <a:pt x="95" y="274"/>
                    </a:lnTo>
                    <a:lnTo>
                      <a:pt x="125" y="274"/>
                    </a:lnTo>
                    <a:lnTo>
                      <a:pt x="155" y="274"/>
                    </a:lnTo>
                    <a:lnTo>
                      <a:pt x="179" y="271"/>
                    </a:lnTo>
                    <a:lnTo>
                      <a:pt x="203" y="271"/>
                    </a:lnTo>
                    <a:lnTo>
                      <a:pt x="218" y="268"/>
                    </a:lnTo>
                    <a:lnTo>
                      <a:pt x="242" y="258"/>
                    </a:lnTo>
                    <a:lnTo>
                      <a:pt x="266" y="249"/>
                    </a:lnTo>
                    <a:lnTo>
                      <a:pt x="286" y="236"/>
                    </a:lnTo>
                    <a:lnTo>
                      <a:pt x="304" y="221"/>
                    </a:lnTo>
                    <a:lnTo>
                      <a:pt x="319" y="205"/>
                    </a:lnTo>
                    <a:lnTo>
                      <a:pt x="331" y="192"/>
                    </a:lnTo>
                    <a:lnTo>
                      <a:pt x="343" y="177"/>
                    </a:lnTo>
                    <a:lnTo>
                      <a:pt x="352" y="161"/>
                    </a:lnTo>
                    <a:lnTo>
                      <a:pt x="358" y="148"/>
                    </a:lnTo>
                    <a:lnTo>
                      <a:pt x="361" y="139"/>
                    </a:lnTo>
                    <a:lnTo>
                      <a:pt x="358" y="126"/>
                    </a:lnTo>
                    <a:lnTo>
                      <a:pt x="352" y="114"/>
                    </a:lnTo>
                    <a:lnTo>
                      <a:pt x="343" y="101"/>
                    </a:lnTo>
                    <a:lnTo>
                      <a:pt x="331" y="85"/>
                    </a:lnTo>
                    <a:lnTo>
                      <a:pt x="319" y="70"/>
                    </a:lnTo>
                    <a:lnTo>
                      <a:pt x="304" y="57"/>
                    </a:lnTo>
                    <a:lnTo>
                      <a:pt x="286" y="41"/>
                    </a:lnTo>
                    <a:lnTo>
                      <a:pt x="266" y="29"/>
                    </a:lnTo>
                    <a:lnTo>
                      <a:pt x="242" y="19"/>
                    </a:lnTo>
                    <a:lnTo>
                      <a:pt x="218" y="10"/>
                    </a:lnTo>
                    <a:lnTo>
                      <a:pt x="203" y="7"/>
                    </a:lnTo>
                    <a:lnTo>
                      <a:pt x="179" y="4"/>
                    </a:lnTo>
                    <a:lnTo>
                      <a:pt x="155" y="4"/>
                    </a:lnTo>
                    <a:lnTo>
                      <a:pt x="125" y="4"/>
                    </a:lnTo>
                    <a:lnTo>
                      <a:pt x="95" y="0"/>
                    </a:lnTo>
                    <a:lnTo>
                      <a:pt x="65" y="0"/>
                    </a:lnTo>
                    <a:lnTo>
                      <a:pt x="42" y="0"/>
                    </a:lnTo>
                    <a:lnTo>
                      <a:pt x="21" y="0"/>
                    </a:lnTo>
                    <a:lnTo>
                      <a:pt x="6" y="4"/>
                    </a:lnTo>
                    <a:lnTo>
                      <a:pt x="0" y="4"/>
                    </a:lnTo>
                    <a:lnTo>
                      <a:pt x="9" y="16"/>
                    </a:lnTo>
                    <a:lnTo>
                      <a:pt x="15" y="32"/>
                    </a:lnTo>
                    <a:lnTo>
                      <a:pt x="21" y="44"/>
                    </a:lnTo>
                    <a:lnTo>
                      <a:pt x="27" y="57"/>
                    </a:lnTo>
                    <a:lnTo>
                      <a:pt x="30" y="70"/>
                    </a:lnTo>
                    <a:lnTo>
                      <a:pt x="30" y="82"/>
                    </a:lnTo>
                    <a:lnTo>
                      <a:pt x="33" y="95"/>
                    </a:lnTo>
                    <a:lnTo>
                      <a:pt x="33" y="107"/>
                    </a:lnTo>
                    <a:lnTo>
                      <a:pt x="36" y="123"/>
                    </a:lnTo>
                    <a:lnTo>
                      <a:pt x="36" y="142"/>
                    </a:lnTo>
                  </a:path>
                </a:pathLst>
              </a:custGeom>
              <a:noFill/>
              <a:ln w="19050">
                <a:solidFill>
                  <a:srgbClr val="000000"/>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grpSp>
        <p:sp>
          <p:nvSpPr>
            <p:cNvPr id="96" name="Rectangle 69"/>
            <p:cNvSpPr>
              <a:spLocks noChangeArrowheads="1"/>
            </p:cNvSpPr>
            <p:nvPr/>
          </p:nvSpPr>
          <p:spPr bwMode="auto">
            <a:xfrm>
              <a:off x="4246322" y="2899110"/>
              <a:ext cx="1704975" cy="218650"/>
            </a:xfrm>
            <a:prstGeom prst="rect">
              <a:avLst/>
            </a:prstGeom>
            <a:noFill/>
            <a:ln>
              <a:noFill/>
            </a:ln>
          </p:spPr>
          <p:txBody>
            <a:bodyPr lIns="0" tIns="0" rIns="0" bIns="0">
              <a:spAutoFit/>
              <a:scene3d>
                <a:camera prst="orthographicFront"/>
                <a:lightRig rig="threePt" dir="t"/>
              </a:scene3d>
              <a:sp3d>
                <a:bevelB w="38100" h="38100"/>
              </a:sp3d>
            </a:bodyPr>
            <a:lstStyle/>
            <a:p>
              <a:pPr algn="ctr" fontAlgn="base">
                <a:lnSpc>
                  <a:spcPct val="70000"/>
                </a:lnSpc>
                <a:spcBef>
                  <a:spcPct val="0"/>
                </a:spcBef>
                <a:spcAft>
                  <a:spcPct val="0"/>
                </a:spcAft>
                <a:defRPr/>
              </a:pPr>
              <a:r>
                <a:rPr lang="en-US" sz="2000" dirty="0">
                  <a:solidFill>
                    <a:srgbClr val="CC0000"/>
                  </a:solidFill>
                  <a:latin typeface="Meta Offc Pro" panose="020B0504030101020102"/>
                  <a:cs typeface="Arial Narrow"/>
                </a:rPr>
                <a:t>carry in</a:t>
              </a:r>
            </a:p>
          </p:txBody>
        </p:sp>
        <p:sp>
          <p:nvSpPr>
            <p:cNvPr id="10254" name="Line 38"/>
            <p:cNvSpPr>
              <a:spLocks noChangeShapeType="1"/>
            </p:cNvSpPr>
            <p:nvPr/>
          </p:nvSpPr>
          <p:spPr bwMode="auto">
            <a:xfrm flipH="1" flipV="1">
              <a:off x="5543310" y="3159723"/>
              <a:ext cx="567680" cy="0"/>
            </a:xfrm>
            <a:prstGeom prst="line">
              <a:avLst/>
            </a:prstGeom>
            <a:noFill/>
            <a:ln w="19050">
              <a:solidFill>
                <a:srgbClr val="0066FF"/>
              </a:solidFill>
              <a:round/>
              <a:headEnd/>
              <a:tailEnd/>
            </a:ln>
          </p:spPr>
          <p:txBody>
            <a:bodyPr/>
            <a:lstStyle/>
            <a:p>
              <a:pPr algn="ctr" fontAlgn="base">
                <a:lnSpc>
                  <a:spcPct val="70000"/>
                </a:lnSpc>
                <a:spcBef>
                  <a:spcPct val="0"/>
                </a:spcBef>
                <a:spcAft>
                  <a:spcPct val="0"/>
                </a:spcAft>
              </a:pPr>
              <a:endParaRPr lang="en-US" sz="1600" b="1">
                <a:solidFill>
                  <a:srgbClr val="CC0000"/>
                </a:solidFill>
                <a:latin typeface="Arial Narrow"/>
                <a:cs typeface="Arial Narrow"/>
              </a:endParaRPr>
            </a:p>
          </p:txBody>
        </p:sp>
      </p:grpSp>
    </p:spTree>
    <p:extLst>
      <p:ext uri="{BB962C8B-B14F-4D97-AF65-F5344CB8AC3E}">
        <p14:creationId xmlns:p14="http://schemas.microsoft.com/office/powerpoint/2010/main" val="148952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kumimoji="1" lang="en-US" sz="3200" kern="0" dirty="0"/>
              <a:t>32-Bit ALU</a:t>
            </a:r>
            <a:endParaRPr lang="de-DE" dirty="0"/>
          </a:p>
        </p:txBody>
      </p:sp>
      <p:sp>
        <p:nvSpPr>
          <p:cNvPr id="3" name="Textplatzhalter 2"/>
          <p:cNvSpPr>
            <a:spLocks noGrp="1"/>
          </p:cNvSpPr>
          <p:nvPr>
            <p:ph idx="1"/>
          </p:nvPr>
        </p:nvSpPr>
        <p:spPr/>
        <p:txBody>
          <a:bodyPr/>
          <a:lstStyle/>
          <a:p>
            <a:pPr marL="341313" indent="-341313">
              <a:spcBef>
                <a:spcPts val="1200"/>
              </a:spcBef>
              <a:buFont typeface="Arial" charset="0"/>
              <a:buChar char="•"/>
            </a:pPr>
            <a:r>
              <a:rPr lang="de-DE" dirty="0">
                <a:latin typeface="Calibri" pitchFamily="34" charset="0"/>
              </a:rPr>
              <a:t>1-Bit ALU kann zur Realisierung einer </a:t>
            </a:r>
            <a:br>
              <a:rPr lang="de-DE" dirty="0">
                <a:latin typeface="Calibri" pitchFamily="34" charset="0"/>
              </a:rPr>
            </a:br>
            <a:r>
              <a:rPr lang="de-DE" dirty="0">
                <a:latin typeface="Calibri" pitchFamily="34" charset="0"/>
              </a:rPr>
              <a:t>32-Bit ALU genutzt werden.</a:t>
            </a:r>
          </a:p>
          <a:p>
            <a:pPr marL="341313" indent="-341313">
              <a:spcBef>
                <a:spcPts val="1200"/>
              </a:spcBef>
              <a:buFont typeface="Arial" charset="0"/>
              <a:buChar char="•"/>
            </a:pPr>
            <a:r>
              <a:rPr lang="de-DE" dirty="0">
                <a:latin typeface="Calibri" pitchFamily="34" charset="0"/>
              </a:rPr>
              <a:t>Zum Beispiel mit “</a:t>
            </a:r>
            <a:r>
              <a:rPr lang="de-DE" i="1" dirty="0">
                <a:solidFill>
                  <a:srgbClr val="432BF5"/>
                </a:solidFill>
                <a:latin typeface="Calibri" pitchFamily="34" charset="0"/>
              </a:rPr>
              <a:t>ripple-carry </a:t>
            </a:r>
            <a:r>
              <a:rPr lang="de-DE" i="1" dirty="0" err="1">
                <a:solidFill>
                  <a:srgbClr val="432BF5"/>
                </a:solidFill>
                <a:latin typeface="Calibri" pitchFamily="34" charset="0"/>
              </a:rPr>
              <a:t>adder</a:t>
            </a:r>
            <a:r>
              <a:rPr lang="de-DE" dirty="0">
                <a:latin typeface="Calibri" pitchFamily="34" charset="0"/>
              </a:rPr>
              <a:t>“</a:t>
            </a:r>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87</a:t>
            </a:fld>
            <a:endParaRPr lang="de-DE"/>
          </a:p>
        </p:txBody>
      </p:sp>
      <p:sp>
        <p:nvSpPr>
          <p:cNvPr id="11274" name="AutoShape 5"/>
          <p:cNvSpPr>
            <a:spLocks noChangeAspect="1" noChangeArrowheads="1" noTextEdit="1"/>
          </p:cNvSpPr>
          <p:nvPr/>
        </p:nvSpPr>
        <p:spPr bwMode="auto">
          <a:xfrm>
            <a:off x="6527800" y="1458914"/>
            <a:ext cx="3600450" cy="5399087"/>
          </a:xfrm>
          <a:prstGeom prst="rect">
            <a:avLst/>
          </a:prstGeom>
          <a:noFill/>
          <a:ln w="9525">
            <a:noFill/>
            <a:miter lim="800000"/>
            <a:headEnd/>
            <a:tailEnd/>
          </a:ln>
        </p:spPr>
        <p:txBody>
          <a:bodyPr/>
          <a:lstStyle/>
          <a:p>
            <a:endParaRPr lang="en-US"/>
          </a:p>
        </p:txBody>
      </p:sp>
      <p:grpSp>
        <p:nvGrpSpPr>
          <p:cNvPr id="27" name="Group 26"/>
          <p:cNvGrpSpPr/>
          <p:nvPr/>
        </p:nvGrpSpPr>
        <p:grpSpPr>
          <a:xfrm>
            <a:off x="7089199" y="2381474"/>
            <a:ext cx="3313702" cy="1211779"/>
            <a:chOff x="5076056" y="2822575"/>
            <a:chExt cx="3313702" cy="1211779"/>
          </a:xfrm>
        </p:grpSpPr>
        <p:sp>
          <p:nvSpPr>
            <p:cNvPr id="11345" name="Freeform 35"/>
            <p:cNvSpPr>
              <a:spLocks/>
            </p:cNvSpPr>
            <p:nvPr/>
          </p:nvSpPr>
          <p:spPr bwMode="auto">
            <a:xfrm>
              <a:off x="7762875" y="3630613"/>
              <a:ext cx="82550" cy="69850"/>
            </a:xfrm>
            <a:custGeom>
              <a:avLst/>
              <a:gdLst>
                <a:gd name="T0" fmla="*/ 0 w 52"/>
                <a:gd name="T1" fmla="*/ 0 h 44"/>
                <a:gd name="T2" fmla="*/ 2147483647 w 52"/>
                <a:gd name="T3" fmla="*/ 2147483647 h 44"/>
                <a:gd name="T4" fmla="*/ 2147483647 w 52"/>
                <a:gd name="T5" fmla="*/ 2147483647 h 44"/>
                <a:gd name="T6" fmla="*/ 2147483647 w 52"/>
                <a:gd name="T7" fmla="*/ 0 h 44"/>
                <a:gd name="T8" fmla="*/ 2147483647 w 52"/>
                <a:gd name="T9" fmla="*/ 0 h 44"/>
                <a:gd name="T10" fmla="*/ 0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0" y="0"/>
                  </a:moveTo>
                  <a:lnTo>
                    <a:pt x="3" y="44"/>
                  </a:lnTo>
                  <a:lnTo>
                    <a:pt x="52" y="21"/>
                  </a:lnTo>
                  <a:lnTo>
                    <a:pt x="3" y="0"/>
                  </a:lnTo>
                  <a:lnTo>
                    <a:pt x="0" y="0"/>
                  </a:lnTo>
                  <a:close/>
                </a:path>
              </a:pathLst>
            </a:custGeom>
            <a:solidFill>
              <a:srgbClr val="000000"/>
            </a:solidFill>
            <a:ln w="9525">
              <a:noFill/>
              <a:round/>
              <a:headEnd/>
              <a:tailEnd/>
            </a:ln>
          </p:spPr>
          <p:txBody>
            <a:bodyPr/>
            <a:lstStyle/>
            <a:p>
              <a:endParaRPr lang="en-US" sz="1200"/>
            </a:p>
          </p:txBody>
        </p:sp>
        <p:sp>
          <p:nvSpPr>
            <p:cNvPr id="11293" name="Rectangle 63"/>
            <p:cNvSpPr>
              <a:spLocks noChangeArrowheads="1"/>
            </p:cNvSpPr>
            <p:nvPr/>
          </p:nvSpPr>
          <p:spPr bwMode="auto">
            <a:xfrm>
              <a:off x="7885113" y="3598863"/>
              <a:ext cx="504645" cy="184666"/>
            </a:xfrm>
            <a:prstGeom prst="rect">
              <a:avLst/>
            </a:prstGeom>
            <a:noFill/>
            <a:ln w="9525">
              <a:noFill/>
              <a:miter lim="800000"/>
              <a:headEnd/>
              <a:tailEnd/>
            </a:ln>
          </p:spPr>
          <p:txBody>
            <a:bodyPr wrap="none" lIns="0" tIns="0" rIns="0" bIns="0">
              <a:spAutoFit/>
            </a:bodyPr>
            <a:lstStyle/>
            <a:p>
              <a:r>
                <a:rPr lang="en-US" sz="1200" dirty="0">
                  <a:solidFill>
                    <a:srgbClr val="000000"/>
                  </a:solidFill>
                  <a:latin typeface="Arial" charset="0"/>
                </a:rPr>
                <a:t>result 1</a:t>
              </a:r>
              <a:endParaRPr lang="en-US" sz="1200" dirty="0"/>
            </a:p>
          </p:txBody>
        </p:sp>
        <p:sp>
          <p:nvSpPr>
            <p:cNvPr id="11346" name="Line 112"/>
            <p:cNvSpPr>
              <a:spLocks noChangeShapeType="1"/>
            </p:cNvSpPr>
            <p:nvPr/>
          </p:nvSpPr>
          <p:spPr bwMode="auto">
            <a:xfrm flipH="1" flipV="1">
              <a:off x="6510338" y="3665538"/>
              <a:ext cx="1281112" cy="0"/>
            </a:xfrm>
            <a:prstGeom prst="line">
              <a:avLst/>
            </a:prstGeom>
            <a:noFill/>
            <a:ln w="19050">
              <a:solidFill>
                <a:srgbClr val="000000"/>
              </a:solidFill>
              <a:round/>
              <a:headEnd/>
              <a:tailEnd/>
            </a:ln>
          </p:spPr>
          <p:txBody>
            <a:bodyPr/>
            <a:lstStyle/>
            <a:p>
              <a:endParaRPr lang="en-US" sz="1200"/>
            </a:p>
          </p:txBody>
        </p:sp>
        <p:grpSp>
          <p:nvGrpSpPr>
            <p:cNvPr id="24" name="Group 23"/>
            <p:cNvGrpSpPr/>
            <p:nvPr/>
          </p:nvGrpSpPr>
          <p:grpSpPr>
            <a:xfrm>
              <a:off x="5076056" y="2822575"/>
              <a:ext cx="1434282" cy="1211779"/>
              <a:chOff x="5076056" y="2822575"/>
              <a:chExt cx="1434282" cy="1211779"/>
            </a:xfrm>
          </p:grpSpPr>
          <p:sp>
            <p:nvSpPr>
              <p:cNvPr id="11294" name="Freeform 70"/>
              <p:cNvSpPr>
                <a:spLocks/>
              </p:cNvSpPr>
              <p:nvPr/>
            </p:nvSpPr>
            <p:spPr bwMode="auto">
              <a:xfrm>
                <a:off x="6057900" y="3213100"/>
                <a:ext cx="82550" cy="69850"/>
              </a:xfrm>
              <a:custGeom>
                <a:avLst/>
                <a:gdLst>
                  <a:gd name="T0" fmla="*/ 2147483647 w 52"/>
                  <a:gd name="T1" fmla="*/ 0 h 44"/>
                  <a:gd name="T2" fmla="*/ 0 w 52"/>
                  <a:gd name="T3" fmla="*/ 0 h 44"/>
                  <a:gd name="T4" fmla="*/ 2147483647 w 52"/>
                  <a:gd name="T5" fmla="*/ 2147483647 h 44"/>
                  <a:gd name="T6" fmla="*/ 2147483647 w 52"/>
                  <a:gd name="T7" fmla="*/ 0 h 44"/>
                  <a:gd name="T8" fmla="*/ 2147483647 w 52"/>
                  <a:gd name="T9" fmla="*/ 0 h 44"/>
                  <a:gd name="T10" fmla="*/ 2147483647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49" y="0"/>
                    </a:moveTo>
                    <a:lnTo>
                      <a:pt x="0" y="0"/>
                    </a:lnTo>
                    <a:lnTo>
                      <a:pt x="24" y="44"/>
                    </a:lnTo>
                    <a:lnTo>
                      <a:pt x="52" y="0"/>
                    </a:lnTo>
                    <a:lnTo>
                      <a:pt x="49" y="0"/>
                    </a:lnTo>
                    <a:close/>
                  </a:path>
                </a:pathLst>
              </a:custGeom>
              <a:solidFill>
                <a:srgbClr val="000000"/>
              </a:solidFill>
              <a:ln w="9525">
                <a:noFill/>
                <a:round/>
                <a:headEnd/>
                <a:tailEnd/>
              </a:ln>
            </p:spPr>
            <p:txBody>
              <a:bodyPr/>
              <a:lstStyle/>
              <a:p>
                <a:endParaRPr lang="en-US" sz="1200"/>
              </a:p>
            </p:txBody>
          </p:sp>
          <p:sp>
            <p:nvSpPr>
              <p:cNvPr id="11295" name="Line 71"/>
              <p:cNvSpPr>
                <a:spLocks noChangeShapeType="1"/>
              </p:cNvSpPr>
              <p:nvPr/>
            </p:nvSpPr>
            <p:spPr bwMode="auto">
              <a:xfrm flipV="1">
                <a:off x="6096000" y="2822575"/>
                <a:ext cx="0" cy="390525"/>
              </a:xfrm>
              <a:prstGeom prst="line">
                <a:avLst/>
              </a:prstGeom>
              <a:noFill/>
              <a:ln w="19050">
                <a:solidFill>
                  <a:srgbClr val="000000"/>
                </a:solidFill>
                <a:round/>
                <a:headEnd/>
                <a:tailEnd/>
              </a:ln>
            </p:spPr>
            <p:txBody>
              <a:bodyPr/>
              <a:lstStyle/>
              <a:p>
                <a:endParaRPr lang="en-US" sz="1200"/>
              </a:p>
            </p:txBody>
          </p:sp>
          <p:sp>
            <p:nvSpPr>
              <p:cNvPr id="11296" name="Rectangle 76"/>
              <p:cNvSpPr>
                <a:spLocks noChangeArrowheads="1"/>
              </p:cNvSpPr>
              <p:nvPr/>
            </p:nvSpPr>
            <p:spPr bwMode="auto">
              <a:xfrm>
                <a:off x="5207000" y="3429000"/>
                <a:ext cx="171171"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a1</a:t>
                </a:r>
                <a:endParaRPr lang="en-US" sz="1200"/>
              </a:p>
            </p:txBody>
          </p:sp>
          <p:sp>
            <p:nvSpPr>
              <p:cNvPr id="11297" name="Rectangle 78"/>
              <p:cNvSpPr>
                <a:spLocks noChangeArrowheads="1"/>
              </p:cNvSpPr>
              <p:nvPr/>
            </p:nvSpPr>
            <p:spPr bwMode="auto">
              <a:xfrm>
                <a:off x="5076056" y="3789363"/>
                <a:ext cx="288107" cy="184666"/>
              </a:xfrm>
              <a:prstGeom prst="rect">
                <a:avLst/>
              </a:prstGeom>
              <a:noFill/>
              <a:ln w="9525">
                <a:noFill/>
                <a:miter lim="800000"/>
                <a:headEnd/>
                <a:tailEnd/>
              </a:ln>
            </p:spPr>
            <p:txBody>
              <a:bodyPr wrap="square" lIns="0" tIns="0" rIns="0" bIns="0">
                <a:spAutoFit/>
              </a:bodyPr>
              <a:lstStyle/>
              <a:p>
                <a:pPr algn="r"/>
                <a:r>
                  <a:rPr lang="en-US" sz="1200" dirty="0">
                    <a:solidFill>
                      <a:srgbClr val="000000"/>
                    </a:solidFill>
                    <a:latin typeface="Arial" charset="0"/>
                  </a:rPr>
                  <a:t>b1</a:t>
                </a:r>
                <a:endParaRPr lang="en-US" sz="1200" dirty="0"/>
              </a:p>
            </p:txBody>
          </p:sp>
          <p:sp>
            <p:nvSpPr>
              <p:cNvPr id="11340" name="Rectangle 163"/>
              <p:cNvSpPr>
                <a:spLocks noChangeArrowheads="1"/>
              </p:cNvSpPr>
              <p:nvPr/>
            </p:nvSpPr>
            <p:spPr bwMode="auto">
              <a:xfrm>
                <a:off x="6092825" y="3849688"/>
                <a:ext cx="65" cy="184666"/>
              </a:xfrm>
              <a:prstGeom prst="rect">
                <a:avLst/>
              </a:prstGeom>
              <a:noFill/>
              <a:ln w="9525">
                <a:noFill/>
                <a:miter lim="800000"/>
                <a:headEnd/>
                <a:tailEnd/>
              </a:ln>
            </p:spPr>
            <p:txBody>
              <a:bodyPr wrap="none" lIns="0" tIns="0" rIns="0" bIns="0">
                <a:spAutoFit/>
              </a:bodyPr>
              <a:lstStyle/>
              <a:p>
                <a:endParaRPr lang="en-US" sz="1200"/>
              </a:p>
            </p:txBody>
          </p:sp>
          <p:sp>
            <p:nvSpPr>
              <p:cNvPr id="11341" name="Rectangle 166"/>
              <p:cNvSpPr>
                <a:spLocks noChangeArrowheads="1"/>
              </p:cNvSpPr>
              <p:nvPr/>
            </p:nvSpPr>
            <p:spPr bwMode="auto">
              <a:xfrm>
                <a:off x="6357938" y="3849688"/>
                <a:ext cx="65" cy="184666"/>
              </a:xfrm>
              <a:prstGeom prst="rect">
                <a:avLst/>
              </a:prstGeom>
              <a:noFill/>
              <a:ln w="9525">
                <a:noFill/>
                <a:miter lim="800000"/>
                <a:headEnd/>
                <a:tailEnd/>
              </a:ln>
            </p:spPr>
            <p:txBody>
              <a:bodyPr wrap="none" lIns="0" tIns="0" rIns="0" bIns="0">
                <a:spAutoFit/>
              </a:bodyPr>
              <a:lstStyle/>
              <a:p>
                <a:endParaRPr lang="en-US" sz="1200"/>
              </a:p>
            </p:txBody>
          </p:sp>
          <p:sp>
            <p:nvSpPr>
              <p:cNvPr id="11344" name="Freeform 34"/>
              <p:cNvSpPr>
                <a:spLocks/>
              </p:cNvSpPr>
              <p:nvPr/>
            </p:nvSpPr>
            <p:spPr bwMode="auto">
              <a:xfrm>
                <a:off x="5724525" y="3317875"/>
                <a:ext cx="785813" cy="687388"/>
              </a:xfrm>
              <a:custGeom>
                <a:avLst/>
                <a:gdLst>
                  <a:gd name="T0" fmla="*/ 2147483647 w 461"/>
                  <a:gd name="T1" fmla="*/ 2147483647 h 433"/>
                  <a:gd name="T2" fmla="*/ 2147483647 w 461"/>
                  <a:gd name="T3" fmla="*/ 0 h 433"/>
                  <a:gd name="T4" fmla="*/ 0 w 461"/>
                  <a:gd name="T5" fmla="*/ 0 h 433"/>
                  <a:gd name="T6" fmla="*/ 0 w 461"/>
                  <a:gd name="T7" fmla="*/ 2147483647 h 433"/>
                  <a:gd name="T8" fmla="*/ 2147483647 w 461"/>
                  <a:gd name="T9" fmla="*/ 2147483647 h 433"/>
                  <a:gd name="T10" fmla="*/ 2147483647 w 461"/>
                  <a:gd name="T11" fmla="*/ 2147483647 h 433"/>
                  <a:gd name="T12" fmla="*/ 0 60000 65536"/>
                  <a:gd name="T13" fmla="*/ 0 60000 65536"/>
                  <a:gd name="T14" fmla="*/ 0 60000 65536"/>
                  <a:gd name="T15" fmla="*/ 0 60000 65536"/>
                  <a:gd name="T16" fmla="*/ 0 60000 65536"/>
                  <a:gd name="T17" fmla="*/ 0 60000 65536"/>
                  <a:gd name="T18" fmla="*/ 0 w 461"/>
                  <a:gd name="T19" fmla="*/ 0 h 433"/>
                  <a:gd name="T20" fmla="*/ 461 w 461"/>
                  <a:gd name="T21" fmla="*/ 433 h 433"/>
                </a:gdLst>
                <a:ahLst/>
                <a:cxnLst>
                  <a:cxn ang="T12">
                    <a:pos x="T0" y="T1"/>
                  </a:cxn>
                  <a:cxn ang="T13">
                    <a:pos x="T2" y="T3"/>
                  </a:cxn>
                  <a:cxn ang="T14">
                    <a:pos x="T4" y="T5"/>
                  </a:cxn>
                  <a:cxn ang="T15">
                    <a:pos x="T6" y="T7"/>
                  </a:cxn>
                  <a:cxn ang="T16">
                    <a:pos x="T8" y="T9"/>
                  </a:cxn>
                  <a:cxn ang="T17">
                    <a:pos x="T10" y="T11"/>
                  </a:cxn>
                </a:cxnLst>
                <a:rect l="T18" t="T19" r="T20" b="T21"/>
                <a:pathLst>
                  <a:path w="461" h="433">
                    <a:moveTo>
                      <a:pt x="461" y="430"/>
                    </a:moveTo>
                    <a:lnTo>
                      <a:pt x="461" y="0"/>
                    </a:lnTo>
                    <a:lnTo>
                      <a:pt x="0" y="0"/>
                    </a:lnTo>
                    <a:lnTo>
                      <a:pt x="0" y="433"/>
                    </a:lnTo>
                    <a:lnTo>
                      <a:pt x="461" y="433"/>
                    </a:lnTo>
                  </a:path>
                </a:pathLst>
              </a:custGeom>
              <a:noFill/>
              <a:ln w="19050">
                <a:solidFill>
                  <a:srgbClr val="000000"/>
                </a:solidFill>
                <a:round/>
                <a:headEnd/>
                <a:tailEnd/>
              </a:ln>
            </p:spPr>
            <p:txBody>
              <a:bodyPr/>
              <a:lstStyle/>
              <a:p>
                <a:endParaRPr lang="en-US" sz="1200"/>
              </a:p>
            </p:txBody>
          </p:sp>
          <p:sp>
            <p:nvSpPr>
              <p:cNvPr id="11347" name="Rectangle 130"/>
              <p:cNvSpPr>
                <a:spLocks noChangeArrowheads="1"/>
              </p:cNvSpPr>
              <p:nvPr/>
            </p:nvSpPr>
            <p:spPr bwMode="auto">
              <a:xfrm>
                <a:off x="5934075" y="3603625"/>
                <a:ext cx="102592"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A</a:t>
                </a:r>
                <a:endParaRPr lang="en-US" sz="1200">
                  <a:solidFill>
                    <a:srgbClr val="0066FF"/>
                  </a:solidFill>
                </a:endParaRPr>
              </a:p>
            </p:txBody>
          </p:sp>
          <p:sp>
            <p:nvSpPr>
              <p:cNvPr id="11348" name="Rectangle 131"/>
              <p:cNvSpPr>
                <a:spLocks noChangeArrowheads="1"/>
              </p:cNvSpPr>
              <p:nvPr/>
            </p:nvSpPr>
            <p:spPr bwMode="auto">
              <a:xfrm>
                <a:off x="6038850" y="3603625"/>
                <a:ext cx="84960" cy="184666"/>
              </a:xfrm>
              <a:prstGeom prst="rect">
                <a:avLst/>
              </a:prstGeom>
              <a:noFill/>
              <a:ln w="9525">
                <a:noFill/>
                <a:miter lim="800000"/>
                <a:headEnd/>
                <a:tailEnd/>
              </a:ln>
            </p:spPr>
            <p:txBody>
              <a:bodyPr wrap="none" lIns="0" tIns="0" rIns="0" bIns="0">
                <a:spAutoFit/>
              </a:bodyPr>
              <a:lstStyle/>
              <a:p>
                <a:r>
                  <a:rPr lang="en-US" sz="1200" dirty="0">
                    <a:solidFill>
                      <a:srgbClr val="0066FF"/>
                    </a:solidFill>
                    <a:latin typeface="Arial" charset="0"/>
                  </a:rPr>
                  <a:t>L</a:t>
                </a:r>
                <a:endParaRPr lang="en-US" sz="1200" dirty="0">
                  <a:solidFill>
                    <a:srgbClr val="0066FF"/>
                  </a:solidFill>
                </a:endParaRPr>
              </a:p>
            </p:txBody>
          </p:sp>
          <p:sp>
            <p:nvSpPr>
              <p:cNvPr id="11349" name="Rectangle 132"/>
              <p:cNvSpPr>
                <a:spLocks noChangeArrowheads="1"/>
              </p:cNvSpPr>
              <p:nvPr/>
            </p:nvSpPr>
            <p:spPr bwMode="auto">
              <a:xfrm>
                <a:off x="6129338" y="3603625"/>
                <a:ext cx="111133"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U</a:t>
                </a:r>
                <a:endParaRPr lang="en-US" sz="1200">
                  <a:solidFill>
                    <a:srgbClr val="0066FF"/>
                  </a:solidFill>
                </a:endParaRPr>
              </a:p>
            </p:txBody>
          </p:sp>
          <p:sp>
            <p:nvSpPr>
              <p:cNvPr id="11350" name="Rectangle 133"/>
              <p:cNvSpPr>
                <a:spLocks noChangeArrowheads="1"/>
              </p:cNvSpPr>
              <p:nvPr/>
            </p:nvSpPr>
            <p:spPr bwMode="auto">
              <a:xfrm>
                <a:off x="6227763" y="3597275"/>
                <a:ext cx="128587" cy="184666"/>
              </a:xfrm>
              <a:prstGeom prst="rect">
                <a:avLst/>
              </a:prstGeom>
              <a:noFill/>
              <a:ln w="9525">
                <a:noFill/>
                <a:miter lim="800000"/>
                <a:headEnd/>
                <a:tailEnd/>
              </a:ln>
            </p:spPr>
            <p:txBody>
              <a:bodyPr lIns="0" tIns="0" rIns="0" bIns="0">
                <a:spAutoFit/>
              </a:bodyPr>
              <a:lstStyle/>
              <a:p>
                <a:r>
                  <a:rPr lang="en-US" sz="1200" dirty="0">
                    <a:solidFill>
                      <a:srgbClr val="0066FF"/>
                    </a:solidFill>
                    <a:latin typeface="Arial"/>
                    <a:cs typeface="Arial"/>
                  </a:rPr>
                  <a:t>1</a:t>
                </a:r>
              </a:p>
            </p:txBody>
          </p:sp>
          <p:sp>
            <p:nvSpPr>
              <p:cNvPr id="11351" name="Rectangle 134"/>
              <p:cNvSpPr>
                <a:spLocks noChangeArrowheads="1"/>
              </p:cNvSpPr>
              <p:nvPr/>
            </p:nvSpPr>
            <p:spPr bwMode="auto">
              <a:xfrm>
                <a:off x="5853113" y="3341688"/>
                <a:ext cx="111133"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C</a:t>
                </a:r>
                <a:endParaRPr lang="en-US" sz="1200"/>
              </a:p>
            </p:txBody>
          </p:sp>
          <p:sp>
            <p:nvSpPr>
              <p:cNvPr id="11352" name="Rectangle 135"/>
              <p:cNvSpPr>
                <a:spLocks noChangeArrowheads="1"/>
              </p:cNvSpPr>
              <p:nvPr/>
            </p:nvSpPr>
            <p:spPr bwMode="auto">
              <a:xfrm>
                <a:off x="5964238" y="3341688"/>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a</a:t>
                </a:r>
                <a:endParaRPr lang="en-US" sz="1200"/>
              </a:p>
            </p:txBody>
          </p:sp>
          <p:sp>
            <p:nvSpPr>
              <p:cNvPr id="11353" name="Rectangle 136"/>
              <p:cNvSpPr>
                <a:spLocks noChangeArrowheads="1"/>
              </p:cNvSpPr>
              <p:nvPr/>
            </p:nvSpPr>
            <p:spPr bwMode="auto">
              <a:xfrm>
                <a:off x="6051550" y="3341688"/>
                <a:ext cx="51296" cy="184666"/>
              </a:xfrm>
              <a:prstGeom prst="rect">
                <a:avLst/>
              </a:prstGeom>
              <a:noFill/>
              <a:ln w="9525">
                <a:noFill/>
                <a:miter lim="800000"/>
                <a:headEnd/>
                <a:tailEnd/>
              </a:ln>
            </p:spPr>
            <p:txBody>
              <a:bodyPr wrap="none" lIns="0" tIns="0" rIns="0" bIns="0">
                <a:spAutoFit/>
              </a:bodyPr>
              <a:lstStyle/>
              <a:p>
                <a:r>
                  <a:rPr lang="en-US" sz="1200" dirty="0">
                    <a:solidFill>
                      <a:srgbClr val="000000"/>
                    </a:solidFill>
                    <a:latin typeface="Arial" charset="0"/>
                  </a:rPr>
                  <a:t>r</a:t>
                </a:r>
                <a:endParaRPr lang="en-US" sz="1200" dirty="0"/>
              </a:p>
            </p:txBody>
          </p:sp>
          <p:sp>
            <p:nvSpPr>
              <p:cNvPr id="11354" name="Rectangle 137"/>
              <p:cNvSpPr>
                <a:spLocks noChangeArrowheads="1"/>
              </p:cNvSpPr>
              <p:nvPr/>
            </p:nvSpPr>
            <p:spPr bwMode="auto">
              <a:xfrm>
                <a:off x="6103938" y="3341688"/>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355" name="Rectangle 138"/>
              <p:cNvSpPr>
                <a:spLocks noChangeArrowheads="1"/>
              </p:cNvSpPr>
              <p:nvPr/>
            </p:nvSpPr>
            <p:spPr bwMode="auto">
              <a:xfrm>
                <a:off x="6161088" y="3341688"/>
                <a:ext cx="76944"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y</a:t>
                </a:r>
                <a:endParaRPr lang="en-US" sz="1200"/>
              </a:p>
            </p:txBody>
          </p:sp>
          <p:sp>
            <p:nvSpPr>
              <p:cNvPr id="11356" name="Rectangle 139"/>
              <p:cNvSpPr>
                <a:spLocks noChangeArrowheads="1"/>
              </p:cNvSpPr>
              <p:nvPr/>
            </p:nvSpPr>
            <p:spPr bwMode="auto">
              <a:xfrm>
                <a:off x="6240463" y="3341688"/>
                <a:ext cx="4328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I</a:t>
                </a:r>
                <a:endParaRPr lang="en-US" sz="1200"/>
              </a:p>
            </p:txBody>
          </p:sp>
          <p:sp>
            <p:nvSpPr>
              <p:cNvPr id="11357" name="Rectangle 140"/>
              <p:cNvSpPr>
                <a:spLocks noChangeArrowheads="1"/>
              </p:cNvSpPr>
              <p:nvPr/>
            </p:nvSpPr>
            <p:spPr bwMode="auto">
              <a:xfrm>
                <a:off x="6288088" y="3341688"/>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n</a:t>
                </a:r>
                <a:endParaRPr lang="en-US" sz="1200"/>
              </a:p>
            </p:txBody>
          </p:sp>
          <p:sp>
            <p:nvSpPr>
              <p:cNvPr id="11358" name="Rectangle 141"/>
              <p:cNvSpPr>
                <a:spLocks noChangeArrowheads="1"/>
              </p:cNvSpPr>
              <p:nvPr/>
            </p:nvSpPr>
            <p:spPr bwMode="auto">
              <a:xfrm>
                <a:off x="5791200" y="3846513"/>
                <a:ext cx="111133"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C</a:t>
                </a:r>
                <a:endParaRPr lang="en-US" sz="1200"/>
              </a:p>
            </p:txBody>
          </p:sp>
          <p:sp>
            <p:nvSpPr>
              <p:cNvPr id="11359" name="Rectangle 142"/>
              <p:cNvSpPr>
                <a:spLocks noChangeArrowheads="1"/>
              </p:cNvSpPr>
              <p:nvPr/>
            </p:nvSpPr>
            <p:spPr bwMode="auto">
              <a:xfrm>
                <a:off x="5902325" y="3846513"/>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a</a:t>
                </a:r>
                <a:endParaRPr lang="en-US" sz="1200"/>
              </a:p>
            </p:txBody>
          </p:sp>
          <p:sp>
            <p:nvSpPr>
              <p:cNvPr id="11360" name="Rectangle 143"/>
              <p:cNvSpPr>
                <a:spLocks noChangeArrowheads="1"/>
              </p:cNvSpPr>
              <p:nvPr/>
            </p:nvSpPr>
            <p:spPr bwMode="auto">
              <a:xfrm>
                <a:off x="5989638" y="3846513"/>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361" name="Rectangle 144"/>
              <p:cNvSpPr>
                <a:spLocks noChangeArrowheads="1"/>
              </p:cNvSpPr>
              <p:nvPr/>
            </p:nvSpPr>
            <p:spPr bwMode="auto">
              <a:xfrm>
                <a:off x="6043613" y="3846513"/>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362" name="Rectangle 145"/>
              <p:cNvSpPr>
                <a:spLocks noChangeArrowheads="1"/>
              </p:cNvSpPr>
              <p:nvPr/>
            </p:nvSpPr>
            <p:spPr bwMode="auto">
              <a:xfrm>
                <a:off x="6099175" y="3846513"/>
                <a:ext cx="76944"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y</a:t>
                </a:r>
                <a:endParaRPr lang="en-US" sz="1200"/>
              </a:p>
            </p:txBody>
          </p:sp>
          <p:sp>
            <p:nvSpPr>
              <p:cNvPr id="11363" name="Rectangle 146"/>
              <p:cNvSpPr>
                <a:spLocks noChangeArrowheads="1"/>
              </p:cNvSpPr>
              <p:nvPr/>
            </p:nvSpPr>
            <p:spPr bwMode="auto">
              <a:xfrm>
                <a:off x="6186488" y="3846513"/>
                <a:ext cx="1196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O</a:t>
                </a:r>
                <a:endParaRPr lang="en-US" sz="1200"/>
              </a:p>
            </p:txBody>
          </p:sp>
          <p:sp>
            <p:nvSpPr>
              <p:cNvPr id="11364" name="Rectangle 147"/>
              <p:cNvSpPr>
                <a:spLocks noChangeArrowheads="1"/>
              </p:cNvSpPr>
              <p:nvPr/>
            </p:nvSpPr>
            <p:spPr bwMode="auto">
              <a:xfrm>
                <a:off x="6308725" y="3846513"/>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u</a:t>
                </a:r>
                <a:endParaRPr lang="en-US" sz="1200"/>
              </a:p>
            </p:txBody>
          </p:sp>
          <p:sp>
            <p:nvSpPr>
              <p:cNvPr id="11365" name="Rectangle 148"/>
              <p:cNvSpPr>
                <a:spLocks noChangeArrowheads="1"/>
              </p:cNvSpPr>
              <p:nvPr/>
            </p:nvSpPr>
            <p:spPr bwMode="auto">
              <a:xfrm>
                <a:off x="6399213" y="3846513"/>
                <a:ext cx="4328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t</a:t>
                </a:r>
                <a:endParaRPr lang="en-US" sz="1200"/>
              </a:p>
            </p:txBody>
          </p:sp>
          <p:sp>
            <p:nvSpPr>
              <p:cNvPr id="11366" name="Line 55"/>
              <p:cNvSpPr>
                <a:spLocks noChangeShapeType="1"/>
              </p:cNvSpPr>
              <p:nvPr/>
            </p:nvSpPr>
            <p:spPr bwMode="auto">
              <a:xfrm flipH="1">
                <a:off x="5364163" y="3860800"/>
                <a:ext cx="303212" cy="0"/>
              </a:xfrm>
              <a:prstGeom prst="line">
                <a:avLst/>
              </a:prstGeom>
              <a:noFill/>
              <a:ln w="19050">
                <a:solidFill>
                  <a:srgbClr val="000000"/>
                </a:solidFill>
                <a:round/>
                <a:headEnd/>
                <a:tailEnd/>
              </a:ln>
            </p:spPr>
            <p:txBody>
              <a:bodyPr/>
              <a:lstStyle/>
              <a:p>
                <a:endParaRPr lang="en-US" sz="1200"/>
              </a:p>
            </p:txBody>
          </p:sp>
          <p:sp>
            <p:nvSpPr>
              <p:cNvPr id="11367" name="Freeform 54"/>
              <p:cNvSpPr>
                <a:spLocks/>
              </p:cNvSpPr>
              <p:nvPr/>
            </p:nvSpPr>
            <p:spPr bwMode="auto">
              <a:xfrm>
                <a:off x="5640388" y="3816350"/>
                <a:ext cx="84137" cy="74613"/>
              </a:xfrm>
              <a:custGeom>
                <a:avLst/>
                <a:gdLst>
                  <a:gd name="T0" fmla="*/ 0 w 53"/>
                  <a:gd name="T1" fmla="*/ 0 h 47"/>
                  <a:gd name="T2" fmla="*/ 0 w 53"/>
                  <a:gd name="T3" fmla="*/ 2147483647 h 47"/>
                  <a:gd name="T4" fmla="*/ 2147483647 w 53"/>
                  <a:gd name="T5" fmla="*/ 2147483647 h 47"/>
                  <a:gd name="T6" fmla="*/ 0 w 53"/>
                  <a:gd name="T7" fmla="*/ 2147483647 h 47"/>
                  <a:gd name="T8" fmla="*/ 0 w 53"/>
                  <a:gd name="T9" fmla="*/ 2147483647 h 47"/>
                  <a:gd name="T10" fmla="*/ 0 w 53"/>
                  <a:gd name="T11" fmla="*/ 0 h 47"/>
                  <a:gd name="T12" fmla="*/ 0 60000 65536"/>
                  <a:gd name="T13" fmla="*/ 0 60000 65536"/>
                  <a:gd name="T14" fmla="*/ 0 60000 65536"/>
                  <a:gd name="T15" fmla="*/ 0 60000 65536"/>
                  <a:gd name="T16" fmla="*/ 0 60000 65536"/>
                  <a:gd name="T17" fmla="*/ 0 60000 65536"/>
                  <a:gd name="T18" fmla="*/ 0 w 53"/>
                  <a:gd name="T19" fmla="*/ 0 h 47"/>
                  <a:gd name="T20" fmla="*/ 53 w 5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53" h="47">
                    <a:moveTo>
                      <a:pt x="0" y="0"/>
                    </a:moveTo>
                    <a:lnTo>
                      <a:pt x="0" y="47"/>
                    </a:lnTo>
                    <a:lnTo>
                      <a:pt x="53" y="24"/>
                    </a:lnTo>
                    <a:lnTo>
                      <a:pt x="0" y="3"/>
                    </a:lnTo>
                    <a:lnTo>
                      <a:pt x="0" y="0"/>
                    </a:lnTo>
                    <a:close/>
                  </a:path>
                </a:pathLst>
              </a:custGeom>
              <a:solidFill>
                <a:srgbClr val="000000"/>
              </a:solidFill>
              <a:ln w="9525">
                <a:noFill/>
                <a:round/>
                <a:headEnd/>
                <a:tailEnd/>
              </a:ln>
            </p:spPr>
            <p:txBody>
              <a:bodyPr/>
              <a:lstStyle/>
              <a:p>
                <a:endParaRPr lang="en-US" sz="1200"/>
              </a:p>
            </p:txBody>
          </p:sp>
          <p:sp>
            <p:nvSpPr>
              <p:cNvPr id="11368" name="Line 55"/>
              <p:cNvSpPr>
                <a:spLocks noChangeShapeType="1"/>
              </p:cNvSpPr>
              <p:nvPr/>
            </p:nvSpPr>
            <p:spPr bwMode="auto">
              <a:xfrm flipH="1">
                <a:off x="5364163" y="3492500"/>
                <a:ext cx="303212" cy="0"/>
              </a:xfrm>
              <a:prstGeom prst="line">
                <a:avLst/>
              </a:prstGeom>
              <a:noFill/>
              <a:ln w="19050">
                <a:solidFill>
                  <a:srgbClr val="000000"/>
                </a:solidFill>
                <a:round/>
                <a:headEnd/>
                <a:tailEnd/>
              </a:ln>
            </p:spPr>
            <p:txBody>
              <a:bodyPr/>
              <a:lstStyle/>
              <a:p>
                <a:endParaRPr lang="en-US" sz="1200"/>
              </a:p>
            </p:txBody>
          </p:sp>
          <p:sp>
            <p:nvSpPr>
              <p:cNvPr id="11369" name="Freeform 54"/>
              <p:cNvSpPr>
                <a:spLocks/>
              </p:cNvSpPr>
              <p:nvPr/>
            </p:nvSpPr>
            <p:spPr bwMode="auto">
              <a:xfrm>
                <a:off x="5640388" y="3455988"/>
                <a:ext cx="84137" cy="74612"/>
              </a:xfrm>
              <a:custGeom>
                <a:avLst/>
                <a:gdLst>
                  <a:gd name="T0" fmla="*/ 0 w 53"/>
                  <a:gd name="T1" fmla="*/ 0 h 47"/>
                  <a:gd name="T2" fmla="*/ 0 w 53"/>
                  <a:gd name="T3" fmla="*/ 2147483647 h 47"/>
                  <a:gd name="T4" fmla="*/ 2147483647 w 53"/>
                  <a:gd name="T5" fmla="*/ 2147483647 h 47"/>
                  <a:gd name="T6" fmla="*/ 0 w 53"/>
                  <a:gd name="T7" fmla="*/ 2147483647 h 47"/>
                  <a:gd name="T8" fmla="*/ 0 w 53"/>
                  <a:gd name="T9" fmla="*/ 2147483647 h 47"/>
                  <a:gd name="T10" fmla="*/ 0 w 53"/>
                  <a:gd name="T11" fmla="*/ 0 h 47"/>
                  <a:gd name="T12" fmla="*/ 0 60000 65536"/>
                  <a:gd name="T13" fmla="*/ 0 60000 65536"/>
                  <a:gd name="T14" fmla="*/ 0 60000 65536"/>
                  <a:gd name="T15" fmla="*/ 0 60000 65536"/>
                  <a:gd name="T16" fmla="*/ 0 60000 65536"/>
                  <a:gd name="T17" fmla="*/ 0 60000 65536"/>
                  <a:gd name="T18" fmla="*/ 0 w 53"/>
                  <a:gd name="T19" fmla="*/ 0 h 47"/>
                  <a:gd name="T20" fmla="*/ 53 w 5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53" h="47">
                    <a:moveTo>
                      <a:pt x="0" y="0"/>
                    </a:moveTo>
                    <a:lnTo>
                      <a:pt x="0" y="47"/>
                    </a:lnTo>
                    <a:lnTo>
                      <a:pt x="53" y="24"/>
                    </a:lnTo>
                    <a:lnTo>
                      <a:pt x="0" y="3"/>
                    </a:lnTo>
                    <a:lnTo>
                      <a:pt x="0" y="0"/>
                    </a:lnTo>
                    <a:close/>
                  </a:path>
                </a:pathLst>
              </a:custGeom>
              <a:solidFill>
                <a:srgbClr val="000000"/>
              </a:solidFill>
              <a:ln w="9525">
                <a:noFill/>
                <a:round/>
                <a:headEnd/>
                <a:tailEnd/>
              </a:ln>
            </p:spPr>
            <p:txBody>
              <a:bodyPr/>
              <a:lstStyle/>
              <a:p>
                <a:endParaRPr lang="en-US" sz="1200"/>
              </a:p>
            </p:txBody>
          </p:sp>
        </p:grpSp>
      </p:grpSp>
      <p:grpSp>
        <p:nvGrpSpPr>
          <p:cNvPr id="26" name="Group 25"/>
          <p:cNvGrpSpPr/>
          <p:nvPr/>
        </p:nvGrpSpPr>
        <p:grpSpPr>
          <a:xfrm>
            <a:off x="7101899" y="1052737"/>
            <a:ext cx="3301002" cy="1354653"/>
            <a:chOff x="5088756" y="1493838"/>
            <a:chExt cx="3301002" cy="1354653"/>
          </a:xfrm>
        </p:grpSpPr>
        <p:sp>
          <p:nvSpPr>
            <p:cNvPr id="11282" name="Freeform 35"/>
            <p:cNvSpPr>
              <a:spLocks/>
            </p:cNvSpPr>
            <p:nvPr/>
          </p:nvSpPr>
          <p:spPr bwMode="auto">
            <a:xfrm>
              <a:off x="7769225" y="2447925"/>
              <a:ext cx="82550" cy="69850"/>
            </a:xfrm>
            <a:custGeom>
              <a:avLst/>
              <a:gdLst>
                <a:gd name="T0" fmla="*/ 0 w 52"/>
                <a:gd name="T1" fmla="*/ 0 h 44"/>
                <a:gd name="T2" fmla="*/ 2147483647 w 52"/>
                <a:gd name="T3" fmla="*/ 2147483647 h 44"/>
                <a:gd name="T4" fmla="*/ 2147483647 w 52"/>
                <a:gd name="T5" fmla="*/ 2147483647 h 44"/>
                <a:gd name="T6" fmla="*/ 2147483647 w 52"/>
                <a:gd name="T7" fmla="*/ 0 h 44"/>
                <a:gd name="T8" fmla="*/ 2147483647 w 52"/>
                <a:gd name="T9" fmla="*/ 0 h 44"/>
                <a:gd name="T10" fmla="*/ 0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0" y="0"/>
                  </a:moveTo>
                  <a:lnTo>
                    <a:pt x="3" y="44"/>
                  </a:lnTo>
                  <a:lnTo>
                    <a:pt x="52" y="21"/>
                  </a:lnTo>
                  <a:lnTo>
                    <a:pt x="3" y="0"/>
                  </a:lnTo>
                  <a:lnTo>
                    <a:pt x="0" y="0"/>
                  </a:lnTo>
                  <a:close/>
                </a:path>
              </a:pathLst>
            </a:custGeom>
            <a:solidFill>
              <a:srgbClr val="000000"/>
            </a:solidFill>
            <a:ln w="9525">
              <a:noFill/>
              <a:round/>
              <a:headEnd/>
              <a:tailEnd/>
            </a:ln>
          </p:spPr>
          <p:txBody>
            <a:bodyPr/>
            <a:lstStyle/>
            <a:p>
              <a:endParaRPr lang="en-US" sz="1200"/>
            </a:p>
          </p:txBody>
        </p:sp>
        <p:sp>
          <p:nvSpPr>
            <p:cNvPr id="11308" name="Line 112"/>
            <p:cNvSpPr>
              <a:spLocks noChangeShapeType="1"/>
            </p:cNvSpPr>
            <p:nvPr/>
          </p:nvSpPr>
          <p:spPr bwMode="auto">
            <a:xfrm flipH="1" flipV="1">
              <a:off x="6516688" y="2482850"/>
              <a:ext cx="1281112" cy="0"/>
            </a:xfrm>
            <a:prstGeom prst="line">
              <a:avLst/>
            </a:prstGeom>
            <a:noFill/>
            <a:ln w="19050">
              <a:solidFill>
                <a:srgbClr val="000000"/>
              </a:solidFill>
              <a:round/>
              <a:headEnd/>
              <a:tailEnd/>
            </a:ln>
          </p:spPr>
          <p:txBody>
            <a:bodyPr/>
            <a:lstStyle/>
            <a:p>
              <a:endParaRPr lang="en-US" sz="1200"/>
            </a:p>
          </p:txBody>
        </p:sp>
        <p:grpSp>
          <p:nvGrpSpPr>
            <p:cNvPr id="23" name="Group 22"/>
            <p:cNvGrpSpPr/>
            <p:nvPr/>
          </p:nvGrpSpPr>
          <p:grpSpPr>
            <a:xfrm>
              <a:off x="5088756" y="1493838"/>
              <a:ext cx="1427932" cy="1354653"/>
              <a:chOff x="5088756" y="1493838"/>
              <a:chExt cx="1427932" cy="1354653"/>
            </a:xfrm>
          </p:grpSpPr>
          <p:sp>
            <p:nvSpPr>
              <p:cNvPr id="11281" name="Freeform 34"/>
              <p:cNvSpPr>
                <a:spLocks/>
              </p:cNvSpPr>
              <p:nvPr/>
            </p:nvSpPr>
            <p:spPr bwMode="auto">
              <a:xfrm>
                <a:off x="5730875" y="2135188"/>
                <a:ext cx="785813" cy="687387"/>
              </a:xfrm>
              <a:custGeom>
                <a:avLst/>
                <a:gdLst>
                  <a:gd name="T0" fmla="*/ 2147483647 w 461"/>
                  <a:gd name="T1" fmla="*/ 2147483647 h 433"/>
                  <a:gd name="T2" fmla="*/ 2147483647 w 461"/>
                  <a:gd name="T3" fmla="*/ 0 h 433"/>
                  <a:gd name="T4" fmla="*/ 0 w 461"/>
                  <a:gd name="T5" fmla="*/ 0 h 433"/>
                  <a:gd name="T6" fmla="*/ 0 w 461"/>
                  <a:gd name="T7" fmla="*/ 2147483647 h 433"/>
                  <a:gd name="T8" fmla="*/ 2147483647 w 461"/>
                  <a:gd name="T9" fmla="*/ 2147483647 h 433"/>
                  <a:gd name="T10" fmla="*/ 2147483647 w 461"/>
                  <a:gd name="T11" fmla="*/ 2147483647 h 433"/>
                  <a:gd name="T12" fmla="*/ 0 60000 65536"/>
                  <a:gd name="T13" fmla="*/ 0 60000 65536"/>
                  <a:gd name="T14" fmla="*/ 0 60000 65536"/>
                  <a:gd name="T15" fmla="*/ 0 60000 65536"/>
                  <a:gd name="T16" fmla="*/ 0 60000 65536"/>
                  <a:gd name="T17" fmla="*/ 0 60000 65536"/>
                  <a:gd name="T18" fmla="*/ 0 w 461"/>
                  <a:gd name="T19" fmla="*/ 0 h 433"/>
                  <a:gd name="T20" fmla="*/ 461 w 461"/>
                  <a:gd name="T21" fmla="*/ 433 h 433"/>
                </a:gdLst>
                <a:ahLst/>
                <a:cxnLst>
                  <a:cxn ang="T12">
                    <a:pos x="T0" y="T1"/>
                  </a:cxn>
                  <a:cxn ang="T13">
                    <a:pos x="T2" y="T3"/>
                  </a:cxn>
                  <a:cxn ang="T14">
                    <a:pos x="T4" y="T5"/>
                  </a:cxn>
                  <a:cxn ang="T15">
                    <a:pos x="T6" y="T7"/>
                  </a:cxn>
                  <a:cxn ang="T16">
                    <a:pos x="T8" y="T9"/>
                  </a:cxn>
                  <a:cxn ang="T17">
                    <a:pos x="T10" y="T11"/>
                  </a:cxn>
                </a:cxnLst>
                <a:rect l="T18" t="T19" r="T20" b="T21"/>
                <a:pathLst>
                  <a:path w="461" h="433">
                    <a:moveTo>
                      <a:pt x="461" y="430"/>
                    </a:moveTo>
                    <a:lnTo>
                      <a:pt x="461" y="0"/>
                    </a:lnTo>
                    <a:lnTo>
                      <a:pt x="0" y="0"/>
                    </a:lnTo>
                    <a:lnTo>
                      <a:pt x="0" y="433"/>
                    </a:lnTo>
                    <a:lnTo>
                      <a:pt x="461" y="433"/>
                    </a:lnTo>
                  </a:path>
                </a:pathLst>
              </a:custGeom>
              <a:noFill/>
              <a:ln w="19050">
                <a:solidFill>
                  <a:srgbClr val="000000"/>
                </a:solidFill>
                <a:round/>
                <a:headEnd/>
                <a:tailEnd/>
              </a:ln>
            </p:spPr>
            <p:txBody>
              <a:bodyPr/>
              <a:lstStyle/>
              <a:p>
                <a:endParaRPr lang="en-US" sz="1200"/>
              </a:p>
            </p:txBody>
          </p:sp>
          <p:sp>
            <p:nvSpPr>
              <p:cNvPr id="11283" name="Freeform 43"/>
              <p:cNvSpPr>
                <a:spLocks/>
              </p:cNvSpPr>
              <p:nvPr/>
            </p:nvSpPr>
            <p:spPr bwMode="auto">
              <a:xfrm>
                <a:off x="6057900" y="2057400"/>
                <a:ext cx="82550" cy="69850"/>
              </a:xfrm>
              <a:custGeom>
                <a:avLst/>
                <a:gdLst>
                  <a:gd name="T0" fmla="*/ 2147483647 w 52"/>
                  <a:gd name="T1" fmla="*/ 0 h 44"/>
                  <a:gd name="T2" fmla="*/ 0 w 52"/>
                  <a:gd name="T3" fmla="*/ 0 h 44"/>
                  <a:gd name="T4" fmla="*/ 2147483647 w 52"/>
                  <a:gd name="T5" fmla="*/ 2147483647 h 44"/>
                  <a:gd name="T6" fmla="*/ 2147483647 w 52"/>
                  <a:gd name="T7" fmla="*/ 0 h 44"/>
                  <a:gd name="T8" fmla="*/ 2147483647 w 52"/>
                  <a:gd name="T9" fmla="*/ 0 h 44"/>
                  <a:gd name="T10" fmla="*/ 2147483647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49" y="0"/>
                    </a:moveTo>
                    <a:lnTo>
                      <a:pt x="0" y="0"/>
                    </a:lnTo>
                    <a:lnTo>
                      <a:pt x="24" y="44"/>
                    </a:lnTo>
                    <a:lnTo>
                      <a:pt x="52" y="0"/>
                    </a:lnTo>
                    <a:lnTo>
                      <a:pt x="49" y="0"/>
                    </a:lnTo>
                    <a:close/>
                  </a:path>
                </a:pathLst>
              </a:custGeom>
              <a:solidFill>
                <a:srgbClr val="000000"/>
              </a:solidFill>
              <a:ln w="9525">
                <a:noFill/>
                <a:round/>
                <a:headEnd/>
                <a:tailEnd/>
              </a:ln>
            </p:spPr>
            <p:txBody>
              <a:bodyPr/>
              <a:lstStyle/>
              <a:p>
                <a:endParaRPr lang="en-US" sz="1200"/>
              </a:p>
            </p:txBody>
          </p:sp>
          <p:sp>
            <p:nvSpPr>
              <p:cNvPr id="11284" name="Line 44"/>
              <p:cNvSpPr>
                <a:spLocks noChangeShapeType="1"/>
              </p:cNvSpPr>
              <p:nvPr/>
            </p:nvSpPr>
            <p:spPr bwMode="auto">
              <a:xfrm flipV="1">
                <a:off x="6096000" y="1674813"/>
                <a:ext cx="0" cy="407987"/>
              </a:xfrm>
              <a:prstGeom prst="line">
                <a:avLst/>
              </a:prstGeom>
              <a:noFill/>
              <a:ln w="19050">
                <a:solidFill>
                  <a:srgbClr val="000000"/>
                </a:solidFill>
                <a:round/>
                <a:headEnd/>
                <a:tailEnd/>
              </a:ln>
            </p:spPr>
            <p:txBody>
              <a:bodyPr/>
              <a:lstStyle/>
              <a:p>
                <a:endParaRPr lang="en-US" sz="1200"/>
              </a:p>
            </p:txBody>
          </p:sp>
          <p:sp>
            <p:nvSpPr>
              <p:cNvPr id="11285" name="Rectangle 45"/>
              <p:cNvSpPr>
                <a:spLocks noChangeArrowheads="1"/>
              </p:cNvSpPr>
              <p:nvPr/>
            </p:nvSpPr>
            <p:spPr bwMode="auto">
              <a:xfrm>
                <a:off x="5899150" y="1493838"/>
                <a:ext cx="111133"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C</a:t>
                </a:r>
                <a:endParaRPr lang="en-US" sz="1200"/>
              </a:p>
            </p:txBody>
          </p:sp>
          <p:sp>
            <p:nvSpPr>
              <p:cNvPr id="11286" name="Rectangle 46"/>
              <p:cNvSpPr>
                <a:spLocks noChangeArrowheads="1"/>
              </p:cNvSpPr>
              <p:nvPr/>
            </p:nvSpPr>
            <p:spPr bwMode="auto">
              <a:xfrm>
                <a:off x="6010275" y="1493838"/>
                <a:ext cx="85585" cy="184666"/>
              </a:xfrm>
              <a:prstGeom prst="rect">
                <a:avLst/>
              </a:prstGeom>
              <a:noFill/>
              <a:ln w="9525">
                <a:noFill/>
                <a:miter lim="800000"/>
                <a:headEnd/>
                <a:tailEnd/>
              </a:ln>
            </p:spPr>
            <p:txBody>
              <a:bodyPr wrap="none" lIns="0" tIns="0" rIns="0" bIns="0">
                <a:spAutoFit/>
              </a:bodyPr>
              <a:lstStyle/>
              <a:p>
                <a:r>
                  <a:rPr lang="en-US" sz="1200" dirty="0">
                    <a:solidFill>
                      <a:srgbClr val="000000"/>
                    </a:solidFill>
                    <a:latin typeface="Arial" charset="0"/>
                  </a:rPr>
                  <a:t>a</a:t>
                </a:r>
                <a:endParaRPr lang="en-US" sz="1200" dirty="0"/>
              </a:p>
            </p:txBody>
          </p:sp>
          <p:sp>
            <p:nvSpPr>
              <p:cNvPr id="11287" name="Rectangle 47"/>
              <p:cNvSpPr>
                <a:spLocks noChangeArrowheads="1"/>
              </p:cNvSpPr>
              <p:nvPr/>
            </p:nvSpPr>
            <p:spPr bwMode="auto">
              <a:xfrm>
                <a:off x="6097588" y="1493838"/>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288" name="Rectangle 48"/>
              <p:cNvSpPr>
                <a:spLocks noChangeArrowheads="1"/>
              </p:cNvSpPr>
              <p:nvPr/>
            </p:nvSpPr>
            <p:spPr bwMode="auto">
              <a:xfrm>
                <a:off x="6149975" y="1493838"/>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289" name="Rectangle 49"/>
              <p:cNvSpPr>
                <a:spLocks noChangeArrowheads="1"/>
              </p:cNvSpPr>
              <p:nvPr/>
            </p:nvSpPr>
            <p:spPr bwMode="auto">
              <a:xfrm>
                <a:off x="6211888" y="1493838"/>
                <a:ext cx="76944"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y</a:t>
                </a:r>
                <a:endParaRPr lang="en-US" sz="1200"/>
              </a:p>
            </p:txBody>
          </p:sp>
          <p:sp>
            <p:nvSpPr>
              <p:cNvPr id="11290" name="Rectangle 50"/>
              <p:cNvSpPr>
                <a:spLocks noChangeArrowheads="1"/>
              </p:cNvSpPr>
              <p:nvPr/>
            </p:nvSpPr>
            <p:spPr bwMode="auto">
              <a:xfrm>
                <a:off x="6286500" y="1493838"/>
                <a:ext cx="4328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I</a:t>
                </a:r>
                <a:endParaRPr lang="en-US" sz="1200"/>
              </a:p>
            </p:txBody>
          </p:sp>
          <p:sp>
            <p:nvSpPr>
              <p:cNvPr id="11291" name="Rectangle 51"/>
              <p:cNvSpPr>
                <a:spLocks noChangeArrowheads="1"/>
              </p:cNvSpPr>
              <p:nvPr/>
            </p:nvSpPr>
            <p:spPr bwMode="auto">
              <a:xfrm>
                <a:off x="6334125" y="1493838"/>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n</a:t>
                </a:r>
                <a:endParaRPr lang="en-US" sz="1200"/>
              </a:p>
            </p:txBody>
          </p:sp>
          <p:sp>
            <p:nvSpPr>
              <p:cNvPr id="11321" name="Rectangle 130"/>
              <p:cNvSpPr>
                <a:spLocks noChangeArrowheads="1"/>
              </p:cNvSpPr>
              <p:nvPr/>
            </p:nvSpPr>
            <p:spPr bwMode="auto">
              <a:xfrm>
                <a:off x="5940425" y="2420938"/>
                <a:ext cx="102592"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A</a:t>
                </a:r>
                <a:endParaRPr lang="en-US" sz="1200">
                  <a:solidFill>
                    <a:srgbClr val="0066FF"/>
                  </a:solidFill>
                </a:endParaRPr>
              </a:p>
            </p:txBody>
          </p:sp>
          <p:sp>
            <p:nvSpPr>
              <p:cNvPr id="11322" name="Rectangle 131"/>
              <p:cNvSpPr>
                <a:spLocks noChangeArrowheads="1"/>
              </p:cNvSpPr>
              <p:nvPr/>
            </p:nvSpPr>
            <p:spPr bwMode="auto">
              <a:xfrm>
                <a:off x="6045200" y="2420938"/>
                <a:ext cx="84960" cy="184666"/>
              </a:xfrm>
              <a:prstGeom prst="rect">
                <a:avLst/>
              </a:prstGeom>
              <a:noFill/>
              <a:ln w="9525">
                <a:noFill/>
                <a:miter lim="800000"/>
                <a:headEnd/>
                <a:tailEnd/>
              </a:ln>
            </p:spPr>
            <p:txBody>
              <a:bodyPr wrap="none" lIns="0" tIns="0" rIns="0" bIns="0">
                <a:spAutoFit/>
              </a:bodyPr>
              <a:lstStyle/>
              <a:p>
                <a:r>
                  <a:rPr lang="en-US" sz="1200" dirty="0">
                    <a:solidFill>
                      <a:srgbClr val="0066FF"/>
                    </a:solidFill>
                    <a:latin typeface="Arial" charset="0"/>
                  </a:rPr>
                  <a:t>L</a:t>
                </a:r>
                <a:endParaRPr lang="en-US" sz="1200" dirty="0">
                  <a:solidFill>
                    <a:srgbClr val="0066FF"/>
                  </a:solidFill>
                </a:endParaRPr>
              </a:p>
            </p:txBody>
          </p:sp>
          <p:sp>
            <p:nvSpPr>
              <p:cNvPr id="11323" name="Rectangle 132"/>
              <p:cNvSpPr>
                <a:spLocks noChangeArrowheads="1"/>
              </p:cNvSpPr>
              <p:nvPr/>
            </p:nvSpPr>
            <p:spPr bwMode="auto">
              <a:xfrm>
                <a:off x="6135688" y="2420938"/>
                <a:ext cx="111133" cy="184666"/>
              </a:xfrm>
              <a:prstGeom prst="rect">
                <a:avLst/>
              </a:prstGeom>
              <a:noFill/>
              <a:ln w="9525">
                <a:noFill/>
                <a:miter lim="800000"/>
                <a:headEnd/>
                <a:tailEnd/>
              </a:ln>
            </p:spPr>
            <p:txBody>
              <a:bodyPr wrap="none" lIns="0" tIns="0" rIns="0" bIns="0">
                <a:spAutoFit/>
              </a:bodyPr>
              <a:lstStyle/>
              <a:p>
                <a:r>
                  <a:rPr lang="en-US" sz="1200" dirty="0">
                    <a:solidFill>
                      <a:srgbClr val="0066FF"/>
                    </a:solidFill>
                    <a:latin typeface="Arial" charset="0"/>
                  </a:rPr>
                  <a:t>U</a:t>
                </a:r>
                <a:endParaRPr lang="en-US" sz="1200" dirty="0">
                  <a:solidFill>
                    <a:srgbClr val="0066FF"/>
                  </a:solidFill>
                </a:endParaRPr>
              </a:p>
            </p:txBody>
          </p:sp>
          <p:sp>
            <p:nvSpPr>
              <p:cNvPr id="11324" name="Rectangle 133"/>
              <p:cNvSpPr>
                <a:spLocks noChangeArrowheads="1"/>
              </p:cNvSpPr>
              <p:nvPr/>
            </p:nvSpPr>
            <p:spPr bwMode="auto">
              <a:xfrm>
                <a:off x="6249988" y="2420938"/>
                <a:ext cx="85585"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0</a:t>
                </a:r>
                <a:endParaRPr lang="en-US" sz="1200">
                  <a:solidFill>
                    <a:srgbClr val="0066FF"/>
                  </a:solidFill>
                </a:endParaRPr>
              </a:p>
            </p:txBody>
          </p:sp>
          <p:sp>
            <p:nvSpPr>
              <p:cNvPr id="11325" name="Rectangle 134"/>
              <p:cNvSpPr>
                <a:spLocks noChangeArrowheads="1"/>
              </p:cNvSpPr>
              <p:nvPr/>
            </p:nvSpPr>
            <p:spPr bwMode="auto">
              <a:xfrm>
                <a:off x="5859463" y="2159000"/>
                <a:ext cx="111133"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C</a:t>
                </a:r>
                <a:endParaRPr lang="en-US" sz="1200"/>
              </a:p>
            </p:txBody>
          </p:sp>
          <p:sp>
            <p:nvSpPr>
              <p:cNvPr id="11326" name="Rectangle 135"/>
              <p:cNvSpPr>
                <a:spLocks noChangeArrowheads="1"/>
              </p:cNvSpPr>
              <p:nvPr/>
            </p:nvSpPr>
            <p:spPr bwMode="auto">
              <a:xfrm>
                <a:off x="5970588" y="2159000"/>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a</a:t>
                </a:r>
                <a:endParaRPr lang="en-US" sz="1200"/>
              </a:p>
            </p:txBody>
          </p:sp>
          <p:sp>
            <p:nvSpPr>
              <p:cNvPr id="11327" name="Rectangle 136"/>
              <p:cNvSpPr>
                <a:spLocks noChangeArrowheads="1"/>
              </p:cNvSpPr>
              <p:nvPr/>
            </p:nvSpPr>
            <p:spPr bwMode="auto">
              <a:xfrm>
                <a:off x="6057900" y="2159000"/>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328" name="Rectangle 137"/>
              <p:cNvSpPr>
                <a:spLocks noChangeArrowheads="1"/>
              </p:cNvSpPr>
              <p:nvPr/>
            </p:nvSpPr>
            <p:spPr bwMode="auto">
              <a:xfrm>
                <a:off x="6110288" y="2159000"/>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329" name="Rectangle 138"/>
              <p:cNvSpPr>
                <a:spLocks noChangeArrowheads="1"/>
              </p:cNvSpPr>
              <p:nvPr/>
            </p:nvSpPr>
            <p:spPr bwMode="auto">
              <a:xfrm>
                <a:off x="6167438" y="2159000"/>
                <a:ext cx="76944"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y</a:t>
                </a:r>
                <a:endParaRPr lang="en-US" sz="1200"/>
              </a:p>
            </p:txBody>
          </p:sp>
          <p:sp>
            <p:nvSpPr>
              <p:cNvPr id="11330" name="Rectangle 139"/>
              <p:cNvSpPr>
                <a:spLocks noChangeArrowheads="1"/>
              </p:cNvSpPr>
              <p:nvPr/>
            </p:nvSpPr>
            <p:spPr bwMode="auto">
              <a:xfrm>
                <a:off x="6246813" y="2159000"/>
                <a:ext cx="4328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I</a:t>
                </a:r>
                <a:endParaRPr lang="en-US" sz="1200"/>
              </a:p>
            </p:txBody>
          </p:sp>
          <p:sp>
            <p:nvSpPr>
              <p:cNvPr id="11331" name="Rectangle 140"/>
              <p:cNvSpPr>
                <a:spLocks noChangeArrowheads="1"/>
              </p:cNvSpPr>
              <p:nvPr/>
            </p:nvSpPr>
            <p:spPr bwMode="auto">
              <a:xfrm>
                <a:off x="6294438" y="2159000"/>
                <a:ext cx="85585" cy="184666"/>
              </a:xfrm>
              <a:prstGeom prst="rect">
                <a:avLst/>
              </a:prstGeom>
              <a:noFill/>
              <a:ln w="9525">
                <a:noFill/>
                <a:miter lim="800000"/>
                <a:headEnd/>
                <a:tailEnd/>
              </a:ln>
            </p:spPr>
            <p:txBody>
              <a:bodyPr wrap="none" lIns="0" tIns="0" rIns="0" bIns="0">
                <a:spAutoFit/>
              </a:bodyPr>
              <a:lstStyle/>
              <a:p>
                <a:r>
                  <a:rPr lang="en-US" sz="1200" dirty="0">
                    <a:solidFill>
                      <a:srgbClr val="000000"/>
                    </a:solidFill>
                    <a:latin typeface="Arial" charset="0"/>
                  </a:rPr>
                  <a:t>n</a:t>
                </a:r>
                <a:endParaRPr lang="en-US" sz="1200" dirty="0"/>
              </a:p>
            </p:txBody>
          </p:sp>
          <p:sp>
            <p:nvSpPr>
              <p:cNvPr id="11332" name="Rectangle 141"/>
              <p:cNvSpPr>
                <a:spLocks noChangeArrowheads="1"/>
              </p:cNvSpPr>
              <p:nvPr/>
            </p:nvSpPr>
            <p:spPr bwMode="auto">
              <a:xfrm>
                <a:off x="5797550" y="2663825"/>
                <a:ext cx="111133"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C</a:t>
                </a:r>
                <a:endParaRPr lang="en-US" sz="1200"/>
              </a:p>
            </p:txBody>
          </p:sp>
          <p:sp>
            <p:nvSpPr>
              <p:cNvPr id="11333" name="Rectangle 142"/>
              <p:cNvSpPr>
                <a:spLocks noChangeArrowheads="1"/>
              </p:cNvSpPr>
              <p:nvPr/>
            </p:nvSpPr>
            <p:spPr bwMode="auto">
              <a:xfrm>
                <a:off x="5908675" y="2663825"/>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a</a:t>
                </a:r>
                <a:endParaRPr lang="en-US" sz="1200"/>
              </a:p>
            </p:txBody>
          </p:sp>
          <p:sp>
            <p:nvSpPr>
              <p:cNvPr id="11334" name="Rectangle 143"/>
              <p:cNvSpPr>
                <a:spLocks noChangeArrowheads="1"/>
              </p:cNvSpPr>
              <p:nvPr/>
            </p:nvSpPr>
            <p:spPr bwMode="auto">
              <a:xfrm>
                <a:off x="5995988" y="2663825"/>
                <a:ext cx="51296" cy="184666"/>
              </a:xfrm>
              <a:prstGeom prst="rect">
                <a:avLst/>
              </a:prstGeom>
              <a:noFill/>
              <a:ln w="9525">
                <a:noFill/>
                <a:miter lim="800000"/>
                <a:headEnd/>
                <a:tailEnd/>
              </a:ln>
            </p:spPr>
            <p:txBody>
              <a:bodyPr wrap="none" lIns="0" tIns="0" rIns="0" bIns="0">
                <a:spAutoFit/>
              </a:bodyPr>
              <a:lstStyle/>
              <a:p>
                <a:r>
                  <a:rPr lang="en-US" sz="1200" dirty="0">
                    <a:solidFill>
                      <a:srgbClr val="000000"/>
                    </a:solidFill>
                    <a:latin typeface="Arial" charset="0"/>
                  </a:rPr>
                  <a:t>r</a:t>
                </a:r>
                <a:endParaRPr lang="en-US" sz="1200" dirty="0"/>
              </a:p>
            </p:txBody>
          </p:sp>
          <p:sp>
            <p:nvSpPr>
              <p:cNvPr id="11335" name="Rectangle 144"/>
              <p:cNvSpPr>
                <a:spLocks noChangeArrowheads="1"/>
              </p:cNvSpPr>
              <p:nvPr/>
            </p:nvSpPr>
            <p:spPr bwMode="auto">
              <a:xfrm>
                <a:off x="6049963" y="2663825"/>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336" name="Rectangle 145"/>
              <p:cNvSpPr>
                <a:spLocks noChangeArrowheads="1"/>
              </p:cNvSpPr>
              <p:nvPr/>
            </p:nvSpPr>
            <p:spPr bwMode="auto">
              <a:xfrm>
                <a:off x="6105525" y="2663825"/>
                <a:ext cx="76944"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y</a:t>
                </a:r>
                <a:endParaRPr lang="en-US" sz="1200"/>
              </a:p>
            </p:txBody>
          </p:sp>
          <p:sp>
            <p:nvSpPr>
              <p:cNvPr id="11337" name="Rectangle 146"/>
              <p:cNvSpPr>
                <a:spLocks noChangeArrowheads="1"/>
              </p:cNvSpPr>
              <p:nvPr/>
            </p:nvSpPr>
            <p:spPr bwMode="auto">
              <a:xfrm>
                <a:off x="6192838" y="2663825"/>
                <a:ext cx="119699" cy="184666"/>
              </a:xfrm>
              <a:prstGeom prst="rect">
                <a:avLst/>
              </a:prstGeom>
              <a:noFill/>
              <a:ln w="9525">
                <a:noFill/>
                <a:miter lim="800000"/>
                <a:headEnd/>
                <a:tailEnd/>
              </a:ln>
            </p:spPr>
            <p:txBody>
              <a:bodyPr wrap="none" lIns="0" tIns="0" rIns="0" bIns="0">
                <a:spAutoFit/>
              </a:bodyPr>
              <a:lstStyle/>
              <a:p>
                <a:r>
                  <a:rPr lang="en-US" sz="1200" dirty="0">
                    <a:solidFill>
                      <a:srgbClr val="000000"/>
                    </a:solidFill>
                    <a:latin typeface="Arial" charset="0"/>
                  </a:rPr>
                  <a:t>O</a:t>
                </a:r>
                <a:endParaRPr lang="en-US" sz="1200" dirty="0"/>
              </a:p>
            </p:txBody>
          </p:sp>
          <p:sp>
            <p:nvSpPr>
              <p:cNvPr id="11338" name="Rectangle 147"/>
              <p:cNvSpPr>
                <a:spLocks noChangeArrowheads="1"/>
              </p:cNvSpPr>
              <p:nvPr/>
            </p:nvSpPr>
            <p:spPr bwMode="auto">
              <a:xfrm>
                <a:off x="6315075" y="2663825"/>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u</a:t>
                </a:r>
                <a:endParaRPr lang="en-US" sz="1200"/>
              </a:p>
            </p:txBody>
          </p:sp>
          <p:sp>
            <p:nvSpPr>
              <p:cNvPr id="11339" name="Rectangle 148"/>
              <p:cNvSpPr>
                <a:spLocks noChangeArrowheads="1"/>
              </p:cNvSpPr>
              <p:nvPr/>
            </p:nvSpPr>
            <p:spPr bwMode="auto">
              <a:xfrm>
                <a:off x="6405563" y="2663825"/>
                <a:ext cx="4328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t</a:t>
                </a:r>
                <a:endParaRPr lang="en-US" sz="1200"/>
              </a:p>
            </p:txBody>
          </p:sp>
          <p:sp>
            <p:nvSpPr>
              <p:cNvPr id="11371" name="Rectangle 76"/>
              <p:cNvSpPr>
                <a:spLocks noChangeArrowheads="1"/>
              </p:cNvSpPr>
              <p:nvPr/>
            </p:nvSpPr>
            <p:spPr bwMode="auto">
              <a:xfrm>
                <a:off x="5219700" y="2228850"/>
                <a:ext cx="171171"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a0</a:t>
                </a:r>
                <a:endParaRPr lang="en-US" sz="1200"/>
              </a:p>
            </p:txBody>
          </p:sp>
          <p:sp>
            <p:nvSpPr>
              <p:cNvPr id="11372" name="Rectangle 78"/>
              <p:cNvSpPr>
                <a:spLocks noChangeArrowheads="1"/>
              </p:cNvSpPr>
              <p:nvPr/>
            </p:nvSpPr>
            <p:spPr bwMode="auto">
              <a:xfrm>
                <a:off x="5088756" y="2587625"/>
                <a:ext cx="288107" cy="184666"/>
              </a:xfrm>
              <a:prstGeom prst="rect">
                <a:avLst/>
              </a:prstGeom>
              <a:noFill/>
              <a:ln w="9525">
                <a:noFill/>
                <a:miter lim="800000"/>
                <a:headEnd/>
                <a:tailEnd/>
              </a:ln>
            </p:spPr>
            <p:txBody>
              <a:bodyPr wrap="square" lIns="0" tIns="0" rIns="0" bIns="0">
                <a:spAutoFit/>
              </a:bodyPr>
              <a:lstStyle/>
              <a:p>
                <a:pPr algn="r"/>
                <a:r>
                  <a:rPr lang="en-US" sz="1200" dirty="0">
                    <a:solidFill>
                      <a:srgbClr val="000000"/>
                    </a:solidFill>
                    <a:latin typeface="Arial" charset="0"/>
                  </a:rPr>
                  <a:t>b0</a:t>
                </a:r>
                <a:endParaRPr lang="en-US" sz="1200" dirty="0"/>
              </a:p>
            </p:txBody>
          </p:sp>
          <p:sp>
            <p:nvSpPr>
              <p:cNvPr id="11373" name="Line 55"/>
              <p:cNvSpPr>
                <a:spLocks noChangeShapeType="1"/>
              </p:cNvSpPr>
              <p:nvPr/>
            </p:nvSpPr>
            <p:spPr bwMode="auto">
              <a:xfrm flipH="1">
                <a:off x="5376863" y="2660650"/>
                <a:ext cx="303212" cy="0"/>
              </a:xfrm>
              <a:prstGeom prst="line">
                <a:avLst/>
              </a:prstGeom>
              <a:noFill/>
              <a:ln w="19050">
                <a:solidFill>
                  <a:srgbClr val="000000"/>
                </a:solidFill>
                <a:round/>
                <a:headEnd/>
                <a:tailEnd/>
              </a:ln>
            </p:spPr>
            <p:txBody>
              <a:bodyPr/>
              <a:lstStyle/>
              <a:p>
                <a:endParaRPr lang="en-US" sz="1200"/>
              </a:p>
            </p:txBody>
          </p:sp>
          <p:sp>
            <p:nvSpPr>
              <p:cNvPr id="11374" name="Freeform 54"/>
              <p:cNvSpPr>
                <a:spLocks/>
              </p:cNvSpPr>
              <p:nvPr/>
            </p:nvSpPr>
            <p:spPr bwMode="auto">
              <a:xfrm>
                <a:off x="5653088" y="2614613"/>
                <a:ext cx="84137" cy="74612"/>
              </a:xfrm>
              <a:custGeom>
                <a:avLst/>
                <a:gdLst>
                  <a:gd name="T0" fmla="*/ 0 w 53"/>
                  <a:gd name="T1" fmla="*/ 0 h 47"/>
                  <a:gd name="T2" fmla="*/ 0 w 53"/>
                  <a:gd name="T3" fmla="*/ 2147483647 h 47"/>
                  <a:gd name="T4" fmla="*/ 2147483647 w 53"/>
                  <a:gd name="T5" fmla="*/ 2147483647 h 47"/>
                  <a:gd name="T6" fmla="*/ 0 w 53"/>
                  <a:gd name="T7" fmla="*/ 2147483647 h 47"/>
                  <a:gd name="T8" fmla="*/ 0 w 53"/>
                  <a:gd name="T9" fmla="*/ 2147483647 h 47"/>
                  <a:gd name="T10" fmla="*/ 0 w 53"/>
                  <a:gd name="T11" fmla="*/ 0 h 47"/>
                  <a:gd name="T12" fmla="*/ 0 60000 65536"/>
                  <a:gd name="T13" fmla="*/ 0 60000 65536"/>
                  <a:gd name="T14" fmla="*/ 0 60000 65536"/>
                  <a:gd name="T15" fmla="*/ 0 60000 65536"/>
                  <a:gd name="T16" fmla="*/ 0 60000 65536"/>
                  <a:gd name="T17" fmla="*/ 0 60000 65536"/>
                  <a:gd name="T18" fmla="*/ 0 w 53"/>
                  <a:gd name="T19" fmla="*/ 0 h 47"/>
                  <a:gd name="T20" fmla="*/ 53 w 5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53" h="47">
                    <a:moveTo>
                      <a:pt x="0" y="0"/>
                    </a:moveTo>
                    <a:lnTo>
                      <a:pt x="0" y="47"/>
                    </a:lnTo>
                    <a:lnTo>
                      <a:pt x="53" y="24"/>
                    </a:lnTo>
                    <a:lnTo>
                      <a:pt x="0" y="3"/>
                    </a:lnTo>
                    <a:lnTo>
                      <a:pt x="0" y="0"/>
                    </a:lnTo>
                    <a:close/>
                  </a:path>
                </a:pathLst>
              </a:custGeom>
              <a:solidFill>
                <a:srgbClr val="000000"/>
              </a:solidFill>
              <a:ln w="9525">
                <a:noFill/>
                <a:round/>
                <a:headEnd/>
                <a:tailEnd/>
              </a:ln>
            </p:spPr>
            <p:txBody>
              <a:bodyPr/>
              <a:lstStyle/>
              <a:p>
                <a:endParaRPr lang="en-US" sz="1200"/>
              </a:p>
            </p:txBody>
          </p:sp>
          <p:sp>
            <p:nvSpPr>
              <p:cNvPr id="11375" name="Line 55"/>
              <p:cNvSpPr>
                <a:spLocks noChangeShapeType="1"/>
              </p:cNvSpPr>
              <p:nvPr/>
            </p:nvSpPr>
            <p:spPr bwMode="auto">
              <a:xfrm flipH="1">
                <a:off x="5376863" y="2290763"/>
                <a:ext cx="303212" cy="0"/>
              </a:xfrm>
              <a:prstGeom prst="line">
                <a:avLst/>
              </a:prstGeom>
              <a:noFill/>
              <a:ln w="19050">
                <a:solidFill>
                  <a:srgbClr val="000000"/>
                </a:solidFill>
                <a:round/>
                <a:headEnd/>
                <a:tailEnd/>
              </a:ln>
            </p:spPr>
            <p:txBody>
              <a:bodyPr/>
              <a:lstStyle/>
              <a:p>
                <a:endParaRPr lang="en-US" sz="1200"/>
              </a:p>
            </p:txBody>
          </p:sp>
          <p:sp>
            <p:nvSpPr>
              <p:cNvPr id="11376" name="Freeform 54"/>
              <p:cNvSpPr>
                <a:spLocks/>
              </p:cNvSpPr>
              <p:nvPr/>
            </p:nvSpPr>
            <p:spPr bwMode="auto">
              <a:xfrm>
                <a:off x="5653088" y="2255838"/>
                <a:ext cx="84137" cy="74612"/>
              </a:xfrm>
              <a:custGeom>
                <a:avLst/>
                <a:gdLst>
                  <a:gd name="T0" fmla="*/ 0 w 53"/>
                  <a:gd name="T1" fmla="*/ 0 h 47"/>
                  <a:gd name="T2" fmla="*/ 0 w 53"/>
                  <a:gd name="T3" fmla="*/ 2147483647 h 47"/>
                  <a:gd name="T4" fmla="*/ 2147483647 w 53"/>
                  <a:gd name="T5" fmla="*/ 2147483647 h 47"/>
                  <a:gd name="T6" fmla="*/ 0 w 53"/>
                  <a:gd name="T7" fmla="*/ 2147483647 h 47"/>
                  <a:gd name="T8" fmla="*/ 0 w 53"/>
                  <a:gd name="T9" fmla="*/ 2147483647 h 47"/>
                  <a:gd name="T10" fmla="*/ 0 w 53"/>
                  <a:gd name="T11" fmla="*/ 0 h 47"/>
                  <a:gd name="T12" fmla="*/ 0 60000 65536"/>
                  <a:gd name="T13" fmla="*/ 0 60000 65536"/>
                  <a:gd name="T14" fmla="*/ 0 60000 65536"/>
                  <a:gd name="T15" fmla="*/ 0 60000 65536"/>
                  <a:gd name="T16" fmla="*/ 0 60000 65536"/>
                  <a:gd name="T17" fmla="*/ 0 60000 65536"/>
                  <a:gd name="T18" fmla="*/ 0 w 53"/>
                  <a:gd name="T19" fmla="*/ 0 h 47"/>
                  <a:gd name="T20" fmla="*/ 53 w 5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53" h="47">
                    <a:moveTo>
                      <a:pt x="0" y="0"/>
                    </a:moveTo>
                    <a:lnTo>
                      <a:pt x="0" y="47"/>
                    </a:lnTo>
                    <a:lnTo>
                      <a:pt x="53" y="24"/>
                    </a:lnTo>
                    <a:lnTo>
                      <a:pt x="0" y="3"/>
                    </a:lnTo>
                    <a:lnTo>
                      <a:pt x="0" y="0"/>
                    </a:lnTo>
                    <a:close/>
                  </a:path>
                </a:pathLst>
              </a:custGeom>
              <a:solidFill>
                <a:srgbClr val="000000"/>
              </a:solidFill>
              <a:ln w="9525">
                <a:noFill/>
                <a:round/>
                <a:headEnd/>
                <a:tailEnd/>
              </a:ln>
            </p:spPr>
            <p:txBody>
              <a:bodyPr/>
              <a:lstStyle/>
              <a:p>
                <a:endParaRPr lang="en-US" sz="1200"/>
              </a:p>
            </p:txBody>
          </p:sp>
        </p:grpSp>
        <p:sp>
          <p:nvSpPr>
            <p:cNvPr id="11377" name="Rectangle 63"/>
            <p:cNvSpPr>
              <a:spLocks noChangeArrowheads="1"/>
            </p:cNvSpPr>
            <p:nvPr/>
          </p:nvSpPr>
          <p:spPr bwMode="auto">
            <a:xfrm>
              <a:off x="7885113" y="2420938"/>
              <a:ext cx="50464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result 0</a:t>
              </a:r>
              <a:endParaRPr lang="en-US" sz="1200"/>
            </a:p>
          </p:txBody>
        </p:sp>
      </p:grpSp>
      <p:grpSp>
        <p:nvGrpSpPr>
          <p:cNvPr id="22" name="Group 21"/>
          <p:cNvGrpSpPr/>
          <p:nvPr/>
        </p:nvGrpSpPr>
        <p:grpSpPr>
          <a:xfrm>
            <a:off x="8275831" y="1052736"/>
            <a:ext cx="2066990" cy="3733800"/>
            <a:chOff x="6262688" y="1493838"/>
            <a:chExt cx="2066990" cy="3733800"/>
          </a:xfrm>
        </p:grpSpPr>
        <p:sp>
          <p:nvSpPr>
            <p:cNvPr id="11312" name="Rectangle 121"/>
            <p:cNvSpPr>
              <a:spLocks noChangeArrowheads="1"/>
            </p:cNvSpPr>
            <p:nvPr/>
          </p:nvSpPr>
          <p:spPr bwMode="auto">
            <a:xfrm>
              <a:off x="7200900" y="1493838"/>
              <a:ext cx="119699"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O</a:t>
              </a:r>
              <a:endParaRPr lang="en-US" sz="1200">
                <a:solidFill>
                  <a:srgbClr val="0066FF"/>
                </a:solidFill>
              </a:endParaRPr>
            </a:p>
          </p:txBody>
        </p:sp>
        <p:sp>
          <p:nvSpPr>
            <p:cNvPr id="11313" name="Rectangle 122"/>
            <p:cNvSpPr>
              <a:spLocks noChangeArrowheads="1"/>
            </p:cNvSpPr>
            <p:nvPr/>
          </p:nvSpPr>
          <p:spPr bwMode="auto">
            <a:xfrm>
              <a:off x="7323138" y="1493838"/>
              <a:ext cx="85585"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p</a:t>
              </a:r>
              <a:endParaRPr lang="en-US" sz="1200">
                <a:solidFill>
                  <a:srgbClr val="0066FF"/>
                </a:solidFill>
              </a:endParaRPr>
            </a:p>
          </p:txBody>
        </p:sp>
        <p:sp>
          <p:nvSpPr>
            <p:cNvPr id="11314" name="Rectangle 123"/>
            <p:cNvSpPr>
              <a:spLocks noChangeArrowheads="1"/>
            </p:cNvSpPr>
            <p:nvPr/>
          </p:nvSpPr>
          <p:spPr bwMode="auto">
            <a:xfrm>
              <a:off x="7410450" y="1493838"/>
              <a:ext cx="85585"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e</a:t>
              </a:r>
              <a:endParaRPr lang="en-US" sz="1200">
                <a:solidFill>
                  <a:srgbClr val="0066FF"/>
                </a:solidFill>
              </a:endParaRPr>
            </a:p>
          </p:txBody>
        </p:sp>
        <p:sp>
          <p:nvSpPr>
            <p:cNvPr id="11315" name="Rectangle 124"/>
            <p:cNvSpPr>
              <a:spLocks noChangeArrowheads="1"/>
            </p:cNvSpPr>
            <p:nvPr/>
          </p:nvSpPr>
          <p:spPr bwMode="auto">
            <a:xfrm>
              <a:off x="7500938" y="1493838"/>
              <a:ext cx="51296"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r</a:t>
              </a:r>
              <a:endParaRPr lang="en-US" sz="1200">
                <a:solidFill>
                  <a:srgbClr val="0066FF"/>
                </a:solidFill>
              </a:endParaRPr>
            </a:p>
          </p:txBody>
        </p:sp>
        <p:sp>
          <p:nvSpPr>
            <p:cNvPr id="11277" name="Line 9"/>
            <p:cNvSpPr>
              <a:spLocks noChangeShapeType="1"/>
            </p:cNvSpPr>
            <p:nvPr/>
          </p:nvSpPr>
          <p:spPr bwMode="auto">
            <a:xfrm flipV="1">
              <a:off x="7524750" y="4764088"/>
              <a:ext cx="0" cy="160337"/>
            </a:xfrm>
            <a:prstGeom prst="line">
              <a:avLst/>
            </a:prstGeom>
            <a:noFill/>
            <a:ln w="19050">
              <a:solidFill>
                <a:srgbClr val="0066FF"/>
              </a:solidFill>
              <a:round/>
              <a:headEnd/>
              <a:tailEnd/>
            </a:ln>
          </p:spPr>
          <p:txBody>
            <a:bodyPr/>
            <a:lstStyle/>
            <a:p>
              <a:endParaRPr lang="en-US" sz="1200"/>
            </a:p>
          </p:txBody>
        </p:sp>
        <p:sp>
          <p:nvSpPr>
            <p:cNvPr id="11316" name="Rectangle 125"/>
            <p:cNvSpPr>
              <a:spLocks noChangeArrowheads="1"/>
            </p:cNvSpPr>
            <p:nvPr/>
          </p:nvSpPr>
          <p:spPr bwMode="auto">
            <a:xfrm>
              <a:off x="7556500" y="1493838"/>
              <a:ext cx="85585"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a</a:t>
              </a:r>
              <a:endParaRPr lang="en-US" sz="1200">
                <a:solidFill>
                  <a:srgbClr val="0066FF"/>
                </a:solidFill>
              </a:endParaRPr>
            </a:p>
          </p:txBody>
        </p:sp>
        <p:sp>
          <p:nvSpPr>
            <p:cNvPr id="11317" name="Rectangle 126"/>
            <p:cNvSpPr>
              <a:spLocks noChangeArrowheads="1"/>
            </p:cNvSpPr>
            <p:nvPr/>
          </p:nvSpPr>
          <p:spPr bwMode="auto">
            <a:xfrm>
              <a:off x="7642225" y="1493838"/>
              <a:ext cx="43282" cy="184666"/>
            </a:xfrm>
            <a:prstGeom prst="rect">
              <a:avLst/>
            </a:prstGeom>
            <a:noFill/>
            <a:ln w="9525">
              <a:noFill/>
              <a:miter lim="800000"/>
              <a:headEnd/>
              <a:tailEnd/>
            </a:ln>
          </p:spPr>
          <p:txBody>
            <a:bodyPr wrap="none" lIns="0" tIns="0" rIns="0" bIns="0">
              <a:spAutoFit/>
            </a:bodyPr>
            <a:lstStyle/>
            <a:p>
              <a:r>
                <a:rPr lang="en-US" sz="1200" dirty="0">
                  <a:solidFill>
                    <a:srgbClr val="0066FF"/>
                  </a:solidFill>
                  <a:latin typeface="Arial" charset="0"/>
                </a:rPr>
                <a:t>t</a:t>
              </a:r>
              <a:endParaRPr lang="en-US" sz="1200" dirty="0">
                <a:solidFill>
                  <a:srgbClr val="0066FF"/>
                </a:solidFill>
              </a:endParaRPr>
            </a:p>
          </p:txBody>
        </p:sp>
        <p:sp>
          <p:nvSpPr>
            <p:cNvPr id="11318" name="Rectangle 127"/>
            <p:cNvSpPr>
              <a:spLocks noChangeArrowheads="1"/>
            </p:cNvSpPr>
            <p:nvPr/>
          </p:nvSpPr>
          <p:spPr bwMode="auto">
            <a:xfrm>
              <a:off x="7689850" y="1493838"/>
              <a:ext cx="34189"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i</a:t>
              </a:r>
              <a:endParaRPr lang="en-US" sz="1200">
                <a:solidFill>
                  <a:srgbClr val="0066FF"/>
                </a:solidFill>
              </a:endParaRPr>
            </a:p>
          </p:txBody>
        </p:sp>
        <p:sp>
          <p:nvSpPr>
            <p:cNvPr id="11319" name="Rectangle 128"/>
            <p:cNvSpPr>
              <a:spLocks noChangeArrowheads="1"/>
            </p:cNvSpPr>
            <p:nvPr/>
          </p:nvSpPr>
          <p:spPr bwMode="auto">
            <a:xfrm>
              <a:off x="7727950" y="1493838"/>
              <a:ext cx="85585" cy="184666"/>
            </a:xfrm>
            <a:prstGeom prst="rect">
              <a:avLst/>
            </a:prstGeom>
            <a:noFill/>
            <a:ln w="9525">
              <a:noFill/>
              <a:miter lim="800000"/>
              <a:headEnd/>
              <a:tailEnd/>
            </a:ln>
          </p:spPr>
          <p:txBody>
            <a:bodyPr wrap="none" lIns="0" tIns="0" rIns="0" bIns="0">
              <a:spAutoFit/>
            </a:bodyPr>
            <a:lstStyle/>
            <a:p>
              <a:r>
                <a:rPr lang="en-US" sz="1200" dirty="0">
                  <a:solidFill>
                    <a:srgbClr val="0066FF"/>
                  </a:solidFill>
                  <a:latin typeface="Arial" charset="0"/>
                </a:rPr>
                <a:t>o</a:t>
              </a:r>
              <a:endParaRPr lang="en-US" sz="1200" dirty="0">
                <a:solidFill>
                  <a:srgbClr val="0066FF"/>
                </a:solidFill>
              </a:endParaRPr>
            </a:p>
          </p:txBody>
        </p:sp>
        <p:sp>
          <p:nvSpPr>
            <p:cNvPr id="11320" name="Rectangle 129"/>
            <p:cNvSpPr>
              <a:spLocks noChangeArrowheads="1"/>
            </p:cNvSpPr>
            <p:nvPr/>
          </p:nvSpPr>
          <p:spPr bwMode="auto">
            <a:xfrm>
              <a:off x="7821613" y="1493838"/>
              <a:ext cx="85585"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n</a:t>
              </a:r>
              <a:endParaRPr lang="en-US" sz="1200">
                <a:solidFill>
                  <a:srgbClr val="0066FF"/>
                </a:solidFill>
              </a:endParaRPr>
            </a:p>
          </p:txBody>
        </p:sp>
        <p:grpSp>
          <p:nvGrpSpPr>
            <p:cNvPr id="21" name="Group 20"/>
            <p:cNvGrpSpPr/>
            <p:nvPr/>
          </p:nvGrpSpPr>
          <p:grpSpPr>
            <a:xfrm>
              <a:off x="6262688" y="1674813"/>
              <a:ext cx="2066990" cy="3552825"/>
              <a:chOff x="6262688" y="1674813"/>
              <a:chExt cx="2066990" cy="3552825"/>
            </a:xfrm>
          </p:grpSpPr>
          <p:sp>
            <p:nvSpPr>
              <p:cNvPr id="11370" name="Freeform 116"/>
              <p:cNvSpPr>
                <a:spLocks/>
              </p:cNvSpPr>
              <p:nvPr/>
            </p:nvSpPr>
            <p:spPr bwMode="auto">
              <a:xfrm>
                <a:off x="7488238" y="2916238"/>
                <a:ext cx="79375" cy="69850"/>
              </a:xfrm>
              <a:custGeom>
                <a:avLst/>
                <a:gdLst>
                  <a:gd name="T0" fmla="*/ 2147483647 w 50"/>
                  <a:gd name="T1" fmla="*/ 2147483647 h 44"/>
                  <a:gd name="T2" fmla="*/ 2147483647 w 50"/>
                  <a:gd name="T3" fmla="*/ 2147483647 h 44"/>
                  <a:gd name="T4" fmla="*/ 2147483647 w 50"/>
                  <a:gd name="T5" fmla="*/ 2147483647 h 44"/>
                  <a:gd name="T6" fmla="*/ 2147483647 w 50"/>
                  <a:gd name="T7" fmla="*/ 2147483647 h 44"/>
                  <a:gd name="T8" fmla="*/ 2147483647 w 50"/>
                  <a:gd name="T9" fmla="*/ 2147483647 h 44"/>
                  <a:gd name="T10" fmla="*/ 2147483647 w 50"/>
                  <a:gd name="T11" fmla="*/ 2147483647 h 44"/>
                  <a:gd name="T12" fmla="*/ 2147483647 w 50"/>
                  <a:gd name="T13" fmla="*/ 2147483647 h 44"/>
                  <a:gd name="T14" fmla="*/ 2147483647 w 50"/>
                  <a:gd name="T15" fmla="*/ 2147483647 h 44"/>
                  <a:gd name="T16" fmla="*/ 2147483647 w 50"/>
                  <a:gd name="T17" fmla="*/ 2147483647 h 44"/>
                  <a:gd name="T18" fmla="*/ 2147483647 w 50"/>
                  <a:gd name="T19" fmla="*/ 2147483647 h 44"/>
                  <a:gd name="T20" fmla="*/ 2147483647 w 50"/>
                  <a:gd name="T21" fmla="*/ 2147483647 h 44"/>
                  <a:gd name="T22" fmla="*/ 2147483647 w 50"/>
                  <a:gd name="T23" fmla="*/ 2147483647 h 44"/>
                  <a:gd name="T24" fmla="*/ 2147483647 w 50"/>
                  <a:gd name="T25" fmla="*/ 2147483647 h 44"/>
                  <a:gd name="T26" fmla="*/ 2147483647 w 50"/>
                  <a:gd name="T27" fmla="*/ 2147483647 h 44"/>
                  <a:gd name="T28" fmla="*/ 2147483647 w 50"/>
                  <a:gd name="T29" fmla="*/ 2147483647 h 44"/>
                  <a:gd name="T30" fmla="*/ 2147483647 w 50"/>
                  <a:gd name="T31" fmla="*/ 2147483647 h 44"/>
                  <a:gd name="T32" fmla="*/ 2147483647 w 50"/>
                  <a:gd name="T33" fmla="*/ 2147483647 h 44"/>
                  <a:gd name="T34" fmla="*/ 2147483647 w 50"/>
                  <a:gd name="T35" fmla="*/ 2147483647 h 44"/>
                  <a:gd name="T36" fmla="*/ 2147483647 w 50"/>
                  <a:gd name="T37" fmla="*/ 0 h 44"/>
                  <a:gd name="T38" fmla="*/ 2147483647 w 50"/>
                  <a:gd name="T39" fmla="*/ 0 h 44"/>
                  <a:gd name="T40" fmla="*/ 2147483647 w 50"/>
                  <a:gd name="T41" fmla="*/ 0 h 44"/>
                  <a:gd name="T42" fmla="*/ 2147483647 w 50"/>
                  <a:gd name="T43" fmla="*/ 0 h 44"/>
                  <a:gd name="T44" fmla="*/ 2147483647 w 50"/>
                  <a:gd name="T45" fmla="*/ 0 h 44"/>
                  <a:gd name="T46" fmla="*/ 2147483647 w 50"/>
                  <a:gd name="T47" fmla="*/ 2147483647 h 44"/>
                  <a:gd name="T48" fmla="*/ 2147483647 w 50"/>
                  <a:gd name="T49" fmla="*/ 2147483647 h 44"/>
                  <a:gd name="T50" fmla="*/ 2147483647 w 50"/>
                  <a:gd name="T51" fmla="*/ 2147483647 h 44"/>
                  <a:gd name="T52" fmla="*/ 2147483647 w 50"/>
                  <a:gd name="T53" fmla="*/ 2147483647 h 44"/>
                  <a:gd name="T54" fmla="*/ 2147483647 w 50"/>
                  <a:gd name="T55" fmla="*/ 2147483647 h 44"/>
                  <a:gd name="T56" fmla="*/ 0 w 50"/>
                  <a:gd name="T57" fmla="*/ 2147483647 h 44"/>
                  <a:gd name="T58" fmla="*/ 0 w 50"/>
                  <a:gd name="T59" fmla="*/ 2147483647 h 44"/>
                  <a:gd name="T60" fmla="*/ 0 w 50"/>
                  <a:gd name="T61" fmla="*/ 2147483647 h 44"/>
                  <a:gd name="T62" fmla="*/ 0 w 50"/>
                  <a:gd name="T63" fmla="*/ 2147483647 h 44"/>
                  <a:gd name="T64" fmla="*/ 0 w 50"/>
                  <a:gd name="T65" fmla="*/ 2147483647 h 44"/>
                  <a:gd name="T66" fmla="*/ 2147483647 w 50"/>
                  <a:gd name="T67" fmla="*/ 2147483647 h 44"/>
                  <a:gd name="T68" fmla="*/ 2147483647 w 50"/>
                  <a:gd name="T69" fmla="*/ 2147483647 h 44"/>
                  <a:gd name="T70" fmla="*/ 2147483647 w 50"/>
                  <a:gd name="T71" fmla="*/ 2147483647 h 44"/>
                  <a:gd name="T72" fmla="*/ 2147483647 w 50"/>
                  <a:gd name="T73" fmla="*/ 2147483647 h 44"/>
                  <a:gd name="T74" fmla="*/ 2147483647 w 50"/>
                  <a:gd name="T75" fmla="*/ 2147483647 h 44"/>
                  <a:gd name="T76" fmla="*/ 2147483647 w 50"/>
                  <a:gd name="T77" fmla="*/ 2147483647 h 44"/>
                  <a:gd name="T78" fmla="*/ 2147483647 w 50"/>
                  <a:gd name="T79" fmla="*/ 2147483647 h 44"/>
                  <a:gd name="T80" fmla="*/ 2147483647 w 50"/>
                  <a:gd name="T81" fmla="*/ 2147483647 h 44"/>
                  <a:gd name="T82" fmla="*/ 2147483647 w 50"/>
                  <a:gd name="T83" fmla="*/ 2147483647 h 44"/>
                  <a:gd name="T84" fmla="*/ 2147483647 w 50"/>
                  <a:gd name="T85" fmla="*/ 2147483647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4"/>
                  <a:gd name="T131" fmla="*/ 50 w 50"/>
                  <a:gd name="T132" fmla="*/ 44 h 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4">
                    <a:moveTo>
                      <a:pt x="25" y="42"/>
                    </a:moveTo>
                    <a:lnTo>
                      <a:pt x="28" y="44"/>
                    </a:lnTo>
                    <a:lnTo>
                      <a:pt x="34" y="42"/>
                    </a:lnTo>
                    <a:lnTo>
                      <a:pt x="37" y="42"/>
                    </a:lnTo>
                    <a:lnTo>
                      <a:pt x="40" y="39"/>
                    </a:lnTo>
                    <a:lnTo>
                      <a:pt x="43" y="37"/>
                    </a:lnTo>
                    <a:lnTo>
                      <a:pt x="46" y="34"/>
                    </a:lnTo>
                    <a:lnTo>
                      <a:pt x="46" y="31"/>
                    </a:lnTo>
                    <a:lnTo>
                      <a:pt x="50" y="29"/>
                    </a:lnTo>
                    <a:lnTo>
                      <a:pt x="50" y="26"/>
                    </a:lnTo>
                    <a:lnTo>
                      <a:pt x="50" y="21"/>
                    </a:lnTo>
                    <a:lnTo>
                      <a:pt x="50" y="19"/>
                    </a:lnTo>
                    <a:lnTo>
                      <a:pt x="50" y="16"/>
                    </a:lnTo>
                    <a:lnTo>
                      <a:pt x="46" y="11"/>
                    </a:lnTo>
                    <a:lnTo>
                      <a:pt x="46" y="8"/>
                    </a:lnTo>
                    <a:lnTo>
                      <a:pt x="43" y="6"/>
                    </a:lnTo>
                    <a:lnTo>
                      <a:pt x="40" y="6"/>
                    </a:lnTo>
                    <a:lnTo>
                      <a:pt x="37" y="3"/>
                    </a:lnTo>
                    <a:lnTo>
                      <a:pt x="34" y="0"/>
                    </a:lnTo>
                    <a:lnTo>
                      <a:pt x="28" y="0"/>
                    </a:lnTo>
                    <a:lnTo>
                      <a:pt x="25" y="0"/>
                    </a:lnTo>
                    <a:lnTo>
                      <a:pt x="22" y="0"/>
                    </a:lnTo>
                    <a:lnTo>
                      <a:pt x="16" y="0"/>
                    </a:lnTo>
                    <a:lnTo>
                      <a:pt x="13" y="3"/>
                    </a:lnTo>
                    <a:lnTo>
                      <a:pt x="10" y="6"/>
                    </a:lnTo>
                    <a:lnTo>
                      <a:pt x="7" y="6"/>
                    </a:lnTo>
                    <a:lnTo>
                      <a:pt x="3" y="8"/>
                    </a:lnTo>
                    <a:lnTo>
                      <a:pt x="3" y="11"/>
                    </a:lnTo>
                    <a:lnTo>
                      <a:pt x="0" y="16"/>
                    </a:lnTo>
                    <a:lnTo>
                      <a:pt x="0" y="19"/>
                    </a:lnTo>
                    <a:lnTo>
                      <a:pt x="0" y="21"/>
                    </a:lnTo>
                    <a:lnTo>
                      <a:pt x="0" y="26"/>
                    </a:lnTo>
                    <a:lnTo>
                      <a:pt x="0" y="29"/>
                    </a:lnTo>
                    <a:lnTo>
                      <a:pt x="3" y="31"/>
                    </a:lnTo>
                    <a:lnTo>
                      <a:pt x="3" y="34"/>
                    </a:lnTo>
                    <a:lnTo>
                      <a:pt x="7" y="37"/>
                    </a:lnTo>
                    <a:lnTo>
                      <a:pt x="10" y="39"/>
                    </a:lnTo>
                    <a:lnTo>
                      <a:pt x="13" y="42"/>
                    </a:lnTo>
                    <a:lnTo>
                      <a:pt x="16" y="42"/>
                    </a:lnTo>
                    <a:lnTo>
                      <a:pt x="22" y="44"/>
                    </a:lnTo>
                    <a:lnTo>
                      <a:pt x="25" y="44"/>
                    </a:lnTo>
                    <a:lnTo>
                      <a:pt x="25" y="42"/>
                    </a:lnTo>
                    <a:close/>
                  </a:path>
                </a:pathLst>
              </a:custGeom>
              <a:solidFill>
                <a:srgbClr val="0066FF"/>
              </a:solidFill>
              <a:ln w="9525">
                <a:noFill/>
                <a:round/>
                <a:headEnd/>
                <a:tailEnd/>
              </a:ln>
            </p:spPr>
            <p:txBody>
              <a:bodyPr/>
              <a:lstStyle/>
              <a:p>
                <a:endParaRPr lang="en-US" sz="1200"/>
              </a:p>
            </p:txBody>
          </p:sp>
          <p:grpSp>
            <p:nvGrpSpPr>
              <p:cNvPr id="20" name="Group 19"/>
              <p:cNvGrpSpPr/>
              <p:nvPr/>
            </p:nvGrpSpPr>
            <p:grpSpPr>
              <a:xfrm>
                <a:off x="6262688" y="1674813"/>
                <a:ext cx="2066990" cy="3552825"/>
                <a:chOff x="6262688" y="1674813"/>
                <a:chExt cx="2066990" cy="3552825"/>
              </a:xfrm>
            </p:grpSpPr>
            <p:sp>
              <p:nvSpPr>
                <p:cNvPr id="11343" name="Freeform 116"/>
                <p:cNvSpPr>
                  <a:spLocks/>
                </p:cNvSpPr>
                <p:nvPr/>
              </p:nvSpPr>
              <p:spPr bwMode="auto">
                <a:xfrm>
                  <a:off x="7488238" y="1800225"/>
                  <a:ext cx="79375" cy="69850"/>
                </a:xfrm>
                <a:custGeom>
                  <a:avLst/>
                  <a:gdLst>
                    <a:gd name="T0" fmla="*/ 2147483647 w 50"/>
                    <a:gd name="T1" fmla="*/ 2147483647 h 44"/>
                    <a:gd name="T2" fmla="*/ 2147483647 w 50"/>
                    <a:gd name="T3" fmla="*/ 2147483647 h 44"/>
                    <a:gd name="T4" fmla="*/ 2147483647 w 50"/>
                    <a:gd name="T5" fmla="*/ 2147483647 h 44"/>
                    <a:gd name="T6" fmla="*/ 2147483647 w 50"/>
                    <a:gd name="T7" fmla="*/ 2147483647 h 44"/>
                    <a:gd name="T8" fmla="*/ 2147483647 w 50"/>
                    <a:gd name="T9" fmla="*/ 2147483647 h 44"/>
                    <a:gd name="T10" fmla="*/ 2147483647 w 50"/>
                    <a:gd name="T11" fmla="*/ 2147483647 h 44"/>
                    <a:gd name="T12" fmla="*/ 2147483647 w 50"/>
                    <a:gd name="T13" fmla="*/ 2147483647 h 44"/>
                    <a:gd name="T14" fmla="*/ 2147483647 w 50"/>
                    <a:gd name="T15" fmla="*/ 2147483647 h 44"/>
                    <a:gd name="T16" fmla="*/ 2147483647 w 50"/>
                    <a:gd name="T17" fmla="*/ 2147483647 h 44"/>
                    <a:gd name="T18" fmla="*/ 2147483647 w 50"/>
                    <a:gd name="T19" fmla="*/ 2147483647 h 44"/>
                    <a:gd name="T20" fmla="*/ 2147483647 w 50"/>
                    <a:gd name="T21" fmla="*/ 2147483647 h 44"/>
                    <a:gd name="T22" fmla="*/ 2147483647 w 50"/>
                    <a:gd name="T23" fmla="*/ 2147483647 h 44"/>
                    <a:gd name="T24" fmla="*/ 2147483647 w 50"/>
                    <a:gd name="T25" fmla="*/ 2147483647 h 44"/>
                    <a:gd name="T26" fmla="*/ 2147483647 w 50"/>
                    <a:gd name="T27" fmla="*/ 2147483647 h 44"/>
                    <a:gd name="T28" fmla="*/ 2147483647 w 50"/>
                    <a:gd name="T29" fmla="*/ 2147483647 h 44"/>
                    <a:gd name="T30" fmla="*/ 2147483647 w 50"/>
                    <a:gd name="T31" fmla="*/ 2147483647 h 44"/>
                    <a:gd name="T32" fmla="*/ 2147483647 w 50"/>
                    <a:gd name="T33" fmla="*/ 2147483647 h 44"/>
                    <a:gd name="T34" fmla="*/ 2147483647 w 50"/>
                    <a:gd name="T35" fmla="*/ 2147483647 h 44"/>
                    <a:gd name="T36" fmla="*/ 2147483647 w 50"/>
                    <a:gd name="T37" fmla="*/ 0 h 44"/>
                    <a:gd name="T38" fmla="*/ 2147483647 w 50"/>
                    <a:gd name="T39" fmla="*/ 0 h 44"/>
                    <a:gd name="T40" fmla="*/ 2147483647 w 50"/>
                    <a:gd name="T41" fmla="*/ 0 h 44"/>
                    <a:gd name="T42" fmla="*/ 2147483647 w 50"/>
                    <a:gd name="T43" fmla="*/ 0 h 44"/>
                    <a:gd name="T44" fmla="*/ 2147483647 w 50"/>
                    <a:gd name="T45" fmla="*/ 0 h 44"/>
                    <a:gd name="T46" fmla="*/ 2147483647 w 50"/>
                    <a:gd name="T47" fmla="*/ 2147483647 h 44"/>
                    <a:gd name="T48" fmla="*/ 2147483647 w 50"/>
                    <a:gd name="T49" fmla="*/ 2147483647 h 44"/>
                    <a:gd name="T50" fmla="*/ 2147483647 w 50"/>
                    <a:gd name="T51" fmla="*/ 2147483647 h 44"/>
                    <a:gd name="T52" fmla="*/ 2147483647 w 50"/>
                    <a:gd name="T53" fmla="*/ 2147483647 h 44"/>
                    <a:gd name="T54" fmla="*/ 2147483647 w 50"/>
                    <a:gd name="T55" fmla="*/ 2147483647 h 44"/>
                    <a:gd name="T56" fmla="*/ 0 w 50"/>
                    <a:gd name="T57" fmla="*/ 2147483647 h 44"/>
                    <a:gd name="T58" fmla="*/ 0 w 50"/>
                    <a:gd name="T59" fmla="*/ 2147483647 h 44"/>
                    <a:gd name="T60" fmla="*/ 0 w 50"/>
                    <a:gd name="T61" fmla="*/ 2147483647 h 44"/>
                    <a:gd name="T62" fmla="*/ 0 w 50"/>
                    <a:gd name="T63" fmla="*/ 2147483647 h 44"/>
                    <a:gd name="T64" fmla="*/ 0 w 50"/>
                    <a:gd name="T65" fmla="*/ 2147483647 h 44"/>
                    <a:gd name="T66" fmla="*/ 2147483647 w 50"/>
                    <a:gd name="T67" fmla="*/ 2147483647 h 44"/>
                    <a:gd name="T68" fmla="*/ 2147483647 w 50"/>
                    <a:gd name="T69" fmla="*/ 2147483647 h 44"/>
                    <a:gd name="T70" fmla="*/ 2147483647 w 50"/>
                    <a:gd name="T71" fmla="*/ 2147483647 h 44"/>
                    <a:gd name="T72" fmla="*/ 2147483647 w 50"/>
                    <a:gd name="T73" fmla="*/ 2147483647 h 44"/>
                    <a:gd name="T74" fmla="*/ 2147483647 w 50"/>
                    <a:gd name="T75" fmla="*/ 2147483647 h 44"/>
                    <a:gd name="T76" fmla="*/ 2147483647 w 50"/>
                    <a:gd name="T77" fmla="*/ 2147483647 h 44"/>
                    <a:gd name="T78" fmla="*/ 2147483647 w 50"/>
                    <a:gd name="T79" fmla="*/ 2147483647 h 44"/>
                    <a:gd name="T80" fmla="*/ 2147483647 w 50"/>
                    <a:gd name="T81" fmla="*/ 2147483647 h 44"/>
                    <a:gd name="T82" fmla="*/ 2147483647 w 50"/>
                    <a:gd name="T83" fmla="*/ 2147483647 h 44"/>
                    <a:gd name="T84" fmla="*/ 2147483647 w 50"/>
                    <a:gd name="T85" fmla="*/ 2147483647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4"/>
                    <a:gd name="T131" fmla="*/ 50 w 50"/>
                    <a:gd name="T132" fmla="*/ 44 h 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4">
                      <a:moveTo>
                        <a:pt x="25" y="42"/>
                      </a:moveTo>
                      <a:lnTo>
                        <a:pt x="28" y="44"/>
                      </a:lnTo>
                      <a:lnTo>
                        <a:pt x="34" y="42"/>
                      </a:lnTo>
                      <a:lnTo>
                        <a:pt x="37" y="42"/>
                      </a:lnTo>
                      <a:lnTo>
                        <a:pt x="40" y="39"/>
                      </a:lnTo>
                      <a:lnTo>
                        <a:pt x="43" y="37"/>
                      </a:lnTo>
                      <a:lnTo>
                        <a:pt x="46" y="34"/>
                      </a:lnTo>
                      <a:lnTo>
                        <a:pt x="46" y="31"/>
                      </a:lnTo>
                      <a:lnTo>
                        <a:pt x="50" y="29"/>
                      </a:lnTo>
                      <a:lnTo>
                        <a:pt x="50" y="26"/>
                      </a:lnTo>
                      <a:lnTo>
                        <a:pt x="50" y="21"/>
                      </a:lnTo>
                      <a:lnTo>
                        <a:pt x="50" y="19"/>
                      </a:lnTo>
                      <a:lnTo>
                        <a:pt x="50" y="16"/>
                      </a:lnTo>
                      <a:lnTo>
                        <a:pt x="46" y="11"/>
                      </a:lnTo>
                      <a:lnTo>
                        <a:pt x="46" y="8"/>
                      </a:lnTo>
                      <a:lnTo>
                        <a:pt x="43" y="6"/>
                      </a:lnTo>
                      <a:lnTo>
                        <a:pt x="40" y="6"/>
                      </a:lnTo>
                      <a:lnTo>
                        <a:pt x="37" y="3"/>
                      </a:lnTo>
                      <a:lnTo>
                        <a:pt x="34" y="0"/>
                      </a:lnTo>
                      <a:lnTo>
                        <a:pt x="28" y="0"/>
                      </a:lnTo>
                      <a:lnTo>
                        <a:pt x="25" y="0"/>
                      </a:lnTo>
                      <a:lnTo>
                        <a:pt x="22" y="0"/>
                      </a:lnTo>
                      <a:lnTo>
                        <a:pt x="16" y="0"/>
                      </a:lnTo>
                      <a:lnTo>
                        <a:pt x="13" y="3"/>
                      </a:lnTo>
                      <a:lnTo>
                        <a:pt x="10" y="6"/>
                      </a:lnTo>
                      <a:lnTo>
                        <a:pt x="7" y="6"/>
                      </a:lnTo>
                      <a:lnTo>
                        <a:pt x="3" y="8"/>
                      </a:lnTo>
                      <a:lnTo>
                        <a:pt x="3" y="11"/>
                      </a:lnTo>
                      <a:lnTo>
                        <a:pt x="0" y="16"/>
                      </a:lnTo>
                      <a:lnTo>
                        <a:pt x="0" y="19"/>
                      </a:lnTo>
                      <a:lnTo>
                        <a:pt x="0" y="21"/>
                      </a:lnTo>
                      <a:lnTo>
                        <a:pt x="0" y="26"/>
                      </a:lnTo>
                      <a:lnTo>
                        <a:pt x="0" y="29"/>
                      </a:lnTo>
                      <a:lnTo>
                        <a:pt x="3" y="31"/>
                      </a:lnTo>
                      <a:lnTo>
                        <a:pt x="3" y="34"/>
                      </a:lnTo>
                      <a:lnTo>
                        <a:pt x="7" y="37"/>
                      </a:lnTo>
                      <a:lnTo>
                        <a:pt x="10" y="39"/>
                      </a:lnTo>
                      <a:lnTo>
                        <a:pt x="13" y="42"/>
                      </a:lnTo>
                      <a:lnTo>
                        <a:pt x="16" y="42"/>
                      </a:lnTo>
                      <a:lnTo>
                        <a:pt x="22" y="44"/>
                      </a:lnTo>
                      <a:lnTo>
                        <a:pt x="25" y="44"/>
                      </a:lnTo>
                      <a:lnTo>
                        <a:pt x="25" y="42"/>
                      </a:lnTo>
                      <a:close/>
                    </a:path>
                  </a:pathLst>
                </a:custGeom>
                <a:solidFill>
                  <a:srgbClr val="0066FF"/>
                </a:solidFill>
                <a:ln w="9525">
                  <a:noFill/>
                  <a:round/>
                  <a:headEnd/>
                  <a:tailEnd/>
                </a:ln>
              </p:spPr>
              <p:txBody>
                <a:bodyPr/>
                <a:lstStyle/>
                <a:p>
                  <a:endParaRPr lang="en-US" sz="1200"/>
                </a:p>
              </p:txBody>
            </p:sp>
            <p:grpSp>
              <p:nvGrpSpPr>
                <p:cNvPr id="19" name="Group 18"/>
                <p:cNvGrpSpPr/>
                <p:nvPr/>
              </p:nvGrpSpPr>
              <p:grpSpPr>
                <a:xfrm>
                  <a:off x="6262688" y="1674813"/>
                  <a:ext cx="2066990" cy="3552825"/>
                  <a:chOff x="6262688" y="1674813"/>
                  <a:chExt cx="2066990" cy="3552825"/>
                </a:xfrm>
              </p:grpSpPr>
              <p:sp>
                <p:nvSpPr>
                  <p:cNvPr id="11309" name="Freeform 118"/>
                  <p:cNvSpPr>
                    <a:spLocks/>
                  </p:cNvSpPr>
                  <p:nvPr/>
                </p:nvSpPr>
                <p:spPr bwMode="auto">
                  <a:xfrm>
                    <a:off x="7496175" y="4595813"/>
                    <a:ext cx="28575" cy="23812"/>
                  </a:xfrm>
                  <a:custGeom>
                    <a:avLst/>
                    <a:gdLst>
                      <a:gd name="T0" fmla="*/ 0 w 18"/>
                      <a:gd name="T1" fmla="*/ 2147483647 h 15"/>
                      <a:gd name="T2" fmla="*/ 0 w 18"/>
                      <a:gd name="T3" fmla="*/ 2147483647 h 15"/>
                      <a:gd name="T4" fmla="*/ 0 w 18"/>
                      <a:gd name="T5" fmla="*/ 2147483647 h 15"/>
                      <a:gd name="T6" fmla="*/ 0 w 18"/>
                      <a:gd name="T7" fmla="*/ 2147483647 h 15"/>
                      <a:gd name="T8" fmla="*/ 2147483647 w 18"/>
                      <a:gd name="T9" fmla="*/ 2147483647 h 15"/>
                      <a:gd name="T10" fmla="*/ 2147483647 w 18"/>
                      <a:gd name="T11" fmla="*/ 2147483647 h 15"/>
                      <a:gd name="T12" fmla="*/ 2147483647 w 18"/>
                      <a:gd name="T13" fmla="*/ 2147483647 h 15"/>
                      <a:gd name="T14" fmla="*/ 2147483647 w 18"/>
                      <a:gd name="T15" fmla="*/ 2147483647 h 15"/>
                      <a:gd name="T16" fmla="*/ 2147483647 w 18"/>
                      <a:gd name="T17" fmla="*/ 2147483647 h 15"/>
                      <a:gd name="T18" fmla="*/ 2147483647 w 18"/>
                      <a:gd name="T19" fmla="*/ 2147483647 h 15"/>
                      <a:gd name="T20" fmla="*/ 2147483647 w 18"/>
                      <a:gd name="T21" fmla="*/ 2147483647 h 15"/>
                      <a:gd name="T22" fmla="*/ 2147483647 w 18"/>
                      <a:gd name="T23" fmla="*/ 2147483647 h 15"/>
                      <a:gd name="T24" fmla="*/ 2147483647 w 18"/>
                      <a:gd name="T25" fmla="*/ 2147483647 h 15"/>
                      <a:gd name="T26" fmla="*/ 2147483647 w 18"/>
                      <a:gd name="T27" fmla="*/ 2147483647 h 15"/>
                      <a:gd name="T28" fmla="*/ 2147483647 w 18"/>
                      <a:gd name="T29" fmla="*/ 2147483647 h 15"/>
                      <a:gd name="T30" fmla="*/ 2147483647 w 18"/>
                      <a:gd name="T31" fmla="*/ 2147483647 h 15"/>
                      <a:gd name="T32" fmla="*/ 2147483647 w 18"/>
                      <a:gd name="T33" fmla="*/ 2147483647 h 15"/>
                      <a:gd name="T34" fmla="*/ 2147483647 w 18"/>
                      <a:gd name="T35" fmla="*/ 2147483647 h 15"/>
                      <a:gd name="T36" fmla="*/ 2147483647 w 18"/>
                      <a:gd name="T37" fmla="*/ 2147483647 h 15"/>
                      <a:gd name="T38" fmla="*/ 2147483647 w 18"/>
                      <a:gd name="T39" fmla="*/ 2147483647 h 15"/>
                      <a:gd name="T40" fmla="*/ 2147483647 w 18"/>
                      <a:gd name="T41" fmla="*/ 2147483647 h 15"/>
                      <a:gd name="T42" fmla="*/ 2147483647 w 18"/>
                      <a:gd name="T43" fmla="*/ 2147483647 h 15"/>
                      <a:gd name="T44" fmla="*/ 2147483647 w 18"/>
                      <a:gd name="T45" fmla="*/ 2147483647 h 15"/>
                      <a:gd name="T46" fmla="*/ 2147483647 w 18"/>
                      <a:gd name="T47" fmla="*/ 2147483647 h 15"/>
                      <a:gd name="T48" fmla="*/ 2147483647 w 18"/>
                      <a:gd name="T49" fmla="*/ 2147483647 h 15"/>
                      <a:gd name="T50" fmla="*/ 2147483647 w 18"/>
                      <a:gd name="T51" fmla="*/ 2147483647 h 15"/>
                      <a:gd name="T52" fmla="*/ 2147483647 w 18"/>
                      <a:gd name="T53" fmla="*/ 2147483647 h 15"/>
                      <a:gd name="T54" fmla="*/ 2147483647 w 18"/>
                      <a:gd name="T55" fmla="*/ 2147483647 h 15"/>
                      <a:gd name="T56" fmla="*/ 2147483647 w 18"/>
                      <a:gd name="T57" fmla="*/ 0 h 15"/>
                      <a:gd name="T58" fmla="*/ 2147483647 w 18"/>
                      <a:gd name="T59" fmla="*/ 0 h 15"/>
                      <a:gd name="T60" fmla="*/ 2147483647 w 18"/>
                      <a:gd name="T61" fmla="*/ 0 h 15"/>
                      <a:gd name="T62" fmla="*/ 2147483647 w 18"/>
                      <a:gd name="T63" fmla="*/ 0 h 15"/>
                      <a:gd name="T64" fmla="*/ 2147483647 w 18"/>
                      <a:gd name="T65" fmla="*/ 0 h 15"/>
                      <a:gd name="T66" fmla="*/ 2147483647 w 18"/>
                      <a:gd name="T67" fmla="*/ 2147483647 h 15"/>
                      <a:gd name="T68" fmla="*/ 2147483647 w 18"/>
                      <a:gd name="T69" fmla="*/ 2147483647 h 15"/>
                      <a:gd name="T70" fmla="*/ 2147483647 w 18"/>
                      <a:gd name="T71" fmla="*/ 2147483647 h 15"/>
                      <a:gd name="T72" fmla="*/ 2147483647 w 18"/>
                      <a:gd name="T73" fmla="*/ 2147483647 h 15"/>
                      <a:gd name="T74" fmla="*/ 0 w 18"/>
                      <a:gd name="T75" fmla="*/ 2147483647 h 15"/>
                      <a:gd name="T76" fmla="*/ 0 w 18"/>
                      <a:gd name="T77" fmla="*/ 2147483647 h 15"/>
                      <a:gd name="T78" fmla="*/ 0 w 18"/>
                      <a:gd name="T79" fmla="*/ 2147483647 h 15"/>
                      <a:gd name="T80" fmla="*/ 0 w 18"/>
                      <a:gd name="T81" fmla="*/ 2147483647 h 15"/>
                      <a:gd name="T82" fmla="*/ 0 w 18"/>
                      <a:gd name="T83" fmla="*/ 2147483647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
                      <a:gd name="T127" fmla="*/ 0 h 15"/>
                      <a:gd name="T128" fmla="*/ 18 w 18"/>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 h="15">
                        <a:moveTo>
                          <a:pt x="0" y="8"/>
                        </a:moveTo>
                        <a:lnTo>
                          <a:pt x="0" y="10"/>
                        </a:lnTo>
                        <a:lnTo>
                          <a:pt x="0" y="13"/>
                        </a:lnTo>
                        <a:lnTo>
                          <a:pt x="3" y="13"/>
                        </a:lnTo>
                        <a:lnTo>
                          <a:pt x="3" y="15"/>
                        </a:lnTo>
                        <a:lnTo>
                          <a:pt x="6" y="15"/>
                        </a:lnTo>
                        <a:lnTo>
                          <a:pt x="9" y="15"/>
                        </a:lnTo>
                        <a:lnTo>
                          <a:pt x="12" y="15"/>
                        </a:lnTo>
                        <a:lnTo>
                          <a:pt x="15" y="15"/>
                        </a:lnTo>
                        <a:lnTo>
                          <a:pt x="18" y="13"/>
                        </a:lnTo>
                        <a:lnTo>
                          <a:pt x="18" y="10"/>
                        </a:lnTo>
                        <a:lnTo>
                          <a:pt x="18" y="8"/>
                        </a:lnTo>
                        <a:lnTo>
                          <a:pt x="18" y="5"/>
                        </a:lnTo>
                        <a:lnTo>
                          <a:pt x="18" y="2"/>
                        </a:lnTo>
                        <a:lnTo>
                          <a:pt x="15" y="2"/>
                        </a:lnTo>
                        <a:lnTo>
                          <a:pt x="12" y="0"/>
                        </a:lnTo>
                        <a:lnTo>
                          <a:pt x="9" y="0"/>
                        </a:lnTo>
                        <a:lnTo>
                          <a:pt x="6" y="0"/>
                        </a:lnTo>
                        <a:lnTo>
                          <a:pt x="6" y="2"/>
                        </a:lnTo>
                        <a:lnTo>
                          <a:pt x="3" y="2"/>
                        </a:lnTo>
                        <a:lnTo>
                          <a:pt x="0" y="5"/>
                        </a:lnTo>
                        <a:lnTo>
                          <a:pt x="0" y="8"/>
                        </a:lnTo>
                        <a:close/>
                      </a:path>
                    </a:pathLst>
                  </a:custGeom>
                  <a:solidFill>
                    <a:srgbClr val="EB7500"/>
                  </a:solidFill>
                  <a:ln w="9525">
                    <a:solidFill>
                      <a:srgbClr val="0066FF"/>
                    </a:solidFill>
                    <a:round/>
                    <a:headEnd/>
                    <a:tailEnd/>
                  </a:ln>
                </p:spPr>
                <p:txBody>
                  <a:bodyPr/>
                  <a:lstStyle/>
                  <a:p>
                    <a:endParaRPr lang="en-US" sz="1200"/>
                  </a:p>
                </p:txBody>
              </p:sp>
              <p:sp>
                <p:nvSpPr>
                  <p:cNvPr id="11278" name="Line 10"/>
                  <p:cNvSpPr>
                    <a:spLocks noChangeShapeType="1"/>
                  </p:cNvSpPr>
                  <p:nvPr/>
                </p:nvSpPr>
                <p:spPr bwMode="auto">
                  <a:xfrm flipV="1">
                    <a:off x="7524750" y="1674813"/>
                    <a:ext cx="0" cy="2762250"/>
                  </a:xfrm>
                  <a:prstGeom prst="line">
                    <a:avLst/>
                  </a:prstGeom>
                  <a:noFill/>
                  <a:ln w="19050">
                    <a:solidFill>
                      <a:srgbClr val="0066FF"/>
                    </a:solidFill>
                    <a:round/>
                    <a:headEnd/>
                    <a:tailEnd/>
                  </a:ln>
                </p:spPr>
                <p:txBody>
                  <a:bodyPr/>
                  <a:lstStyle/>
                  <a:p>
                    <a:endParaRPr lang="en-US" sz="1200"/>
                  </a:p>
                </p:txBody>
              </p:sp>
              <p:sp>
                <p:nvSpPr>
                  <p:cNvPr id="11300" name="Rectangle 88"/>
                  <p:cNvSpPr>
                    <a:spLocks noChangeArrowheads="1"/>
                  </p:cNvSpPr>
                  <p:nvPr/>
                </p:nvSpPr>
                <p:spPr bwMode="auto">
                  <a:xfrm>
                    <a:off x="8329613" y="4570413"/>
                    <a:ext cx="65" cy="184666"/>
                  </a:xfrm>
                  <a:prstGeom prst="rect">
                    <a:avLst/>
                  </a:prstGeom>
                  <a:noFill/>
                  <a:ln w="9525">
                    <a:noFill/>
                    <a:miter lim="800000"/>
                    <a:headEnd/>
                    <a:tailEnd/>
                  </a:ln>
                </p:spPr>
                <p:txBody>
                  <a:bodyPr wrap="none" lIns="0" tIns="0" rIns="0" bIns="0">
                    <a:spAutoFit/>
                  </a:bodyPr>
                  <a:lstStyle/>
                  <a:p>
                    <a:endParaRPr lang="en-US" sz="1200"/>
                  </a:p>
                </p:txBody>
              </p:sp>
              <p:sp>
                <p:nvSpPr>
                  <p:cNvPr id="11310" name="Freeform 119"/>
                  <p:cNvSpPr>
                    <a:spLocks/>
                  </p:cNvSpPr>
                  <p:nvPr/>
                </p:nvSpPr>
                <p:spPr bwMode="auto">
                  <a:xfrm>
                    <a:off x="7496175" y="4681538"/>
                    <a:ext cx="28575" cy="25400"/>
                  </a:xfrm>
                  <a:custGeom>
                    <a:avLst/>
                    <a:gdLst>
                      <a:gd name="T0" fmla="*/ 0 w 18"/>
                      <a:gd name="T1" fmla="*/ 2147483647 h 16"/>
                      <a:gd name="T2" fmla="*/ 0 w 18"/>
                      <a:gd name="T3" fmla="*/ 2147483647 h 16"/>
                      <a:gd name="T4" fmla="*/ 0 w 18"/>
                      <a:gd name="T5" fmla="*/ 2147483647 h 16"/>
                      <a:gd name="T6" fmla="*/ 0 w 18"/>
                      <a:gd name="T7" fmla="*/ 2147483647 h 16"/>
                      <a:gd name="T8" fmla="*/ 2147483647 w 18"/>
                      <a:gd name="T9" fmla="*/ 2147483647 h 16"/>
                      <a:gd name="T10" fmla="*/ 2147483647 w 18"/>
                      <a:gd name="T11" fmla="*/ 2147483647 h 16"/>
                      <a:gd name="T12" fmla="*/ 2147483647 w 18"/>
                      <a:gd name="T13" fmla="*/ 2147483647 h 16"/>
                      <a:gd name="T14" fmla="*/ 2147483647 w 18"/>
                      <a:gd name="T15" fmla="*/ 2147483647 h 16"/>
                      <a:gd name="T16" fmla="*/ 2147483647 w 18"/>
                      <a:gd name="T17" fmla="*/ 2147483647 h 16"/>
                      <a:gd name="T18" fmla="*/ 2147483647 w 18"/>
                      <a:gd name="T19" fmla="*/ 2147483647 h 16"/>
                      <a:gd name="T20" fmla="*/ 2147483647 w 18"/>
                      <a:gd name="T21" fmla="*/ 2147483647 h 16"/>
                      <a:gd name="T22" fmla="*/ 2147483647 w 18"/>
                      <a:gd name="T23" fmla="*/ 2147483647 h 16"/>
                      <a:gd name="T24" fmla="*/ 2147483647 w 18"/>
                      <a:gd name="T25" fmla="*/ 2147483647 h 16"/>
                      <a:gd name="T26" fmla="*/ 2147483647 w 18"/>
                      <a:gd name="T27" fmla="*/ 2147483647 h 16"/>
                      <a:gd name="T28" fmla="*/ 2147483647 w 18"/>
                      <a:gd name="T29" fmla="*/ 2147483647 h 16"/>
                      <a:gd name="T30" fmla="*/ 2147483647 w 18"/>
                      <a:gd name="T31" fmla="*/ 2147483647 h 16"/>
                      <a:gd name="T32" fmla="*/ 2147483647 w 18"/>
                      <a:gd name="T33" fmla="*/ 2147483647 h 16"/>
                      <a:gd name="T34" fmla="*/ 2147483647 w 18"/>
                      <a:gd name="T35" fmla="*/ 2147483647 h 16"/>
                      <a:gd name="T36" fmla="*/ 2147483647 w 18"/>
                      <a:gd name="T37" fmla="*/ 2147483647 h 16"/>
                      <a:gd name="T38" fmla="*/ 2147483647 w 18"/>
                      <a:gd name="T39" fmla="*/ 2147483647 h 16"/>
                      <a:gd name="T40" fmla="*/ 2147483647 w 18"/>
                      <a:gd name="T41" fmla="*/ 2147483647 h 16"/>
                      <a:gd name="T42" fmla="*/ 2147483647 w 18"/>
                      <a:gd name="T43" fmla="*/ 2147483647 h 16"/>
                      <a:gd name="T44" fmla="*/ 2147483647 w 18"/>
                      <a:gd name="T45" fmla="*/ 2147483647 h 16"/>
                      <a:gd name="T46" fmla="*/ 2147483647 w 18"/>
                      <a:gd name="T47" fmla="*/ 2147483647 h 16"/>
                      <a:gd name="T48" fmla="*/ 2147483647 w 18"/>
                      <a:gd name="T49" fmla="*/ 2147483647 h 16"/>
                      <a:gd name="T50" fmla="*/ 2147483647 w 18"/>
                      <a:gd name="T51" fmla="*/ 2147483647 h 16"/>
                      <a:gd name="T52" fmla="*/ 2147483647 w 18"/>
                      <a:gd name="T53" fmla="*/ 2147483647 h 16"/>
                      <a:gd name="T54" fmla="*/ 2147483647 w 18"/>
                      <a:gd name="T55" fmla="*/ 0 h 16"/>
                      <a:gd name="T56" fmla="*/ 2147483647 w 18"/>
                      <a:gd name="T57" fmla="*/ 0 h 16"/>
                      <a:gd name="T58" fmla="*/ 2147483647 w 18"/>
                      <a:gd name="T59" fmla="*/ 0 h 16"/>
                      <a:gd name="T60" fmla="*/ 2147483647 w 18"/>
                      <a:gd name="T61" fmla="*/ 0 h 16"/>
                      <a:gd name="T62" fmla="*/ 2147483647 w 18"/>
                      <a:gd name="T63" fmla="*/ 0 h 16"/>
                      <a:gd name="T64" fmla="*/ 2147483647 w 18"/>
                      <a:gd name="T65" fmla="*/ 0 h 16"/>
                      <a:gd name="T66" fmla="*/ 2147483647 w 18"/>
                      <a:gd name="T67" fmla="*/ 0 h 16"/>
                      <a:gd name="T68" fmla="*/ 2147483647 w 18"/>
                      <a:gd name="T69" fmla="*/ 2147483647 h 16"/>
                      <a:gd name="T70" fmla="*/ 2147483647 w 18"/>
                      <a:gd name="T71" fmla="*/ 2147483647 h 16"/>
                      <a:gd name="T72" fmla="*/ 2147483647 w 18"/>
                      <a:gd name="T73" fmla="*/ 2147483647 h 16"/>
                      <a:gd name="T74" fmla="*/ 0 w 18"/>
                      <a:gd name="T75" fmla="*/ 2147483647 h 16"/>
                      <a:gd name="T76" fmla="*/ 0 w 18"/>
                      <a:gd name="T77" fmla="*/ 2147483647 h 16"/>
                      <a:gd name="T78" fmla="*/ 0 w 18"/>
                      <a:gd name="T79" fmla="*/ 2147483647 h 16"/>
                      <a:gd name="T80" fmla="*/ 0 w 18"/>
                      <a:gd name="T81" fmla="*/ 2147483647 h 16"/>
                      <a:gd name="T82" fmla="*/ 0 w 18"/>
                      <a:gd name="T83" fmla="*/ 2147483647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
                      <a:gd name="T127" fmla="*/ 0 h 16"/>
                      <a:gd name="T128" fmla="*/ 18 w 18"/>
                      <a:gd name="T129" fmla="*/ 16 h 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 h="16">
                        <a:moveTo>
                          <a:pt x="0" y="8"/>
                        </a:moveTo>
                        <a:lnTo>
                          <a:pt x="0" y="10"/>
                        </a:lnTo>
                        <a:lnTo>
                          <a:pt x="0" y="13"/>
                        </a:lnTo>
                        <a:lnTo>
                          <a:pt x="3" y="13"/>
                        </a:lnTo>
                        <a:lnTo>
                          <a:pt x="3" y="16"/>
                        </a:lnTo>
                        <a:lnTo>
                          <a:pt x="6" y="16"/>
                        </a:lnTo>
                        <a:lnTo>
                          <a:pt x="9" y="16"/>
                        </a:lnTo>
                        <a:lnTo>
                          <a:pt x="12" y="16"/>
                        </a:lnTo>
                        <a:lnTo>
                          <a:pt x="15" y="16"/>
                        </a:lnTo>
                        <a:lnTo>
                          <a:pt x="15" y="13"/>
                        </a:lnTo>
                        <a:lnTo>
                          <a:pt x="18" y="13"/>
                        </a:lnTo>
                        <a:lnTo>
                          <a:pt x="18" y="10"/>
                        </a:lnTo>
                        <a:lnTo>
                          <a:pt x="18" y="8"/>
                        </a:lnTo>
                        <a:lnTo>
                          <a:pt x="18" y="5"/>
                        </a:lnTo>
                        <a:lnTo>
                          <a:pt x="18" y="3"/>
                        </a:lnTo>
                        <a:lnTo>
                          <a:pt x="15" y="3"/>
                        </a:lnTo>
                        <a:lnTo>
                          <a:pt x="15" y="0"/>
                        </a:lnTo>
                        <a:lnTo>
                          <a:pt x="12" y="0"/>
                        </a:lnTo>
                        <a:lnTo>
                          <a:pt x="9" y="0"/>
                        </a:lnTo>
                        <a:lnTo>
                          <a:pt x="6" y="0"/>
                        </a:lnTo>
                        <a:lnTo>
                          <a:pt x="3" y="3"/>
                        </a:lnTo>
                        <a:lnTo>
                          <a:pt x="0" y="5"/>
                        </a:lnTo>
                        <a:lnTo>
                          <a:pt x="0" y="8"/>
                        </a:lnTo>
                        <a:close/>
                      </a:path>
                    </a:pathLst>
                  </a:custGeom>
                  <a:solidFill>
                    <a:srgbClr val="EB7500"/>
                  </a:solidFill>
                  <a:ln w="9525">
                    <a:solidFill>
                      <a:srgbClr val="0066FF"/>
                    </a:solidFill>
                    <a:round/>
                    <a:headEnd/>
                    <a:tailEnd/>
                  </a:ln>
                </p:spPr>
                <p:txBody>
                  <a:bodyPr/>
                  <a:lstStyle/>
                  <a:p>
                    <a:endParaRPr lang="en-US" sz="1200"/>
                  </a:p>
                </p:txBody>
              </p:sp>
              <p:sp>
                <p:nvSpPr>
                  <p:cNvPr id="11311" name="Freeform 120"/>
                  <p:cNvSpPr>
                    <a:spLocks/>
                  </p:cNvSpPr>
                  <p:nvPr/>
                </p:nvSpPr>
                <p:spPr bwMode="auto">
                  <a:xfrm>
                    <a:off x="7496175" y="4508500"/>
                    <a:ext cx="28575" cy="28575"/>
                  </a:xfrm>
                  <a:custGeom>
                    <a:avLst/>
                    <a:gdLst>
                      <a:gd name="T0" fmla="*/ 0 w 18"/>
                      <a:gd name="T1" fmla="*/ 2147483647 h 18"/>
                      <a:gd name="T2" fmla="*/ 0 w 18"/>
                      <a:gd name="T3" fmla="*/ 2147483647 h 18"/>
                      <a:gd name="T4" fmla="*/ 0 w 18"/>
                      <a:gd name="T5" fmla="*/ 2147483647 h 18"/>
                      <a:gd name="T6" fmla="*/ 0 w 18"/>
                      <a:gd name="T7" fmla="*/ 2147483647 h 18"/>
                      <a:gd name="T8" fmla="*/ 2147483647 w 18"/>
                      <a:gd name="T9" fmla="*/ 2147483647 h 18"/>
                      <a:gd name="T10" fmla="*/ 2147483647 w 18"/>
                      <a:gd name="T11" fmla="*/ 2147483647 h 18"/>
                      <a:gd name="T12" fmla="*/ 2147483647 w 18"/>
                      <a:gd name="T13" fmla="*/ 2147483647 h 18"/>
                      <a:gd name="T14" fmla="*/ 2147483647 w 18"/>
                      <a:gd name="T15" fmla="*/ 2147483647 h 18"/>
                      <a:gd name="T16" fmla="*/ 2147483647 w 18"/>
                      <a:gd name="T17" fmla="*/ 2147483647 h 18"/>
                      <a:gd name="T18" fmla="*/ 2147483647 w 18"/>
                      <a:gd name="T19" fmla="*/ 2147483647 h 18"/>
                      <a:gd name="T20" fmla="*/ 2147483647 w 18"/>
                      <a:gd name="T21" fmla="*/ 2147483647 h 18"/>
                      <a:gd name="T22" fmla="*/ 2147483647 w 18"/>
                      <a:gd name="T23" fmla="*/ 2147483647 h 18"/>
                      <a:gd name="T24" fmla="*/ 2147483647 w 18"/>
                      <a:gd name="T25" fmla="*/ 2147483647 h 18"/>
                      <a:gd name="T26" fmla="*/ 2147483647 w 18"/>
                      <a:gd name="T27" fmla="*/ 2147483647 h 18"/>
                      <a:gd name="T28" fmla="*/ 2147483647 w 18"/>
                      <a:gd name="T29" fmla="*/ 2147483647 h 18"/>
                      <a:gd name="T30" fmla="*/ 2147483647 w 18"/>
                      <a:gd name="T31" fmla="*/ 2147483647 h 18"/>
                      <a:gd name="T32" fmla="*/ 2147483647 w 18"/>
                      <a:gd name="T33" fmla="*/ 2147483647 h 18"/>
                      <a:gd name="T34" fmla="*/ 2147483647 w 18"/>
                      <a:gd name="T35" fmla="*/ 2147483647 h 18"/>
                      <a:gd name="T36" fmla="*/ 2147483647 w 18"/>
                      <a:gd name="T37" fmla="*/ 2147483647 h 18"/>
                      <a:gd name="T38" fmla="*/ 2147483647 w 18"/>
                      <a:gd name="T39" fmla="*/ 2147483647 h 18"/>
                      <a:gd name="T40" fmla="*/ 2147483647 w 18"/>
                      <a:gd name="T41" fmla="*/ 2147483647 h 18"/>
                      <a:gd name="T42" fmla="*/ 2147483647 w 18"/>
                      <a:gd name="T43" fmla="*/ 2147483647 h 18"/>
                      <a:gd name="T44" fmla="*/ 2147483647 w 18"/>
                      <a:gd name="T45" fmla="*/ 2147483647 h 18"/>
                      <a:gd name="T46" fmla="*/ 2147483647 w 18"/>
                      <a:gd name="T47" fmla="*/ 2147483647 h 18"/>
                      <a:gd name="T48" fmla="*/ 2147483647 w 18"/>
                      <a:gd name="T49" fmla="*/ 2147483647 h 18"/>
                      <a:gd name="T50" fmla="*/ 2147483647 w 18"/>
                      <a:gd name="T51" fmla="*/ 2147483647 h 18"/>
                      <a:gd name="T52" fmla="*/ 2147483647 w 18"/>
                      <a:gd name="T53" fmla="*/ 2147483647 h 18"/>
                      <a:gd name="T54" fmla="*/ 2147483647 w 18"/>
                      <a:gd name="T55" fmla="*/ 2147483647 h 18"/>
                      <a:gd name="T56" fmla="*/ 2147483647 w 18"/>
                      <a:gd name="T57" fmla="*/ 2147483647 h 18"/>
                      <a:gd name="T58" fmla="*/ 2147483647 w 18"/>
                      <a:gd name="T59" fmla="*/ 0 h 18"/>
                      <a:gd name="T60" fmla="*/ 2147483647 w 18"/>
                      <a:gd name="T61" fmla="*/ 0 h 18"/>
                      <a:gd name="T62" fmla="*/ 2147483647 w 18"/>
                      <a:gd name="T63" fmla="*/ 0 h 18"/>
                      <a:gd name="T64" fmla="*/ 2147483647 w 18"/>
                      <a:gd name="T65" fmla="*/ 2147483647 h 18"/>
                      <a:gd name="T66" fmla="*/ 2147483647 w 18"/>
                      <a:gd name="T67" fmla="*/ 2147483647 h 18"/>
                      <a:gd name="T68" fmla="*/ 2147483647 w 18"/>
                      <a:gd name="T69" fmla="*/ 2147483647 h 18"/>
                      <a:gd name="T70" fmla="*/ 2147483647 w 18"/>
                      <a:gd name="T71" fmla="*/ 2147483647 h 18"/>
                      <a:gd name="T72" fmla="*/ 2147483647 w 18"/>
                      <a:gd name="T73" fmla="*/ 2147483647 h 18"/>
                      <a:gd name="T74" fmla="*/ 0 w 18"/>
                      <a:gd name="T75" fmla="*/ 2147483647 h 18"/>
                      <a:gd name="T76" fmla="*/ 0 w 18"/>
                      <a:gd name="T77" fmla="*/ 2147483647 h 18"/>
                      <a:gd name="T78" fmla="*/ 0 w 18"/>
                      <a:gd name="T79" fmla="*/ 2147483647 h 18"/>
                      <a:gd name="T80" fmla="*/ 0 w 18"/>
                      <a:gd name="T81" fmla="*/ 2147483647 h 18"/>
                      <a:gd name="T82" fmla="*/ 0 w 18"/>
                      <a:gd name="T83" fmla="*/ 2147483647 h 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
                      <a:gd name="T127" fmla="*/ 0 h 18"/>
                      <a:gd name="T128" fmla="*/ 18 w 18"/>
                      <a:gd name="T129" fmla="*/ 18 h 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 h="18">
                        <a:moveTo>
                          <a:pt x="0" y="8"/>
                        </a:moveTo>
                        <a:lnTo>
                          <a:pt x="0" y="11"/>
                        </a:lnTo>
                        <a:lnTo>
                          <a:pt x="0" y="13"/>
                        </a:lnTo>
                        <a:lnTo>
                          <a:pt x="3" y="13"/>
                        </a:lnTo>
                        <a:lnTo>
                          <a:pt x="3" y="16"/>
                        </a:lnTo>
                        <a:lnTo>
                          <a:pt x="6" y="16"/>
                        </a:lnTo>
                        <a:lnTo>
                          <a:pt x="9" y="18"/>
                        </a:lnTo>
                        <a:lnTo>
                          <a:pt x="12" y="18"/>
                        </a:lnTo>
                        <a:lnTo>
                          <a:pt x="12" y="16"/>
                        </a:lnTo>
                        <a:lnTo>
                          <a:pt x="15" y="16"/>
                        </a:lnTo>
                        <a:lnTo>
                          <a:pt x="18" y="13"/>
                        </a:lnTo>
                        <a:lnTo>
                          <a:pt x="18" y="11"/>
                        </a:lnTo>
                        <a:lnTo>
                          <a:pt x="18" y="8"/>
                        </a:lnTo>
                        <a:lnTo>
                          <a:pt x="18" y="6"/>
                        </a:lnTo>
                        <a:lnTo>
                          <a:pt x="15" y="3"/>
                        </a:lnTo>
                        <a:lnTo>
                          <a:pt x="12" y="3"/>
                        </a:lnTo>
                        <a:lnTo>
                          <a:pt x="12" y="0"/>
                        </a:lnTo>
                        <a:lnTo>
                          <a:pt x="9" y="0"/>
                        </a:lnTo>
                        <a:lnTo>
                          <a:pt x="6" y="3"/>
                        </a:lnTo>
                        <a:lnTo>
                          <a:pt x="3" y="3"/>
                        </a:lnTo>
                        <a:lnTo>
                          <a:pt x="3" y="6"/>
                        </a:lnTo>
                        <a:lnTo>
                          <a:pt x="0" y="6"/>
                        </a:lnTo>
                        <a:lnTo>
                          <a:pt x="0" y="8"/>
                        </a:lnTo>
                        <a:close/>
                      </a:path>
                    </a:pathLst>
                  </a:custGeom>
                  <a:solidFill>
                    <a:srgbClr val="EB7500"/>
                  </a:solidFill>
                  <a:ln w="9525">
                    <a:solidFill>
                      <a:srgbClr val="0066FF"/>
                    </a:solidFill>
                    <a:round/>
                    <a:headEnd/>
                    <a:tailEnd/>
                  </a:ln>
                </p:spPr>
                <p:txBody>
                  <a:bodyPr/>
                  <a:lstStyle/>
                  <a:p>
                    <a:endParaRPr lang="en-US" sz="1200"/>
                  </a:p>
                </p:txBody>
              </p:sp>
              <p:grpSp>
                <p:nvGrpSpPr>
                  <p:cNvPr id="17" name="Group 16"/>
                  <p:cNvGrpSpPr/>
                  <p:nvPr/>
                </p:nvGrpSpPr>
                <p:grpSpPr>
                  <a:xfrm>
                    <a:off x="6262688" y="2957513"/>
                    <a:ext cx="1238250" cy="327025"/>
                    <a:chOff x="6262688" y="2957513"/>
                    <a:chExt cx="1238250" cy="327025"/>
                  </a:xfrm>
                </p:grpSpPr>
                <p:sp>
                  <p:nvSpPr>
                    <p:cNvPr id="11299" name="Freeform 81"/>
                    <p:cNvSpPr>
                      <a:spLocks/>
                    </p:cNvSpPr>
                    <p:nvPr/>
                  </p:nvSpPr>
                  <p:spPr bwMode="auto">
                    <a:xfrm>
                      <a:off x="6300788" y="2957513"/>
                      <a:ext cx="1200150" cy="255587"/>
                    </a:xfrm>
                    <a:custGeom>
                      <a:avLst/>
                      <a:gdLst>
                        <a:gd name="T0" fmla="*/ 2147483647 w 756"/>
                        <a:gd name="T1" fmla="*/ 0 h 161"/>
                        <a:gd name="T2" fmla="*/ 0 w 756"/>
                        <a:gd name="T3" fmla="*/ 0 h 161"/>
                        <a:gd name="T4" fmla="*/ 0 w 756"/>
                        <a:gd name="T5" fmla="*/ 2147483647 h 161"/>
                        <a:gd name="T6" fmla="*/ 0 60000 65536"/>
                        <a:gd name="T7" fmla="*/ 0 60000 65536"/>
                        <a:gd name="T8" fmla="*/ 0 60000 65536"/>
                        <a:gd name="T9" fmla="*/ 0 w 756"/>
                        <a:gd name="T10" fmla="*/ 0 h 161"/>
                        <a:gd name="T11" fmla="*/ 756 w 756"/>
                        <a:gd name="T12" fmla="*/ 161 h 161"/>
                      </a:gdLst>
                      <a:ahLst/>
                      <a:cxnLst>
                        <a:cxn ang="T6">
                          <a:pos x="T0" y="T1"/>
                        </a:cxn>
                        <a:cxn ang="T7">
                          <a:pos x="T2" y="T3"/>
                        </a:cxn>
                        <a:cxn ang="T8">
                          <a:pos x="T4" y="T5"/>
                        </a:cxn>
                      </a:cxnLst>
                      <a:rect l="T9" t="T10" r="T11" b="T12"/>
                      <a:pathLst>
                        <a:path w="756" h="161">
                          <a:moveTo>
                            <a:pt x="756" y="0"/>
                          </a:moveTo>
                          <a:lnTo>
                            <a:pt x="0" y="0"/>
                          </a:lnTo>
                          <a:lnTo>
                            <a:pt x="0" y="161"/>
                          </a:lnTo>
                        </a:path>
                      </a:pathLst>
                    </a:custGeom>
                    <a:noFill/>
                    <a:ln w="19050">
                      <a:solidFill>
                        <a:srgbClr val="0066FF"/>
                      </a:solidFill>
                      <a:round/>
                      <a:headEnd/>
                      <a:tailEnd/>
                    </a:ln>
                  </p:spPr>
                  <p:txBody>
                    <a:bodyPr/>
                    <a:lstStyle/>
                    <a:p>
                      <a:endParaRPr lang="en-US" sz="1200"/>
                    </a:p>
                  </p:txBody>
                </p:sp>
                <p:sp>
                  <p:nvSpPr>
                    <p:cNvPr id="11298" name="Freeform 80"/>
                    <p:cNvSpPr>
                      <a:spLocks/>
                    </p:cNvSpPr>
                    <p:nvPr/>
                  </p:nvSpPr>
                  <p:spPr bwMode="auto">
                    <a:xfrm>
                      <a:off x="6262688" y="3214688"/>
                      <a:ext cx="77787" cy="69850"/>
                    </a:xfrm>
                    <a:custGeom>
                      <a:avLst/>
                      <a:gdLst>
                        <a:gd name="T0" fmla="*/ 2147483647 w 49"/>
                        <a:gd name="T1" fmla="*/ 0 h 44"/>
                        <a:gd name="T2" fmla="*/ 0 w 49"/>
                        <a:gd name="T3" fmla="*/ 0 h 44"/>
                        <a:gd name="T4" fmla="*/ 2147483647 w 49"/>
                        <a:gd name="T5" fmla="*/ 2147483647 h 44"/>
                        <a:gd name="T6" fmla="*/ 2147483647 w 49"/>
                        <a:gd name="T7" fmla="*/ 0 h 44"/>
                        <a:gd name="T8" fmla="*/ 2147483647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49" y="0"/>
                          </a:moveTo>
                          <a:lnTo>
                            <a:pt x="0" y="0"/>
                          </a:lnTo>
                          <a:lnTo>
                            <a:pt x="24" y="44"/>
                          </a:lnTo>
                          <a:lnTo>
                            <a:pt x="49" y="0"/>
                          </a:lnTo>
                          <a:close/>
                        </a:path>
                      </a:pathLst>
                    </a:custGeom>
                    <a:solidFill>
                      <a:srgbClr val="0066FF"/>
                    </a:solidFill>
                    <a:ln w="9525">
                      <a:solidFill>
                        <a:srgbClr val="0066FF"/>
                      </a:solidFill>
                      <a:round/>
                      <a:headEnd/>
                      <a:tailEnd/>
                    </a:ln>
                  </p:spPr>
                  <p:txBody>
                    <a:bodyPr/>
                    <a:lstStyle/>
                    <a:p>
                      <a:endParaRPr lang="en-US" sz="1200"/>
                    </a:p>
                  </p:txBody>
                </p:sp>
              </p:grpSp>
              <p:grpSp>
                <p:nvGrpSpPr>
                  <p:cNvPr id="16" name="Group 15"/>
                  <p:cNvGrpSpPr/>
                  <p:nvPr/>
                </p:nvGrpSpPr>
                <p:grpSpPr>
                  <a:xfrm>
                    <a:off x="6262688" y="1827213"/>
                    <a:ext cx="1238250" cy="300037"/>
                    <a:chOff x="6262688" y="1827213"/>
                    <a:chExt cx="1238250" cy="300037"/>
                  </a:xfrm>
                </p:grpSpPr>
                <p:sp>
                  <p:nvSpPr>
                    <p:cNvPr id="11276" name="Freeform 8"/>
                    <p:cNvSpPr>
                      <a:spLocks/>
                    </p:cNvSpPr>
                    <p:nvPr/>
                  </p:nvSpPr>
                  <p:spPr bwMode="auto">
                    <a:xfrm>
                      <a:off x="6300788" y="1827213"/>
                      <a:ext cx="1200150" cy="255587"/>
                    </a:xfrm>
                    <a:custGeom>
                      <a:avLst/>
                      <a:gdLst>
                        <a:gd name="T0" fmla="*/ 2147483647 w 756"/>
                        <a:gd name="T1" fmla="*/ 0 h 161"/>
                        <a:gd name="T2" fmla="*/ 0 w 756"/>
                        <a:gd name="T3" fmla="*/ 0 h 161"/>
                        <a:gd name="T4" fmla="*/ 0 w 756"/>
                        <a:gd name="T5" fmla="*/ 2147483647 h 161"/>
                        <a:gd name="T6" fmla="*/ 0 60000 65536"/>
                        <a:gd name="T7" fmla="*/ 0 60000 65536"/>
                        <a:gd name="T8" fmla="*/ 0 60000 65536"/>
                        <a:gd name="T9" fmla="*/ 0 w 756"/>
                        <a:gd name="T10" fmla="*/ 0 h 161"/>
                        <a:gd name="T11" fmla="*/ 756 w 756"/>
                        <a:gd name="T12" fmla="*/ 161 h 161"/>
                      </a:gdLst>
                      <a:ahLst/>
                      <a:cxnLst>
                        <a:cxn ang="T6">
                          <a:pos x="T0" y="T1"/>
                        </a:cxn>
                        <a:cxn ang="T7">
                          <a:pos x="T2" y="T3"/>
                        </a:cxn>
                        <a:cxn ang="T8">
                          <a:pos x="T4" y="T5"/>
                        </a:cxn>
                      </a:cxnLst>
                      <a:rect l="T9" t="T10" r="T11" b="T12"/>
                      <a:pathLst>
                        <a:path w="756" h="161">
                          <a:moveTo>
                            <a:pt x="756" y="0"/>
                          </a:moveTo>
                          <a:lnTo>
                            <a:pt x="0" y="0"/>
                          </a:lnTo>
                          <a:lnTo>
                            <a:pt x="0" y="161"/>
                          </a:lnTo>
                        </a:path>
                      </a:pathLst>
                    </a:custGeom>
                    <a:noFill/>
                    <a:ln w="19050">
                      <a:solidFill>
                        <a:srgbClr val="0066FF"/>
                      </a:solidFill>
                      <a:round/>
                      <a:headEnd/>
                      <a:tailEnd/>
                    </a:ln>
                  </p:spPr>
                  <p:txBody>
                    <a:bodyPr/>
                    <a:lstStyle/>
                    <a:p>
                      <a:endParaRPr lang="en-US" sz="1200"/>
                    </a:p>
                  </p:txBody>
                </p:sp>
                <p:sp>
                  <p:nvSpPr>
                    <p:cNvPr id="11292" name="Freeform 60"/>
                    <p:cNvSpPr>
                      <a:spLocks/>
                    </p:cNvSpPr>
                    <p:nvPr/>
                  </p:nvSpPr>
                  <p:spPr bwMode="auto">
                    <a:xfrm>
                      <a:off x="6262688" y="2057400"/>
                      <a:ext cx="77787" cy="69850"/>
                    </a:xfrm>
                    <a:custGeom>
                      <a:avLst/>
                      <a:gdLst>
                        <a:gd name="T0" fmla="*/ 2147483647 w 49"/>
                        <a:gd name="T1" fmla="*/ 0 h 44"/>
                        <a:gd name="T2" fmla="*/ 0 w 49"/>
                        <a:gd name="T3" fmla="*/ 0 h 44"/>
                        <a:gd name="T4" fmla="*/ 2147483647 w 49"/>
                        <a:gd name="T5" fmla="*/ 2147483647 h 44"/>
                        <a:gd name="T6" fmla="*/ 2147483647 w 49"/>
                        <a:gd name="T7" fmla="*/ 0 h 44"/>
                        <a:gd name="T8" fmla="*/ 2147483647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49" y="0"/>
                          </a:moveTo>
                          <a:lnTo>
                            <a:pt x="0" y="0"/>
                          </a:lnTo>
                          <a:lnTo>
                            <a:pt x="24" y="44"/>
                          </a:lnTo>
                          <a:lnTo>
                            <a:pt x="49" y="0"/>
                          </a:lnTo>
                          <a:close/>
                        </a:path>
                      </a:pathLst>
                    </a:custGeom>
                    <a:solidFill>
                      <a:srgbClr val="0066FF"/>
                    </a:solidFill>
                    <a:ln w="9525">
                      <a:solidFill>
                        <a:srgbClr val="0066FF"/>
                      </a:solidFill>
                      <a:round/>
                      <a:headEnd/>
                      <a:tailEnd/>
                    </a:ln>
                  </p:spPr>
                  <p:txBody>
                    <a:bodyPr/>
                    <a:lstStyle/>
                    <a:p>
                      <a:endParaRPr lang="en-US" sz="1200"/>
                    </a:p>
                  </p:txBody>
                </p:sp>
              </p:grpSp>
              <p:grpSp>
                <p:nvGrpSpPr>
                  <p:cNvPr id="18" name="Group 17"/>
                  <p:cNvGrpSpPr/>
                  <p:nvPr/>
                </p:nvGrpSpPr>
                <p:grpSpPr>
                  <a:xfrm>
                    <a:off x="6281738" y="4919663"/>
                    <a:ext cx="1243012" cy="307975"/>
                    <a:chOff x="6281738" y="4919663"/>
                    <a:chExt cx="1243012" cy="307975"/>
                  </a:xfrm>
                </p:grpSpPr>
                <p:sp>
                  <p:nvSpPr>
                    <p:cNvPr id="11275" name="Freeform 7"/>
                    <p:cNvSpPr>
                      <a:spLocks/>
                    </p:cNvSpPr>
                    <p:nvPr/>
                  </p:nvSpPr>
                  <p:spPr bwMode="auto">
                    <a:xfrm>
                      <a:off x="6324600" y="4919663"/>
                      <a:ext cx="1200150" cy="255587"/>
                    </a:xfrm>
                    <a:custGeom>
                      <a:avLst/>
                      <a:gdLst>
                        <a:gd name="T0" fmla="*/ 0 w 756"/>
                        <a:gd name="T1" fmla="*/ 2147483647 h 161"/>
                        <a:gd name="T2" fmla="*/ 0 w 756"/>
                        <a:gd name="T3" fmla="*/ 0 h 161"/>
                        <a:gd name="T4" fmla="*/ 2147483647 w 756"/>
                        <a:gd name="T5" fmla="*/ 0 h 161"/>
                        <a:gd name="T6" fmla="*/ 0 60000 65536"/>
                        <a:gd name="T7" fmla="*/ 0 60000 65536"/>
                        <a:gd name="T8" fmla="*/ 0 60000 65536"/>
                        <a:gd name="T9" fmla="*/ 0 w 756"/>
                        <a:gd name="T10" fmla="*/ 0 h 161"/>
                        <a:gd name="T11" fmla="*/ 756 w 756"/>
                        <a:gd name="T12" fmla="*/ 161 h 161"/>
                      </a:gdLst>
                      <a:ahLst/>
                      <a:cxnLst>
                        <a:cxn ang="T6">
                          <a:pos x="T0" y="T1"/>
                        </a:cxn>
                        <a:cxn ang="T7">
                          <a:pos x="T2" y="T3"/>
                        </a:cxn>
                        <a:cxn ang="T8">
                          <a:pos x="T4" y="T5"/>
                        </a:cxn>
                      </a:cxnLst>
                      <a:rect l="T9" t="T10" r="T11" b="T12"/>
                      <a:pathLst>
                        <a:path w="756" h="161">
                          <a:moveTo>
                            <a:pt x="0" y="161"/>
                          </a:moveTo>
                          <a:lnTo>
                            <a:pt x="0" y="0"/>
                          </a:lnTo>
                          <a:lnTo>
                            <a:pt x="756" y="0"/>
                          </a:lnTo>
                        </a:path>
                      </a:pathLst>
                    </a:custGeom>
                    <a:noFill/>
                    <a:ln w="19050">
                      <a:solidFill>
                        <a:srgbClr val="0066FF"/>
                      </a:solidFill>
                      <a:round/>
                      <a:headEnd/>
                      <a:tailEnd/>
                    </a:ln>
                  </p:spPr>
                  <p:txBody>
                    <a:bodyPr/>
                    <a:lstStyle/>
                    <a:p>
                      <a:endParaRPr lang="en-US" sz="1200"/>
                    </a:p>
                  </p:txBody>
                </p:sp>
                <p:sp>
                  <p:nvSpPr>
                    <p:cNvPr id="11307" name="Freeform 111"/>
                    <p:cNvSpPr>
                      <a:spLocks/>
                    </p:cNvSpPr>
                    <p:nvPr/>
                  </p:nvSpPr>
                  <p:spPr bwMode="auto">
                    <a:xfrm>
                      <a:off x="6281738" y="5157788"/>
                      <a:ext cx="77787" cy="69850"/>
                    </a:xfrm>
                    <a:custGeom>
                      <a:avLst/>
                      <a:gdLst>
                        <a:gd name="T0" fmla="*/ 2147483647 w 49"/>
                        <a:gd name="T1" fmla="*/ 0 h 44"/>
                        <a:gd name="T2" fmla="*/ 0 w 49"/>
                        <a:gd name="T3" fmla="*/ 0 h 44"/>
                        <a:gd name="T4" fmla="*/ 2147483647 w 49"/>
                        <a:gd name="T5" fmla="*/ 2147483647 h 44"/>
                        <a:gd name="T6" fmla="*/ 2147483647 w 49"/>
                        <a:gd name="T7" fmla="*/ 0 h 44"/>
                        <a:gd name="T8" fmla="*/ 2147483647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49" y="0"/>
                          </a:moveTo>
                          <a:lnTo>
                            <a:pt x="0" y="0"/>
                          </a:lnTo>
                          <a:lnTo>
                            <a:pt x="24" y="44"/>
                          </a:lnTo>
                          <a:lnTo>
                            <a:pt x="49" y="0"/>
                          </a:lnTo>
                          <a:close/>
                        </a:path>
                      </a:pathLst>
                    </a:custGeom>
                    <a:solidFill>
                      <a:srgbClr val="0066FF"/>
                    </a:solidFill>
                    <a:ln w="9525">
                      <a:solidFill>
                        <a:srgbClr val="0066FF"/>
                      </a:solidFill>
                      <a:round/>
                      <a:headEnd/>
                      <a:tailEnd/>
                    </a:ln>
                  </p:spPr>
                  <p:txBody>
                    <a:bodyPr/>
                    <a:lstStyle/>
                    <a:p>
                      <a:endParaRPr lang="en-US" sz="1200"/>
                    </a:p>
                  </p:txBody>
                </p:sp>
              </p:grpSp>
            </p:grpSp>
          </p:grpSp>
        </p:grpSp>
      </p:grpSp>
      <p:grpSp>
        <p:nvGrpSpPr>
          <p:cNvPr id="28" name="Group 27"/>
          <p:cNvGrpSpPr/>
          <p:nvPr/>
        </p:nvGrpSpPr>
        <p:grpSpPr>
          <a:xfrm>
            <a:off x="7089969" y="3564162"/>
            <a:ext cx="3398519" cy="1972191"/>
            <a:chOff x="5076825" y="4005263"/>
            <a:chExt cx="3398519" cy="1972191"/>
          </a:xfrm>
        </p:grpSpPr>
        <p:sp>
          <p:nvSpPr>
            <p:cNvPr id="11386" name="Freeform 35"/>
            <p:cNvSpPr>
              <a:spLocks/>
            </p:cNvSpPr>
            <p:nvPr/>
          </p:nvSpPr>
          <p:spPr bwMode="auto">
            <a:xfrm>
              <a:off x="7762875" y="5575300"/>
              <a:ext cx="82550" cy="69850"/>
            </a:xfrm>
            <a:custGeom>
              <a:avLst/>
              <a:gdLst>
                <a:gd name="T0" fmla="*/ 0 w 52"/>
                <a:gd name="T1" fmla="*/ 0 h 44"/>
                <a:gd name="T2" fmla="*/ 2147483647 w 52"/>
                <a:gd name="T3" fmla="*/ 2147483647 h 44"/>
                <a:gd name="T4" fmla="*/ 2147483647 w 52"/>
                <a:gd name="T5" fmla="*/ 2147483647 h 44"/>
                <a:gd name="T6" fmla="*/ 2147483647 w 52"/>
                <a:gd name="T7" fmla="*/ 0 h 44"/>
                <a:gd name="T8" fmla="*/ 2147483647 w 52"/>
                <a:gd name="T9" fmla="*/ 0 h 44"/>
                <a:gd name="T10" fmla="*/ 0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0" y="0"/>
                  </a:moveTo>
                  <a:lnTo>
                    <a:pt x="3" y="44"/>
                  </a:lnTo>
                  <a:lnTo>
                    <a:pt x="52" y="21"/>
                  </a:lnTo>
                  <a:lnTo>
                    <a:pt x="3" y="0"/>
                  </a:lnTo>
                  <a:lnTo>
                    <a:pt x="0" y="0"/>
                  </a:lnTo>
                  <a:close/>
                </a:path>
              </a:pathLst>
            </a:custGeom>
            <a:solidFill>
              <a:srgbClr val="000000"/>
            </a:solidFill>
            <a:ln w="9525">
              <a:noFill/>
              <a:round/>
              <a:headEnd/>
              <a:tailEnd/>
            </a:ln>
          </p:spPr>
          <p:txBody>
            <a:bodyPr/>
            <a:lstStyle/>
            <a:p>
              <a:endParaRPr lang="en-US" sz="1200"/>
            </a:p>
          </p:txBody>
        </p:sp>
        <p:sp>
          <p:nvSpPr>
            <p:cNvPr id="11380" name="Rectangle 63"/>
            <p:cNvSpPr>
              <a:spLocks noChangeArrowheads="1"/>
            </p:cNvSpPr>
            <p:nvPr/>
          </p:nvSpPr>
          <p:spPr bwMode="auto">
            <a:xfrm>
              <a:off x="7885113" y="5541963"/>
              <a:ext cx="590231" cy="184666"/>
            </a:xfrm>
            <a:prstGeom prst="rect">
              <a:avLst/>
            </a:prstGeom>
            <a:noFill/>
            <a:ln w="9525">
              <a:noFill/>
              <a:miter lim="800000"/>
              <a:headEnd/>
              <a:tailEnd/>
            </a:ln>
          </p:spPr>
          <p:txBody>
            <a:bodyPr wrap="none" lIns="0" tIns="0" rIns="0" bIns="0">
              <a:spAutoFit/>
            </a:bodyPr>
            <a:lstStyle/>
            <a:p>
              <a:r>
                <a:rPr lang="en-US" sz="1200" dirty="0">
                  <a:solidFill>
                    <a:srgbClr val="000000"/>
                  </a:solidFill>
                  <a:latin typeface="Arial" charset="0"/>
                </a:rPr>
                <a:t>result 31</a:t>
              </a:r>
              <a:endParaRPr lang="en-US" sz="1200" dirty="0"/>
            </a:p>
          </p:txBody>
        </p:sp>
        <p:sp>
          <p:nvSpPr>
            <p:cNvPr id="11387" name="Line 112"/>
            <p:cNvSpPr>
              <a:spLocks noChangeShapeType="1"/>
            </p:cNvSpPr>
            <p:nvPr/>
          </p:nvSpPr>
          <p:spPr bwMode="auto">
            <a:xfrm flipH="1" flipV="1">
              <a:off x="6510338" y="5610225"/>
              <a:ext cx="1281112" cy="0"/>
            </a:xfrm>
            <a:prstGeom prst="line">
              <a:avLst/>
            </a:prstGeom>
            <a:noFill/>
            <a:ln w="19050">
              <a:solidFill>
                <a:srgbClr val="000000"/>
              </a:solidFill>
              <a:round/>
              <a:headEnd/>
              <a:tailEnd/>
            </a:ln>
          </p:spPr>
          <p:txBody>
            <a:bodyPr/>
            <a:lstStyle/>
            <a:p>
              <a:endParaRPr lang="en-US" sz="1200"/>
            </a:p>
          </p:txBody>
        </p:sp>
        <p:grpSp>
          <p:nvGrpSpPr>
            <p:cNvPr id="25" name="Group 24"/>
            <p:cNvGrpSpPr/>
            <p:nvPr/>
          </p:nvGrpSpPr>
          <p:grpSpPr>
            <a:xfrm>
              <a:off x="5076825" y="4005263"/>
              <a:ext cx="1433513" cy="1972191"/>
              <a:chOff x="5076825" y="4005263"/>
              <a:chExt cx="1433513" cy="1972191"/>
            </a:xfrm>
          </p:grpSpPr>
          <p:sp>
            <p:nvSpPr>
              <p:cNvPr id="11279" name="Freeform 22"/>
              <p:cNvSpPr>
                <a:spLocks/>
              </p:cNvSpPr>
              <p:nvPr/>
            </p:nvSpPr>
            <p:spPr bwMode="auto">
              <a:xfrm>
                <a:off x="6048375" y="5157788"/>
                <a:ext cx="82550" cy="69850"/>
              </a:xfrm>
              <a:custGeom>
                <a:avLst/>
                <a:gdLst>
                  <a:gd name="T0" fmla="*/ 2147483647 w 52"/>
                  <a:gd name="T1" fmla="*/ 0 h 44"/>
                  <a:gd name="T2" fmla="*/ 0 w 52"/>
                  <a:gd name="T3" fmla="*/ 0 h 44"/>
                  <a:gd name="T4" fmla="*/ 2147483647 w 52"/>
                  <a:gd name="T5" fmla="*/ 2147483647 h 44"/>
                  <a:gd name="T6" fmla="*/ 2147483647 w 52"/>
                  <a:gd name="T7" fmla="*/ 0 h 44"/>
                  <a:gd name="T8" fmla="*/ 2147483647 w 52"/>
                  <a:gd name="T9" fmla="*/ 0 h 44"/>
                  <a:gd name="T10" fmla="*/ 2147483647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49" y="0"/>
                    </a:moveTo>
                    <a:lnTo>
                      <a:pt x="0" y="0"/>
                    </a:lnTo>
                    <a:lnTo>
                      <a:pt x="24" y="44"/>
                    </a:lnTo>
                    <a:lnTo>
                      <a:pt x="52" y="0"/>
                    </a:lnTo>
                    <a:lnTo>
                      <a:pt x="49" y="0"/>
                    </a:lnTo>
                    <a:close/>
                  </a:path>
                </a:pathLst>
              </a:custGeom>
              <a:solidFill>
                <a:srgbClr val="000000"/>
              </a:solidFill>
              <a:ln w="9525">
                <a:noFill/>
                <a:round/>
                <a:headEnd/>
                <a:tailEnd/>
              </a:ln>
            </p:spPr>
            <p:txBody>
              <a:bodyPr/>
              <a:lstStyle/>
              <a:p>
                <a:endParaRPr lang="en-US" sz="1200"/>
              </a:p>
            </p:txBody>
          </p:sp>
          <p:sp>
            <p:nvSpPr>
              <p:cNvPr id="11280" name="Line 23"/>
              <p:cNvSpPr>
                <a:spLocks noChangeShapeType="1"/>
              </p:cNvSpPr>
              <p:nvPr/>
            </p:nvSpPr>
            <p:spPr bwMode="auto">
              <a:xfrm flipV="1">
                <a:off x="6081713" y="4768850"/>
                <a:ext cx="0" cy="406400"/>
              </a:xfrm>
              <a:prstGeom prst="line">
                <a:avLst/>
              </a:prstGeom>
              <a:noFill/>
              <a:ln w="19050">
                <a:solidFill>
                  <a:srgbClr val="000000"/>
                </a:solidFill>
                <a:round/>
                <a:headEnd/>
                <a:tailEnd/>
              </a:ln>
            </p:spPr>
            <p:txBody>
              <a:bodyPr/>
              <a:lstStyle/>
              <a:p>
                <a:endParaRPr lang="en-US" sz="1200"/>
              </a:p>
            </p:txBody>
          </p:sp>
          <p:sp>
            <p:nvSpPr>
              <p:cNvPr id="11301" name="Freeform 105"/>
              <p:cNvSpPr>
                <a:spLocks/>
              </p:cNvSpPr>
              <p:nvPr/>
            </p:nvSpPr>
            <p:spPr bwMode="auto">
              <a:xfrm>
                <a:off x="6067425" y="4595813"/>
                <a:ext cx="33338" cy="23812"/>
              </a:xfrm>
              <a:custGeom>
                <a:avLst/>
                <a:gdLst>
                  <a:gd name="T0" fmla="*/ 0 w 21"/>
                  <a:gd name="T1" fmla="*/ 2147483647 h 15"/>
                  <a:gd name="T2" fmla="*/ 0 w 21"/>
                  <a:gd name="T3" fmla="*/ 2147483647 h 15"/>
                  <a:gd name="T4" fmla="*/ 0 w 21"/>
                  <a:gd name="T5" fmla="*/ 2147483647 h 15"/>
                  <a:gd name="T6" fmla="*/ 2147483647 w 21"/>
                  <a:gd name="T7" fmla="*/ 2147483647 h 15"/>
                  <a:gd name="T8" fmla="*/ 2147483647 w 21"/>
                  <a:gd name="T9" fmla="*/ 2147483647 h 15"/>
                  <a:gd name="T10" fmla="*/ 2147483647 w 21"/>
                  <a:gd name="T11" fmla="*/ 2147483647 h 15"/>
                  <a:gd name="T12" fmla="*/ 2147483647 w 21"/>
                  <a:gd name="T13" fmla="*/ 2147483647 h 15"/>
                  <a:gd name="T14" fmla="*/ 2147483647 w 21"/>
                  <a:gd name="T15" fmla="*/ 2147483647 h 15"/>
                  <a:gd name="T16" fmla="*/ 2147483647 w 21"/>
                  <a:gd name="T17" fmla="*/ 2147483647 h 15"/>
                  <a:gd name="T18" fmla="*/ 2147483647 w 21"/>
                  <a:gd name="T19" fmla="*/ 2147483647 h 15"/>
                  <a:gd name="T20" fmla="*/ 2147483647 w 21"/>
                  <a:gd name="T21" fmla="*/ 2147483647 h 15"/>
                  <a:gd name="T22" fmla="*/ 2147483647 w 21"/>
                  <a:gd name="T23" fmla="*/ 2147483647 h 15"/>
                  <a:gd name="T24" fmla="*/ 2147483647 w 21"/>
                  <a:gd name="T25" fmla="*/ 2147483647 h 15"/>
                  <a:gd name="T26" fmla="*/ 2147483647 w 21"/>
                  <a:gd name="T27" fmla="*/ 2147483647 h 15"/>
                  <a:gd name="T28" fmla="*/ 2147483647 w 21"/>
                  <a:gd name="T29" fmla="*/ 2147483647 h 15"/>
                  <a:gd name="T30" fmla="*/ 2147483647 w 21"/>
                  <a:gd name="T31" fmla="*/ 2147483647 h 15"/>
                  <a:gd name="T32" fmla="*/ 2147483647 w 21"/>
                  <a:gd name="T33" fmla="*/ 2147483647 h 15"/>
                  <a:gd name="T34" fmla="*/ 2147483647 w 21"/>
                  <a:gd name="T35" fmla="*/ 2147483647 h 15"/>
                  <a:gd name="T36" fmla="*/ 2147483647 w 21"/>
                  <a:gd name="T37" fmla="*/ 2147483647 h 15"/>
                  <a:gd name="T38" fmla="*/ 2147483647 w 21"/>
                  <a:gd name="T39" fmla="*/ 2147483647 h 15"/>
                  <a:gd name="T40" fmla="*/ 2147483647 w 21"/>
                  <a:gd name="T41" fmla="*/ 2147483647 h 15"/>
                  <a:gd name="T42" fmla="*/ 2147483647 w 21"/>
                  <a:gd name="T43" fmla="*/ 2147483647 h 15"/>
                  <a:gd name="T44" fmla="*/ 2147483647 w 21"/>
                  <a:gd name="T45" fmla="*/ 2147483647 h 15"/>
                  <a:gd name="T46" fmla="*/ 2147483647 w 21"/>
                  <a:gd name="T47" fmla="*/ 2147483647 h 15"/>
                  <a:gd name="T48" fmla="*/ 2147483647 w 21"/>
                  <a:gd name="T49" fmla="*/ 2147483647 h 15"/>
                  <a:gd name="T50" fmla="*/ 2147483647 w 21"/>
                  <a:gd name="T51" fmla="*/ 2147483647 h 15"/>
                  <a:gd name="T52" fmla="*/ 2147483647 w 21"/>
                  <a:gd name="T53" fmla="*/ 2147483647 h 15"/>
                  <a:gd name="T54" fmla="*/ 2147483647 w 21"/>
                  <a:gd name="T55" fmla="*/ 2147483647 h 15"/>
                  <a:gd name="T56" fmla="*/ 2147483647 w 21"/>
                  <a:gd name="T57" fmla="*/ 0 h 15"/>
                  <a:gd name="T58" fmla="*/ 2147483647 w 21"/>
                  <a:gd name="T59" fmla="*/ 0 h 15"/>
                  <a:gd name="T60" fmla="*/ 2147483647 w 21"/>
                  <a:gd name="T61" fmla="*/ 0 h 15"/>
                  <a:gd name="T62" fmla="*/ 2147483647 w 21"/>
                  <a:gd name="T63" fmla="*/ 0 h 15"/>
                  <a:gd name="T64" fmla="*/ 2147483647 w 21"/>
                  <a:gd name="T65" fmla="*/ 0 h 15"/>
                  <a:gd name="T66" fmla="*/ 2147483647 w 21"/>
                  <a:gd name="T67" fmla="*/ 2147483647 h 15"/>
                  <a:gd name="T68" fmla="*/ 2147483647 w 21"/>
                  <a:gd name="T69" fmla="*/ 2147483647 h 15"/>
                  <a:gd name="T70" fmla="*/ 2147483647 w 21"/>
                  <a:gd name="T71" fmla="*/ 2147483647 h 15"/>
                  <a:gd name="T72" fmla="*/ 2147483647 w 21"/>
                  <a:gd name="T73" fmla="*/ 2147483647 h 15"/>
                  <a:gd name="T74" fmla="*/ 2147483647 w 21"/>
                  <a:gd name="T75" fmla="*/ 2147483647 h 15"/>
                  <a:gd name="T76" fmla="*/ 0 w 21"/>
                  <a:gd name="T77" fmla="*/ 2147483647 h 15"/>
                  <a:gd name="T78" fmla="*/ 0 w 21"/>
                  <a:gd name="T79" fmla="*/ 2147483647 h 15"/>
                  <a:gd name="T80" fmla="*/ 0 w 21"/>
                  <a:gd name="T81" fmla="*/ 2147483647 h 15"/>
                  <a:gd name="T82" fmla="*/ 0 w 21"/>
                  <a:gd name="T83" fmla="*/ 2147483647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
                  <a:gd name="T127" fmla="*/ 0 h 15"/>
                  <a:gd name="T128" fmla="*/ 21 w 21"/>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 h="15">
                    <a:moveTo>
                      <a:pt x="0" y="8"/>
                    </a:moveTo>
                    <a:lnTo>
                      <a:pt x="0" y="10"/>
                    </a:lnTo>
                    <a:lnTo>
                      <a:pt x="3" y="13"/>
                    </a:lnTo>
                    <a:lnTo>
                      <a:pt x="3" y="15"/>
                    </a:lnTo>
                    <a:lnTo>
                      <a:pt x="6" y="15"/>
                    </a:lnTo>
                    <a:lnTo>
                      <a:pt x="9" y="15"/>
                    </a:lnTo>
                    <a:lnTo>
                      <a:pt x="12" y="15"/>
                    </a:lnTo>
                    <a:lnTo>
                      <a:pt x="15" y="15"/>
                    </a:lnTo>
                    <a:lnTo>
                      <a:pt x="18" y="15"/>
                    </a:lnTo>
                    <a:lnTo>
                      <a:pt x="18" y="13"/>
                    </a:lnTo>
                    <a:lnTo>
                      <a:pt x="18" y="10"/>
                    </a:lnTo>
                    <a:lnTo>
                      <a:pt x="21" y="8"/>
                    </a:lnTo>
                    <a:lnTo>
                      <a:pt x="18" y="8"/>
                    </a:lnTo>
                    <a:lnTo>
                      <a:pt x="18" y="5"/>
                    </a:lnTo>
                    <a:lnTo>
                      <a:pt x="18" y="2"/>
                    </a:lnTo>
                    <a:lnTo>
                      <a:pt x="15" y="2"/>
                    </a:lnTo>
                    <a:lnTo>
                      <a:pt x="12" y="0"/>
                    </a:lnTo>
                    <a:lnTo>
                      <a:pt x="9" y="0"/>
                    </a:lnTo>
                    <a:lnTo>
                      <a:pt x="6" y="0"/>
                    </a:lnTo>
                    <a:lnTo>
                      <a:pt x="6" y="2"/>
                    </a:lnTo>
                    <a:lnTo>
                      <a:pt x="3" y="2"/>
                    </a:lnTo>
                    <a:lnTo>
                      <a:pt x="3" y="5"/>
                    </a:lnTo>
                    <a:lnTo>
                      <a:pt x="0" y="5"/>
                    </a:lnTo>
                    <a:lnTo>
                      <a:pt x="0" y="8"/>
                    </a:lnTo>
                    <a:close/>
                  </a:path>
                </a:pathLst>
              </a:custGeom>
              <a:solidFill>
                <a:srgbClr val="000000"/>
              </a:solidFill>
              <a:ln w="9525">
                <a:noFill/>
                <a:round/>
                <a:headEnd/>
                <a:tailEnd/>
              </a:ln>
            </p:spPr>
            <p:txBody>
              <a:bodyPr/>
              <a:lstStyle/>
              <a:p>
                <a:endParaRPr lang="en-US" sz="1200"/>
              </a:p>
            </p:txBody>
          </p:sp>
          <p:sp>
            <p:nvSpPr>
              <p:cNvPr id="11302" name="Freeform 106"/>
              <p:cNvSpPr>
                <a:spLocks/>
              </p:cNvSpPr>
              <p:nvPr/>
            </p:nvSpPr>
            <p:spPr bwMode="auto">
              <a:xfrm>
                <a:off x="6067425" y="4681538"/>
                <a:ext cx="33338" cy="25400"/>
              </a:xfrm>
              <a:custGeom>
                <a:avLst/>
                <a:gdLst>
                  <a:gd name="T0" fmla="*/ 0 w 21"/>
                  <a:gd name="T1" fmla="*/ 2147483647 h 16"/>
                  <a:gd name="T2" fmla="*/ 0 w 21"/>
                  <a:gd name="T3" fmla="*/ 2147483647 h 16"/>
                  <a:gd name="T4" fmla="*/ 0 w 21"/>
                  <a:gd name="T5" fmla="*/ 2147483647 h 16"/>
                  <a:gd name="T6" fmla="*/ 2147483647 w 21"/>
                  <a:gd name="T7" fmla="*/ 2147483647 h 16"/>
                  <a:gd name="T8" fmla="*/ 2147483647 w 21"/>
                  <a:gd name="T9" fmla="*/ 2147483647 h 16"/>
                  <a:gd name="T10" fmla="*/ 2147483647 w 21"/>
                  <a:gd name="T11" fmla="*/ 2147483647 h 16"/>
                  <a:gd name="T12" fmla="*/ 2147483647 w 21"/>
                  <a:gd name="T13" fmla="*/ 2147483647 h 16"/>
                  <a:gd name="T14" fmla="*/ 2147483647 w 21"/>
                  <a:gd name="T15" fmla="*/ 2147483647 h 16"/>
                  <a:gd name="T16" fmla="*/ 2147483647 w 21"/>
                  <a:gd name="T17" fmla="*/ 2147483647 h 16"/>
                  <a:gd name="T18" fmla="*/ 2147483647 w 21"/>
                  <a:gd name="T19" fmla="*/ 2147483647 h 16"/>
                  <a:gd name="T20" fmla="*/ 2147483647 w 21"/>
                  <a:gd name="T21" fmla="*/ 2147483647 h 16"/>
                  <a:gd name="T22" fmla="*/ 2147483647 w 21"/>
                  <a:gd name="T23" fmla="*/ 2147483647 h 16"/>
                  <a:gd name="T24" fmla="*/ 2147483647 w 21"/>
                  <a:gd name="T25" fmla="*/ 2147483647 h 16"/>
                  <a:gd name="T26" fmla="*/ 2147483647 w 21"/>
                  <a:gd name="T27" fmla="*/ 2147483647 h 16"/>
                  <a:gd name="T28" fmla="*/ 2147483647 w 21"/>
                  <a:gd name="T29" fmla="*/ 2147483647 h 16"/>
                  <a:gd name="T30" fmla="*/ 2147483647 w 21"/>
                  <a:gd name="T31" fmla="*/ 2147483647 h 16"/>
                  <a:gd name="T32" fmla="*/ 2147483647 w 21"/>
                  <a:gd name="T33" fmla="*/ 2147483647 h 16"/>
                  <a:gd name="T34" fmla="*/ 2147483647 w 21"/>
                  <a:gd name="T35" fmla="*/ 2147483647 h 16"/>
                  <a:gd name="T36" fmla="*/ 2147483647 w 21"/>
                  <a:gd name="T37" fmla="*/ 2147483647 h 16"/>
                  <a:gd name="T38" fmla="*/ 2147483647 w 21"/>
                  <a:gd name="T39" fmla="*/ 2147483647 h 16"/>
                  <a:gd name="T40" fmla="*/ 2147483647 w 21"/>
                  <a:gd name="T41" fmla="*/ 2147483647 h 16"/>
                  <a:gd name="T42" fmla="*/ 2147483647 w 21"/>
                  <a:gd name="T43" fmla="*/ 2147483647 h 16"/>
                  <a:gd name="T44" fmla="*/ 2147483647 w 21"/>
                  <a:gd name="T45" fmla="*/ 2147483647 h 16"/>
                  <a:gd name="T46" fmla="*/ 2147483647 w 21"/>
                  <a:gd name="T47" fmla="*/ 2147483647 h 16"/>
                  <a:gd name="T48" fmla="*/ 2147483647 w 21"/>
                  <a:gd name="T49" fmla="*/ 2147483647 h 16"/>
                  <a:gd name="T50" fmla="*/ 2147483647 w 21"/>
                  <a:gd name="T51" fmla="*/ 2147483647 h 16"/>
                  <a:gd name="T52" fmla="*/ 2147483647 w 21"/>
                  <a:gd name="T53" fmla="*/ 2147483647 h 16"/>
                  <a:gd name="T54" fmla="*/ 2147483647 w 21"/>
                  <a:gd name="T55" fmla="*/ 0 h 16"/>
                  <a:gd name="T56" fmla="*/ 2147483647 w 21"/>
                  <a:gd name="T57" fmla="*/ 0 h 16"/>
                  <a:gd name="T58" fmla="*/ 2147483647 w 21"/>
                  <a:gd name="T59" fmla="*/ 0 h 16"/>
                  <a:gd name="T60" fmla="*/ 2147483647 w 21"/>
                  <a:gd name="T61" fmla="*/ 0 h 16"/>
                  <a:gd name="T62" fmla="*/ 2147483647 w 21"/>
                  <a:gd name="T63" fmla="*/ 0 h 16"/>
                  <a:gd name="T64" fmla="*/ 2147483647 w 21"/>
                  <a:gd name="T65" fmla="*/ 0 h 16"/>
                  <a:gd name="T66" fmla="*/ 2147483647 w 21"/>
                  <a:gd name="T67" fmla="*/ 0 h 16"/>
                  <a:gd name="T68" fmla="*/ 2147483647 w 21"/>
                  <a:gd name="T69" fmla="*/ 2147483647 h 16"/>
                  <a:gd name="T70" fmla="*/ 2147483647 w 21"/>
                  <a:gd name="T71" fmla="*/ 2147483647 h 16"/>
                  <a:gd name="T72" fmla="*/ 2147483647 w 21"/>
                  <a:gd name="T73" fmla="*/ 2147483647 h 16"/>
                  <a:gd name="T74" fmla="*/ 2147483647 w 21"/>
                  <a:gd name="T75" fmla="*/ 2147483647 h 16"/>
                  <a:gd name="T76" fmla="*/ 0 w 21"/>
                  <a:gd name="T77" fmla="*/ 2147483647 h 16"/>
                  <a:gd name="T78" fmla="*/ 0 w 21"/>
                  <a:gd name="T79" fmla="*/ 2147483647 h 16"/>
                  <a:gd name="T80" fmla="*/ 0 w 21"/>
                  <a:gd name="T81" fmla="*/ 2147483647 h 16"/>
                  <a:gd name="T82" fmla="*/ 0 w 21"/>
                  <a:gd name="T83" fmla="*/ 2147483647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
                  <a:gd name="T127" fmla="*/ 0 h 16"/>
                  <a:gd name="T128" fmla="*/ 21 w 21"/>
                  <a:gd name="T129" fmla="*/ 16 h 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 h="16">
                    <a:moveTo>
                      <a:pt x="0" y="8"/>
                    </a:moveTo>
                    <a:lnTo>
                      <a:pt x="0" y="10"/>
                    </a:lnTo>
                    <a:lnTo>
                      <a:pt x="3" y="13"/>
                    </a:lnTo>
                    <a:lnTo>
                      <a:pt x="6" y="16"/>
                    </a:lnTo>
                    <a:lnTo>
                      <a:pt x="9" y="16"/>
                    </a:lnTo>
                    <a:lnTo>
                      <a:pt x="12" y="16"/>
                    </a:lnTo>
                    <a:lnTo>
                      <a:pt x="15" y="16"/>
                    </a:lnTo>
                    <a:lnTo>
                      <a:pt x="18" y="13"/>
                    </a:lnTo>
                    <a:lnTo>
                      <a:pt x="18" y="10"/>
                    </a:lnTo>
                    <a:lnTo>
                      <a:pt x="21" y="8"/>
                    </a:lnTo>
                    <a:lnTo>
                      <a:pt x="18" y="8"/>
                    </a:lnTo>
                    <a:lnTo>
                      <a:pt x="18" y="5"/>
                    </a:lnTo>
                    <a:lnTo>
                      <a:pt x="18" y="3"/>
                    </a:lnTo>
                    <a:lnTo>
                      <a:pt x="15" y="3"/>
                    </a:lnTo>
                    <a:lnTo>
                      <a:pt x="15" y="0"/>
                    </a:lnTo>
                    <a:lnTo>
                      <a:pt x="12" y="0"/>
                    </a:lnTo>
                    <a:lnTo>
                      <a:pt x="9" y="0"/>
                    </a:lnTo>
                    <a:lnTo>
                      <a:pt x="6" y="0"/>
                    </a:lnTo>
                    <a:lnTo>
                      <a:pt x="6" y="3"/>
                    </a:lnTo>
                    <a:lnTo>
                      <a:pt x="3" y="3"/>
                    </a:lnTo>
                    <a:lnTo>
                      <a:pt x="3" y="5"/>
                    </a:lnTo>
                    <a:lnTo>
                      <a:pt x="0" y="5"/>
                    </a:lnTo>
                    <a:lnTo>
                      <a:pt x="0" y="8"/>
                    </a:lnTo>
                    <a:close/>
                  </a:path>
                </a:pathLst>
              </a:custGeom>
              <a:solidFill>
                <a:srgbClr val="000000"/>
              </a:solidFill>
              <a:ln w="9525">
                <a:noFill/>
                <a:round/>
                <a:headEnd/>
                <a:tailEnd/>
              </a:ln>
            </p:spPr>
            <p:txBody>
              <a:bodyPr/>
              <a:lstStyle/>
              <a:p>
                <a:endParaRPr lang="en-US" sz="1200"/>
              </a:p>
            </p:txBody>
          </p:sp>
          <p:sp>
            <p:nvSpPr>
              <p:cNvPr id="11303" name="Freeform 107"/>
              <p:cNvSpPr>
                <a:spLocks/>
              </p:cNvSpPr>
              <p:nvPr/>
            </p:nvSpPr>
            <p:spPr bwMode="auto">
              <a:xfrm>
                <a:off x="6067425" y="4508500"/>
                <a:ext cx="33338" cy="28575"/>
              </a:xfrm>
              <a:custGeom>
                <a:avLst/>
                <a:gdLst>
                  <a:gd name="T0" fmla="*/ 0 w 21"/>
                  <a:gd name="T1" fmla="*/ 2147483647 h 18"/>
                  <a:gd name="T2" fmla="*/ 0 w 21"/>
                  <a:gd name="T3" fmla="*/ 2147483647 h 18"/>
                  <a:gd name="T4" fmla="*/ 0 w 21"/>
                  <a:gd name="T5" fmla="*/ 2147483647 h 18"/>
                  <a:gd name="T6" fmla="*/ 2147483647 w 21"/>
                  <a:gd name="T7" fmla="*/ 2147483647 h 18"/>
                  <a:gd name="T8" fmla="*/ 2147483647 w 21"/>
                  <a:gd name="T9" fmla="*/ 2147483647 h 18"/>
                  <a:gd name="T10" fmla="*/ 2147483647 w 21"/>
                  <a:gd name="T11" fmla="*/ 2147483647 h 18"/>
                  <a:gd name="T12" fmla="*/ 2147483647 w 21"/>
                  <a:gd name="T13" fmla="*/ 2147483647 h 18"/>
                  <a:gd name="T14" fmla="*/ 2147483647 w 21"/>
                  <a:gd name="T15" fmla="*/ 2147483647 h 18"/>
                  <a:gd name="T16" fmla="*/ 2147483647 w 21"/>
                  <a:gd name="T17" fmla="*/ 2147483647 h 18"/>
                  <a:gd name="T18" fmla="*/ 2147483647 w 21"/>
                  <a:gd name="T19" fmla="*/ 2147483647 h 18"/>
                  <a:gd name="T20" fmla="*/ 2147483647 w 21"/>
                  <a:gd name="T21" fmla="*/ 2147483647 h 18"/>
                  <a:gd name="T22" fmla="*/ 2147483647 w 21"/>
                  <a:gd name="T23" fmla="*/ 2147483647 h 18"/>
                  <a:gd name="T24" fmla="*/ 2147483647 w 21"/>
                  <a:gd name="T25" fmla="*/ 2147483647 h 18"/>
                  <a:gd name="T26" fmla="*/ 2147483647 w 21"/>
                  <a:gd name="T27" fmla="*/ 2147483647 h 18"/>
                  <a:gd name="T28" fmla="*/ 2147483647 w 21"/>
                  <a:gd name="T29" fmla="*/ 2147483647 h 18"/>
                  <a:gd name="T30" fmla="*/ 2147483647 w 21"/>
                  <a:gd name="T31" fmla="*/ 2147483647 h 18"/>
                  <a:gd name="T32" fmla="*/ 2147483647 w 21"/>
                  <a:gd name="T33" fmla="*/ 2147483647 h 18"/>
                  <a:gd name="T34" fmla="*/ 2147483647 w 21"/>
                  <a:gd name="T35" fmla="*/ 2147483647 h 18"/>
                  <a:gd name="T36" fmla="*/ 2147483647 w 21"/>
                  <a:gd name="T37" fmla="*/ 2147483647 h 18"/>
                  <a:gd name="T38" fmla="*/ 2147483647 w 21"/>
                  <a:gd name="T39" fmla="*/ 2147483647 h 18"/>
                  <a:gd name="T40" fmla="*/ 2147483647 w 21"/>
                  <a:gd name="T41" fmla="*/ 2147483647 h 18"/>
                  <a:gd name="T42" fmla="*/ 2147483647 w 21"/>
                  <a:gd name="T43" fmla="*/ 2147483647 h 18"/>
                  <a:gd name="T44" fmla="*/ 2147483647 w 21"/>
                  <a:gd name="T45" fmla="*/ 2147483647 h 18"/>
                  <a:gd name="T46" fmla="*/ 2147483647 w 21"/>
                  <a:gd name="T47" fmla="*/ 2147483647 h 18"/>
                  <a:gd name="T48" fmla="*/ 2147483647 w 21"/>
                  <a:gd name="T49" fmla="*/ 2147483647 h 18"/>
                  <a:gd name="T50" fmla="*/ 2147483647 w 21"/>
                  <a:gd name="T51" fmla="*/ 2147483647 h 18"/>
                  <a:gd name="T52" fmla="*/ 2147483647 w 21"/>
                  <a:gd name="T53" fmla="*/ 2147483647 h 18"/>
                  <a:gd name="T54" fmla="*/ 2147483647 w 21"/>
                  <a:gd name="T55" fmla="*/ 2147483647 h 18"/>
                  <a:gd name="T56" fmla="*/ 2147483647 w 21"/>
                  <a:gd name="T57" fmla="*/ 2147483647 h 18"/>
                  <a:gd name="T58" fmla="*/ 2147483647 w 21"/>
                  <a:gd name="T59" fmla="*/ 0 h 18"/>
                  <a:gd name="T60" fmla="*/ 2147483647 w 21"/>
                  <a:gd name="T61" fmla="*/ 0 h 18"/>
                  <a:gd name="T62" fmla="*/ 2147483647 w 21"/>
                  <a:gd name="T63" fmla="*/ 0 h 18"/>
                  <a:gd name="T64" fmla="*/ 2147483647 w 21"/>
                  <a:gd name="T65" fmla="*/ 2147483647 h 18"/>
                  <a:gd name="T66" fmla="*/ 2147483647 w 21"/>
                  <a:gd name="T67" fmla="*/ 2147483647 h 18"/>
                  <a:gd name="T68" fmla="*/ 2147483647 w 21"/>
                  <a:gd name="T69" fmla="*/ 2147483647 h 18"/>
                  <a:gd name="T70" fmla="*/ 2147483647 w 21"/>
                  <a:gd name="T71" fmla="*/ 2147483647 h 18"/>
                  <a:gd name="T72" fmla="*/ 2147483647 w 21"/>
                  <a:gd name="T73" fmla="*/ 2147483647 h 18"/>
                  <a:gd name="T74" fmla="*/ 2147483647 w 21"/>
                  <a:gd name="T75" fmla="*/ 2147483647 h 18"/>
                  <a:gd name="T76" fmla="*/ 0 w 21"/>
                  <a:gd name="T77" fmla="*/ 2147483647 h 18"/>
                  <a:gd name="T78" fmla="*/ 0 w 21"/>
                  <a:gd name="T79" fmla="*/ 2147483647 h 18"/>
                  <a:gd name="T80" fmla="*/ 0 w 21"/>
                  <a:gd name="T81" fmla="*/ 2147483647 h 18"/>
                  <a:gd name="T82" fmla="*/ 0 w 21"/>
                  <a:gd name="T83" fmla="*/ 2147483647 h 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
                  <a:gd name="T127" fmla="*/ 0 h 18"/>
                  <a:gd name="T128" fmla="*/ 21 w 21"/>
                  <a:gd name="T129" fmla="*/ 18 h 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 h="18">
                    <a:moveTo>
                      <a:pt x="0" y="8"/>
                    </a:moveTo>
                    <a:lnTo>
                      <a:pt x="0" y="11"/>
                    </a:lnTo>
                    <a:lnTo>
                      <a:pt x="3" y="13"/>
                    </a:lnTo>
                    <a:lnTo>
                      <a:pt x="3" y="16"/>
                    </a:lnTo>
                    <a:lnTo>
                      <a:pt x="6" y="16"/>
                    </a:lnTo>
                    <a:lnTo>
                      <a:pt x="9" y="18"/>
                    </a:lnTo>
                    <a:lnTo>
                      <a:pt x="12" y="18"/>
                    </a:lnTo>
                    <a:lnTo>
                      <a:pt x="12" y="16"/>
                    </a:lnTo>
                    <a:lnTo>
                      <a:pt x="15" y="16"/>
                    </a:lnTo>
                    <a:lnTo>
                      <a:pt x="18" y="16"/>
                    </a:lnTo>
                    <a:lnTo>
                      <a:pt x="18" y="13"/>
                    </a:lnTo>
                    <a:lnTo>
                      <a:pt x="18" y="11"/>
                    </a:lnTo>
                    <a:lnTo>
                      <a:pt x="21" y="8"/>
                    </a:lnTo>
                    <a:lnTo>
                      <a:pt x="18" y="8"/>
                    </a:lnTo>
                    <a:lnTo>
                      <a:pt x="18" y="6"/>
                    </a:lnTo>
                    <a:lnTo>
                      <a:pt x="18" y="3"/>
                    </a:lnTo>
                    <a:lnTo>
                      <a:pt x="15" y="3"/>
                    </a:lnTo>
                    <a:lnTo>
                      <a:pt x="12" y="3"/>
                    </a:lnTo>
                    <a:lnTo>
                      <a:pt x="12" y="0"/>
                    </a:lnTo>
                    <a:lnTo>
                      <a:pt x="9" y="0"/>
                    </a:lnTo>
                    <a:lnTo>
                      <a:pt x="6" y="3"/>
                    </a:lnTo>
                    <a:lnTo>
                      <a:pt x="3" y="3"/>
                    </a:lnTo>
                    <a:lnTo>
                      <a:pt x="3" y="6"/>
                    </a:lnTo>
                    <a:lnTo>
                      <a:pt x="0" y="6"/>
                    </a:lnTo>
                    <a:lnTo>
                      <a:pt x="0" y="8"/>
                    </a:lnTo>
                    <a:close/>
                  </a:path>
                </a:pathLst>
              </a:custGeom>
              <a:solidFill>
                <a:srgbClr val="000000"/>
              </a:solidFill>
              <a:ln w="9525">
                <a:noFill/>
                <a:round/>
                <a:headEnd/>
                <a:tailEnd/>
              </a:ln>
            </p:spPr>
            <p:txBody>
              <a:bodyPr/>
              <a:lstStyle/>
              <a:p>
                <a:endParaRPr lang="en-US" sz="1200"/>
              </a:p>
            </p:txBody>
          </p:sp>
          <p:sp>
            <p:nvSpPr>
              <p:cNvPr id="11304" name="Freeform 108"/>
              <p:cNvSpPr>
                <a:spLocks/>
              </p:cNvSpPr>
              <p:nvPr/>
            </p:nvSpPr>
            <p:spPr bwMode="auto">
              <a:xfrm>
                <a:off x="5219700" y="4595813"/>
                <a:ext cx="33338" cy="23812"/>
              </a:xfrm>
              <a:custGeom>
                <a:avLst/>
                <a:gdLst>
                  <a:gd name="T0" fmla="*/ 0 w 21"/>
                  <a:gd name="T1" fmla="*/ 2147483647 h 15"/>
                  <a:gd name="T2" fmla="*/ 2147483647 w 21"/>
                  <a:gd name="T3" fmla="*/ 2147483647 h 15"/>
                  <a:gd name="T4" fmla="*/ 2147483647 w 21"/>
                  <a:gd name="T5" fmla="*/ 2147483647 h 15"/>
                  <a:gd name="T6" fmla="*/ 2147483647 w 21"/>
                  <a:gd name="T7" fmla="*/ 2147483647 h 15"/>
                  <a:gd name="T8" fmla="*/ 2147483647 w 21"/>
                  <a:gd name="T9" fmla="*/ 2147483647 h 15"/>
                  <a:gd name="T10" fmla="*/ 2147483647 w 21"/>
                  <a:gd name="T11" fmla="*/ 2147483647 h 15"/>
                  <a:gd name="T12" fmla="*/ 2147483647 w 21"/>
                  <a:gd name="T13" fmla="*/ 2147483647 h 15"/>
                  <a:gd name="T14" fmla="*/ 2147483647 w 21"/>
                  <a:gd name="T15" fmla="*/ 2147483647 h 15"/>
                  <a:gd name="T16" fmla="*/ 2147483647 w 21"/>
                  <a:gd name="T17" fmla="*/ 2147483647 h 15"/>
                  <a:gd name="T18" fmla="*/ 2147483647 w 21"/>
                  <a:gd name="T19" fmla="*/ 2147483647 h 15"/>
                  <a:gd name="T20" fmla="*/ 2147483647 w 21"/>
                  <a:gd name="T21" fmla="*/ 2147483647 h 15"/>
                  <a:gd name="T22" fmla="*/ 2147483647 w 21"/>
                  <a:gd name="T23" fmla="*/ 2147483647 h 15"/>
                  <a:gd name="T24" fmla="*/ 2147483647 w 21"/>
                  <a:gd name="T25" fmla="*/ 2147483647 h 15"/>
                  <a:gd name="T26" fmla="*/ 2147483647 w 21"/>
                  <a:gd name="T27" fmla="*/ 2147483647 h 15"/>
                  <a:gd name="T28" fmla="*/ 2147483647 w 21"/>
                  <a:gd name="T29" fmla="*/ 2147483647 h 15"/>
                  <a:gd name="T30" fmla="*/ 2147483647 w 21"/>
                  <a:gd name="T31" fmla="*/ 2147483647 h 15"/>
                  <a:gd name="T32" fmla="*/ 2147483647 w 21"/>
                  <a:gd name="T33" fmla="*/ 2147483647 h 15"/>
                  <a:gd name="T34" fmla="*/ 2147483647 w 21"/>
                  <a:gd name="T35" fmla="*/ 2147483647 h 15"/>
                  <a:gd name="T36" fmla="*/ 2147483647 w 21"/>
                  <a:gd name="T37" fmla="*/ 2147483647 h 15"/>
                  <a:gd name="T38" fmla="*/ 2147483647 w 21"/>
                  <a:gd name="T39" fmla="*/ 2147483647 h 15"/>
                  <a:gd name="T40" fmla="*/ 2147483647 w 21"/>
                  <a:gd name="T41" fmla="*/ 2147483647 h 15"/>
                  <a:gd name="T42" fmla="*/ 2147483647 w 21"/>
                  <a:gd name="T43" fmla="*/ 2147483647 h 15"/>
                  <a:gd name="T44" fmla="*/ 2147483647 w 21"/>
                  <a:gd name="T45" fmla="*/ 2147483647 h 15"/>
                  <a:gd name="T46" fmla="*/ 2147483647 w 21"/>
                  <a:gd name="T47" fmla="*/ 2147483647 h 15"/>
                  <a:gd name="T48" fmla="*/ 2147483647 w 21"/>
                  <a:gd name="T49" fmla="*/ 2147483647 h 15"/>
                  <a:gd name="T50" fmla="*/ 2147483647 w 21"/>
                  <a:gd name="T51" fmla="*/ 2147483647 h 15"/>
                  <a:gd name="T52" fmla="*/ 2147483647 w 21"/>
                  <a:gd name="T53" fmla="*/ 2147483647 h 15"/>
                  <a:gd name="T54" fmla="*/ 2147483647 w 21"/>
                  <a:gd name="T55" fmla="*/ 2147483647 h 15"/>
                  <a:gd name="T56" fmla="*/ 2147483647 w 21"/>
                  <a:gd name="T57" fmla="*/ 0 h 15"/>
                  <a:gd name="T58" fmla="*/ 2147483647 w 21"/>
                  <a:gd name="T59" fmla="*/ 0 h 15"/>
                  <a:gd name="T60" fmla="*/ 2147483647 w 21"/>
                  <a:gd name="T61" fmla="*/ 0 h 15"/>
                  <a:gd name="T62" fmla="*/ 2147483647 w 21"/>
                  <a:gd name="T63" fmla="*/ 0 h 15"/>
                  <a:gd name="T64" fmla="*/ 2147483647 w 21"/>
                  <a:gd name="T65" fmla="*/ 0 h 15"/>
                  <a:gd name="T66" fmla="*/ 2147483647 w 21"/>
                  <a:gd name="T67" fmla="*/ 2147483647 h 15"/>
                  <a:gd name="T68" fmla="*/ 2147483647 w 21"/>
                  <a:gd name="T69" fmla="*/ 2147483647 h 15"/>
                  <a:gd name="T70" fmla="*/ 2147483647 w 21"/>
                  <a:gd name="T71" fmla="*/ 2147483647 h 15"/>
                  <a:gd name="T72" fmla="*/ 2147483647 w 21"/>
                  <a:gd name="T73" fmla="*/ 2147483647 h 15"/>
                  <a:gd name="T74" fmla="*/ 2147483647 w 21"/>
                  <a:gd name="T75" fmla="*/ 2147483647 h 15"/>
                  <a:gd name="T76" fmla="*/ 2147483647 w 21"/>
                  <a:gd name="T77" fmla="*/ 2147483647 h 15"/>
                  <a:gd name="T78" fmla="*/ 2147483647 w 21"/>
                  <a:gd name="T79" fmla="*/ 2147483647 h 15"/>
                  <a:gd name="T80" fmla="*/ 2147483647 w 21"/>
                  <a:gd name="T81" fmla="*/ 2147483647 h 15"/>
                  <a:gd name="T82" fmla="*/ 2147483647 w 21"/>
                  <a:gd name="T83" fmla="*/ 2147483647 h 15"/>
                  <a:gd name="T84" fmla="*/ 0 w 21"/>
                  <a:gd name="T85" fmla="*/ 2147483647 h 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
                  <a:gd name="T130" fmla="*/ 0 h 15"/>
                  <a:gd name="T131" fmla="*/ 21 w 21"/>
                  <a:gd name="T132" fmla="*/ 15 h 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 h="15">
                    <a:moveTo>
                      <a:pt x="0" y="8"/>
                    </a:moveTo>
                    <a:lnTo>
                      <a:pt x="3" y="10"/>
                    </a:lnTo>
                    <a:lnTo>
                      <a:pt x="3" y="13"/>
                    </a:lnTo>
                    <a:lnTo>
                      <a:pt x="3" y="15"/>
                    </a:lnTo>
                    <a:lnTo>
                      <a:pt x="6" y="15"/>
                    </a:lnTo>
                    <a:lnTo>
                      <a:pt x="9" y="15"/>
                    </a:lnTo>
                    <a:lnTo>
                      <a:pt x="12" y="15"/>
                    </a:lnTo>
                    <a:lnTo>
                      <a:pt x="15" y="15"/>
                    </a:lnTo>
                    <a:lnTo>
                      <a:pt x="18" y="15"/>
                    </a:lnTo>
                    <a:lnTo>
                      <a:pt x="18" y="13"/>
                    </a:lnTo>
                    <a:lnTo>
                      <a:pt x="21" y="10"/>
                    </a:lnTo>
                    <a:lnTo>
                      <a:pt x="21" y="8"/>
                    </a:lnTo>
                    <a:lnTo>
                      <a:pt x="21" y="5"/>
                    </a:lnTo>
                    <a:lnTo>
                      <a:pt x="18" y="5"/>
                    </a:lnTo>
                    <a:lnTo>
                      <a:pt x="18" y="2"/>
                    </a:lnTo>
                    <a:lnTo>
                      <a:pt x="15" y="2"/>
                    </a:lnTo>
                    <a:lnTo>
                      <a:pt x="15" y="0"/>
                    </a:lnTo>
                    <a:lnTo>
                      <a:pt x="12" y="0"/>
                    </a:lnTo>
                    <a:lnTo>
                      <a:pt x="9" y="0"/>
                    </a:lnTo>
                    <a:lnTo>
                      <a:pt x="6" y="2"/>
                    </a:lnTo>
                    <a:lnTo>
                      <a:pt x="3" y="2"/>
                    </a:lnTo>
                    <a:lnTo>
                      <a:pt x="3" y="5"/>
                    </a:lnTo>
                    <a:lnTo>
                      <a:pt x="3" y="8"/>
                    </a:lnTo>
                    <a:lnTo>
                      <a:pt x="0" y="8"/>
                    </a:lnTo>
                    <a:close/>
                  </a:path>
                </a:pathLst>
              </a:custGeom>
              <a:solidFill>
                <a:srgbClr val="000000"/>
              </a:solidFill>
              <a:ln w="9525">
                <a:noFill/>
                <a:round/>
                <a:headEnd/>
                <a:tailEnd/>
              </a:ln>
            </p:spPr>
            <p:txBody>
              <a:bodyPr/>
              <a:lstStyle/>
              <a:p>
                <a:endParaRPr lang="en-US" sz="1200"/>
              </a:p>
            </p:txBody>
          </p:sp>
          <p:sp>
            <p:nvSpPr>
              <p:cNvPr id="11305" name="Freeform 109"/>
              <p:cNvSpPr>
                <a:spLocks/>
              </p:cNvSpPr>
              <p:nvPr/>
            </p:nvSpPr>
            <p:spPr bwMode="auto">
              <a:xfrm>
                <a:off x="5219700" y="4681538"/>
                <a:ext cx="33338" cy="25400"/>
              </a:xfrm>
              <a:custGeom>
                <a:avLst/>
                <a:gdLst>
                  <a:gd name="T0" fmla="*/ 0 w 21"/>
                  <a:gd name="T1" fmla="*/ 2147483647 h 16"/>
                  <a:gd name="T2" fmla="*/ 2147483647 w 21"/>
                  <a:gd name="T3" fmla="*/ 2147483647 h 16"/>
                  <a:gd name="T4" fmla="*/ 2147483647 w 21"/>
                  <a:gd name="T5" fmla="*/ 2147483647 h 16"/>
                  <a:gd name="T6" fmla="*/ 2147483647 w 21"/>
                  <a:gd name="T7" fmla="*/ 2147483647 h 16"/>
                  <a:gd name="T8" fmla="*/ 2147483647 w 21"/>
                  <a:gd name="T9" fmla="*/ 2147483647 h 16"/>
                  <a:gd name="T10" fmla="*/ 2147483647 w 21"/>
                  <a:gd name="T11" fmla="*/ 2147483647 h 16"/>
                  <a:gd name="T12" fmla="*/ 2147483647 w 21"/>
                  <a:gd name="T13" fmla="*/ 2147483647 h 16"/>
                  <a:gd name="T14" fmla="*/ 2147483647 w 21"/>
                  <a:gd name="T15" fmla="*/ 2147483647 h 16"/>
                  <a:gd name="T16" fmla="*/ 2147483647 w 21"/>
                  <a:gd name="T17" fmla="*/ 2147483647 h 16"/>
                  <a:gd name="T18" fmla="*/ 2147483647 w 21"/>
                  <a:gd name="T19" fmla="*/ 2147483647 h 16"/>
                  <a:gd name="T20" fmla="*/ 2147483647 w 21"/>
                  <a:gd name="T21" fmla="*/ 2147483647 h 16"/>
                  <a:gd name="T22" fmla="*/ 2147483647 w 21"/>
                  <a:gd name="T23" fmla="*/ 2147483647 h 16"/>
                  <a:gd name="T24" fmla="*/ 2147483647 w 21"/>
                  <a:gd name="T25" fmla="*/ 2147483647 h 16"/>
                  <a:gd name="T26" fmla="*/ 2147483647 w 21"/>
                  <a:gd name="T27" fmla="*/ 2147483647 h 16"/>
                  <a:gd name="T28" fmla="*/ 2147483647 w 21"/>
                  <a:gd name="T29" fmla="*/ 2147483647 h 16"/>
                  <a:gd name="T30" fmla="*/ 2147483647 w 21"/>
                  <a:gd name="T31" fmla="*/ 2147483647 h 16"/>
                  <a:gd name="T32" fmla="*/ 2147483647 w 21"/>
                  <a:gd name="T33" fmla="*/ 2147483647 h 16"/>
                  <a:gd name="T34" fmla="*/ 2147483647 w 21"/>
                  <a:gd name="T35" fmla="*/ 2147483647 h 16"/>
                  <a:gd name="T36" fmla="*/ 2147483647 w 21"/>
                  <a:gd name="T37" fmla="*/ 2147483647 h 16"/>
                  <a:gd name="T38" fmla="*/ 2147483647 w 21"/>
                  <a:gd name="T39" fmla="*/ 2147483647 h 16"/>
                  <a:gd name="T40" fmla="*/ 2147483647 w 21"/>
                  <a:gd name="T41" fmla="*/ 2147483647 h 16"/>
                  <a:gd name="T42" fmla="*/ 2147483647 w 21"/>
                  <a:gd name="T43" fmla="*/ 2147483647 h 16"/>
                  <a:gd name="T44" fmla="*/ 2147483647 w 21"/>
                  <a:gd name="T45" fmla="*/ 2147483647 h 16"/>
                  <a:gd name="T46" fmla="*/ 2147483647 w 21"/>
                  <a:gd name="T47" fmla="*/ 2147483647 h 16"/>
                  <a:gd name="T48" fmla="*/ 2147483647 w 21"/>
                  <a:gd name="T49" fmla="*/ 2147483647 h 16"/>
                  <a:gd name="T50" fmla="*/ 2147483647 w 21"/>
                  <a:gd name="T51" fmla="*/ 2147483647 h 16"/>
                  <a:gd name="T52" fmla="*/ 2147483647 w 21"/>
                  <a:gd name="T53" fmla="*/ 2147483647 h 16"/>
                  <a:gd name="T54" fmla="*/ 2147483647 w 21"/>
                  <a:gd name="T55" fmla="*/ 0 h 16"/>
                  <a:gd name="T56" fmla="*/ 2147483647 w 21"/>
                  <a:gd name="T57" fmla="*/ 0 h 16"/>
                  <a:gd name="T58" fmla="*/ 2147483647 w 21"/>
                  <a:gd name="T59" fmla="*/ 0 h 16"/>
                  <a:gd name="T60" fmla="*/ 2147483647 w 21"/>
                  <a:gd name="T61" fmla="*/ 0 h 16"/>
                  <a:gd name="T62" fmla="*/ 2147483647 w 21"/>
                  <a:gd name="T63" fmla="*/ 0 h 16"/>
                  <a:gd name="T64" fmla="*/ 2147483647 w 21"/>
                  <a:gd name="T65" fmla="*/ 0 h 16"/>
                  <a:gd name="T66" fmla="*/ 2147483647 w 21"/>
                  <a:gd name="T67" fmla="*/ 0 h 16"/>
                  <a:gd name="T68" fmla="*/ 2147483647 w 21"/>
                  <a:gd name="T69" fmla="*/ 2147483647 h 16"/>
                  <a:gd name="T70" fmla="*/ 2147483647 w 21"/>
                  <a:gd name="T71" fmla="*/ 2147483647 h 16"/>
                  <a:gd name="T72" fmla="*/ 2147483647 w 21"/>
                  <a:gd name="T73" fmla="*/ 2147483647 h 16"/>
                  <a:gd name="T74" fmla="*/ 2147483647 w 21"/>
                  <a:gd name="T75" fmla="*/ 2147483647 h 16"/>
                  <a:gd name="T76" fmla="*/ 2147483647 w 21"/>
                  <a:gd name="T77" fmla="*/ 2147483647 h 16"/>
                  <a:gd name="T78" fmla="*/ 2147483647 w 21"/>
                  <a:gd name="T79" fmla="*/ 2147483647 h 16"/>
                  <a:gd name="T80" fmla="*/ 2147483647 w 21"/>
                  <a:gd name="T81" fmla="*/ 2147483647 h 16"/>
                  <a:gd name="T82" fmla="*/ 2147483647 w 21"/>
                  <a:gd name="T83" fmla="*/ 2147483647 h 16"/>
                  <a:gd name="T84" fmla="*/ 0 w 21"/>
                  <a:gd name="T85" fmla="*/ 2147483647 h 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
                  <a:gd name="T130" fmla="*/ 0 h 16"/>
                  <a:gd name="T131" fmla="*/ 21 w 21"/>
                  <a:gd name="T132" fmla="*/ 16 h 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 h="16">
                    <a:moveTo>
                      <a:pt x="0" y="8"/>
                    </a:moveTo>
                    <a:lnTo>
                      <a:pt x="3" y="10"/>
                    </a:lnTo>
                    <a:lnTo>
                      <a:pt x="3" y="13"/>
                    </a:lnTo>
                    <a:lnTo>
                      <a:pt x="6" y="16"/>
                    </a:lnTo>
                    <a:lnTo>
                      <a:pt x="9" y="16"/>
                    </a:lnTo>
                    <a:lnTo>
                      <a:pt x="12" y="16"/>
                    </a:lnTo>
                    <a:lnTo>
                      <a:pt x="15" y="16"/>
                    </a:lnTo>
                    <a:lnTo>
                      <a:pt x="18" y="13"/>
                    </a:lnTo>
                    <a:lnTo>
                      <a:pt x="21" y="10"/>
                    </a:lnTo>
                    <a:lnTo>
                      <a:pt x="21" y="8"/>
                    </a:lnTo>
                    <a:lnTo>
                      <a:pt x="21" y="5"/>
                    </a:lnTo>
                    <a:lnTo>
                      <a:pt x="18" y="5"/>
                    </a:lnTo>
                    <a:lnTo>
                      <a:pt x="18" y="3"/>
                    </a:lnTo>
                    <a:lnTo>
                      <a:pt x="15" y="3"/>
                    </a:lnTo>
                    <a:lnTo>
                      <a:pt x="15" y="0"/>
                    </a:lnTo>
                    <a:lnTo>
                      <a:pt x="12" y="0"/>
                    </a:lnTo>
                    <a:lnTo>
                      <a:pt x="9" y="0"/>
                    </a:lnTo>
                    <a:lnTo>
                      <a:pt x="6" y="0"/>
                    </a:lnTo>
                    <a:lnTo>
                      <a:pt x="6" y="3"/>
                    </a:lnTo>
                    <a:lnTo>
                      <a:pt x="3" y="3"/>
                    </a:lnTo>
                    <a:lnTo>
                      <a:pt x="3" y="5"/>
                    </a:lnTo>
                    <a:lnTo>
                      <a:pt x="3" y="8"/>
                    </a:lnTo>
                    <a:lnTo>
                      <a:pt x="0" y="8"/>
                    </a:lnTo>
                    <a:close/>
                  </a:path>
                </a:pathLst>
              </a:custGeom>
              <a:solidFill>
                <a:srgbClr val="000000"/>
              </a:solidFill>
              <a:ln w="9525">
                <a:noFill/>
                <a:round/>
                <a:headEnd/>
                <a:tailEnd/>
              </a:ln>
            </p:spPr>
            <p:txBody>
              <a:bodyPr/>
              <a:lstStyle/>
              <a:p>
                <a:endParaRPr lang="en-US" sz="1200"/>
              </a:p>
            </p:txBody>
          </p:sp>
          <p:sp>
            <p:nvSpPr>
              <p:cNvPr id="11306" name="Freeform 110"/>
              <p:cNvSpPr>
                <a:spLocks/>
              </p:cNvSpPr>
              <p:nvPr/>
            </p:nvSpPr>
            <p:spPr bwMode="auto">
              <a:xfrm>
                <a:off x="5219700" y="4508500"/>
                <a:ext cx="33338" cy="28575"/>
              </a:xfrm>
              <a:custGeom>
                <a:avLst/>
                <a:gdLst>
                  <a:gd name="T0" fmla="*/ 0 w 21"/>
                  <a:gd name="T1" fmla="*/ 2147483647 h 18"/>
                  <a:gd name="T2" fmla="*/ 2147483647 w 21"/>
                  <a:gd name="T3" fmla="*/ 2147483647 h 18"/>
                  <a:gd name="T4" fmla="*/ 2147483647 w 21"/>
                  <a:gd name="T5" fmla="*/ 2147483647 h 18"/>
                  <a:gd name="T6" fmla="*/ 2147483647 w 21"/>
                  <a:gd name="T7" fmla="*/ 2147483647 h 18"/>
                  <a:gd name="T8" fmla="*/ 2147483647 w 21"/>
                  <a:gd name="T9" fmla="*/ 2147483647 h 18"/>
                  <a:gd name="T10" fmla="*/ 2147483647 w 21"/>
                  <a:gd name="T11" fmla="*/ 2147483647 h 18"/>
                  <a:gd name="T12" fmla="*/ 2147483647 w 21"/>
                  <a:gd name="T13" fmla="*/ 2147483647 h 18"/>
                  <a:gd name="T14" fmla="*/ 2147483647 w 21"/>
                  <a:gd name="T15" fmla="*/ 2147483647 h 18"/>
                  <a:gd name="T16" fmla="*/ 2147483647 w 21"/>
                  <a:gd name="T17" fmla="*/ 2147483647 h 18"/>
                  <a:gd name="T18" fmla="*/ 2147483647 w 21"/>
                  <a:gd name="T19" fmla="*/ 2147483647 h 18"/>
                  <a:gd name="T20" fmla="*/ 2147483647 w 21"/>
                  <a:gd name="T21" fmla="*/ 2147483647 h 18"/>
                  <a:gd name="T22" fmla="*/ 2147483647 w 21"/>
                  <a:gd name="T23" fmla="*/ 2147483647 h 18"/>
                  <a:gd name="T24" fmla="*/ 2147483647 w 21"/>
                  <a:gd name="T25" fmla="*/ 2147483647 h 18"/>
                  <a:gd name="T26" fmla="*/ 2147483647 w 21"/>
                  <a:gd name="T27" fmla="*/ 2147483647 h 18"/>
                  <a:gd name="T28" fmla="*/ 2147483647 w 21"/>
                  <a:gd name="T29" fmla="*/ 2147483647 h 18"/>
                  <a:gd name="T30" fmla="*/ 2147483647 w 21"/>
                  <a:gd name="T31" fmla="*/ 2147483647 h 18"/>
                  <a:gd name="T32" fmla="*/ 2147483647 w 21"/>
                  <a:gd name="T33" fmla="*/ 2147483647 h 18"/>
                  <a:gd name="T34" fmla="*/ 2147483647 w 21"/>
                  <a:gd name="T35" fmla="*/ 2147483647 h 18"/>
                  <a:gd name="T36" fmla="*/ 2147483647 w 21"/>
                  <a:gd name="T37" fmla="*/ 2147483647 h 18"/>
                  <a:gd name="T38" fmla="*/ 2147483647 w 21"/>
                  <a:gd name="T39" fmla="*/ 2147483647 h 18"/>
                  <a:gd name="T40" fmla="*/ 2147483647 w 21"/>
                  <a:gd name="T41" fmla="*/ 2147483647 h 18"/>
                  <a:gd name="T42" fmla="*/ 2147483647 w 21"/>
                  <a:gd name="T43" fmla="*/ 2147483647 h 18"/>
                  <a:gd name="T44" fmla="*/ 2147483647 w 21"/>
                  <a:gd name="T45" fmla="*/ 2147483647 h 18"/>
                  <a:gd name="T46" fmla="*/ 2147483647 w 21"/>
                  <a:gd name="T47" fmla="*/ 2147483647 h 18"/>
                  <a:gd name="T48" fmla="*/ 2147483647 w 21"/>
                  <a:gd name="T49" fmla="*/ 2147483647 h 18"/>
                  <a:gd name="T50" fmla="*/ 2147483647 w 21"/>
                  <a:gd name="T51" fmla="*/ 2147483647 h 18"/>
                  <a:gd name="T52" fmla="*/ 2147483647 w 21"/>
                  <a:gd name="T53" fmla="*/ 2147483647 h 18"/>
                  <a:gd name="T54" fmla="*/ 2147483647 w 21"/>
                  <a:gd name="T55" fmla="*/ 2147483647 h 18"/>
                  <a:gd name="T56" fmla="*/ 2147483647 w 21"/>
                  <a:gd name="T57" fmla="*/ 2147483647 h 18"/>
                  <a:gd name="T58" fmla="*/ 2147483647 w 21"/>
                  <a:gd name="T59" fmla="*/ 0 h 18"/>
                  <a:gd name="T60" fmla="*/ 2147483647 w 21"/>
                  <a:gd name="T61" fmla="*/ 0 h 18"/>
                  <a:gd name="T62" fmla="*/ 2147483647 w 21"/>
                  <a:gd name="T63" fmla="*/ 0 h 18"/>
                  <a:gd name="T64" fmla="*/ 2147483647 w 21"/>
                  <a:gd name="T65" fmla="*/ 2147483647 h 18"/>
                  <a:gd name="T66" fmla="*/ 2147483647 w 21"/>
                  <a:gd name="T67" fmla="*/ 2147483647 h 18"/>
                  <a:gd name="T68" fmla="*/ 2147483647 w 21"/>
                  <a:gd name="T69" fmla="*/ 2147483647 h 18"/>
                  <a:gd name="T70" fmla="*/ 2147483647 w 21"/>
                  <a:gd name="T71" fmla="*/ 2147483647 h 18"/>
                  <a:gd name="T72" fmla="*/ 2147483647 w 21"/>
                  <a:gd name="T73" fmla="*/ 2147483647 h 18"/>
                  <a:gd name="T74" fmla="*/ 2147483647 w 21"/>
                  <a:gd name="T75" fmla="*/ 2147483647 h 18"/>
                  <a:gd name="T76" fmla="*/ 2147483647 w 21"/>
                  <a:gd name="T77" fmla="*/ 2147483647 h 18"/>
                  <a:gd name="T78" fmla="*/ 2147483647 w 21"/>
                  <a:gd name="T79" fmla="*/ 2147483647 h 18"/>
                  <a:gd name="T80" fmla="*/ 2147483647 w 21"/>
                  <a:gd name="T81" fmla="*/ 2147483647 h 18"/>
                  <a:gd name="T82" fmla="*/ 2147483647 w 21"/>
                  <a:gd name="T83" fmla="*/ 2147483647 h 18"/>
                  <a:gd name="T84" fmla="*/ 0 w 21"/>
                  <a:gd name="T85" fmla="*/ 2147483647 h 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
                  <a:gd name="T130" fmla="*/ 0 h 18"/>
                  <a:gd name="T131" fmla="*/ 21 w 21"/>
                  <a:gd name="T132" fmla="*/ 18 h 1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 h="18">
                    <a:moveTo>
                      <a:pt x="0" y="8"/>
                    </a:moveTo>
                    <a:lnTo>
                      <a:pt x="3" y="11"/>
                    </a:lnTo>
                    <a:lnTo>
                      <a:pt x="3" y="13"/>
                    </a:lnTo>
                    <a:lnTo>
                      <a:pt x="3" y="16"/>
                    </a:lnTo>
                    <a:lnTo>
                      <a:pt x="6" y="16"/>
                    </a:lnTo>
                    <a:lnTo>
                      <a:pt x="9" y="16"/>
                    </a:lnTo>
                    <a:lnTo>
                      <a:pt x="9" y="18"/>
                    </a:lnTo>
                    <a:lnTo>
                      <a:pt x="12" y="18"/>
                    </a:lnTo>
                    <a:lnTo>
                      <a:pt x="15" y="16"/>
                    </a:lnTo>
                    <a:lnTo>
                      <a:pt x="18" y="16"/>
                    </a:lnTo>
                    <a:lnTo>
                      <a:pt x="18" y="13"/>
                    </a:lnTo>
                    <a:lnTo>
                      <a:pt x="21" y="11"/>
                    </a:lnTo>
                    <a:lnTo>
                      <a:pt x="21" y="8"/>
                    </a:lnTo>
                    <a:lnTo>
                      <a:pt x="21" y="6"/>
                    </a:lnTo>
                    <a:lnTo>
                      <a:pt x="18" y="6"/>
                    </a:lnTo>
                    <a:lnTo>
                      <a:pt x="18" y="3"/>
                    </a:lnTo>
                    <a:lnTo>
                      <a:pt x="15" y="3"/>
                    </a:lnTo>
                    <a:lnTo>
                      <a:pt x="12" y="0"/>
                    </a:lnTo>
                    <a:lnTo>
                      <a:pt x="9" y="0"/>
                    </a:lnTo>
                    <a:lnTo>
                      <a:pt x="9" y="3"/>
                    </a:lnTo>
                    <a:lnTo>
                      <a:pt x="6" y="3"/>
                    </a:lnTo>
                    <a:lnTo>
                      <a:pt x="3" y="3"/>
                    </a:lnTo>
                    <a:lnTo>
                      <a:pt x="3" y="6"/>
                    </a:lnTo>
                    <a:lnTo>
                      <a:pt x="3" y="8"/>
                    </a:lnTo>
                    <a:lnTo>
                      <a:pt x="0" y="8"/>
                    </a:lnTo>
                    <a:close/>
                  </a:path>
                </a:pathLst>
              </a:custGeom>
              <a:solidFill>
                <a:srgbClr val="000000"/>
              </a:solidFill>
              <a:ln w="9525">
                <a:noFill/>
                <a:round/>
                <a:headEnd/>
                <a:tailEnd/>
              </a:ln>
            </p:spPr>
            <p:txBody>
              <a:bodyPr/>
              <a:lstStyle/>
              <a:p>
                <a:endParaRPr lang="en-US" sz="1200"/>
              </a:p>
            </p:txBody>
          </p:sp>
          <p:sp>
            <p:nvSpPr>
              <p:cNvPr id="11342" name="Rectangle 175"/>
              <p:cNvSpPr>
                <a:spLocks noChangeArrowheads="1"/>
              </p:cNvSpPr>
              <p:nvPr/>
            </p:nvSpPr>
            <p:spPr bwMode="auto">
              <a:xfrm>
                <a:off x="6149975" y="4410075"/>
                <a:ext cx="65" cy="184666"/>
              </a:xfrm>
              <a:prstGeom prst="rect">
                <a:avLst/>
              </a:prstGeom>
              <a:noFill/>
              <a:ln w="9525">
                <a:noFill/>
                <a:miter lim="800000"/>
                <a:headEnd/>
                <a:tailEnd/>
              </a:ln>
            </p:spPr>
            <p:txBody>
              <a:bodyPr wrap="none" lIns="0" tIns="0" rIns="0" bIns="0">
                <a:spAutoFit/>
              </a:bodyPr>
              <a:lstStyle/>
              <a:p>
                <a:endParaRPr lang="en-US" sz="1200"/>
              </a:p>
            </p:txBody>
          </p:sp>
          <p:sp>
            <p:nvSpPr>
              <p:cNvPr id="11378" name="Freeform 70"/>
              <p:cNvSpPr>
                <a:spLocks/>
              </p:cNvSpPr>
              <p:nvPr/>
            </p:nvSpPr>
            <p:spPr bwMode="auto">
              <a:xfrm>
                <a:off x="6046788" y="4395788"/>
                <a:ext cx="82550" cy="69850"/>
              </a:xfrm>
              <a:custGeom>
                <a:avLst/>
                <a:gdLst>
                  <a:gd name="T0" fmla="*/ 2147483647 w 52"/>
                  <a:gd name="T1" fmla="*/ 0 h 44"/>
                  <a:gd name="T2" fmla="*/ 0 w 52"/>
                  <a:gd name="T3" fmla="*/ 0 h 44"/>
                  <a:gd name="T4" fmla="*/ 2147483647 w 52"/>
                  <a:gd name="T5" fmla="*/ 2147483647 h 44"/>
                  <a:gd name="T6" fmla="*/ 2147483647 w 52"/>
                  <a:gd name="T7" fmla="*/ 0 h 44"/>
                  <a:gd name="T8" fmla="*/ 2147483647 w 52"/>
                  <a:gd name="T9" fmla="*/ 0 h 44"/>
                  <a:gd name="T10" fmla="*/ 2147483647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49" y="0"/>
                    </a:moveTo>
                    <a:lnTo>
                      <a:pt x="0" y="0"/>
                    </a:lnTo>
                    <a:lnTo>
                      <a:pt x="24" y="44"/>
                    </a:lnTo>
                    <a:lnTo>
                      <a:pt x="52" y="0"/>
                    </a:lnTo>
                    <a:lnTo>
                      <a:pt x="49" y="0"/>
                    </a:lnTo>
                    <a:close/>
                  </a:path>
                </a:pathLst>
              </a:custGeom>
              <a:solidFill>
                <a:srgbClr val="000000"/>
              </a:solidFill>
              <a:ln w="9525">
                <a:noFill/>
                <a:round/>
                <a:headEnd/>
                <a:tailEnd/>
              </a:ln>
            </p:spPr>
            <p:txBody>
              <a:bodyPr/>
              <a:lstStyle/>
              <a:p>
                <a:endParaRPr lang="en-US" sz="1200"/>
              </a:p>
            </p:txBody>
          </p:sp>
          <p:sp>
            <p:nvSpPr>
              <p:cNvPr id="11379" name="Line 71"/>
              <p:cNvSpPr>
                <a:spLocks noChangeShapeType="1"/>
              </p:cNvSpPr>
              <p:nvPr/>
            </p:nvSpPr>
            <p:spPr bwMode="auto">
              <a:xfrm flipV="1">
                <a:off x="6084888" y="4005263"/>
                <a:ext cx="0" cy="390525"/>
              </a:xfrm>
              <a:prstGeom prst="line">
                <a:avLst/>
              </a:prstGeom>
              <a:noFill/>
              <a:ln w="19050">
                <a:solidFill>
                  <a:srgbClr val="000000"/>
                </a:solidFill>
                <a:round/>
                <a:headEnd/>
                <a:tailEnd/>
              </a:ln>
            </p:spPr>
            <p:txBody>
              <a:bodyPr/>
              <a:lstStyle/>
              <a:p>
                <a:endParaRPr lang="en-US" sz="1200"/>
              </a:p>
            </p:txBody>
          </p:sp>
          <p:sp>
            <p:nvSpPr>
              <p:cNvPr id="11381" name="Rectangle 76"/>
              <p:cNvSpPr>
                <a:spLocks noChangeArrowheads="1"/>
              </p:cNvSpPr>
              <p:nvPr/>
            </p:nvSpPr>
            <p:spPr bwMode="auto">
              <a:xfrm>
                <a:off x="5129213" y="5373688"/>
                <a:ext cx="25675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a31</a:t>
                </a:r>
                <a:endParaRPr lang="en-US" sz="1200"/>
              </a:p>
            </p:txBody>
          </p:sp>
          <p:sp>
            <p:nvSpPr>
              <p:cNvPr id="11382" name="Rectangle 78"/>
              <p:cNvSpPr>
                <a:spLocks noChangeArrowheads="1"/>
              </p:cNvSpPr>
              <p:nvPr/>
            </p:nvSpPr>
            <p:spPr bwMode="auto">
              <a:xfrm>
                <a:off x="5076825" y="5732463"/>
                <a:ext cx="287338" cy="184666"/>
              </a:xfrm>
              <a:prstGeom prst="rect">
                <a:avLst/>
              </a:prstGeom>
              <a:noFill/>
              <a:ln w="9525">
                <a:noFill/>
                <a:miter lim="800000"/>
                <a:headEnd/>
                <a:tailEnd/>
              </a:ln>
            </p:spPr>
            <p:txBody>
              <a:bodyPr lIns="0" tIns="0" rIns="0" bIns="0">
                <a:spAutoFit/>
              </a:bodyPr>
              <a:lstStyle/>
              <a:p>
                <a:r>
                  <a:rPr lang="en-US" sz="1200">
                    <a:solidFill>
                      <a:srgbClr val="000000"/>
                    </a:solidFill>
                    <a:latin typeface="Arial" charset="0"/>
                  </a:rPr>
                  <a:t>b31</a:t>
                </a:r>
                <a:endParaRPr lang="en-US" sz="1200"/>
              </a:p>
            </p:txBody>
          </p:sp>
          <p:sp>
            <p:nvSpPr>
              <p:cNvPr id="11383" name="Rectangle 163"/>
              <p:cNvSpPr>
                <a:spLocks noChangeArrowheads="1"/>
              </p:cNvSpPr>
              <p:nvPr/>
            </p:nvSpPr>
            <p:spPr bwMode="auto">
              <a:xfrm>
                <a:off x="6092825" y="5792788"/>
                <a:ext cx="65" cy="184666"/>
              </a:xfrm>
              <a:prstGeom prst="rect">
                <a:avLst/>
              </a:prstGeom>
              <a:noFill/>
              <a:ln w="9525">
                <a:noFill/>
                <a:miter lim="800000"/>
                <a:headEnd/>
                <a:tailEnd/>
              </a:ln>
            </p:spPr>
            <p:txBody>
              <a:bodyPr wrap="none" lIns="0" tIns="0" rIns="0" bIns="0">
                <a:spAutoFit/>
              </a:bodyPr>
              <a:lstStyle/>
              <a:p>
                <a:endParaRPr lang="en-US" sz="1200"/>
              </a:p>
            </p:txBody>
          </p:sp>
          <p:sp>
            <p:nvSpPr>
              <p:cNvPr id="11384" name="Rectangle 166"/>
              <p:cNvSpPr>
                <a:spLocks noChangeArrowheads="1"/>
              </p:cNvSpPr>
              <p:nvPr/>
            </p:nvSpPr>
            <p:spPr bwMode="auto">
              <a:xfrm>
                <a:off x="6357938" y="5792788"/>
                <a:ext cx="65" cy="184666"/>
              </a:xfrm>
              <a:prstGeom prst="rect">
                <a:avLst/>
              </a:prstGeom>
              <a:noFill/>
              <a:ln w="9525">
                <a:noFill/>
                <a:miter lim="800000"/>
                <a:headEnd/>
                <a:tailEnd/>
              </a:ln>
            </p:spPr>
            <p:txBody>
              <a:bodyPr wrap="none" lIns="0" tIns="0" rIns="0" bIns="0">
                <a:spAutoFit/>
              </a:bodyPr>
              <a:lstStyle/>
              <a:p>
                <a:endParaRPr lang="en-US" sz="1200"/>
              </a:p>
            </p:txBody>
          </p:sp>
          <p:sp>
            <p:nvSpPr>
              <p:cNvPr id="11385" name="Freeform 34"/>
              <p:cNvSpPr>
                <a:spLocks/>
              </p:cNvSpPr>
              <p:nvPr/>
            </p:nvSpPr>
            <p:spPr bwMode="auto">
              <a:xfrm>
                <a:off x="5724525" y="5262563"/>
                <a:ext cx="785813" cy="687387"/>
              </a:xfrm>
              <a:custGeom>
                <a:avLst/>
                <a:gdLst>
                  <a:gd name="T0" fmla="*/ 2147483647 w 461"/>
                  <a:gd name="T1" fmla="*/ 2147483647 h 433"/>
                  <a:gd name="T2" fmla="*/ 2147483647 w 461"/>
                  <a:gd name="T3" fmla="*/ 0 h 433"/>
                  <a:gd name="T4" fmla="*/ 0 w 461"/>
                  <a:gd name="T5" fmla="*/ 0 h 433"/>
                  <a:gd name="T6" fmla="*/ 0 w 461"/>
                  <a:gd name="T7" fmla="*/ 2147483647 h 433"/>
                  <a:gd name="T8" fmla="*/ 2147483647 w 461"/>
                  <a:gd name="T9" fmla="*/ 2147483647 h 433"/>
                  <a:gd name="T10" fmla="*/ 2147483647 w 461"/>
                  <a:gd name="T11" fmla="*/ 2147483647 h 433"/>
                  <a:gd name="T12" fmla="*/ 0 60000 65536"/>
                  <a:gd name="T13" fmla="*/ 0 60000 65536"/>
                  <a:gd name="T14" fmla="*/ 0 60000 65536"/>
                  <a:gd name="T15" fmla="*/ 0 60000 65536"/>
                  <a:gd name="T16" fmla="*/ 0 60000 65536"/>
                  <a:gd name="T17" fmla="*/ 0 60000 65536"/>
                  <a:gd name="T18" fmla="*/ 0 w 461"/>
                  <a:gd name="T19" fmla="*/ 0 h 433"/>
                  <a:gd name="T20" fmla="*/ 461 w 461"/>
                  <a:gd name="T21" fmla="*/ 433 h 433"/>
                </a:gdLst>
                <a:ahLst/>
                <a:cxnLst>
                  <a:cxn ang="T12">
                    <a:pos x="T0" y="T1"/>
                  </a:cxn>
                  <a:cxn ang="T13">
                    <a:pos x="T2" y="T3"/>
                  </a:cxn>
                  <a:cxn ang="T14">
                    <a:pos x="T4" y="T5"/>
                  </a:cxn>
                  <a:cxn ang="T15">
                    <a:pos x="T6" y="T7"/>
                  </a:cxn>
                  <a:cxn ang="T16">
                    <a:pos x="T8" y="T9"/>
                  </a:cxn>
                  <a:cxn ang="T17">
                    <a:pos x="T10" y="T11"/>
                  </a:cxn>
                </a:cxnLst>
                <a:rect l="T18" t="T19" r="T20" b="T21"/>
                <a:pathLst>
                  <a:path w="461" h="433">
                    <a:moveTo>
                      <a:pt x="461" y="430"/>
                    </a:moveTo>
                    <a:lnTo>
                      <a:pt x="461" y="0"/>
                    </a:lnTo>
                    <a:lnTo>
                      <a:pt x="0" y="0"/>
                    </a:lnTo>
                    <a:lnTo>
                      <a:pt x="0" y="433"/>
                    </a:lnTo>
                    <a:lnTo>
                      <a:pt x="461" y="433"/>
                    </a:lnTo>
                  </a:path>
                </a:pathLst>
              </a:custGeom>
              <a:noFill/>
              <a:ln w="19050">
                <a:solidFill>
                  <a:srgbClr val="000000"/>
                </a:solidFill>
                <a:round/>
                <a:headEnd/>
                <a:tailEnd/>
              </a:ln>
            </p:spPr>
            <p:txBody>
              <a:bodyPr/>
              <a:lstStyle/>
              <a:p>
                <a:endParaRPr lang="en-US" sz="1200"/>
              </a:p>
            </p:txBody>
          </p:sp>
          <p:sp>
            <p:nvSpPr>
              <p:cNvPr id="11388" name="Rectangle 130"/>
              <p:cNvSpPr>
                <a:spLocks noChangeArrowheads="1"/>
              </p:cNvSpPr>
              <p:nvPr/>
            </p:nvSpPr>
            <p:spPr bwMode="auto">
              <a:xfrm>
                <a:off x="5934075" y="5548313"/>
                <a:ext cx="102592"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A</a:t>
                </a:r>
                <a:endParaRPr lang="en-US" sz="1200">
                  <a:solidFill>
                    <a:srgbClr val="0066FF"/>
                  </a:solidFill>
                </a:endParaRPr>
              </a:p>
            </p:txBody>
          </p:sp>
          <p:sp>
            <p:nvSpPr>
              <p:cNvPr id="11389" name="Rectangle 131"/>
              <p:cNvSpPr>
                <a:spLocks noChangeArrowheads="1"/>
              </p:cNvSpPr>
              <p:nvPr/>
            </p:nvSpPr>
            <p:spPr bwMode="auto">
              <a:xfrm>
                <a:off x="6038850" y="5548313"/>
                <a:ext cx="84960"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L</a:t>
                </a:r>
                <a:endParaRPr lang="en-US" sz="1200">
                  <a:solidFill>
                    <a:srgbClr val="0066FF"/>
                  </a:solidFill>
                </a:endParaRPr>
              </a:p>
            </p:txBody>
          </p:sp>
          <p:sp>
            <p:nvSpPr>
              <p:cNvPr id="11390" name="Rectangle 132"/>
              <p:cNvSpPr>
                <a:spLocks noChangeArrowheads="1"/>
              </p:cNvSpPr>
              <p:nvPr/>
            </p:nvSpPr>
            <p:spPr bwMode="auto">
              <a:xfrm>
                <a:off x="6129338" y="5548313"/>
                <a:ext cx="111133"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U</a:t>
                </a:r>
                <a:endParaRPr lang="en-US" sz="1200">
                  <a:solidFill>
                    <a:srgbClr val="0066FF"/>
                  </a:solidFill>
                </a:endParaRPr>
              </a:p>
            </p:txBody>
          </p:sp>
          <p:sp>
            <p:nvSpPr>
              <p:cNvPr id="11391" name="Rectangle 133"/>
              <p:cNvSpPr>
                <a:spLocks noChangeArrowheads="1"/>
              </p:cNvSpPr>
              <p:nvPr/>
            </p:nvSpPr>
            <p:spPr bwMode="auto">
              <a:xfrm>
                <a:off x="6243638" y="5548313"/>
                <a:ext cx="171171" cy="184666"/>
              </a:xfrm>
              <a:prstGeom prst="rect">
                <a:avLst/>
              </a:prstGeom>
              <a:noFill/>
              <a:ln w="9525">
                <a:noFill/>
                <a:miter lim="800000"/>
                <a:headEnd/>
                <a:tailEnd/>
              </a:ln>
            </p:spPr>
            <p:txBody>
              <a:bodyPr wrap="none" lIns="0" tIns="0" rIns="0" bIns="0">
                <a:spAutoFit/>
              </a:bodyPr>
              <a:lstStyle/>
              <a:p>
                <a:r>
                  <a:rPr lang="en-US" sz="1200">
                    <a:solidFill>
                      <a:srgbClr val="0066FF"/>
                    </a:solidFill>
                    <a:latin typeface="Arial" charset="0"/>
                  </a:rPr>
                  <a:t>31</a:t>
                </a:r>
                <a:endParaRPr lang="en-US" sz="1200">
                  <a:solidFill>
                    <a:srgbClr val="0066FF"/>
                  </a:solidFill>
                </a:endParaRPr>
              </a:p>
            </p:txBody>
          </p:sp>
          <p:sp>
            <p:nvSpPr>
              <p:cNvPr id="11392" name="Rectangle 134"/>
              <p:cNvSpPr>
                <a:spLocks noChangeArrowheads="1"/>
              </p:cNvSpPr>
              <p:nvPr/>
            </p:nvSpPr>
            <p:spPr bwMode="auto">
              <a:xfrm>
                <a:off x="5853113" y="5286375"/>
                <a:ext cx="111133"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C</a:t>
                </a:r>
                <a:endParaRPr lang="en-US" sz="1200"/>
              </a:p>
            </p:txBody>
          </p:sp>
          <p:sp>
            <p:nvSpPr>
              <p:cNvPr id="11393" name="Rectangle 135"/>
              <p:cNvSpPr>
                <a:spLocks noChangeArrowheads="1"/>
              </p:cNvSpPr>
              <p:nvPr/>
            </p:nvSpPr>
            <p:spPr bwMode="auto">
              <a:xfrm>
                <a:off x="5964238" y="5286375"/>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a</a:t>
                </a:r>
                <a:endParaRPr lang="en-US" sz="1200"/>
              </a:p>
            </p:txBody>
          </p:sp>
          <p:sp>
            <p:nvSpPr>
              <p:cNvPr id="11394" name="Rectangle 136"/>
              <p:cNvSpPr>
                <a:spLocks noChangeArrowheads="1"/>
              </p:cNvSpPr>
              <p:nvPr/>
            </p:nvSpPr>
            <p:spPr bwMode="auto">
              <a:xfrm>
                <a:off x="6051550" y="5286375"/>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395" name="Rectangle 137"/>
              <p:cNvSpPr>
                <a:spLocks noChangeArrowheads="1"/>
              </p:cNvSpPr>
              <p:nvPr/>
            </p:nvSpPr>
            <p:spPr bwMode="auto">
              <a:xfrm>
                <a:off x="6103938" y="5286375"/>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396" name="Rectangle 138"/>
              <p:cNvSpPr>
                <a:spLocks noChangeArrowheads="1"/>
              </p:cNvSpPr>
              <p:nvPr/>
            </p:nvSpPr>
            <p:spPr bwMode="auto">
              <a:xfrm>
                <a:off x="6161088" y="5286375"/>
                <a:ext cx="76944"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y</a:t>
                </a:r>
                <a:endParaRPr lang="en-US" sz="1200"/>
              </a:p>
            </p:txBody>
          </p:sp>
          <p:sp>
            <p:nvSpPr>
              <p:cNvPr id="11397" name="Rectangle 139"/>
              <p:cNvSpPr>
                <a:spLocks noChangeArrowheads="1"/>
              </p:cNvSpPr>
              <p:nvPr/>
            </p:nvSpPr>
            <p:spPr bwMode="auto">
              <a:xfrm>
                <a:off x="6240463" y="5286375"/>
                <a:ext cx="4328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I</a:t>
                </a:r>
                <a:endParaRPr lang="en-US" sz="1200"/>
              </a:p>
            </p:txBody>
          </p:sp>
          <p:sp>
            <p:nvSpPr>
              <p:cNvPr id="11398" name="Rectangle 140"/>
              <p:cNvSpPr>
                <a:spLocks noChangeArrowheads="1"/>
              </p:cNvSpPr>
              <p:nvPr/>
            </p:nvSpPr>
            <p:spPr bwMode="auto">
              <a:xfrm>
                <a:off x="6288088" y="5286375"/>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n</a:t>
                </a:r>
                <a:endParaRPr lang="en-US" sz="1200"/>
              </a:p>
            </p:txBody>
          </p:sp>
          <p:sp>
            <p:nvSpPr>
              <p:cNvPr id="11399" name="Rectangle 141"/>
              <p:cNvSpPr>
                <a:spLocks noChangeArrowheads="1"/>
              </p:cNvSpPr>
              <p:nvPr/>
            </p:nvSpPr>
            <p:spPr bwMode="auto">
              <a:xfrm>
                <a:off x="5791200" y="5791200"/>
                <a:ext cx="111133"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C</a:t>
                </a:r>
                <a:endParaRPr lang="en-US" sz="1200"/>
              </a:p>
            </p:txBody>
          </p:sp>
          <p:sp>
            <p:nvSpPr>
              <p:cNvPr id="11400" name="Rectangle 142"/>
              <p:cNvSpPr>
                <a:spLocks noChangeArrowheads="1"/>
              </p:cNvSpPr>
              <p:nvPr/>
            </p:nvSpPr>
            <p:spPr bwMode="auto">
              <a:xfrm>
                <a:off x="5902325" y="5791200"/>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a</a:t>
                </a:r>
                <a:endParaRPr lang="en-US" sz="1200"/>
              </a:p>
            </p:txBody>
          </p:sp>
          <p:sp>
            <p:nvSpPr>
              <p:cNvPr id="11401" name="Rectangle 143"/>
              <p:cNvSpPr>
                <a:spLocks noChangeArrowheads="1"/>
              </p:cNvSpPr>
              <p:nvPr/>
            </p:nvSpPr>
            <p:spPr bwMode="auto">
              <a:xfrm>
                <a:off x="5989638" y="5791200"/>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402" name="Rectangle 144"/>
              <p:cNvSpPr>
                <a:spLocks noChangeArrowheads="1"/>
              </p:cNvSpPr>
              <p:nvPr/>
            </p:nvSpPr>
            <p:spPr bwMode="auto">
              <a:xfrm>
                <a:off x="6043613" y="5791200"/>
                <a:ext cx="5129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r</a:t>
                </a:r>
                <a:endParaRPr lang="en-US" sz="1200"/>
              </a:p>
            </p:txBody>
          </p:sp>
          <p:sp>
            <p:nvSpPr>
              <p:cNvPr id="11403" name="Rectangle 145"/>
              <p:cNvSpPr>
                <a:spLocks noChangeArrowheads="1"/>
              </p:cNvSpPr>
              <p:nvPr/>
            </p:nvSpPr>
            <p:spPr bwMode="auto">
              <a:xfrm>
                <a:off x="6099175" y="5791200"/>
                <a:ext cx="76944"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y</a:t>
                </a:r>
                <a:endParaRPr lang="en-US" sz="1200"/>
              </a:p>
            </p:txBody>
          </p:sp>
          <p:sp>
            <p:nvSpPr>
              <p:cNvPr id="11404" name="Rectangle 146"/>
              <p:cNvSpPr>
                <a:spLocks noChangeArrowheads="1"/>
              </p:cNvSpPr>
              <p:nvPr/>
            </p:nvSpPr>
            <p:spPr bwMode="auto">
              <a:xfrm>
                <a:off x="6186488" y="5791200"/>
                <a:ext cx="1196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O</a:t>
                </a:r>
                <a:endParaRPr lang="en-US" sz="1200"/>
              </a:p>
            </p:txBody>
          </p:sp>
          <p:sp>
            <p:nvSpPr>
              <p:cNvPr id="11405" name="Rectangle 147"/>
              <p:cNvSpPr>
                <a:spLocks noChangeArrowheads="1"/>
              </p:cNvSpPr>
              <p:nvPr/>
            </p:nvSpPr>
            <p:spPr bwMode="auto">
              <a:xfrm>
                <a:off x="6308725" y="5791200"/>
                <a:ext cx="85585"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u</a:t>
                </a:r>
                <a:endParaRPr lang="en-US" sz="1200"/>
              </a:p>
            </p:txBody>
          </p:sp>
          <p:sp>
            <p:nvSpPr>
              <p:cNvPr id="11406" name="Rectangle 148"/>
              <p:cNvSpPr>
                <a:spLocks noChangeArrowheads="1"/>
              </p:cNvSpPr>
              <p:nvPr/>
            </p:nvSpPr>
            <p:spPr bwMode="auto">
              <a:xfrm>
                <a:off x="6399213" y="5791200"/>
                <a:ext cx="4328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t</a:t>
                </a:r>
                <a:endParaRPr lang="en-US" sz="1200"/>
              </a:p>
            </p:txBody>
          </p:sp>
          <p:sp>
            <p:nvSpPr>
              <p:cNvPr id="11407" name="Line 55"/>
              <p:cNvSpPr>
                <a:spLocks noChangeShapeType="1"/>
              </p:cNvSpPr>
              <p:nvPr/>
            </p:nvSpPr>
            <p:spPr bwMode="auto">
              <a:xfrm flipH="1">
                <a:off x="5364163" y="5805488"/>
                <a:ext cx="303212" cy="0"/>
              </a:xfrm>
              <a:prstGeom prst="line">
                <a:avLst/>
              </a:prstGeom>
              <a:noFill/>
              <a:ln w="19050">
                <a:solidFill>
                  <a:srgbClr val="000000"/>
                </a:solidFill>
                <a:round/>
                <a:headEnd/>
                <a:tailEnd/>
              </a:ln>
            </p:spPr>
            <p:txBody>
              <a:bodyPr/>
              <a:lstStyle/>
              <a:p>
                <a:endParaRPr lang="en-US" sz="1200"/>
              </a:p>
            </p:txBody>
          </p:sp>
          <p:sp>
            <p:nvSpPr>
              <p:cNvPr id="11408" name="Freeform 54"/>
              <p:cNvSpPr>
                <a:spLocks/>
              </p:cNvSpPr>
              <p:nvPr/>
            </p:nvSpPr>
            <p:spPr bwMode="auto">
              <a:xfrm>
                <a:off x="5640388" y="5759450"/>
                <a:ext cx="84137" cy="74613"/>
              </a:xfrm>
              <a:custGeom>
                <a:avLst/>
                <a:gdLst>
                  <a:gd name="T0" fmla="*/ 0 w 53"/>
                  <a:gd name="T1" fmla="*/ 0 h 47"/>
                  <a:gd name="T2" fmla="*/ 0 w 53"/>
                  <a:gd name="T3" fmla="*/ 2147483647 h 47"/>
                  <a:gd name="T4" fmla="*/ 2147483647 w 53"/>
                  <a:gd name="T5" fmla="*/ 2147483647 h 47"/>
                  <a:gd name="T6" fmla="*/ 0 w 53"/>
                  <a:gd name="T7" fmla="*/ 2147483647 h 47"/>
                  <a:gd name="T8" fmla="*/ 0 w 53"/>
                  <a:gd name="T9" fmla="*/ 2147483647 h 47"/>
                  <a:gd name="T10" fmla="*/ 0 w 53"/>
                  <a:gd name="T11" fmla="*/ 0 h 47"/>
                  <a:gd name="T12" fmla="*/ 0 60000 65536"/>
                  <a:gd name="T13" fmla="*/ 0 60000 65536"/>
                  <a:gd name="T14" fmla="*/ 0 60000 65536"/>
                  <a:gd name="T15" fmla="*/ 0 60000 65536"/>
                  <a:gd name="T16" fmla="*/ 0 60000 65536"/>
                  <a:gd name="T17" fmla="*/ 0 60000 65536"/>
                  <a:gd name="T18" fmla="*/ 0 w 53"/>
                  <a:gd name="T19" fmla="*/ 0 h 47"/>
                  <a:gd name="T20" fmla="*/ 53 w 5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53" h="47">
                    <a:moveTo>
                      <a:pt x="0" y="0"/>
                    </a:moveTo>
                    <a:lnTo>
                      <a:pt x="0" y="47"/>
                    </a:lnTo>
                    <a:lnTo>
                      <a:pt x="53" y="24"/>
                    </a:lnTo>
                    <a:lnTo>
                      <a:pt x="0" y="3"/>
                    </a:lnTo>
                    <a:lnTo>
                      <a:pt x="0" y="0"/>
                    </a:lnTo>
                    <a:close/>
                  </a:path>
                </a:pathLst>
              </a:custGeom>
              <a:solidFill>
                <a:srgbClr val="000000"/>
              </a:solidFill>
              <a:ln w="9525">
                <a:noFill/>
                <a:round/>
                <a:headEnd/>
                <a:tailEnd/>
              </a:ln>
            </p:spPr>
            <p:txBody>
              <a:bodyPr/>
              <a:lstStyle/>
              <a:p>
                <a:endParaRPr lang="en-US" sz="1200"/>
              </a:p>
            </p:txBody>
          </p:sp>
          <p:sp>
            <p:nvSpPr>
              <p:cNvPr id="11409" name="Line 55"/>
              <p:cNvSpPr>
                <a:spLocks noChangeShapeType="1"/>
              </p:cNvSpPr>
              <p:nvPr/>
            </p:nvSpPr>
            <p:spPr bwMode="auto">
              <a:xfrm flipH="1">
                <a:off x="5364163" y="5435600"/>
                <a:ext cx="303212" cy="0"/>
              </a:xfrm>
              <a:prstGeom prst="line">
                <a:avLst/>
              </a:prstGeom>
              <a:noFill/>
              <a:ln w="19050">
                <a:solidFill>
                  <a:srgbClr val="000000"/>
                </a:solidFill>
                <a:round/>
                <a:headEnd/>
                <a:tailEnd/>
              </a:ln>
            </p:spPr>
            <p:txBody>
              <a:bodyPr/>
              <a:lstStyle/>
              <a:p>
                <a:endParaRPr lang="en-US" sz="1200"/>
              </a:p>
            </p:txBody>
          </p:sp>
          <p:sp>
            <p:nvSpPr>
              <p:cNvPr id="11410" name="Freeform 54"/>
              <p:cNvSpPr>
                <a:spLocks/>
              </p:cNvSpPr>
              <p:nvPr/>
            </p:nvSpPr>
            <p:spPr bwMode="auto">
              <a:xfrm>
                <a:off x="5640388" y="5400675"/>
                <a:ext cx="84137" cy="74613"/>
              </a:xfrm>
              <a:custGeom>
                <a:avLst/>
                <a:gdLst>
                  <a:gd name="T0" fmla="*/ 0 w 53"/>
                  <a:gd name="T1" fmla="*/ 0 h 47"/>
                  <a:gd name="T2" fmla="*/ 0 w 53"/>
                  <a:gd name="T3" fmla="*/ 2147483647 h 47"/>
                  <a:gd name="T4" fmla="*/ 2147483647 w 53"/>
                  <a:gd name="T5" fmla="*/ 2147483647 h 47"/>
                  <a:gd name="T6" fmla="*/ 0 w 53"/>
                  <a:gd name="T7" fmla="*/ 2147483647 h 47"/>
                  <a:gd name="T8" fmla="*/ 0 w 53"/>
                  <a:gd name="T9" fmla="*/ 2147483647 h 47"/>
                  <a:gd name="T10" fmla="*/ 0 w 53"/>
                  <a:gd name="T11" fmla="*/ 0 h 47"/>
                  <a:gd name="T12" fmla="*/ 0 60000 65536"/>
                  <a:gd name="T13" fmla="*/ 0 60000 65536"/>
                  <a:gd name="T14" fmla="*/ 0 60000 65536"/>
                  <a:gd name="T15" fmla="*/ 0 60000 65536"/>
                  <a:gd name="T16" fmla="*/ 0 60000 65536"/>
                  <a:gd name="T17" fmla="*/ 0 60000 65536"/>
                  <a:gd name="T18" fmla="*/ 0 w 53"/>
                  <a:gd name="T19" fmla="*/ 0 h 47"/>
                  <a:gd name="T20" fmla="*/ 53 w 5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53" h="47">
                    <a:moveTo>
                      <a:pt x="0" y="0"/>
                    </a:moveTo>
                    <a:lnTo>
                      <a:pt x="0" y="47"/>
                    </a:lnTo>
                    <a:lnTo>
                      <a:pt x="53" y="24"/>
                    </a:lnTo>
                    <a:lnTo>
                      <a:pt x="0" y="3"/>
                    </a:lnTo>
                    <a:lnTo>
                      <a:pt x="0" y="0"/>
                    </a:lnTo>
                    <a:close/>
                  </a:path>
                </a:pathLst>
              </a:custGeom>
              <a:solidFill>
                <a:srgbClr val="000000"/>
              </a:solidFill>
              <a:ln w="9525">
                <a:noFill/>
                <a:round/>
                <a:headEnd/>
                <a:tailEnd/>
              </a:ln>
            </p:spPr>
            <p:txBody>
              <a:bodyPr/>
              <a:lstStyle/>
              <a:p>
                <a:endParaRPr lang="en-US" sz="1200"/>
              </a:p>
            </p:txBody>
          </p:sp>
        </p:grpSp>
      </p:grpSp>
    </p:spTree>
    <p:extLst>
      <p:ext uri="{BB962C8B-B14F-4D97-AF65-F5344CB8AC3E}">
        <p14:creationId xmlns:p14="http://schemas.microsoft.com/office/powerpoint/2010/main" val="3834856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de-DE" altLang="ko-KR" dirty="0">
                <a:ea typeface="굴림" charset="0"/>
                <a:cs typeface="굴림" charset="0"/>
              </a:rPr>
              <a:t>Überblick</a:t>
            </a:r>
          </a:p>
        </p:txBody>
      </p:sp>
      <p:sp>
        <p:nvSpPr>
          <p:cNvPr id="205827" name="Rectangle 3"/>
          <p:cNvSpPr>
            <a:spLocks noGrp="1" noChangeArrowheads="1"/>
          </p:cNvSpPr>
          <p:nvPr>
            <p:ph idx="1"/>
          </p:nvPr>
        </p:nvSpPr>
        <p:spPr>
          <a:xfrm>
            <a:off x="359992" y="1295404"/>
            <a:ext cx="11471684" cy="4448177"/>
          </a:xfrm>
        </p:spPr>
        <p:txBody>
          <a:bodyPr>
            <a:noAutofit/>
          </a:bodyPr>
          <a:lstStyle/>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Kombinatorische Logik (Schaltnetze)</a:t>
            </a:r>
          </a:p>
          <a:p>
            <a:pPr marL="530225" lvl="1" indent="-176213">
              <a:lnSpc>
                <a:spcPct val="90000"/>
              </a:lnSpc>
            </a:pPr>
            <a:r>
              <a:rPr lang="de-DE" altLang="ko-KR" dirty="0">
                <a:solidFill>
                  <a:schemeClr val="bg1">
                    <a:lumMod val="75000"/>
                  </a:schemeClr>
                </a:solidFill>
                <a:ea typeface="굴림" charset="0"/>
                <a:cs typeface="굴림" charset="0"/>
              </a:rPr>
              <a:t>Logikgatter</a:t>
            </a:r>
          </a:p>
          <a:p>
            <a:pPr marL="530225" lvl="1" indent="-176213">
              <a:lnSpc>
                <a:spcPct val="90000"/>
              </a:lnSpc>
            </a:pPr>
            <a:r>
              <a:rPr lang="de-DE" altLang="ko-KR" dirty="0">
                <a:solidFill>
                  <a:schemeClr val="bg1">
                    <a:lumMod val="75000"/>
                  </a:schemeClr>
                </a:solidFill>
                <a:ea typeface="굴림" charset="0"/>
                <a:cs typeface="굴림" charset="0"/>
              </a:rPr>
              <a:t>Boolesche Algebra</a:t>
            </a:r>
          </a:p>
          <a:p>
            <a:pPr marL="530225" lvl="1" indent="-176213">
              <a:lnSpc>
                <a:spcPct val="90000"/>
              </a:lnSpc>
            </a:pPr>
            <a:r>
              <a:rPr lang="de-DE" altLang="ko-KR" dirty="0">
                <a:solidFill>
                  <a:schemeClr val="bg1">
                    <a:lumMod val="75000"/>
                  </a:schemeClr>
                </a:solidFill>
                <a:ea typeface="굴림" charset="0"/>
                <a:cs typeface="굴림" charset="0"/>
              </a:rPr>
              <a:t>Logiksynthese (Schaltnetzentwurf)</a:t>
            </a:r>
          </a:p>
          <a:p>
            <a:pPr marL="530225" lvl="1" indent="-176213">
              <a:lnSpc>
                <a:spcPct val="90000"/>
              </a:lnSpc>
            </a:pPr>
            <a:r>
              <a:rPr lang="de-DE" altLang="ko-KR" dirty="0">
                <a:solidFill>
                  <a:schemeClr val="bg1">
                    <a:lumMod val="75000"/>
                  </a:schemeClr>
                </a:solidFill>
                <a:ea typeface="굴림" charset="0"/>
                <a:cs typeface="굴림" charset="0"/>
              </a:rPr>
              <a:t>Minimierung von Schaltungen</a:t>
            </a:r>
          </a:p>
          <a:p>
            <a:pPr marL="265113" indent="-265113">
              <a:lnSpc>
                <a:spcPct val="90000"/>
              </a:lnSpc>
              <a:buFont typeface="+mj-lt"/>
              <a:buAutoNum type="arabicPeriod"/>
            </a:pPr>
            <a:r>
              <a:rPr lang="de-DE" altLang="ko-KR" dirty="0">
                <a:solidFill>
                  <a:schemeClr val="bg1">
                    <a:lumMod val="75000"/>
                  </a:schemeClr>
                </a:solidFill>
                <a:ea typeface="굴림" charset="0"/>
                <a:cs typeface="굴림" charset="0"/>
              </a:rPr>
              <a:t>Sequentielle Logik (Schaltwerke)</a:t>
            </a:r>
          </a:p>
          <a:p>
            <a:pPr marL="523875" lvl="1" indent="-169863">
              <a:lnSpc>
                <a:spcPct val="90000"/>
              </a:lnSpc>
            </a:pPr>
            <a:r>
              <a:rPr lang="de-DE" altLang="ko-KR" dirty="0">
                <a:solidFill>
                  <a:schemeClr val="bg1">
                    <a:lumMod val="75000"/>
                  </a:schemeClr>
                </a:solidFill>
                <a:ea typeface="굴림" charset="0"/>
                <a:cs typeface="굴림" charset="0"/>
              </a:rPr>
              <a:t>Speicherelemente (Flipflops, </a:t>
            </a:r>
            <a:r>
              <a:rPr lang="de-DE" altLang="ko-KR" dirty="0" err="1">
                <a:solidFill>
                  <a:schemeClr val="bg1">
                    <a:lumMod val="75000"/>
                  </a:schemeClr>
                </a:solidFill>
                <a:ea typeface="굴림" charset="0"/>
                <a:cs typeface="굴림" charset="0"/>
              </a:rPr>
              <a:t>Latches</a:t>
            </a:r>
            <a:r>
              <a:rPr lang="de-DE" altLang="ko-KR" dirty="0">
                <a:solidFill>
                  <a:schemeClr val="bg1">
                    <a:lumMod val="75000"/>
                  </a:schemeClr>
                </a:solidFill>
                <a:ea typeface="굴림" charset="0"/>
                <a:cs typeface="굴림" charset="0"/>
              </a:rPr>
              <a:t>)</a:t>
            </a:r>
          </a:p>
          <a:p>
            <a:pPr marL="523875" lvl="1" indent="-169863">
              <a:lnSpc>
                <a:spcPct val="90000"/>
              </a:lnSpc>
            </a:pPr>
            <a:r>
              <a:rPr lang="de-DE" altLang="ko-KR" dirty="0">
                <a:solidFill>
                  <a:schemeClr val="bg1">
                    <a:lumMod val="75000"/>
                  </a:schemeClr>
                </a:solidFill>
                <a:ea typeface="굴림" charset="0"/>
                <a:cs typeface="굴림" charset="0"/>
              </a:rPr>
              <a:t>Schaltwerksentwurf</a:t>
            </a:r>
          </a:p>
          <a:p>
            <a:pPr marL="265113" indent="-265113">
              <a:lnSpc>
                <a:spcPct val="90000"/>
              </a:lnSpc>
              <a:buFont typeface="+mj-lt"/>
              <a:buAutoNum type="arabicPeriod"/>
            </a:pPr>
            <a:r>
              <a:rPr lang="de-DE" altLang="ko-KR" dirty="0">
                <a:solidFill>
                  <a:schemeClr val="bg2"/>
                </a:solidFill>
                <a:ea typeface="굴림" charset="0"/>
                <a:cs typeface="굴림" charset="0"/>
              </a:rPr>
              <a:t> Wichtige Schaltungen</a:t>
            </a:r>
          </a:p>
          <a:p>
            <a:pPr marL="530225" indent="-176213">
              <a:lnSpc>
                <a:spcPct val="90000"/>
              </a:lnSpc>
            </a:pPr>
            <a:r>
              <a:rPr lang="de-DE" altLang="ko-KR" sz="2200" dirty="0">
                <a:solidFill>
                  <a:schemeClr val="bg1">
                    <a:lumMod val="75000"/>
                  </a:schemeClr>
                </a:solidFill>
                <a:ea typeface="굴림" charset="0"/>
                <a:cs typeface="굴림" charset="0"/>
              </a:rPr>
              <a:t>Multiplexer und Decoder</a:t>
            </a:r>
          </a:p>
          <a:p>
            <a:pPr marL="530225" indent="-176213">
              <a:lnSpc>
                <a:spcPct val="90000"/>
              </a:lnSpc>
            </a:pPr>
            <a:r>
              <a:rPr lang="de-DE" altLang="ko-KR" sz="2200" dirty="0">
                <a:solidFill>
                  <a:schemeClr val="bg1">
                    <a:lumMod val="75000"/>
                  </a:schemeClr>
                </a:solidFill>
                <a:ea typeface="굴림" charset="0"/>
                <a:cs typeface="굴림" charset="0"/>
              </a:rPr>
              <a:t>Registersatz</a:t>
            </a:r>
          </a:p>
          <a:p>
            <a:pPr marL="530225" indent="-176213">
              <a:lnSpc>
                <a:spcPct val="90000"/>
              </a:lnSpc>
            </a:pPr>
            <a:r>
              <a:rPr lang="de-DE" altLang="ko-KR" sz="2200" dirty="0">
                <a:solidFill>
                  <a:schemeClr val="bg1">
                    <a:lumMod val="75000"/>
                  </a:schemeClr>
                </a:solidFill>
                <a:ea typeface="굴림" charset="0"/>
                <a:cs typeface="굴림" charset="0"/>
              </a:rPr>
              <a:t>Arithmetisch-Logische Einheit (ALU)</a:t>
            </a:r>
          </a:p>
          <a:p>
            <a:pPr marL="530225" indent="-176213">
              <a:lnSpc>
                <a:spcPct val="90000"/>
              </a:lnSpc>
            </a:pPr>
            <a:r>
              <a:rPr lang="de-DE" altLang="ko-KR" sz="2200" dirty="0">
                <a:ea typeface="굴림" charset="0"/>
                <a:cs typeface="굴림" charset="0"/>
              </a:rPr>
              <a:t>Ripple-Carry und Carry-Look-</a:t>
            </a:r>
            <a:r>
              <a:rPr lang="de-DE" altLang="ko-KR" sz="2200" dirty="0" err="1">
                <a:ea typeface="굴림" charset="0"/>
                <a:cs typeface="굴림" charset="0"/>
              </a:rPr>
              <a:t>Ahead</a:t>
            </a:r>
            <a:r>
              <a:rPr lang="de-DE" altLang="ko-KR" sz="2200" dirty="0">
                <a:ea typeface="굴림" charset="0"/>
                <a:cs typeface="굴림" charset="0"/>
              </a:rPr>
              <a:t> </a:t>
            </a:r>
            <a:r>
              <a:rPr lang="de-DE" altLang="ko-KR" sz="2200" dirty="0" err="1">
                <a:ea typeface="굴림" charset="0"/>
                <a:cs typeface="굴림" charset="0"/>
              </a:rPr>
              <a:t>Addierer</a:t>
            </a:r>
            <a:endParaRPr lang="de-DE" altLang="ko-KR" sz="2200" dirty="0">
              <a:ea typeface="굴림" charset="0"/>
              <a:cs typeface="굴림" charset="0"/>
            </a:endParaRPr>
          </a:p>
          <a:p>
            <a:pPr>
              <a:lnSpc>
                <a:spcPct val="90000"/>
              </a:lnSpc>
            </a:pPr>
            <a:endParaRPr lang="de-DE" altLang="ko-KR" sz="2200" dirty="0">
              <a:ea typeface="굴림" charset="0"/>
              <a:cs typeface="굴림" charset="0"/>
            </a:endParaRPr>
          </a:p>
        </p:txBody>
      </p:sp>
      <p:sp>
        <p:nvSpPr>
          <p:cNvPr id="3" name="Fußzeilenplatzhalter 2"/>
          <p:cNvSpPr>
            <a:spLocks noGrp="1"/>
          </p:cNvSpPr>
          <p:nvPr>
            <p:ph type="ftr" sz="quarter" idx="11"/>
          </p:nvPr>
        </p:nvSpPr>
        <p:spPr/>
        <p:txBody>
          <a:bodyPr/>
          <a:lstStyle/>
          <a:p>
            <a:r>
              <a:rPr lang="en-US"/>
              <a:t>Prof. Dr. Sebastian Schlesinger</a:t>
            </a:r>
            <a:endParaRPr lang="en-US" dirty="0"/>
          </a:p>
        </p:txBody>
      </p:sp>
      <p:sp>
        <p:nvSpPr>
          <p:cNvPr id="6" name="Slide Number Placeholder 5"/>
          <p:cNvSpPr>
            <a:spLocks noGrp="1"/>
          </p:cNvSpPr>
          <p:nvPr>
            <p:ph type="sldNum" sz="quarter" idx="12"/>
          </p:nvPr>
        </p:nvSpPr>
        <p:spPr/>
        <p:txBody>
          <a:bodyPr/>
          <a:lstStyle/>
          <a:p>
            <a:fld id="{239A3328-16BE-0A4F-9E58-163524574E58}" type="slidenum">
              <a:rPr lang="en-US"/>
              <a:pPr/>
              <a:t>88</a:t>
            </a:fld>
            <a:endParaRPr lang="en-US"/>
          </a:p>
        </p:txBody>
      </p:sp>
    </p:spTree>
    <p:extLst>
      <p:ext uri="{BB962C8B-B14F-4D97-AF65-F5344CB8AC3E}">
        <p14:creationId xmlns:p14="http://schemas.microsoft.com/office/powerpoint/2010/main" val="3458481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Text Box 11"/>
          <p:cNvSpPr txBox="1">
            <a:spLocks noChangeArrowheads="1"/>
          </p:cNvSpPr>
          <p:nvPr/>
        </p:nvSpPr>
        <p:spPr bwMode="auto">
          <a:xfrm>
            <a:off x="9040883" y="2618111"/>
            <a:ext cx="493573"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FA</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45075" name="Text Box 24"/>
          <p:cNvSpPr txBox="1">
            <a:spLocks noChangeArrowheads="1"/>
          </p:cNvSpPr>
          <p:nvPr/>
        </p:nvSpPr>
        <p:spPr bwMode="auto">
          <a:xfrm>
            <a:off x="7564507" y="2618111"/>
            <a:ext cx="493574"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dirty="0">
                <a:solidFill>
                  <a:prstClr val="black"/>
                </a:solidFill>
                <a:latin typeface="Arial Narrow" pitchFamily="34" charset="0"/>
                <a:cs typeface="Arial" charset="0"/>
              </a:rPr>
              <a:t>FA</a:t>
            </a:r>
            <a:r>
              <a:rPr lang="en-GB" b="1" baseline="-25000" dirty="0">
                <a:solidFill>
                  <a:prstClr val="black"/>
                </a:solidFill>
                <a:latin typeface="Arial Narrow" pitchFamily="34" charset="0"/>
                <a:cs typeface="Arial" charset="0"/>
              </a:rPr>
              <a:t>1</a:t>
            </a:r>
            <a:endParaRPr lang="en-US" b="1" baseline="-25000" dirty="0">
              <a:solidFill>
                <a:prstClr val="black"/>
              </a:solidFill>
              <a:latin typeface="Arial Narrow" pitchFamily="34" charset="0"/>
              <a:cs typeface="Arial" charset="0"/>
            </a:endParaRPr>
          </a:p>
        </p:txBody>
      </p:sp>
      <p:sp>
        <p:nvSpPr>
          <p:cNvPr id="45085" name="Text Box 36"/>
          <p:cNvSpPr txBox="1">
            <a:spLocks noChangeArrowheads="1"/>
          </p:cNvSpPr>
          <p:nvPr/>
        </p:nvSpPr>
        <p:spPr bwMode="auto">
          <a:xfrm>
            <a:off x="6070669" y="2618111"/>
            <a:ext cx="493574"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dirty="0">
                <a:solidFill>
                  <a:prstClr val="black"/>
                </a:solidFill>
                <a:latin typeface="Arial Narrow" pitchFamily="34" charset="0"/>
                <a:cs typeface="Arial" charset="0"/>
              </a:rPr>
              <a:t>FA</a:t>
            </a:r>
            <a:r>
              <a:rPr lang="en-GB" b="1" baseline="-25000" dirty="0">
                <a:solidFill>
                  <a:prstClr val="black"/>
                </a:solidFill>
                <a:latin typeface="Arial Narrow" pitchFamily="34" charset="0"/>
                <a:cs typeface="Arial" charset="0"/>
              </a:rPr>
              <a:t>2</a:t>
            </a:r>
            <a:endParaRPr lang="en-US" b="1" baseline="-25000" dirty="0">
              <a:solidFill>
                <a:prstClr val="black"/>
              </a:solidFill>
              <a:latin typeface="Arial Narrow" pitchFamily="34" charset="0"/>
              <a:cs typeface="Arial" charset="0"/>
            </a:endParaRPr>
          </a:p>
        </p:txBody>
      </p:sp>
      <p:sp>
        <p:nvSpPr>
          <p:cNvPr id="45095" name="Text Box 46"/>
          <p:cNvSpPr txBox="1">
            <a:spLocks noChangeArrowheads="1"/>
          </p:cNvSpPr>
          <p:nvPr/>
        </p:nvSpPr>
        <p:spPr bwMode="auto">
          <a:xfrm>
            <a:off x="3007679" y="2618111"/>
            <a:ext cx="564107"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dirty="0">
                <a:solidFill>
                  <a:prstClr val="black"/>
                </a:solidFill>
                <a:latin typeface="Arial Narrow" pitchFamily="34" charset="0"/>
                <a:cs typeface="Arial" charset="0"/>
              </a:rPr>
              <a:t>FA</a:t>
            </a:r>
            <a:r>
              <a:rPr lang="en-GB" b="1" baseline="-25000" dirty="0">
                <a:solidFill>
                  <a:prstClr val="black"/>
                </a:solidFill>
                <a:latin typeface="Arial Narrow" pitchFamily="34" charset="0"/>
                <a:cs typeface="Arial" charset="0"/>
              </a:rPr>
              <a:t>31</a:t>
            </a:r>
            <a:endParaRPr lang="en-US" b="1" baseline="-25000" dirty="0">
              <a:solidFill>
                <a:prstClr val="black"/>
              </a:solidFill>
              <a:latin typeface="Arial Narrow" pitchFamily="34" charset="0"/>
              <a:cs typeface="Arial" charset="0"/>
            </a:endParaRPr>
          </a:p>
        </p:txBody>
      </p:sp>
      <p:sp>
        <p:nvSpPr>
          <p:cNvPr id="45059" name="Rectangle 2"/>
          <p:cNvSpPr>
            <a:spLocks noGrp="1"/>
          </p:cNvSpPr>
          <p:nvPr>
            <p:ph type="title"/>
          </p:nvPr>
        </p:nvSpPr>
        <p:spPr>
          <a:xfrm>
            <a:off x="1981200" y="332656"/>
            <a:ext cx="7620000" cy="577054"/>
          </a:xfrm>
        </p:spPr>
        <p:txBody>
          <a:bodyPr anchor="ctr"/>
          <a:lstStyle/>
          <a:p>
            <a:r>
              <a:rPr lang="en-GB" sz="3200" dirty="0"/>
              <a:t>32-Bit Ripple-Carry </a:t>
            </a:r>
            <a:r>
              <a:rPr lang="en-GB" sz="3200" dirty="0" err="1"/>
              <a:t>Addierer</a:t>
            </a:r>
            <a:endParaRPr lang="en-US" sz="3200" dirty="0"/>
          </a:p>
        </p:txBody>
      </p:sp>
      <p:sp>
        <p:nvSpPr>
          <p:cNvPr id="34863" name="Rectangle 55"/>
          <p:cNvSpPr>
            <a:spLocks noGrp="1"/>
          </p:cNvSpPr>
          <p:nvPr>
            <p:ph idx="1"/>
          </p:nvPr>
        </p:nvSpPr>
        <p:spPr/>
        <p:txBody>
          <a:bodyPr>
            <a:normAutofit fontScale="92500" lnSpcReduction="10000"/>
          </a:bodyPr>
          <a:lstStyle/>
          <a:p>
            <a:pPr lvl="1">
              <a:lnSpc>
                <a:spcPct val="90000"/>
              </a:lnSpc>
              <a:buFont typeface="Arial" charset="0"/>
              <a:buNone/>
              <a:defRPr/>
            </a:pPr>
            <a:r>
              <a:rPr lang="de-DE" sz="2200" dirty="0"/>
              <a:t>FA = </a:t>
            </a:r>
            <a:r>
              <a:rPr lang="de-DE" sz="2200" dirty="0" err="1"/>
              <a:t>Full</a:t>
            </a:r>
            <a:r>
              <a:rPr lang="de-DE" sz="2200" dirty="0"/>
              <a:t> </a:t>
            </a:r>
            <a:r>
              <a:rPr lang="de-DE" sz="2200" dirty="0" err="1"/>
              <a:t>Adder</a:t>
            </a:r>
            <a:endParaRPr lang="de-DE" sz="2200" dirty="0"/>
          </a:p>
          <a:p>
            <a:pPr lvl="1">
              <a:lnSpc>
                <a:spcPct val="90000"/>
              </a:lnSpc>
              <a:buFont typeface="Arial" charset="0"/>
              <a:buNone/>
              <a:defRPr/>
            </a:pPr>
            <a:endParaRPr lang="de-DE" dirty="0"/>
          </a:p>
          <a:p>
            <a:pPr lvl="1">
              <a:lnSpc>
                <a:spcPct val="90000"/>
              </a:lnSpc>
              <a:buFont typeface="Arial" charset="0"/>
              <a:buNone/>
              <a:defRPr/>
            </a:pPr>
            <a:endParaRPr lang="de-DE" dirty="0"/>
          </a:p>
          <a:p>
            <a:pPr lvl="1">
              <a:lnSpc>
                <a:spcPct val="90000"/>
              </a:lnSpc>
              <a:buFont typeface="Arial" charset="0"/>
              <a:buNone/>
              <a:defRPr/>
            </a:pPr>
            <a:endParaRPr lang="de-DE" dirty="0"/>
          </a:p>
          <a:p>
            <a:pPr lvl="1">
              <a:lnSpc>
                <a:spcPct val="90000"/>
              </a:lnSpc>
              <a:buFont typeface="Arial" charset="0"/>
              <a:buNone/>
              <a:defRPr/>
            </a:pPr>
            <a:endParaRPr lang="de-DE" dirty="0"/>
          </a:p>
          <a:p>
            <a:pPr lvl="1">
              <a:lnSpc>
                <a:spcPct val="90000"/>
              </a:lnSpc>
              <a:buFont typeface="Arial" charset="0"/>
              <a:buNone/>
              <a:defRPr/>
            </a:pPr>
            <a:endParaRPr lang="de-DE" dirty="0"/>
          </a:p>
          <a:p>
            <a:pPr lvl="1">
              <a:lnSpc>
                <a:spcPct val="90000"/>
              </a:lnSpc>
              <a:buFont typeface="Arial" charset="0"/>
              <a:buNone/>
              <a:defRPr/>
            </a:pPr>
            <a:endParaRPr lang="de-DE" dirty="0"/>
          </a:p>
          <a:p>
            <a:pPr lvl="1">
              <a:lnSpc>
                <a:spcPct val="90000"/>
              </a:lnSpc>
              <a:buFont typeface="Arial" charset="0"/>
              <a:buNone/>
              <a:defRPr/>
            </a:pPr>
            <a:endParaRPr lang="de-DE" dirty="0"/>
          </a:p>
          <a:p>
            <a:pPr lvl="1">
              <a:lnSpc>
                <a:spcPct val="90000"/>
              </a:lnSpc>
              <a:buFont typeface="Arial" charset="0"/>
              <a:buNone/>
              <a:defRPr/>
            </a:pPr>
            <a:endParaRPr lang="de-DE" dirty="0"/>
          </a:p>
          <a:p>
            <a:pPr lvl="1">
              <a:lnSpc>
                <a:spcPct val="90000"/>
              </a:lnSpc>
              <a:buFont typeface="Arial" charset="0"/>
              <a:buNone/>
              <a:defRPr/>
            </a:pPr>
            <a:endParaRPr lang="de-DE" dirty="0"/>
          </a:p>
          <a:p>
            <a:pPr>
              <a:lnSpc>
                <a:spcPct val="110000"/>
              </a:lnSpc>
              <a:defRPr/>
            </a:pPr>
            <a:r>
              <a:rPr lang="de-DE" sz="2600" dirty="0"/>
              <a:t>Problem: </a:t>
            </a:r>
            <a:r>
              <a:rPr lang="de-DE" sz="2600" u="sng" dirty="0">
                <a:solidFill>
                  <a:srgbClr val="FF0000"/>
                </a:solidFill>
              </a:rPr>
              <a:t>Lange Durchlaufzeit für den Übertrag</a:t>
            </a:r>
            <a:r>
              <a:rPr lang="de-DE" sz="2600" dirty="0">
                <a:solidFill>
                  <a:srgbClr val="FF0000"/>
                </a:solidFill>
              </a:rPr>
              <a:t> </a:t>
            </a:r>
            <a:r>
              <a:rPr lang="de-DE" sz="2600" dirty="0"/>
              <a:t>bei großer Stellenzahl, z.B. bei 32-Bit- oder 64-Bit-Addierer.</a:t>
            </a:r>
          </a:p>
          <a:p>
            <a:pPr>
              <a:lnSpc>
                <a:spcPct val="110000"/>
              </a:lnSpc>
              <a:defRPr/>
            </a:pPr>
            <a:r>
              <a:rPr lang="de-DE" sz="2600" dirty="0"/>
              <a:t>Lösung: Parallelisierung der </a:t>
            </a:r>
            <a:r>
              <a:rPr lang="de-DE" sz="2600" dirty="0" err="1"/>
              <a:t>Übertragsbildung</a:t>
            </a:r>
            <a:r>
              <a:rPr lang="de-DE" sz="2600" dirty="0"/>
              <a:t>	</a:t>
            </a:r>
          </a:p>
          <a:p>
            <a:pPr marL="0" indent="0">
              <a:lnSpc>
                <a:spcPct val="110000"/>
              </a:lnSpc>
              <a:buNone/>
              <a:defRPr/>
            </a:pPr>
            <a:r>
              <a:rPr lang="de-DE" sz="2600" dirty="0">
                <a:sym typeface="Wingdings" panose="05000000000000000000" pitchFamily="2" charset="2"/>
              </a:rPr>
              <a:t>    </a:t>
            </a:r>
            <a:r>
              <a:rPr lang="de-DE" sz="2600" dirty="0">
                <a:solidFill>
                  <a:srgbClr val="432BF5"/>
                </a:solidFill>
              </a:rPr>
              <a:t>Carry-Look-</a:t>
            </a:r>
            <a:r>
              <a:rPr lang="de-DE" sz="2600" dirty="0" err="1">
                <a:solidFill>
                  <a:srgbClr val="432BF5"/>
                </a:solidFill>
              </a:rPr>
              <a:t>Ahead</a:t>
            </a:r>
            <a:r>
              <a:rPr lang="de-DE" sz="2600" dirty="0">
                <a:solidFill>
                  <a:srgbClr val="432BF5"/>
                </a:solidFill>
              </a:rPr>
              <a:t>-</a:t>
            </a:r>
            <a:r>
              <a:rPr lang="de-DE" sz="2600" dirty="0" err="1">
                <a:solidFill>
                  <a:srgbClr val="432BF5"/>
                </a:solidFill>
              </a:rPr>
              <a:t>Addierer</a:t>
            </a:r>
            <a:r>
              <a:rPr lang="de-DE" sz="2600" dirty="0"/>
              <a:t> (CLA-</a:t>
            </a:r>
            <a:r>
              <a:rPr lang="de-DE" sz="2600" dirty="0" err="1"/>
              <a:t>Addierer</a:t>
            </a:r>
            <a:r>
              <a:rPr lang="de-DE" sz="2600" dirty="0"/>
              <a:t>)</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89232854-91B1-4844-8D8C-145B4EC61A45}" type="slidenum">
              <a:rPr lang="de-DE" smtClean="0"/>
              <a:t>89</a:t>
            </a:fld>
            <a:endParaRPr lang="de-DE"/>
          </a:p>
        </p:txBody>
      </p:sp>
      <p:sp>
        <p:nvSpPr>
          <p:cNvPr id="45061" name="Line 8"/>
          <p:cNvSpPr>
            <a:spLocks noChangeShapeType="1"/>
          </p:cNvSpPr>
          <p:nvPr/>
        </p:nvSpPr>
        <p:spPr bwMode="auto">
          <a:xfrm>
            <a:off x="9513888" y="1898973"/>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62" name="Line 9"/>
          <p:cNvSpPr>
            <a:spLocks noChangeShapeType="1"/>
          </p:cNvSpPr>
          <p:nvPr/>
        </p:nvSpPr>
        <p:spPr bwMode="auto">
          <a:xfrm>
            <a:off x="9264650" y="3249935"/>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64" name="Text Box 13"/>
          <p:cNvSpPr txBox="1">
            <a:spLocks noChangeArrowheads="1"/>
          </p:cNvSpPr>
          <p:nvPr/>
        </p:nvSpPr>
        <p:spPr bwMode="auto">
          <a:xfrm>
            <a:off x="8760169" y="1540198"/>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45065" name="Text Box 14"/>
          <p:cNvSpPr txBox="1">
            <a:spLocks noChangeArrowheads="1"/>
          </p:cNvSpPr>
          <p:nvPr/>
        </p:nvSpPr>
        <p:spPr bwMode="auto">
          <a:xfrm>
            <a:off x="9272885" y="1540198"/>
            <a:ext cx="367706"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45066" name="Text Box 15"/>
          <p:cNvSpPr txBox="1">
            <a:spLocks noChangeArrowheads="1"/>
          </p:cNvSpPr>
          <p:nvPr/>
        </p:nvSpPr>
        <p:spPr bwMode="auto">
          <a:xfrm>
            <a:off x="9055444" y="3602361"/>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45067" name="Line 16"/>
          <p:cNvSpPr>
            <a:spLocks noChangeShapeType="1"/>
          </p:cNvSpPr>
          <p:nvPr/>
        </p:nvSpPr>
        <p:spPr bwMode="auto">
          <a:xfrm>
            <a:off x="8974138" y="1900560"/>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68" name="Line 17"/>
          <p:cNvSpPr>
            <a:spLocks noChangeShapeType="1"/>
          </p:cNvSpPr>
          <p:nvPr/>
        </p:nvSpPr>
        <p:spPr bwMode="auto">
          <a:xfrm flipH="1">
            <a:off x="8253414" y="2800672"/>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69" name="Line 18"/>
          <p:cNvSpPr>
            <a:spLocks noChangeShapeType="1"/>
          </p:cNvSpPr>
          <p:nvPr/>
        </p:nvSpPr>
        <p:spPr bwMode="auto">
          <a:xfrm flipH="1">
            <a:off x="9694864" y="2800672"/>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70" name="Text Box 19"/>
          <p:cNvSpPr txBox="1">
            <a:spLocks noChangeArrowheads="1"/>
          </p:cNvSpPr>
          <p:nvPr/>
        </p:nvSpPr>
        <p:spPr bwMode="auto">
          <a:xfrm>
            <a:off x="9873006" y="280067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45071" name="Text Box 20"/>
          <p:cNvSpPr txBox="1">
            <a:spLocks noChangeArrowheads="1"/>
          </p:cNvSpPr>
          <p:nvPr/>
        </p:nvSpPr>
        <p:spPr bwMode="auto">
          <a:xfrm>
            <a:off x="8342656" y="280067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45073" name="Line 22"/>
          <p:cNvSpPr>
            <a:spLocks noChangeShapeType="1"/>
          </p:cNvSpPr>
          <p:nvPr/>
        </p:nvSpPr>
        <p:spPr bwMode="auto">
          <a:xfrm>
            <a:off x="8037513" y="1898973"/>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74" name="Line 23"/>
          <p:cNvSpPr>
            <a:spLocks noChangeShapeType="1"/>
          </p:cNvSpPr>
          <p:nvPr/>
        </p:nvSpPr>
        <p:spPr bwMode="auto">
          <a:xfrm>
            <a:off x="7788275" y="3249935"/>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76" name="Text Box 25"/>
          <p:cNvSpPr txBox="1">
            <a:spLocks noChangeArrowheads="1"/>
          </p:cNvSpPr>
          <p:nvPr/>
        </p:nvSpPr>
        <p:spPr bwMode="auto">
          <a:xfrm>
            <a:off x="7283794" y="1540198"/>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45077" name="Text Box 26"/>
          <p:cNvSpPr txBox="1">
            <a:spLocks noChangeArrowheads="1"/>
          </p:cNvSpPr>
          <p:nvPr/>
        </p:nvSpPr>
        <p:spPr bwMode="auto">
          <a:xfrm>
            <a:off x="7796510" y="1540198"/>
            <a:ext cx="367706"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45078" name="Text Box 27"/>
          <p:cNvSpPr txBox="1">
            <a:spLocks noChangeArrowheads="1"/>
          </p:cNvSpPr>
          <p:nvPr/>
        </p:nvSpPr>
        <p:spPr bwMode="auto">
          <a:xfrm>
            <a:off x="7579069" y="3602361"/>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45079" name="Line 28"/>
          <p:cNvSpPr>
            <a:spLocks noChangeShapeType="1"/>
          </p:cNvSpPr>
          <p:nvPr/>
        </p:nvSpPr>
        <p:spPr bwMode="auto">
          <a:xfrm>
            <a:off x="7497763" y="1900560"/>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80" name="Line 29"/>
          <p:cNvSpPr>
            <a:spLocks noChangeShapeType="1"/>
          </p:cNvSpPr>
          <p:nvPr/>
        </p:nvSpPr>
        <p:spPr bwMode="auto">
          <a:xfrm flipH="1">
            <a:off x="6777039" y="2800672"/>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81" name="Text Box 32"/>
          <p:cNvSpPr txBox="1">
            <a:spLocks noChangeArrowheads="1"/>
          </p:cNvSpPr>
          <p:nvPr/>
        </p:nvSpPr>
        <p:spPr bwMode="auto">
          <a:xfrm>
            <a:off x="6866281" y="280067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45083" name="Line 34"/>
          <p:cNvSpPr>
            <a:spLocks noChangeShapeType="1"/>
          </p:cNvSpPr>
          <p:nvPr/>
        </p:nvSpPr>
        <p:spPr bwMode="auto">
          <a:xfrm>
            <a:off x="6543675" y="1898973"/>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84" name="Line 35"/>
          <p:cNvSpPr>
            <a:spLocks noChangeShapeType="1"/>
          </p:cNvSpPr>
          <p:nvPr/>
        </p:nvSpPr>
        <p:spPr bwMode="auto">
          <a:xfrm>
            <a:off x="6294438" y="3249935"/>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86" name="Text Box 37"/>
          <p:cNvSpPr txBox="1">
            <a:spLocks noChangeArrowheads="1"/>
          </p:cNvSpPr>
          <p:nvPr/>
        </p:nvSpPr>
        <p:spPr bwMode="auto">
          <a:xfrm>
            <a:off x="5789956" y="1540198"/>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45087" name="Text Box 38"/>
          <p:cNvSpPr txBox="1">
            <a:spLocks noChangeArrowheads="1"/>
          </p:cNvSpPr>
          <p:nvPr/>
        </p:nvSpPr>
        <p:spPr bwMode="auto">
          <a:xfrm>
            <a:off x="6302673" y="1540198"/>
            <a:ext cx="367706"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45088" name="Text Box 39"/>
          <p:cNvSpPr txBox="1">
            <a:spLocks noChangeArrowheads="1"/>
          </p:cNvSpPr>
          <p:nvPr/>
        </p:nvSpPr>
        <p:spPr bwMode="auto">
          <a:xfrm>
            <a:off x="6085231" y="3602361"/>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45089" name="Line 40"/>
          <p:cNvSpPr>
            <a:spLocks noChangeShapeType="1"/>
          </p:cNvSpPr>
          <p:nvPr/>
        </p:nvSpPr>
        <p:spPr bwMode="auto">
          <a:xfrm>
            <a:off x="6003925" y="1900560"/>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90" name="Line 41"/>
          <p:cNvSpPr>
            <a:spLocks noChangeShapeType="1"/>
          </p:cNvSpPr>
          <p:nvPr/>
        </p:nvSpPr>
        <p:spPr bwMode="auto">
          <a:xfrm flipH="1">
            <a:off x="5283200" y="2800672"/>
            <a:ext cx="541338"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91" name="Text Box 42"/>
          <p:cNvSpPr txBox="1">
            <a:spLocks noChangeArrowheads="1"/>
          </p:cNvSpPr>
          <p:nvPr/>
        </p:nvSpPr>
        <p:spPr bwMode="auto">
          <a:xfrm>
            <a:off x="5372444" y="280067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3</a:t>
            </a:r>
            <a:endParaRPr lang="en-US" b="1" baseline="-25000">
              <a:solidFill>
                <a:prstClr val="black"/>
              </a:solidFill>
              <a:latin typeface="Arial Narrow" pitchFamily="34" charset="0"/>
              <a:cs typeface="Arial" charset="0"/>
            </a:endParaRPr>
          </a:p>
        </p:txBody>
      </p:sp>
      <p:sp>
        <p:nvSpPr>
          <p:cNvPr id="45092" name="Rectangle 43"/>
          <p:cNvSpPr>
            <a:spLocks noChangeArrowheads="1"/>
          </p:cNvSpPr>
          <p:nvPr/>
        </p:nvSpPr>
        <p:spPr bwMode="auto">
          <a:xfrm>
            <a:off x="2999131" y="2530798"/>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93" name="Line 44"/>
          <p:cNvSpPr>
            <a:spLocks noChangeShapeType="1"/>
          </p:cNvSpPr>
          <p:nvPr/>
        </p:nvSpPr>
        <p:spPr bwMode="auto">
          <a:xfrm>
            <a:off x="3540125" y="1898973"/>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94" name="Line 45"/>
          <p:cNvSpPr>
            <a:spLocks noChangeShapeType="1"/>
          </p:cNvSpPr>
          <p:nvPr/>
        </p:nvSpPr>
        <p:spPr bwMode="auto">
          <a:xfrm>
            <a:off x="3290888" y="3249935"/>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096" name="Text Box 47"/>
          <p:cNvSpPr txBox="1">
            <a:spLocks noChangeArrowheads="1"/>
          </p:cNvSpPr>
          <p:nvPr/>
        </p:nvSpPr>
        <p:spPr bwMode="auto">
          <a:xfrm>
            <a:off x="2751140" y="1540198"/>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45097" name="Text Box 48"/>
          <p:cNvSpPr txBox="1">
            <a:spLocks noChangeArrowheads="1"/>
          </p:cNvSpPr>
          <p:nvPr/>
        </p:nvSpPr>
        <p:spPr bwMode="auto">
          <a:xfrm>
            <a:off x="3263857" y="1540198"/>
            <a:ext cx="43823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45098" name="Text Box 49"/>
          <p:cNvSpPr txBox="1">
            <a:spLocks noChangeArrowheads="1"/>
          </p:cNvSpPr>
          <p:nvPr/>
        </p:nvSpPr>
        <p:spPr bwMode="auto">
          <a:xfrm>
            <a:off x="3046415" y="3602361"/>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45099" name="Line 50"/>
          <p:cNvSpPr>
            <a:spLocks noChangeShapeType="1"/>
          </p:cNvSpPr>
          <p:nvPr/>
        </p:nvSpPr>
        <p:spPr bwMode="auto">
          <a:xfrm>
            <a:off x="3000375" y="1900560"/>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100" name="Line 51"/>
          <p:cNvSpPr>
            <a:spLocks noChangeShapeType="1"/>
          </p:cNvSpPr>
          <p:nvPr/>
        </p:nvSpPr>
        <p:spPr bwMode="auto">
          <a:xfrm flipH="1">
            <a:off x="2279650" y="2800672"/>
            <a:ext cx="541338"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101" name="Text Box 52"/>
          <p:cNvSpPr txBox="1">
            <a:spLocks noChangeArrowheads="1"/>
          </p:cNvSpPr>
          <p:nvPr/>
        </p:nvSpPr>
        <p:spPr bwMode="auto">
          <a:xfrm>
            <a:off x="2333628" y="2800673"/>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32</a:t>
            </a:r>
            <a:endParaRPr lang="en-US" b="1" baseline="-25000">
              <a:solidFill>
                <a:prstClr val="black"/>
              </a:solidFill>
              <a:latin typeface="Arial Narrow" pitchFamily="34" charset="0"/>
              <a:cs typeface="Arial" charset="0"/>
            </a:endParaRPr>
          </a:p>
        </p:txBody>
      </p:sp>
      <p:sp>
        <p:nvSpPr>
          <p:cNvPr id="45102" name="Line 53"/>
          <p:cNvSpPr>
            <a:spLocks noChangeShapeType="1"/>
          </p:cNvSpPr>
          <p:nvPr/>
        </p:nvSpPr>
        <p:spPr bwMode="auto">
          <a:xfrm flipH="1">
            <a:off x="3754439" y="2800672"/>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45103" name="Text Box 54"/>
          <p:cNvSpPr txBox="1">
            <a:spLocks noChangeArrowheads="1"/>
          </p:cNvSpPr>
          <p:nvPr/>
        </p:nvSpPr>
        <p:spPr bwMode="auto">
          <a:xfrm>
            <a:off x="4562392" y="2530798"/>
            <a:ext cx="446254"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 . .</a:t>
            </a:r>
            <a:endParaRPr lang="en-US" b="1" baseline="-25000">
              <a:solidFill>
                <a:prstClr val="black"/>
              </a:solidFill>
              <a:latin typeface="Arial Narrow" pitchFamily="34" charset="0"/>
              <a:cs typeface="Arial" charset="0"/>
            </a:endParaRPr>
          </a:p>
        </p:txBody>
      </p:sp>
      <p:sp>
        <p:nvSpPr>
          <p:cNvPr id="45104" name="Text Box 56"/>
          <p:cNvSpPr txBox="1">
            <a:spLocks noChangeArrowheads="1"/>
          </p:cNvSpPr>
          <p:nvPr/>
        </p:nvSpPr>
        <p:spPr bwMode="auto">
          <a:xfrm>
            <a:off x="3778253" y="2799086"/>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51" name="Rectangle 43"/>
          <p:cNvSpPr>
            <a:spLocks noChangeArrowheads="1"/>
          </p:cNvSpPr>
          <p:nvPr/>
        </p:nvSpPr>
        <p:spPr bwMode="auto">
          <a:xfrm>
            <a:off x="6023992" y="2564904"/>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52" name="Rectangle 43"/>
          <p:cNvSpPr>
            <a:spLocks noChangeArrowheads="1"/>
          </p:cNvSpPr>
          <p:nvPr/>
        </p:nvSpPr>
        <p:spPr bwMode="auto">
          <a:xfrm>
            <a:off x="7539568" y="2564904"/>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53" name="Rectangle 43"/>
          <p:cNvSpPr>
            <a:spLocks noChangeArrowheads="1"/>
          </p:cNvSpPr>
          <p:nvPr/>
        </p:nvSpPr>
        <p:spPr bwMode="auto">
          <a:xfrm>
            <a:off x="8979728" y="2564904"/>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Tree>
    <p:extLst>
      <p:ext uri="{BB962C8B-B14F-4D97-AF65-F5344CB8AC3E}">
        <p14:creationId xmlns:p14="http://schemas.microsoft.com/office/powerpoint/2010/main" val="172420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6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6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6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6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kumimoji="1" lang="de-DE" kern="0" dirty="0">
                <a:latin typeface="Calibri" pitchFamily="34" charset="0"/>
              </a:rPr>
              <a:t>Weitere Gatter</a:t>
            </a:r>
            <a:endParaRPr lang="de-DE" dirty="0"/>
          </a:p>
        </p:txBody>
      </p:sp>
      <p:sp>
        <p:nvSpPr>
          <p:cNvPr id="8" name="Inhaltsplatzhalter 7"/>
          <p:cNvSpPr>
            <a:spLocks noGrp="1"/>
          </p:cNvSpPr>
          <p:nvPr>
            <p:ph idx="1"/>
          </p:nvPr>
        </p:nvSpPr>
        <p:spPr/>
        <p:txBody>
          <a:bodyPr/>
          <a:lstStyle/>
          <a:p>
            <a:pPr marL="0" indent="0">
              <a:buNone/>
            </a:pPr>
            <a:r>
              <a:rPr lang="de-DE" dirty="0"/>
              <a:t> </a:t>
            </a:r>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9</a:t>
            </a:fld>
            <a:endParaRPr lang="de-DE"/>
          </a:p>
        </p:txBody>
      </p:sp>
      <p:graphicFrame>
        <p:nvGraphicFramePr>
          <p:cNvPr id="14" name="Group 118"/>
          <p:cNvGraphicFramePr>
            <a:graphicFrameLocks noGrp="1"/>
          </p:cNvGraphicFramePr>
          <p:nvPr>
            <p:extLst>
              <p:ext uri="{D42A27DB-BD31-4B8C-83A1-F6EECF244321}">
                <p14:modId xmlns:p14="http://schemas.microsoft.com/office/powerpoint/2010/main" val="3346349556"/>
              </p:ext>
            </p:extLst>
          </p:nvPr>
        </p:nvGraphicFramePr>
        <p:xfrm>
          <a:off x="2468066" y="1052736"/>
          <a:ext cx="7372350" cy="2163019"/>
        </p:xfrm>
        <a:graphic>
          <a:graphicData uri="http://schemas.openxmlformats.org/drawingml/2006/table">
            <a:tbl>
              <a:tblPr/>
              <a:tblGrid>
                <a:gridCol w="1843088">
                  <a:extLst>
                    <a:ext uri="{9D8B030D-6E8A-4147-A177-3AD203B41FA5}">
                      <a16:colId xmlns:a16="http://schemas.microsoft.com/office/drawing/2014/main" val="20000"/>
                    </a:ext>
                  </a:extLst>
                </a:gridCol>
                <a:gridCol w="1843087">
                  <a:extLst>
                    <a:ext uri="{9D8B030D-6E8A-4147-A177-3AD203B41FA5}">
                      <a16:colId xmlns:a16="http://schemas.microsoft.com/office/drawing/2014/main" val="20001"/>
                    </a:ext>
                  </a:extLst>
                </a:gridCol>
                <a:gridCol w="1843088">
                  <a:extLst>
                    <a:ext uri="{9D8B030D-6E8A-4147-A177-3AD203B41FA5}">
                      <a16:colId xmlns:a16="http://schemas.microsoft.com/office/drawing/2014/main" val="20002"/>
                    </a:ext>
                  </a:extLst>
                </a:gridCol>
                <a:gridCol w="1843087">
                  <a:extLst>
                    <a:ext uri="{9D8B030D-6E8A-4147-A177-3AD203B41FA5}">
                      <a16:colId xmlns:a16="http://schemas.microsoft.com/office/drawing/2014/main" val="20003"/>
                    </a:ext>
                  </a:extLst>
                </a:gridCol>
              </a:tblGrid>
              <a:tr h="935881">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XOR</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NAND</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NOR</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2271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b="1" i="0" u="none" strike="noStrike" cap="none" normalizeH="0" baseline="0" dirty="0">
                          <a:ln>
                            <a:noFill/>
                          </a:ln>
                          <a:solidFill>
                            <a:schemeClr val="tx1"/>
                          </a:solidFill>
                          <a:effectLst/>
                          <a:latin typeface="Calibri" pitchFamily="34" charset="0"/>
                        </a:rPr>
                        <a:t>MIL/ANSI</a:t>
                      </a:r>
                      <a:endParaRPr kumimoji="1" lang="en-US" sz="2000" b="1"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endParaRPr kumimoji="1" lang="en-US" sz="20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5" name="Group 147"/>
          <p:cNvGraphicFramePr>
            <a:graphicFrameLocks noGrp="1"/>
          </p:cNvGraphicFramePr>
          <p:nvPr>
            <p:extLst>
              <p:ext uri="{D42A27DB-BD31-4B8C-83A1-F6EECF244321}">
                <p14:modId xmlns:p14="http://schemas.microsoft.com/office/powerpoint/2010/main" val="166575123"/>
              </p:ext>
            </p:extLst>
          </p:nvPr>
        </p:nvGraphicFramePr>
        <p:xfrm>
          <a:off x="4655840" y="3501008"/>
          <a:ext cx="2926855" cy="2286000"/>
        </p:xfrm>
        <a:graphic>
          <a:graphicData uri="http://schemas.openxmlformats.org/drawingml/2006/table">
            <a:tbl>
              <a:tblPr/>
              <a:tblGrid>
                <a:gridCol w="711557">
                  <a:extLst>
                    <a:ext uri="{9D8B030D-6E8A-4147-A177-3AD203B41FA5}">
                      <a16:colId xmlns:a16="http://schemas.microsoft.com/office/drawing/2014/main" val="20000"/>
                    </a:ext>
                  </a:extLst>
                </a:gridCol>
                <a:gridCol w="711556">
                  <a:extLst>
                    <a:ext uri="{9D8B030D-6E8A-4147-A177-3AD203B41FA5}">
                      <a16:colId xmlns:a16="http://schemas.microsoft.com/office/drawing/2014/main" val="20001"/>
                    </a:ext>
                  </a:extLst>
                </a:gridCol>
                <a:gridCol w="1503742">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a</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b</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a NAND b</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0</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1</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0</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6" name="Group 146"/>
          <p:cNvGraphicFramePr>
            <a:graphicFrameLocks noGrp="1"/>
          </p:cNvGraphicFramePr>
          <p:nvPr>
            <p:extLst>
              <p:ext uri="{D42A27DB-BD31-4B8C-83A1-F6EECF244321}">
                <p14:modId xmlns:p14="http://schemas.microsoft.com/office/powerpoint/2010/main" val="3099380356"/>
              </p:ext>
            </p:extLst>
          </p:nvPr>
        </p:nvGraphicFramePr>
        <p:xfrm>
          <a:off x="1343472" y="3501008"/>
          <a:ext cx="2592288" cy="2286000"/>
        </p:xfrm>
        <a:graphic>
          <a:graphicData uri="http://schemas.openxmlformats.org/drawingml/2006/table">
            <a:tbl>
              <a:tblPr/>
              <a:tblGrid>
                <a:gridCol w="687512">
                  <a:extLst>
                    <a:ext uri="{9D8B030D-6E8A-4147-A177-3AD203B41FA5}">
                      <a16:colId xmlns:a16="http://schemas.microsoft.com/office/drawing/2014/main" val="20000"/>
                    </a:ext>
                  </a:extLst>
                </a:gridCol>
                <a:gridCol w="687511">
                  <a:extLst>
                    <a:ext uri="{9D8B030D-6E8A-4147-A177-3AD203B41FA5}">
                      <a16:colId xmlns:a16="http://schemas.microsoft.com/office/drawing/2014/main" val="20001"/>
                    </a:ext>
                  </a:extLst>
                </a:gridCol>
                <a:gridCol w="1217265">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a</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b</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a XOR b</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0</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1</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0</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7" name="Group 148"/>
          <p:cNvGraphicFramePr>
            <a:graphicFrameLocks noGrp="1"/>
          </p:cNvGraphicFramePr>
          <p:nvPr>
            <p:extLst>
              <p:ext uri="{D42A27DB-BD31-4B8C-83A1-F6EECF244321}">
                <p14:modId xmlns:p14="http://schemas.microsoft.com/office/powerpoint/2010/main" val="3003938286"/>
              </p:ext>
            </p:extLst>
          </p:nvPr>
        </p:nvGraphicFramePr>
        <p:xfrm>
          <a:off x="8301857" y="3501008"/>
          <a:ext cx="2618679" cy="2286000"/>
        </p:xfrm>
        <a:graphic>
          <a:graphicData uri="http://schemas.openxmlformats.org/drawingml/2006/table">
            <a:tbl>
              <a:tblPr/>
              <a:tblGrid>
                <a:gridCol w="684230">
                  <a:extLst>
                    <a:ext uri="{9D8B030D-6E8A-4147-A177-3AD203B41FA5}">
                      <a16:colId xmlns:a16="http://schemas.microsoft.com/office/drawing/2014/main" val="20000"/>
                    </a:ext>
                  </a:extLst>
                </a:gridCol>
                <a:gridCol w="684228">
                  <a:extLst>
                    <a:ext uri="{9D8B030D-6E8A-4147-A177-3AD203B41FA5}">
                      <a16:colId xmlns:a16="http://schemas.microsoft.com/office/drawing/2014/main" val="20001"/>
                    </a:ext>
                  </a:extLst>
                </a:gridCol>
                <a:gridCol w="1250221">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a</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b</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a NOR b</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0</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0</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a:ln>
                            <a:noFill/>
                          </a:ln>
                          <a:solidFill>
                            <a:schemeClr val="tx1"/>
                          </a:solidFill>
                          <a:effectLst/>
                          <a:latin typeface="Calibri" pitchFamily="34" charset="0"/>
                        </a:rPr>
                        <a:t>1</a:t>
                      </a:r>
                      <a:endParaRPr kumimoji="1" lang="en-US" sz="24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400" b="0" i="0" u="none" strike="noStrike" cap="none" normalizeH="0" baseline="0" dirty="0">
                          <a:ln>
                            <a:noFill/>
                          </a:ln>
                          <a:solidFill>
                            <a:schemeClr val="tx1"/>
                          </a:solidFill>
                          <a:effectLst/>
                          <a:latin typeface="Calibri" pitchFamily="34" charset="0"/>
                        </a:rPr>
                        <a:t>0</a:t>
                      </a:r>
                      <a:endParaRPr kumimoji="1" lang="en-US" sz="24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7274" name="Picture 40" descr="120px-NAND_ANSI_Labelled_svg"/>
          <p:cNvPicPr>
            <a:picLocks noChangeAspect="1" noChangeArrowheads="1"/>
          </p:cNvPicPr>
          <p:nvPr/>
        </p:nvPicPr>
        <p:blipFill>
          <a:blip r:embed="rId3" cstate="print"/>
          <a:srcRect/>
          <a:stretch>
            <a:fillRect/>
          </a:stretch>
        </p:blipFill>
        <p:spPr bwMode="auto">
          <a:xfrm>
            <a:off x="6212980" y="2246065"/>
            <a:ext cx="1800225" cy="750887"/>
          </a:xfrm>
          <a:prstGeom prst="rect">
            <a:avLst/>
          </a:prstGeom>
          <a:noFill/>
          <a:ln w="9525">
            <a:noFill/>
            <a:miter lim="800000"/>
            <a:headEnd/>
            <a:tailEnd/>
          </a:ln>
        </p:spPr>
      </p:pic>
      <p:pic>
        <p:nvPicPr>
          <p:cNvPr id="7276" name="Picture 119" descr="120px-NOR_ANSI_Labelled_svg"/>
          <p:cNvPicPr>
            <a:picLocks noChangeAspect="1" noChangeArrowheads="1"/>
          </p:cNvPicPr>
          <p:nvPr/>
        </p:nvPicPr>
        <p:blipFill>
          <a:blip r:embed="rId4" cstate="print"/>
          <a:srcRect/>
          <a:stretch>
            <a:fillRect/>
          </a:stretch>
        </p:blipFill>
        <p:spPr bwMode="auto">
          <a:xfrm>
            <a:off x="8086229" y="2276226"/>
            <a:ext cx="1727200" cy="719138"/>
          </a:xfrm>
          <a:prstGeom prst="rect">
            <a:avLst/>
          </a:prstGeom>
          <a:noFill/>
          <a:ln w="9525">
            <a:noFill/>
            <a:miter lim="800000"/>
            <a:headEnd/>
            <a:tailEnd/>
          </a:ln>
        </p:spPr>
      </p:pic>
      <p:pic>
        <p:nvPicPr>
          <p:cNvPr id="185346" name="Picture 2" descr="Fichier:XOR ANSI Labelled.svg — Wikipé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7808" y="2289040"/>
            <a:ext cx="1698989" cy="70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69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3" name="Rectangle 3"/>
          <p:cNvSpPr>
            <a:spLocks noGrp="1"/>
          </p:cNvSpPr>
          <p:nvPr>
            <p:ph type="title"/>
          </p:nvPr>
        </p:nvSpPr>
        <p:spPr>
          <a:xfrm>
            <a:off x="1919536" y="331666"/>
            <a:ext cx="7620000" cy="577054"/>
          </a:xfrm>
          <a:noFill/>
        </p:spPr>
        <p:txBody>
          <a:bodyPr vert="horz" lIns="90488" tIns="44450" rIns="90488" bIns="44450" rtlCol="0" anchor="ctr" anchorCtr="0">
            <a:normAutofit/>
          </a:bodyPr>
          <a:lstStyle/>
          <a:p>
            <a:r>
              <a:rPr lang="en-GB" sz="3200" dirty="0"/>
              <a:t>Carry-Look-Ahead </a:t>
            </a:r>
            <a:r>
              <a:rPr lang="en-GB" sz="3200" dirty="0" err="1"/>
              <a:t>Addierer</a:t>
            </a:r>
            <a:r>
              <a:rPr lang="en-GB" sz="3200" dirty="0"/>
              <a:t>: Motivation</a:t>
            </a:r>
          </a:p>
        </p:txBody>
      </p:sp>
      <mc:AlternateContent xmlns:mc="http://schemas.openxmlformats.org/markup-compatibility/2006" xmlns:a14="http://schemas.microsoft.com/office/drawing/2010/main">
        <mc:Choice Requires="a14">
          <p:sp>
            <p:nvSpPr>
              <p:cNvPr id="35842" name="Rectangle 2"/>
              <p:cNvSpPr>
                <a:spLocks noGrp="1"/>
              </p:cNvSpPr>
              <p:nvPr>
                <p:ph idx="1"/>
              </p:nvPr>
            </p:nvSpPr>
            <p:spPr>
              <a:xfrm>
                <a:off x="359992" y="1295404"/>
                <a:ext cx="11472025" cy="4877043"/>
              </a:xfrm>
            </p:spPr>
            <p:txBody>
              <a:bodyPr vert="horz" lIns="90488" tIns="44450" rIns="90488" bIns="44450" rtlCol="0" anchor="t" anchorCtr="0">
                <a:normAutofit/>
              </a:bodyPr>
              <a:lstStyle/>
              <a:p>
                <a:pPr>
                  <a:defRPr/>
                </a:pPr>
                <a:endParaRPr lang="en-GB" sz="2200" dirty="0"/>
              </a:p>
              <a:p>
                <a:pPr>
                  <a:defRPr/>
                </a:pPr>
                <a:endParaRPr lang="en-GB" sz="2200" dirty="0"/>
              </a:p>
              <a:p>
                <a:pPr marL="0" indent="0">
                  <a:buNone/>
                  <a:defRPr/>
                </a:pPr>
                <a:endParaRPr lang="en-GB" sz="2200" dirty="0"/>
              </a:p>
              <a:p>
                <a:pPr marL="0" indent="0">
                  <a:buNone/>
                  <a:defRPr/>
                </a:pPr>
                <a:endParaRPr lang="en-GB" sz="2200" dirty="0"/>
              </a:p>
              <a:p>
                <a:pPr marL="0" indent="0">
                  <a:buNone/>
                  <a:defRPr/>
                </a:pPr>
                <a:endParaRPr lang="en-GB" sz="1600" dirty="0"/>
              </a:p>
              <a:p>
                <a:pPr>
                  <a:defRPr/>
                </a:pPr>
                <a:endParaRPr lang="en-GB" sz="2200" dirty="0"/>
              </a:p>
              <a:p>
                <a:pPr>
                  <a:defRPr/>
                </a:pPr>
                <a:r>
                  <a:rPr lang="en-GB" sz="2200" dirty="0" err="1"/>
                  <a:t>Idee</a:t>
                </a:r>
                <a:r>
                  <a:rPr lang="en-GB" sz="2200" dirty="0"/>
                  <a:t>: </a:t>
                </a:r>
                <a:r>
                  <a:rPr lang="en-GB" sz="2200" dirty="0" err="1"/>
                  <a:t>Bestimmung</a:t>
                </a:r>
                <a:r>
                  <a:rPr lang="en-GB" sz="2200" dirty="0"/>
                  <a:t> der </a:t>
                </a:r>
                <a:r>
                  <a:rPr lang="en-GB" sz="2200" dirty="0" err="1"/>
                  <a:t>Überträge</a:t>
                </a:r>
                <a:r>
                  <a:rPr lang="en-GB" sz="2200" dirty="0"/>
                  <a:t> </a:t>
                </a:r>
                <a:r>
                  <a:rPr lang="en-GB" sz="2200" dirty="0" err="1"/>
                  <a:t>direkt</a:t>
                </a:r>
                <a:r>
                  <a:rPr lang="en-GB" sz="2200" dirty="0"/>
                  <a:t> </a:t>
                </a:r>
                <a:r>
                  <a:rPr lang="en-GB" sz="2200" dirty="0" err="1"/>
                  <a:t>aus</a:t>
                </a:r>
                <a:r>
                  <a:rPr lang="en-GB" sz="2200" dirty="0"/>
                  <a:t> den </a:t>
                </a:r>
                <a:r>
                  <a:rPr lang="en-GB" sz="2200" dirty="0" err="1"/>
                  <a:t>Eingängen</a:t>
                </a:r>
                <a:endParaRPr lang="en-GB" sz="2200" baseline="-25000" dirty="0">
                  <a:latin typeface="Courier New" pitchFamily="49" charset="0"/>
                </a:endParaRPr>
              </a:p>
              <a:p>
                <a:pPr>
                  <a:buFont typeface="Arial" charset="0"/>
                  <a:buNone/>
                  <a:defRPr/>
                </a:pPr>
                <a:r>
                  <a:rPr lang="en-GB" sz="2200" dirty="0"/>
                  <a:t>	</a:t>
                </a:r>
                <a14:m>
                  <m:oMath xmlns:m="http://schemas.openxmlformats.org/officeDocument/2006/math">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𝑐</m:t>
                        </m:r>
                      </m:e>
                      <m:sub>
                        <m:r>
                          <a:rPr lang="de-DE" sz="2200" b="0" i="1" smtClean="0">
                            <a:latin typeface="Cambria Math" panose="02040503050406030204" pitchFamily="18" charset="0"/>
                          </a:rPr>
                          <m:t>1</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𝑏</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𝑐</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𝑎</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𝑐</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𝑎</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𝑏</m:t>
                        </m:r>
                      </m:e>
                      <m:sub>
                        <m:r>
                          <a:rPr lang="de-DE" sz="2200" b="0" i="1" smtClean="0">
                            <a:latin typeface="Cambria Math" panose="02040503050406030204" pitchFamily="18" charset="0"/>
                          </a:rPr>
                          <m:t>0</m:t>
                        </m:r>
                      </m:sub>
                    </m:sSub>
                  </m:oMath>
                </a14:m>
                <a:endParaRPr lang="en-GB" sz="2200" baseline="-25000" dirty="0"/>
              </a:p>
              <a:p>
                <a:pPr>
                  <a:buFont typeface="Arial" charset="0"/>
                  <a:buNone/>
                  <a:defRPr/>
                </a:pPr>
                <a:r>
                  <a:rPr lang="en-GB" sz="2200" dirty="0"/>
                  <a:t>	</a:t>
                </a:r>
                <a14:m>
                  <m:oMath xmlns:m="http://schemas.openxmlformats.org/officeDocument/2006/math">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b="0" i="1" smtClean="0">
                            <a:latin typeface="Cambria Math" panose="02040503050406030204" pitchFamily="18" charset="0"/>
                          </a:rPr>
                          <m:t>2</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b="0" i="1" smtClean="0">
                            <a:latin typeface="Cambria Math" panose="02040503050406030204" pitchFamily="18" charset="0"/>
                          </a:rPr>
                          <m:t>1</m:t>
                        </m:r>
                      </m:sub>
                    </m:sSub>
                  </m:oMath>
                </a14:m>
                <a:endParaRPr lang="en-GB" sz="2200" dirty="0"/>
              </a:p>
              <a:p>
                <a:pPr>
                  <a:buNone/>
                  <a:defRPr/>
                </a:pPr>
                <a:r>
                  <a:rPr lang="de-DE" sz="2200" dirty="0"/>
                  <a:t>       </a:t>
                </a:r>
                <a14:m>
                  <m:oMath xmlns:m="http://schemas.openxmlformats.org/officeDocument/2006/math">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1</m:t>
                        </m:r>
                      </m:sub>
                    </m:sSub>
                  </m:oMath>
                </a14:m>
                <a:endParaRPr lang="en-GB" sz="2200" dirty="0"/>
              </a:p>
              <a:p>
                <a:pPr>
                  <a:buFont typeface="Arial" charset="0"/>
                  <a:buNone/>
                  <a:defRPr/>
                </a:pPr>
                <a:r>
                  <a:rPr lang="en-GB" sz="2200" dirty="0"/>
                  <a:t>	</a:t>
                </a:r>
                <a14:m>
                  <m:oMath xmlns:m="http://schemas.openxmlformats.org/officeDocument/2006/math">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𝑐</m:t>
                        </m:r>
                      </m:e>
                      <m:sub>
                        <m:r>
                          <a:rPr lang="de-DE" sz="2200" b="0" i="1" smtClean="0">
                            <a:latin typeface="Cambria Math" panose="02040503050406030204" pitchFamily="18" charset="0"/>
                          </a:rPr>
                          <m:t>3</m:t>
                        </m:r>
                      </m:sub>
                    </m:sSub>
                    <m:r>
                      <a:rPr lang="de-DE" sz="2200" b="0" i="1" smtClean="0">
                        <a:latin typeface="Cambria Math" panose="02040503050406030204" pitchFamily="18" charset="0"/>
                      </a:rPr>
                      <m:t>= …</m:t>
                    </m:r>
                  </m:oMath>
                </a14:m>
                <a:endParaRPr lang="en-GB" sz="2200" dirty="0"/>
              </a:p>
              <a:p>
                <a:pPr>
                  <a:defRPr/>
                </a:pPr>
                <a:r>
                  <a:rPr lang="en-GB" sz="2200" u="sng" dirty="0" err="1">
                    <a:solidFill>
                      <a:srgbClr val="FF0000"/>
                    </a:solidFill>
                  </a:rPr>
                  <a:t>Warum</a:t>
                </a:r>
                <a:r>
                  <a:rPr lang="en-GB" sz="2200" u="sng" dirty="0">
                    <a:solidFill>
                      <a:srgbClr val="FF0000"/>
                    </a:solidFill>
                  </a:rPr>
                  <a:t> </a:t>
                </a:r>
                <a:r>
                  <a:rPr lang="en-GB" sz="2200" u="sng" dirty="0" err="1">
                    <a:solidFill>
                      <a:srgbClr val="FF0000"/>
                    </a:solidFill>
                  </a:rPr>
                  <a:t>ist</a:t>
                </a:r>
                <a:r>
                  <a:rPr lang="en-GB" sz="2200" u="sng" dirty="0">
                    <a:solidFill>
                      <a:srgbClr val="FF0000"/>
                    </a:solidFill>
                  </a:rPr>
                  <a:t> das so </a:t>
                </a:r>
                <a:r>
                  <a:rPr lang="en-GB" sz="2200" u="sng" dirty="0" err="1">
                    <a:solidFill>
                      <a:srgbClr val="FF0000"/>
                    </a:solidFill>
                  </a:rPr>
                  <a:t>nicht</a:t>
                </a:r>
                <a:r>
                  <a:rPr lang="en-GB" sz="2200" u="sng" dirty="0">
                    <a:solidFill>
                      <a:srgbClr val="FF0000"/>
                    </a:solidFill>
                  </a:rPr>
                  <a:t> (</a:t>
                </a:r>
                <a:r>
                  <a:rPr lang="en-GB" sz="2200" u="sng" dirty="0" err="1">
                    <a:solidFill>
                      <a:srgbClr val="FF0000"/>
                    </a:solidFill>
                  </a:rPr>
                  <a:t>für</a:t>
                </a:r>
                <a:r>
                  <a:rPr lang="en-GB" sz="2200" u="sng" dirty="0">
                    <a:solidFill>
                      <a:srgbClr val="FF0000"/>
                    </a:solidFill>
                  </a:rPr>
                  <a:t> </a:t>
                </a:r>
                <a:r>
                  <a:rPr lang="en-GB" sz="2200" u="sng" dirty="0" err="1">
                    <a:solidFill>
                      <a:srgbClr val="FF0000"/>
                    </a:solidFill>
                  </a:rPr>
                  <a:t>beliebige</a:t>
                </a:r>
                <a:r>
                  <a:rPr lang="en-GB" sz="2200" u="sng" dirty="0">
                    <a:solidFill>
                      <a:srgbClr val="FF0000"/>
                    </a:solidFill>
                  </a:rPr>
                  <a:t> </a:t>
                </a:r>
                <a:r>
                  <a:rPr lang="en-GB" sz="2200" u="sng" dirty="0" err="1">
                    <a:solidFill>
                      <a:srgbClr val="FF0000"/>
                    </a:solidFill>
                  </a:rPr>
                  <a:t>Bitbreiten</a:t>
                </a:r>
                <a:r>
                  <a:rPr lang="en-GB" sz="2200" u="sng" dirty="0">
                    <a:solidFill>
                      <a:srgbClr val="FF0000"/>
                    </a:solidFill>
                  </a:rPr>
                  <a:t>) </a:t>
                </a:r>
                <a:r>
                  <a:rPr lang="en-GB" sz="2200" u="sng" dirty="0" err="1">
                    <a:solidFill>
                      <a:srgbClr val="FF0000"/>
                    </a:solidFill>
                  </a:rPr>
                  <a:t>umsetzbar</a:t>
                </a:r>
                <a:r>
                  <a:rPr lang="en-GB" sz="2200" u="sng" dirty="0">
                    <a:solidFill>
                      <a:srgbClr val="FF0000"/>
                    </a:solidFill>
                  </a:rPr>
                  <a:t>?</a:t>
                </a:r>
              </a:p>
            </p:txBody>
          </p:sp>
        </mc:Choice>
        <mc:Fallback xmlns="">
          <p:sp>
            <p:nvSpPr>
              <p:cNvPr id="35842" name="Rectangle 2"/>
              <p:cNvSpPr>
                <a:spLocks noGrp="1" noRot="1" noChangeAspect="1" noMove="1" noResize="1" noEditPoints="1" noAdjustHandles="1" noChangeArrowheads="1" noChangeShapeType="1" noTextEdit="1"/>
              </p:cNvSpPr>
              <p:nvPr>
                <p:ph idx="1"/>
              </p:nvPr>
            </p:nvSpPr>
            <p:spPr>
              <a:xfrm>
                <a:off x="359992" y="1295404"/>
                <a:ext cx="11472025" cy="4877043"/>
              </a:xfrm>
              <a:blipFill>
                <a:blip r:embed="rId3"/>
                <a:stretch>
                  <a:fillRect l="-584"/>
                </a:stretch>
              </a:blipFill>
            </p:spPr>
            <p:txBody>
              <a:bodyPr/>
              <a:lstStyle/>
              <a:p>
                <a:r>
                  <a:rPr lang="de-DE">
                    <a:noFill/>
                  </a:rPr>
                  <a:t> </a:t>
                </a:r>
              </a:p>
            </p:txBody>
          </p:sp>
        </mc:Fallback>
      </mc:AlternateContent>
      <p:sp>
        <p:nvSpPr>
          <p:cNvPr id="14" name="Fußzeilenplatzhalter 13"/>
          <p:cNvSpPr>
            <a:spLocks noGrp="1"/>
          </p:cNvSpPr>
          <p:nvPr>
            <p:ph type="ftr" sz="quarter" idx="11"/>
          </p:nvPr>
        </p:nvSpPr>
        <p:spPr/>
        <p:txBody>
          <a:bodyPr/>
          <a:lstStyle/>
          <a:p>
            <a:r>
              <a:rPr lang="de-DE"/>
              <a:t>Prof. Dr. Sebastian Schlesinger</a:t>
            </a:r>
            <a:endParaRPr lang="de-DE" dirty="0"/>
          </a:p>
        </p:txBody>
      </p:sp>
      <p:sp>
        <p:nvSpPr>
          <p:cNvPr id="9" name="Foliennummernplatzhalter 8"/>
          <p:cNvSpPr>
            <a:spLocks noGrp="1"/>
          </p:cNvSpPr>
          <p:nvPr>
            <p:ph type="sldNum" sz="quarter" idx="12"/>
          </p:nvPr>
        </p:nvSpPr>
        <p:spPr/>
        <p:txBody>
          <a:bodyPr/>
          <a:lstStyle/>
          <a:p>
            <a:fld id="{89232854-91B1-4844-8D8C-145B4EC61A45}" type="slidenum">
              <a:rPr lang="de-DE" smtClean="0"/>
              <a:t>90</a:t>
            </a:fld>
            <a:endParaRPr lang="de-DE"/>
          </a:p>
        </p:txBody>
      </p:sp>
      <p:sp>
        <p:nvSpPr>
          <p:cNvPr id="101" name="Text Box 11"/>
          <p:cNvSpPr txBox="1">
            <a:spLocks noChangeArrowheads="1"/>
          </p:cNvSpPr>
          <p:nvPr/>
        </p:nvSpPr>
        <p:spPr bwMode="auto">
          <a:xfrm>
            <a:off x="9040883" y="2217253"/>
            <a:ext cx="493573"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FA</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02" name="Text Box 24"/>
          <p:cNvSpPr txBox="1">
            <a:spLocks noChangeArrowheads="1"/>
          </p:cNvSpPr>
          <p:nvPr/>
        </p:nvSpPr>
        <p:spPr bwMode="auto">
          <a:xfrm>
            <a:off x="7564507" y="2217253"/>
            <a:ext cx="493574"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dirty="0">
                <a:solidFill>
                  <a:prstClr val="black"/>
                </a:solidFill>
                <a:latin typeface="Arial Narrow" pitchFamily="34" charset="0"/>
                <a:cs typeface="Arial" charset="0"/>
              </a:rPr>
              <a:t>FA</a:t>
            </a:r>
            <a:r>
              <a:rPr lang="en-GB" b="1" baseline="-25000" dirty="0">
                <a:solidFill>
                  <a:prstClr val="black"/>
                </a:solidFill>
                <a:latin typeface="Arial Narrow" pitchFamily="34" charset="0"/>
                <a:cs typeface="Arial" charset="0"/>
              </a:rPr>
              <a:t>1</a:t>
            </a:r>
            <a:endParaRPr lang="en-US" b="1" baseline="-25000" dirty="0">
              <a:solidFill>
                <a:prstClr val="black"/>
              </a:solidFill>
              <a:latin typeface="Arial Narrow" pitchFamily="34" charset="0"/>
              <a:cs typeface="Arial" charset="0"/>
            </a:endParaRPr>
          </a:p>
        </p:txBody>
      </p:sp>
      <p:sp>
        <p:nvSpPr>
          <p:cNvPr id="103" name="Text Box 36"/>
          <p:cNvSpPr txBox="1">
            <a:spLocks noChangeArrowheads="1"/>
          </p:cNvSpPr>
          <p:nvPr/>
        </p:nvSpPr>
        <p:spPr bwMode="auto">
          <a:xfrm>
            <a:off x="6070669" y="2217253"/>
            <a:ext cx="493574"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dirty="0">
                <a:solidFill>
                  <a:prstClr val="black"/>
                </a:solidFill>
                <a:latin typeface="Arial Narrow" pitchFamily="34" charset="0"/>
                <a:cs typeface="Arial" charset="0"/>
              </a:rPr>
              <a:t>FA</a:t>
            </a:r>
            <a:r>
              <a:rPr lang="en-GB" b="1" baseline="-25000" dirty="0">
                <a:solidFill>
                  <a:prstClr val="black"/>
                </a:solidFill>
                <a:latin typeface="Arial Narrow" pitchFamily="34" charset="0"/>
                <a:cs typeface="Arial" charset="0"/>
              </a:rPr>
              <a:t>2</a:t>
            </a:r>
            <a:endParaRPr lang="en-US" b="1" baseline="-25000" dirty="0">
              <a:solidFill>
                <a:prstClr val="black"/>
              </a:solidFill>
              <a:latin typeface="Arial Narrow" pitchFamily="34" charset="0"/>
              <a:cs typeface="Arial" charset="0"/>
            </a:endParaRPr>
          </a:p>
        </p:txBody>
      </p:sp>
      <p:sp>
        <p:nvSpPr>
          <p:cNvPr id="104" name="Text Box 46"/>
          <p:cNvSpPr txBox="1">
            <a:spLocks noChangeArrowheads="1"/>
          </p:cNvSpPr>
          <p:nvPr/>
        </p:nvSpPr>
        <p:spPr bwMode="auto">
          <a:xfrm>
            <a:off x="3007679" y="2217253"/>
            <a:ext cx="564107"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dirty="0">
                <a:solidFill>
                  <a:prstClr val="black"/>
                </a:solidFill>
                <a:latin typeface="Arial Narrow" pitchFamily="34" charset="0"/>
                <a:cs typeface="Arial" charset="0"/>
              </a:rPr>
              <a:t>FA</a:t>
            </a:r>
            <a:r>
              <a:rPr lang="en-GB" b="1" baseline="-25000" dirty="0">
                <a:solidFill>
                  <a:prstClr val="black"/>
                </a:solidFill>
                <a:latin typeface="Arial Narrow" pitchFamily="34" charset="0"/>
                <a:cs typeface="Arial" charset="0"/>
              </a:rPr>
              <a:t>31</a:t>
            </a:r>
            <a:endParaRPr lang="en-US" b="1" baseline="-25000" dirty="0">
              <a:solidFill>
                <a:prstClr val="black"/>
              </a:solidFill>
              <a:latin typeface="Arial Narrow" pitchFamily="34" charset="0"/>
              <a:cs typeface="Arial" charset="0"/>
            </a:endParaRPr>
          </a:p>
        </p:txBody>
      </p:sp>
      <p:sp>
        <p:nvSpPr>
          <p:cNvPr id="105" name="Line 8"/>
          <p:cNvSpPr>
            <a:spLocks noChangeShapeType="1"/>
          </p:cNvSpPr>
          <p:nvPr/>
        </p:nvSpPr>
        <p:spPr bwMode="auto">
          <a:xfrm>
            <a:off x="9513888" y="1498115"/>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06" name="Line 9"/>
          <p:cNvSpPr>
            <a:spLocks noChangeShapeType="1"/>
          </p:cNvSpPr>
          <p:nvPr/>
        </p:nvSpPr>
        <p:spPr bwMode="auto">
          <a:xfrm>
            <a:off x="9264650" y="2849077"/>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07" name="Text Box 13"/>
          <p:cNvSpPr txBox="1">
            <a:spLocks noChangeArrowheads="1"/>
          </p:cNvSpPr>
          <p:nvPr/>
        </p:nvSpPr>
        <p:spPr bwMode="auto">
          <a:xfrm>
            <a:off x="8760169" y="1139340"/>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08" name="Text Box 14"/>
          <p:cNvSpPr txBox="1">
            <a:spLocks noChangeArrowheads="1"/>
          </p:cNvSpPr>
          <p:nvPr/>
        </p:nvSpPr>
        <p:spPr bwMode="auto">
          <a:xfrm>
            <a:off x="9272885" y="1139340"/>
            <a:ext cx="367706"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09" name="Text Box 15"/>
          <p:cNvSpPr txBox="1">
            <a:spLocks noChangeArrowheads="1"/>
          </p:cNvSpPr>
          <p:nvPr/>
        </p:nvSpPr>
        <p:spPr bwMode="auto">
          <a:xfrm>
            <a:off x="9055444" y="320150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10" name="Line 16"/>
          <p:cNvSpPr>
            <a:spLocks noChangeShapeType="1"/>
          </p:cNvSpPr>
          <p:nvPr/>
        </p:nvSpPr>
        <p:spPr bwMode="auto">
          <a:xfrm>
            <a:off x="8974138" y="1499702"/>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1" name="Line 17"/>
          <p:cNvSpPr>
            <a:spLocks noChangeShapeType="1"/>
          </p:cNvSpPr>
          <p:nvPr/>
        </p:nvSpPr>
        <p:spPr bwMode="auto">
          <a:xfrm flipH="1">
            <a:off x="8253414" y="2399814"/>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2" name="Line 18"/>
          <p:cNvSpPr>
            <a:spLocks noChangeShapeType="1"/>
          </p:cNvSpPr>
          <p:nvPr/>
        </p:nvSpPr>
        <p:spPr bwMode="auto">
          <a:xfrm flipH="1">
            <a:off x="9694864" y="2399814"/>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3" name="Text Box 19"/>
          <p:cNvSpPr txBox="1">
            <a:spLocks noChangeArrowheads="1"/>
          </p:cNvSpPr>
          <p:nvPr/>
        </p:nvSpPr>
        <p:spPr bwMode="auto">
          <a:xfrm>
            <a:off x="9873006" y="2399815"/>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14" name="Text Box 20"/>
          <p:cNvSpPr txBox="1">
            <a:spLocks noChangeArrowheads="1"/>
          </p:cNvSpPr>
          <p:nvPr/>
        </p:nvSpPr>
        <p:spPr bwMode="auto">
          <a:xfrm>
            <a:off x="8342656" y="2399815"/>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115" name="Line 22"/>
          <p:cNvSpPr>
            <a:spLocks noChangeShapeType="1"/>
          </p:cNvSpPr>
          <p:nvPr/>
        </p:nvSpPr>
        <p:spPr bwMode="auto">
          <a:xfrm>
            <a:off x="8037513" y="1498115"/>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6" name="Line 23"/>
          <p:cNvSpPr>
            <a:spLocks noChangeShapeType="1"/>
          </p:cNvSpPr>
          <p:nvPr/>
        </p:nvSpPr>
        <p:spPr bwMode="auto">
          <a:xfrm>
            <a:off x="7788275" y="2849077"/>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7" name="Text Box 25"/>
          <p:cNvSpPr txBox="1">
            <a:spLocks noChangeArrowheads="1"/>
          </p:cNvSpPr>
          <p:nvPr/>
        </p:nvSpPr>
        <p:spPr bwMode="auto">
          <a:xfrm>
            <a:off x="7283794" y="1139340"/>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118" name="Text Box 26"/>
          <p:cNvSpPr txBox="1">
            <a:spLocks noChangeArrowheads="1"/>
          </p:cNvSpPr>
          <p:nvPr/>
        </p:nvSpPr>
        <p:spPr bwMode="auto">
          <a:xfrm>
            <a:off x="7796510" y="1139340"/>
            <a:ext cx="367706"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119" name="Text Box 27"/>
          <p:cNvSpPr txBox="1">
            <a:spLocks noChangeArrowheads="1"/>
          </p:cNvSpPr>
          <p:nvPr/>
        </p:nvSpPr>
        <p:spPr bwMode="auto">
          <a:xfrm>
            <a:off x="7579069" y="320150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120" name="Line 28"/>
          <p:cNvSpPr>
            <a:spLocks noChangeShapeType="1"/>
          </p:cNvSpPr>
          <p:nvPr/>
        </p:nvSpPr>
        <p:spPr bwMode="auto">
          <a:xfrm>
            <a:off x="7497763" y="1499702"/>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1" name="Line 29"/>
          <p:cNvSpPr>
            <a:spLocks noChangeShapeType="1"/>
          </p:cNvSpPr>
          <p:nvPr/>
        </p:nvSpPr>
        <p:spPr bwMode="auto">
          <a:xfrm flipH="1">
            <a:off x="6777039" y="2399814"/>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2" name="Text Box 32"/>
          <p:cNvSpPr txBox="1">
            <a:spLocks noChangeArrowheads="1"/>
          </p:cNvSpPr>
          <p:nvPr/>
        </p:nvSpPr>
        <p:spPr bwMode="auto">
          <a:xfrm>
            <a:off x="6866281" y="2399815"/>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123" name="Line 34"/>
          <p:cNvSpPr>
            <a:spLocks noChangeShapeType="1"/>
          </p:cNvSpPr>
          <p:nvPr/>
        </p:nvSpPr>
        <p:spPr bwMode="auto">
          <a:xfrm>
            <a:off x="6543675" y="1498115"/>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4" name="Line 35"/>
          <p:cNvSpPr>
            <a:spLocks noChangeShapeType="1"/>
          </p:cNvSpPr>
          <p:nvPr/>
        </p:nvSpPr>
        <p:spPr bwMode="auto">
          <a:xfrm>
            <a:off x="6294438" y="2849077"/>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5" name="Text Box 37"/>
          <p:cNvSpPr txBox="1">
            <a:spLocks noChangeArrowheads="1"/>
          </p:cNvSpPr>
          <p:nvPr/>
        </p:nvSpPr>
        <p:spPr bwMode="auto">
          <a:xfrm>
            <a:off x="5789956" y="1139340"/>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126" name="Text Box 38"/>
          <p:cNvSpPr txBox="1">
            <a:spLocks noChangeArrowheads="1"/>
          </p:cNvSpPr>
          <p:nvPr/>
        </p:nvSpPr>
        <p:spPr bwMode="auto">
          <a:xfrm>
            <a:off x="6302673" y="1139340"/>
            <a:ext cx="367706"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127" name="Text Box 39"/>
          <p:cNvSpPr txBox="1">
            <a:spLocks noChangeArrowheads="1"/>
          </p:cNvSpPr>
          <p:nvPr/>
        </p:nvSpPr>
        <p:spPr bwMode="auto">
          <a:xfrm>
            <a:off x="6085231" y="320150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128" name="Line 40"/>
          <p:cNvSpPr>
            <a:spLocks noChangeShapeType="1"/>
          </p:cNvSpPr>
          <p:nvPr/>
        </p:nvSpPr>
        <p:spPr bwMode="auto">
          <a:xfrm>
            <a:off x="6003925" y="1499702"/>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9" name="Line 41"/>
          <p:cNvSpPr>
            <a:spLocks noChangeShapeType="1"/>
          </p:cNvSpPr>
          <p:nvPr/>
        </p:nvSpPr>
        <p:spPr bwMode="auto">
          <a:xfrm flipH="1">
            <a:off x="5283200" y="2399814"/>
            <a:ext cx="541338"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0" name="Text Box 42"/>
          <p:cNvSpPr txBox="1">
            <a:spLocks noChangeArrowheads="1"/>
          </p:cNvSpPr>
          <p:nvPr/>
        </p:nvSpPr>
        <p:spPr bwMode="auto">
          <a:xfrm>
            <a:off x="5372444" y="2399815"/>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3</a:t>
            </a:r>
            <a:endParaRPr lang="en-US" b="1" baseline="-25000">
              <a:solidFill>
                <a:prstClr val="black"/>
              </a:solidFill>
              <a:latin typeface="Arial Narrow" pitchFamily="34" charset="0"/>
              <a:cs typeface="Arial" charset="0"/>
            </a:endParaRPr>
          </a:p>
        </p:txBody>
      </p:sp>
      <p:sp>
        <p:nvSpPr>
          <p:cNvPr id="131" name="Rectangle 43"/>
          <p:cNvSpPr>
            <a:spLocks noChangeArrowheads="1"/>
          </p:cNvSpPr>
          <p:nvPr/>
        </p:nvSpPr>
        <p:spPr bwMode="auto">
          <a:xfrm>
            <a:off x="2999131" y="2129940"/>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2" name="Line 44"/>
          <p:cNvSpPr>
            <a:spLocks noChangeShapeType="1"/>
          </p:cNvSpPr>
          <p:nvPr/>
        </p:nvSpPr>
        <p:spPr bwMode="auto">
          <a:xfrm>
            <a:off x="3540125" y="1498115"/>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3" name="Line 45"/>
          <p:cNvSpPr>
            <a:spLocks noChangeShapeType="1"/>
          </p:cNvSpPr>
          <p:nvPr/>
        </p:nvSpPr>
        <p:spPr bwMode="auto">
          <a:xfrm>
            <a:off x="3290888" y="2849077"/>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4" name="Text Box 47"/>
          <p:cNvSpPr txBox="1">
            <a:spLocks noChangeArrowheads="1"/>
          </p:cNvSpPr>
          <p:nvPr/>
        </p:nvSpPr>
        <p:spPr bwMode="auto">
          <a:xfrm>
            <a:off x="2751140" y="1139340"/>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135" name="Text Box 48"/>
          <p:cNvSpPr txBox="1">
            <a:spLocks noChangeArrowheads="1"/>
          </p:cNvSpPr>
          <p:nvPr/>
        </p:nvSpPr>
        <p:spPr bwMode="auto">
          <a:xfrm>
            <a:off x="3263857" y="1139340"/>
            <a:ext cx="43823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136" name="Text Box 49"/>
          <p:cNvSpPr txBox="1">
            <a:spLocks noChangeArrowheads="1"/>
          </p:cNvSpPr>
          <p:nvPr/>
        </p:nvSpPr>
        <p:spPr bwMode="auto">
          <a:xfrm>
            <a:off x="3046415" y="3201503"/>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137" name="Line 50"/>
          <p:cNvSpPr>
            <a:spLocks noChangeShapeType="1"/>
          </p:cNvSpPr>
          <p:nvPr/>
        </p:nvSpPr>
        <p:spPr bwMode="auto">
          <a:xfrm>
            <a:off x="3000375" y="1499702"/>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8" name="Line 51"/>
          <p:cNvSpPr>
            <a:spLocks noChangeShapeType="1"/>
          </p:cNvSpPr>
          <p:nvPr/>
        </p:nvSpPr>
        <p:spPr bwMode="auto">
          <a:xfrm flipH="1">
            <a:off x="2279650" y="2399814"/>
            <a:ext cx="541338"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9" name="Text Box 52"/>
          <p:cNvSpPr txBox="1">
            <a:spLocks noChangeArrowheads="1"/>
          </p:cNvSpPr>
          <p:nvPr/>
        </p:nvSpPr>
        <p:spPr bwMode="auto">
          <a:xfrm>
            <a:off x="2333628" y="2399815"/>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32</a:t>
            </a:r>
            <a:endParaRPr lang="en-US" b="1" baseline="-25000">
              <a:solidFill>
                <a:prstClr val="black"/>
              </a:solidFill>
              <a:latin typeface="Arial Narrow" pitchFamily="34" charset="0"/>
              <a:cs typeface="Arial" charset="0"/>
            </a:endParaRPr>
          </a:p>
        </p:txBody>
      </p:sp>
      <p:sp>
        <p:nvSpPr>
          <p:cNvPr id="140" name="Line 53"/>
          <p:cNvSpPr>
            <a:spLocks noChangeShapeType="1"/>
          </p:cNvSpPr>
          <p:nvPr/>
        </p:nvSpPr>
        <p:spPr bwMode="auto">
          <a:xfrm flipH="1">
            <a:off x="3754439" y="2399814"/>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41" name="Text Box 54"/>
          <p:cNvSpPr txBox="1">
            <a:spLocks noChangeArrowheads="1"/>
          </p:cNvSpPr>
          <p:nvPr/>
        </p:nvSpPr>
        <p:spPr bwMode="auto">
          <a:xfrm>
            <a:off x="4562392" y="2129940"/>
            <a:ext cx="446254"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 . .</a:t>
            </a:r>
            <a:endParaRPr lang="en-US" b="1" baseline="-25000">
              <a:solidFill>
                <a:prstClr val="black"/>
              </a:solidFill>
              <a:latin typeface="Arial Narrow" pitchFamily="34" charset="0"/>
              <a:cs typeface="Arial" charset="0"/>
            </a:endParaRPr>
          </a:p>
        </p:txBody>
      </p:sp>
      <p:sp>
        <p:nvSpPr>
          <p:cNvPr id="142" name="Text Box 56"/>
          <p:cNvSpPr txBox="1">
            <a:spLocks noChangeArrowheads="1"/>
          </p:cNvSpPr>
          <p:nvPr/>
        </p:nvSpPr>
        <p:spPr bwMode="auto">
          <a:xfrm>
            <a:off x="3778253" y="2398228"/>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143" name="Rectangle 43"/>
          <p:cNvSpPr>
            <a:spLocks noChangeArrowheads="1"/>
          </p:cNvSpPr>
          <p:nvPr/>
        </p:nvSpPr>
        <p:spPr bwMode="auto">
          <a:xfrm>
            <a:off x="6023992" y="2164046"/>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44" name="Rectangle 43"/>
          <p:cNvSpPr>
            <a:spLocks noChangeArrowheads="1"/>
          </p:cNvSpPr>
          <p:nvPr/>
        </p:nvSpPr>
        <p:spPr bwMode="auto">
          <a:xfrm>
            <a:off x="7539568" y="2164046"/>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45" name="Rectangle 43"/>
          <p:cNvSpPr>
            <a:spLocks noChangeArrowheads="1"/>
          </p:cNvSpPr>
          <p:nvPr/>
        </p:nvSpPr>
        <p:spPr bwMode="auto">
          <a:xfrm>
            <a:off x="8979728" y="2164046"/>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Tree>
    <p:extLst>
      <p:ext uri="{BB962C8B-B14F-4D97-AF65-F5344CB8AC3E}">
        <p14:creationId xmlns:p14="http://schemas.microsoft.com/office/powerpoint/2010/main" val="328902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3" name="Rectangle 3"/>
          <p:cNvSpPr>
            <a:spLocks noGrp="1"/>
          </p:cNvSpPr>
          <p:nvPr>
            <p:ph type="title"/>
          </p:nvPr>
        </p:nvSpPr>
        <p:spPr>
          <a:xfrm>
            <a:off x="1919536" y="331666"/>
            <a:ext cx="7620000" cy="577054"/>
          </a:xfrm>
          <a:noFill/>
        </p:spPr>
        <p:txBody>
          <a:bodyPr vert="horz" lIns="90488" tIns="44450" rIns="90488" bIns="44450" rtlCol="0" anchor="ctr" anchorCtr="0">
            <a:normAutofit/>
          </a:bodyPr>
          <a:lstStyle/>
          <a:p>
            <a:r>
              <a:rPr lang="en-GB" sz="3200" dirty="0"/>
              <a:t>Carry-Look-Ahead </a:t>
            </a:r>
            <a:r>
              <a:rPr lang="en-GB" sz="3200" dirty="0" err="1"/>
              <a:t>Addierer</a:t>
            </a:r>
            <a:r>
              <a:rPr lang="en-GB" sz="3200" dirty="0"/>
              <a:t>: Motivation</a:t>
            </a:r>
          </a:p>
        </p:txBody>
      </p:sp>
      <mc:AlternateContent xmlns:mc="http://schemas.openxmlformats.org/markup-compatibility/2006" xmlns:a14="http://schemas.microsoft.com/office/drawing/2010/main">
        <mc:Choice Requires="a14">
          <p:sp>
            <p:nvSpPr>
              <p:cNvPr id="35842" name="Rectangle 2"/>
              <p:cNvSpPr>
                <a:spLocks noGrp="1"/>
              </p:cNvSpPr>
              <p:nvPr>
                <p:ph idx="1"/>
              </p:nvPr>
            </p:nvSpPr>
            <p:spPr>
              <a:xfrm>
                <a:off x="359992" y="1295404"/>
                <a:ext cx="11472025" cy="4877043"/>
              </a:xfrm>
            </p:spPr>
            <p:txBody>
              <a:bodyPr vert="horz" lIns="90488" tIns="44450" rIns="90488" bIns="44450" rtlCol="0" anchor="t" anchorCtr="0">
                <a:normAutofit/>
              </a:bodyPr>
              <a:lstStyle/>
              <a:p>
                <a:pPr>
                  <a:defRPr/>
                </a:pPr>
                <a:endParaRPr lang="en-GB" sz="2200" dirty="0"/>
              </a:p>
              <a:p>
                <a:pPr>
                  <a:defRPr/>
                </a:pPr>
                <a:endParaRPr lang="en-GB" sz="2200" dirty="0"/>
              </a:p>
              <a:p>
                <a:pPr marL="0" indent="0">
                  <a:buNone/>
                  <a:defRPr/>
                </a:pPr>
                <a:endParaRPr lang="en-GB" sz="2200" dirty="0"/>
              </a:p>
              <a:p>
                <a:pPr marL="0" indent="0">
                  <a:buNone/>
                  <a:defRPr/>
                </a:pPr>
                <a:endParaRPr lang="en-GB" sz="2200" dirty="0"/>
              </a:p>
              <a:p>
                <a:pPr marL="0" indent="0">
                  <a:buNone/>
                  <a:defRPr/>
                </a:pPr>
                <a:endParaRPr lang="en-GB" sz="1600" dirty="0"/>
              </a:p>
              <a:p>
                <a:pPr>
                  <a:defRPr/>
                </a:pPr>
                <a:endParaRPr lang="en-GB" sz="2200" dirty="0"/>
              </a:p>
              <a:p>
                <a:pPr>
                  <a:defRPr/>
                </a:pPr>
                <a:r>
                  <a:rPr lang="en-GB" sz="2200" dirty="0" err="1"/>
                  <a:t>Idee</a:t>
                </a:r>
                <a:r>
                  <a:rPr lang="en-GB" sz="2200" dirty="0"/>
                  <a:t>: </a:t>
                </a:r>
                <a:r>
                  <a:rPr lang="en-GB" sz="2200" dirty="0" err="1"/>
                  <a:t>Bestimmung</a:t>
                </a:r>
                <a:r>
                  <a:rPr lang="en-GB" sz="2200" dirty="0"/>
                  <a:t> der </a:t>
                </a:r>
                <a:r>
                  <a:rPr lang="en-GB" sz="2200" dirty="0" err="1"/>
                  <a:t>Überträge</a:t>
                </a:r>
                <a:r>
                  <a:rPr lang="en-GB" sz="2200" dirty="0"/>
                  <a:t> </a:t>
                </a:r>
                <a:r>
                  <a:rPr lang="en-GB" sz="2200" dirty="0" err="1"/>
                  <a:t>direkt</a:t>
                </a:r>
                <a:r>
                  <a:rPr lang="en-GB" sz="2200" dirty="0"/>
                  <a:t> </a:t>
                </a:r>
                <a:r>
                  <a:rPr lang="en-GB" sz="2200" dirty="0" err="1"/>
                  <a:t>aus</a:t>
                </a:r>
                <a:r>
                  <a:rPr lang="en-GB" sz="2200" dirty="0"/>
                  <a:t> den </a:t>
                </a:r>
                <a:r>
                  <a:rPr lang="en-GB" sz="2200" dirty="0" err="1"/>
                  <a:t>Eingängen</a:t>
                </a:r>
                <a:endParaRPr lang="en-GB" sz="2200" baseline="-25000" dirty="0">
                  <a:latin typeface="Courier New" pitchFamily="49" charset="0"/>
                </a:endParaRPr>
              </a:p>
              <a:p>
                <a:pPr>
                  <a:buFont typeface="Arial" charset="0"/>
                  <a:buNone/>
                  <a:defRPr/>
                </a:pPr>
                <a:r>
                  <a:rPr lang="en-GB" sz="2200" dirty="0"/>
                  <a:t>	</a:t>
                </a:r>
                <a14:m>
                  <m:oMath xmlns:m="http://schemas.openxmlformats.org/officeDocument/2006/math">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𝑐</m:t>
                        </m:r>
                      </m:e>
                      <m:sub>
                        <m:r>
                          <a:rPr lang="de-DE" sz="2200" b="0" i="1" smtClean="0">
                            <a:latin typeface="Cambria Math" panose="02040503050406030204" pitchFamily="18" charset="0"/>
                          </a:rPr>
                          <m:t>1</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𝑏</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𝑐</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𝑎</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𝑐</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𝑎</m:t>
                        </m:r>
                      </m:e>
                      <m:sub>
                        <m:r>
                          <a:rPr lang="de-DE" sz="2200" b="0" i="1" smtClean="0">
                            <a:latin typeface="Cambria Math" panose="02040503050406030204" pitchFamily="18" charset="0"/>
                          </a:rPr>
                          <m:t>0</m:t>
                        </m:r>
                      </m:sub>
                    </m:sSub>
                    <m:r>
                      <a:rPr lang="de-DE" sz="2200" b="0" i="1" smtClean="0">
                        <a:latin typeface="Cambria Math" panose="02040503050406030204" pitchFamily="18" charset="0"/>
                      </a:rPr>
                      <m:t>⋅</m:t>
                    </m:r>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𝑏</m:t>
                        </m:r>
                      </m:e>
                      <m:sub>
                        <m:r>
                          <a:rPr lang="de-DE" sz="2200" b="0" i="1" smtClean="0">
                            <a:latin typeface="Cambria Math" panose="02040503050406030204" pitchFamily="18" charset="0"/>
                          </a:rPr>
                          <m:t>0</m:t>
                        </m:r>
                      </m:sub>
                    </m:sSub>
                  </m:oMath>
                </a14:m>
                <a:endParaRPr lang="en-GB" sz="2200" baseline="-25000" dirty="0"/>
              </a:p>
              <a:p>
                <a:pPr>
                  <a:buFont typeface="Arial" charset="0"/>
                  <a:buNone/>
                  <a:defRPr/>
                </a:pPr>
                <a:r>
                  <a:rPr lang="en-GB" sz="2200" dirty="0"/>
                  <a:t>	</a:t>
                </a:r>
                <a14:m>
                  <m:oMath xmlns:m="http://schemas.openxmlformats.org/officeDocument/2006/math">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b="0" i="1" smtClean="0">
                            <a:latin typeface="Cambria Math" panose="02040503050406030204" pitchFamily="18" charset="0"/>
                          </a:rPr>
                          <m:t>2</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b="0" i="1" smtClean="0">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b="0" i="1" smtClean="0">
                            <a:latin typeface="Cambria Math" panose="02040503050406030204" pitchFamily="18" charset="0"/>
                          </a:rPr>
                          <m:t>1</m:t>
                        </m:r>
                      </m:sub>
                    </m:sSub>
                  </m:oMath>
                </a14:m>
                <a:endParaRPr lang="en-GB" sz="2200" dirty="0"/>
              </a:p>
              <a:p>
                <a:pPr>
                  <a:buNone/>
                  <a:defRPr/>
                </a:pPr>
                <a:r>
                  <a:rPr lang="de-DE" sz="2200" dirty="0"/>
                  <a:t>       </a:t>
                </a:r>
                <a14:m>
                  <m:oMath xmlns:m="http://schemas.openxmlformats.org/officeDocument/2006/math">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𝑐</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0</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𝑎</m:t>
                        </m:r>
                      </m:e>
                      <m:sub>
                        <m:r>
                          <a:rPr lang="de-DE" sz="2200" i="1">
                            <a:latin typeface="Cambria Math" panose="02040503050406030204" pitchFamily="18" charset="0"/>
                          </a:rPr>
                          <m:t>1</m:t>
                        </m:r>
                      </m:sub>
                    </m:sSub>
                    <m:r>
                      <a:rPr lang="de-DE" sz="2200" i="1">
                        <a:latin typeface="Cambria Math" panose="02040503050406030204" pitchFamily="18" charset="0"/>
                      </a:rPr>
                      <m:t>⋅</m:t>
                    </m:r>
                    <m:sSub>
                      <m:sSubPr>
                        <m:ctrlPr>
                          <a:rPr lang="de-DE" sz="2200" i="1">
                            <a:latin typeface="Cambria Math" panose="02040503050406030204" pitchFamily="18" charset="0"/>
                          </a:rPr>
                        </m:ctrlPr>
                      </m:sSubPr>
                      <m:e>
                        <m:r>
                          <a:rPr lang="de-DE" sz="2200" i="1">
                            <a:latin typeface="Cambria Math" panose="02040503050406030204" pitchFamily="18" charset="0"/>
                          </a:rPr>
                          <m:t>𝑏</m:t>
                        </m:r>
                      </m:e>
                      <m:sub>
                        <m:r>
                          <a:rPr lang="de-DE" sz="2200" i="1">
                            <a:latin typeface="Cambria Math" panose="02040503050406030204" pitchFamily="18" charset="0"/>
                          </a:rPr>
                          <m:t>1</m:t>
                        </m:r>
                      </m:sub>
                    </m:sSub>
                  </m:oMath>
                </a14:m>
                <a:endParaRPr lang="en-GB" sz="2200" dirty="0"/>
              </a:p>
              <a:p>
                <a:pPr>
                  <a:buFont typeface="Arial" charset="0"/>
                  <a:buNone/>
                  <a:defRPr/>
                </a:pPr>
                <a:r>
                  <a:rPr lang="en-GB" sz="2200" dirty="0"/>
                  <a:t>	</a:t>
                </a:r>
                <a14:m>
                  <m:oMath xmlns:m="http://schemas.openxmlformats.org/officeDocument/2006/math">
                    <m:sSub>
                      <m:sSubPr>
                        <m:ctrlPr>
                          <a:rPr lang="de-DE" sz="2200" b="0" i="1" smtClean="0">
                            <a:latin typeface="Cambria Math" panose="02040503050406030204" pitchFamily="18" charset="0"/>
                          </a:rPr>
                        </m:ctrlPr>
                      </m:sSubPr>
                      <m:e>
                        <m:r>
                          <a:rPr lang="de-DE" sz="2200" b="0" i="1" smtClean="0">
                            <a:latin typeface="Cambria Math" panose="02040503050406030204" pitchFamily="18" charset="0"/>
                          </a:rPr>
                          <m:t>𝑐</m:t>
                        </m:r>
                      </m:e>
                      <m:sub>
                        <m:r>
                          <a:rPr lang="de-DE" sz="2200" b="0" i="1" smtClean="0">
                            <a:latin typeface="Cambria Math" panose="02040503050406030204" pitchFamily="18" charset="0"/>
                          </a:rPr>
                          <m:t>3</m:t>
                        </m:r>
                      </m:sub>
                    </m:sSub>
                    <m:r>
                      <a:rPr lang="de-DE" sz="2200" b="0" i="1" smtClean="0">
                        <a:latin typeface="Cambria Math" panose="02040503050406030204" pitchFamily="18" charset="0"/>
                      </a:rPr>
                      <m:t>= …</m:t>
                    </m:r>
                  </m:oMath>
                </a14:m>
                <a:endParaRPr lang="en-GB" sz="2200" dirty="0"/>
              </a:p>
              <a:p>
                <a:pPr>
                  <a:defRPr/>
                </a:pPr>
                <a:r>
                  <a:rPr lang="en-GB" sz="2200" dirty="0" err="1"/>
                  <a:t>Nicht</a:t>
                </a:r>
                <a:r>
                  <a:rPr lang="en-GB" sz="2200" dirty="0"/>
                  <a:t> </a:t>
                </a:r>
                <a:r>
                  <a:rPr lang="en-GB" sz="2200" dirty="0" err="1"/>
                  <a:t>umsetzbar</a:t>
                </a:r>
                <a:r>
                  <a:rPr lang="de-DE" sz="2200" dirty="0"/>
                  <a:t>: Anzahl Terme wächst </a:t>
                </a:r>
                <a:r>
                  <a:rPr lang="de-DE" sz="2200" u="sng" dirty="0">
                    <a:solidFill>
                      <a:srgbClr val="FF0000"/>
                    </a:solidFill>
                  </a:rPr>
                  <a:t>exponentiell</a:t>
                </a:r>
                <a:r>
                  <a:rPr lang="de-DE" sz="2200" dirty="0"/>
                  <a:t> </a:t>
                </a:r>
                <a:endParaRPr lang="en-GB" sz="2200" dirty="0"/>
              </a:p>
            </p:txBody>
          </p:sp>
        </mc:Choice>
        <mc:Fallback xmlns="">
          <p:sp>
            <p:nvSpPr>
              <p:cNvPr id="35842" name="Rectangle 2"/>
              <p:cNvSpPr>
                <a:spLocks noGrp="1" noRot="1" noChangeAspect="1" noMove="1" noResize="1" noEditPoints="1" noAdjustHandles="1" noChangeArrowheads="1" noChangeShapeType="1" noTextEdit="1"/>
              </p:cNvSpPr>
              <p:nvPr>
                <p:ph idx="1"/>
              </p:nvPr>
            </p:nvSpPr>
            <p:spPr>
              <a:xfrm>
                <a:off x="359992" y="1295404"/>
                <a:ext cx="11472025" cy="4877043"/>
              </a:xfrm>
              <a:blipFill>
                <a:blip r:embed="rId3"/>
                <a:stretch>
                  <a:fillRect l="-584"/>
                </a:stretch>
              </a:blipFill>
            </p:spPr>
            <p:txBody>
              <a:bodyPr/>
              <a:lstStyle/>
              <a:p>
                <a:r>
                  <a:rPr lang="de-DE">
                    <a:noFill/>
                  </a:rPr>
                  <a:t> </a:t>
                </a:r>
              </a:p>
            </p:txBody>
          </p:sp>
        </mc:Fallback>
      </mc:AlternateContent>
      <p:sp>
        <p:nvSpPr>
          <p:cNvPr id="14" name="Fußzeilenplatzhalter 13"/>
          <p:cNvSpPr>
            <a:spLocks noGrp="1"/>
          </p:cNvSpPr>
          <p:nvPr>
            <p:ph type="ftr" sz="quarter" idx="11"/>
          </p:nvPr>
        </p:nvSpPr>
        <p:spPr/>
        <p:txBody>
          <a:bodyPr/>
          <a:lstStyle/>
          <a:p>
            <a:r>
              <a:rPr lang="de-DE"/>
              <a:t>Prof. Dr. Sebastian Schlesinger</a:t>
            </a:r>
            <a:endParaRPr lang="de-DE" dirty="0"/>
          </a:p>
        </p:txBody>
      </p:sp>
      <p:sp>
        <p:nvSpPr>
          <p:cNvPr id="9" name="Foliennummernplatzhalter 8"/>
          <p:cNvSpPr>
            <a:spLocks noGrp="1"/>
          </p:cNvSpPr>
          <p:nvPr>
            <p:ph type="sldNum" sz="quarter" idx="12"/>
          </p:nvPr>
        </p:nvSpPr>
        <p:spPr/>
        <p:txBody>
          <a:bodyPr/>
          <a:lstStyle/>
          <a:p>
            <a:fld id="{89232854-91B1-4844-8D8C-145B4EC61A45}" type="slidenum">
              <a:rPr lang="de-DE" smtClean="0"/>
              <a:t>91</a:t>
            </a:fld>
            <a:endParaRPr lang="de-DE"/>
          </a:p>
        </p:txBody>
      </p:sp>
      <p:sp>
        <p:nvSpPr>
          <p:cNvPr id="101" name="Text Box 11"/>
          <p:cNvSpPr txBox="1">
            <a:spLocks noChangeArrowheads="1"/>
          </p:cNvSpPr>
          <p:nvPr/>
        </p:nvSpPr>
        <p:spPr bwMode="auto">
          <a:xfrm>
            <a:off x="9040883" y="2217253"/>
            <a:ext cx="493573"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FA</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02" name="Text Box 24"/>
          <p:cNvSpPr txBox="1">
            <a:spLocks noChangeArrowheads="1"/>
          </p:cNvSpPr>
          <p:nvPr/>
        </p:nvSpPr>
        <p:spPr bwMode="auto">
          <a:xfrm>
            <a:off x="7564507" y="2217253"/>
            <a:ext cx="493574"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dirty="0">
                <a:solidFill>
                  <a:prstClr val="black"/>
                </a:solidFill>
                <a:latin typeface="Arial Narrow" pitchFamily="34" charset="0"/>
                <a:cs typeface="Arial" charset="0"/>
              </a:rPr>
              <a:t>FA</a:t>
            </a:r>
            <a:r>
              <a:rPr lang="en-GB" b="1" baseline="-25000" dirty="0">
                <a:solidFill>
                  <a:prstClr val="black"/>
                </a:solidFill>
                <a:latin typeface="Arial Narrow" pitchFamily="34" charset="0"/>
                <a:cs typeface="Arial" charset="0"/>
              </a:rPr>
              <a:t>1</a:t>
            </a:r>
            <a:endParaRPr lang="en-US" b="1" baseline="-25000" dirty="0">
              <a:solidFill>
                <a:prstClr val="black"/>
              </a:solidFill>
              <a:latin typeface="Arial Narrow" pitchFamily="34" charset="0"/>
              <a:cs typeface="Arial" charset="0"/>
            </a:endParaRPr>
          </a:p>
        </p:txBody>
      </p:sp>
      <p:sp>
        <p:nvSpPr>
          <p:cNvPr id="103" name="Text Box 36"/>
          <p:cNvSpPr txBox="1">
            <a:spLocks noChangeArrowheads="1"/>
          </p:cNvSpPr>
          <p:nvPr/>
        </p:nvSpPr>
        <p:spPr bwMode="auto">
          <a:xfrm>
            <a:off x="6070669" y="2217253"/>
            <a:ext cx="493574"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dirty="0">
                <a:solidFill>
                  <a:prstClr val="black"/>
                </a:solidFill>
                <a:latin typeface="Arial Narrow" pitchFamily="34" charset="0"/>
                <a:cs typeface="Arial" charset="0"/>
              </a:rPr>
              <a:t>FA</a:t>
            </a:r>
            <a:r>
              <a:rPr lang="en-GB" b="1" baseline="-25000" dirty="0">
                <a:solidFill>
                  <a:prstClr val="black"/>
                </a:solidFill>
                <a:latin typeface="Arial Narrow" pitchFamily="34" charset="0"/>
                <a:cs typeface="Arial" charset="0"/>
              </a:rPr>
              <a:t>2</a:t>
            </a:r>
            <a:endParaRPr lang="en-US" b="1" baseline="-25000" dirty="0">
              <a:solidFill>
                <a:prstClr val="black"/>
              </a:solidFill>
              <a:latin typeface="Arial Narrow" pitchFamily="34" charset="0"/>
              <a:cs typeface="Arial" charset="0"/>
            </a:endParaRPr>
          </a:p>
        </p:txBody>
      </p:sp>
      <p:sp>
        <p:nvSpPr>
          <p:cNvPr id="104" name="Text Box 46"/>
          <p:cNvSpPr txBox="1">
            <a:spLocks noChangeArrowheads="1"/>
          </p:cNvSpPr>
          <p:nvPr/>
        </p:nvSpPr>
        <p:spPr bwMode="auto">
          <a:xfrm>
            <a:off x="3007679" y="2217253"/>
            <a:ext cx="564107"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dirty="0">
                <a:solidFill>
                  <a:prstClr val="black"/>
                </a:solidFill>
                <a:latin typeface="Arial Narrow" pitchFamily="34" charset="0"/>
                <a:cs typeface="Arial" charset="0"/>
              </a:rPr>
              <a:t>FA</a:t>
            </a:r>
            <a:r>
              <a:rPr lang="en-GB" b="1" baseline="-25000" dirty="0">
                <a:solidFill>
                  <a:prstClr val="black"/>
                </a:solidFill>
                <a:latin typeface="Arial Narrow" pitchFamily="34" charset="0"/>
                <a:cs typeface="Arial" charset="0"/>
              </a:rPr>
              <a:t>31</a:t>
            </a:r>
            <a:endParaRPr lang="en-US" b="1" baseline="-25000" dirty="0">
              <a:solidFill>
                <a:prstClr val="black"/>
              </a:solidFill>
              <a:latin typeface="Arial Narrow" pitchFamily="34" charset="0"/>
              <a:cs typeface="Arial" charset="0"/>
            </a:endParaRPr>
          </a:p>
        </p:txBody>
      </p:sp>
      <p:sp>
        <p:nvSpPr>
          <p:cNvPr id="105" name="Line 8"/>
          <p:cNvSpPr>
            <a:spLocks noChangeShapeType="1"/>
          </p:cNvSpPr>
          <p:nvPr/>
        </p:nvSpPr>
        <p:spPr bwMode="auto">
          <a:xfrm>
            <a:off x="9513888" y="1498115"/>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06" name="Line 9"/>
          <p:cNvSpPr>
            <a:spLocks noChangeShapeType="1"/>
          </p:cNvSpPr>
          <p:nvPr/>
        </p:nvSpPr>
        <p:spPr bwMode="auto">
          <a:xfrm>
            <a:off x="9264650" y="2849077"/>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07" name="Text Box 13"/>
          <p:cNvSpPr txBox="1">
            <a:spLocks noChangeArrowheads="1"/>
          </p:cNvSpPr>
          <p:nvPr/>
        </p:nvSpPr>
        <p:spPr bwMode="auto">
          <a:xfrm>
            <a:off x="8760169" y="1139340"/>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08" name="Text Box 14"/>
          <p:cNvSpPr txBox="1">
            <a:spLocks noChangeArrowheads="1"/>
          </p:cNvSpPr>
          <p:nvPr/>
        </p:nvSpPr>
        <p:spPr bwMode="auto">
          <a:xfrm>
            <a:off x="9272885" y="1139340"/>
            <a:ext cx="367706"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09" name="Text Box 15"/>
          <p:cNvSpPr txBox="1">
            <a:spLocks noChangeArrowheads="1"/>
          </p:cNvSpPr>
          <p:nvPr/>
        </p:nvSpPr>
        <p:spPr bwMode="auto">
          <a:xfrm>
            <a:off x="9055444" y="320150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10" name="Line 16"/>
          <p:cNvSpPr>
            <a:spLocks noChangeShapeType="1"/>
          </p:cNvSpPr>
          <p:nvPr/>
        </p:nvSpPr>
        <p:spPr bwMode="auto">
          <a:xfrm>
            <a:off x="8974138" y="1499702"/>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1" name="Line 17"/>
          <p:cNvSpPr>
            <a:spLocks noChangeShapeType="1"/>
          </p:cNvSpPr>
          <p:nvPr/>
        </p:nvSpPr>
        <p:spPr bwMode="auto">
          <a:xfrm flipH="1">
            <a:off x="8253414" y="2399814"/>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2" name="Line 18"/>
          <p:cNvSpPr>
            <a:spLocks noChangeShapeType="1"/>
          </p:cNvSpPr>
          <p:nvPr/>
        </p:nvSpPr>
        <p:spPr bwMode="auto">
          <a:xfrm flipH="1">
            <a:off x="9694864" y="2399814"/>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3" name="Text Box 19"/>
          <p:cNvSpPr txBox="1">
            <a:spLocks noChangeArrowheads="1"/>
          </p:cNvSpPr>
          <p:nvPr/>
        </p:nvSpPr>
        <p:spPr bwMode="auto">
          <a:xfrm>
            <a:off x="9873006" y="2399815"/>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0</a:t>
            </a:r>
            <a:endParaRPr lang="en-US" b="1" baseline="-25000">
              <a:solidFill>
                <a:prstClr val="black"/>
              </a:solidFill>
              <a:latin typeface="Arial Narrow" pitchFamily="34" charset="0"/>
              <a:cs typeface="Arial" charset="0"/>
            </a:endParaRPr>
          </a:p>
        </p:txBody>
      </p:sp>
      <p:sp>
        <p:nvSpPr>
          <p:cNvPr id="114" name="Text Box 20"/>
          <p:cNvSpPr txBox="1">
            <a:spLocks noChangeArrowheads="1"/>
          </p:cNvSpPr>
          <p:nvPr/>
        </p:nvSpPr>
        <p:spPr bwMode="auto">
          <a:xfrm>
            <a:off x="8342656" y="2399815"/>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115" name="Line 22"/>
          <p:cNvSpPr>
            <a:spLocks noChangeShapeType="1"/>
          </p:cNvSpPr>
          <p:nvPr/>
        </p:nvSpPr>
        <p:spPr bwMode="auto">
          <a:xfrm>
            <a:off x="8037513" y="1498115"/>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6" name="Line 23"/>
          <p:cNvSpPr>
            <a:spLocks noChangeShapeType="1"/>
          </p:cNvSpPr>
          <p:nvPr/>
        </p:nvSpPr>
        <p:spPr bwMode="auto">
          <a:xfrm>
            <a:off x="7788275" y="2849077"/>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17" name="Text Box 25"/>
          <p:cNvSpPr txBox="1">
            <a:spLocks noChangeArrowheads="1"/>
          </p:cNvSpPr>
          <p:nvPr/>
        </p:nvSpPr>
        <p:spPr bwMode="auto">
          <a:xfrm>
            <a:off x="7283794" y="1139340"/>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118" name="Text Box 26"/>
          <p:cNvSpPr txBox="1">
            <a:spLocks noChangeArrowheads="1"/>
          </p:cNvSpPr>
          <p:nvPr/>
        </p:nvSpPr>
        <p:spPr bwMode="auto">
          <a:xfrm>
            <a:off x="7796510" y="1139340"/>
            <a:ext cx="367706"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119" name="Text Box 27"/>
          <p:cNvSpPr txBox="1">
            <a:spLocks noChangeArrowheads="1"/>
          </p:cNvSpPr>
          <p:nvPr/>
        </p:nvSpPr>
        <p:spPr bwMode="auto">
          <a:xfrm>
            <a:off x="7579069" y="320150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1</a:t>
            </a:r>
            <a:endParaRPr lang="en-US" b="1" baseline="-25000">
              <a:solidFill>
                <a:prstClr val="black"/>
              </a:solidFill>
              <a:latin typeface="Arial Narrow" pitchFamily="34" charset="0"/>
              <a:cs typeface="Arial" charset="0"/>
            </a:endParaRPr>
          </a:p>
        </p:txBody>
      </p:sp>
      <p:sp>
        <p:nvSpPr>
          <p:cNvPr id="120" name="Line 28"/>
          <p:cNvSpPr>
            <a:spLocks noChangeShapeType="1"/>
          </p:cNvSpPr>
          <p:nvPr/>
        </p:nvSpPr>
        <p:spPr bwMode="auto">
          <a:xfrm>
            <a:off x="7497763" y="1499702"/>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1" name="Line 29"/>
          <p:cNvSpPr>
            <a:spLocks noChangeShapeType="1"/>
          </p:cNvSpPr>
          <p:nvPr/>
        </p:nvSpPr>
        <p:spPr bwMode="auto">
          <a:xfrm flipH="1">
            <a:off x="6777039" y="2399814"/>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2" name="Text Box 32"/>
          <p:cNvSpPr txBox="1">
            <a:spLocks noChangeArrowheads="1"/>
          </p:cNvSpPr>
          <p:nvPr/>
        </p:nvSpPr>
        <p:spPr bwMode="auto">
          <a:xfrm>
            <a:off x="6866281" y="2399815"/>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123" name="Line 34"/>
          <p:cNvSpPr>
            <a:spLocks noChangeShapeType="1"/>
          </p:cNvSpPr>
          <p:nvPr/>
        </p:nvSpPr>
        <p:spPr bwMode="auto">
          <a:xfrm>
            <a:off x="6543675" y="1498115"/>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4" name="Line 35"/>
          <p:cNvSpPr>
            <a:spLocks noChangeShapeType="1"/>
          </p:cNvSpPr>
          <p:nvPr/>
        </p:nvSpPr>
        <p:spPr bwMode="auto">
          <a:xfrm>
            <a:off x="6294438" y="2849077"/>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5" name="Text Box 37"/>
          <p:cNvSpPr txBox="1">
            <a:spLocks noChangeArrowheads="1"/>
          </p:cNvSpPr>
          <p:nvPr/>
        </p:nvSpPr>
        <p:spPr bwMode="auto">
          <a:xfrm>
            <a:off x="5789956" y="1139340"/>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126" name="Text Box 38"/>
          <p:cNvSpPr txBox="1">
            <a:spLocks noChangeArrowheads="1"/>
          </p:cNvSpPr>
          <p:nvPr/>
        </p:nvSpPr>
        <p:spPr bwMode="auto">
          <a:xfrm>
            <a:off x="6302673" y="1139340"/>
            <a:ext cx="367706"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127" name="Text Box 39"/>
          <p:cNvSpPr txBox="1">
            <a:spLocks noChangeArrowheads="1"/>
          </p:cNvSpPr>
          <p:nvPr/>
        </p:nvSpPr>
        <p:spPr bwMode="auto">
          <a:xfrm>
            <a:off x="6085231" y="3201503"/>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2</a:t>
            </a:r>
            <a:endParaRPr lang="en-US" b="1" baseline="-25000">
              <a:solidFill>
                <a:prstClr val="black"/>
              </a:solidFill>
              <a:latin typeface="Arial Narrow" pitchFamily="34" charset="0"/>
              <a:cs typeface="Arial" charset="0"/>
            </a:endParaRPr>
          </a:p>
        </p:txBody>
      </p:sp>
      <p:sp>
        <p:nvSpPr>
          <p:cNvPr id="128" name="Line 40"/>
          <p:cNvSpPr>
            <a:spLocks noChangeShapeType="1"/>
          </p:cNvSpPr>
          <p:nvPr/>
        </p:nvSpPr>
        <p:spPr bwMode="auto">
          <a:xfrm>
            <a:off x="6003925" y="1499702"/>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29" name="Line 41"/>
          <p:cNvSpPr>
            <a:spLocks noChangeShapeType="1"/>
          </p:cNvSpPr>
          <p:nvPr/>
        </p:nvSpPr>
        <p:spPr bwMode="auto">
          <a:xfrm flipH="1">
            <a:off x="5283200" y="2399814"/>
            <a:ext cx="541338"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0" name="Text Box 42"/>
          <p:cNvSpPr txBox="1">
            <a:spLocks noChangeArrowheads="1"/>
          </p:cNvSpPr>
          <p:nvPr/>
        </p:nvSpPr>
        <p:spPr bwMode="auto">
          <a:xfrm>
            <a:off x="5372444" y="2399815"/>
            <a:ext cx="35808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3</a:t>
            </a:r>
            <a:endParaRPr lang="en-US" b="1" baseline="-25000">
              <a:solidFill>
                <a:prstClr val="black"/>
              </a:solidFill>
              <a:latin typeface="Arial Narrow" pitchFamily="34" charset="0"/>
              <a:cs typeface="Arial" charset="0"/>
            </a:endParaRPr>
          </a:p>
        </p:txBody>
      </p:sp>
      <p:sp>
        <p:nvSpPr>
          <p:cNvPr id="131" name="Rectangle 43"/>
          <p:cNvSpPr>
            <a:spLocks noChangeArrowheads="1"/>
          </p:cNvSpPr>
          <p:nvPr/>
        </p:nvSpPr>
        <p:spPr bwMode="auto">
          <a:xfrm>
            <a:off x="2999131" y="2129940"/>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2" name="Line 44"/>
          <p:cNvSpPr>
            <a:spLocks noChangeShapeType="1"/>
          </p:cNvSpPr>
          <p:nvPr/>
        </p:nvSpPr>
        <p:spPr bwMode="auto">
          <a:xfrm>
            <a:off x="3540125" y="1498115"/>
            <a:ext cx="0" cy="449263"/>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3" name="Line 45"/>
          <p:cNvSpPr>
            <a:spLocks noChangeShapeType="1"/>
          </p:cNvSpPr>
          <p:nvPr/>
        </p:nvSpPr>
        <p:spPr bwMode="auto">
          <a:xfrm>
            <a:off x="3290888" y="2849077"/>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4" name="Text Box 47"/>
          <p:cNvSpPr txBox="1">
            <a:spLocks noChangeArrowheads="1"/>
          </p:cNvSpPr>
          <p:nvPr/>
        </p:nvSpPr>
        <p:spPr bwMode="auto">
          <a:xfrm>
            <a:off x="2751140" y="1139340"/>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a</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135" name="Text Box 48"/>
          <p:cNvSpPr txBox="1">
            <a:spLocks noChangeArrowheads="1"/>
          </p:cNvSpPr>
          <p:nvPr/>
        </p:nvSpPr>
        <p:spPr bwMode="auto">
          <a:xfrm>
            <a:off x="3263857" y="1139340"/>
            <a:ext cx="438238"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b</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136" name="Text Box 49"/>
          <p:cNvSpPr txBox="1">
            <a:spLocks noChangeArrowheads="1"/>
          </p:cNvSpPr>
          <p:nvPr/>
        </p:nvSpPr>
        <p:spPr bwMode="auto">
          <a:xfrm>
            <a:off x="3046415" y="3201503"/>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s</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137" name="Line 50"/>
          <p:cNvSpPr>
            <a:spLocks noChangeShapeType="1"/>
          </p:cNvSpPr>
          <p:nvPr/>
        </p:nvSpPr>
        <p:spPr bwMode="auto">
          <a:xfrm>
            <a:off x="3000375" y="1499702"/>
            <a:ext cx="0" cy="449262"/>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8" name="Line 51"/>
          <p:cNvSpPr>
            <a:spLocks noChangeShapeType="1"/>
          </p:cNvSpPr>
          <p:nvPr/>
        </p:nvSpPr>
        <p:spPr bwMode="auto">
          <a:xfrm flipH="1">
            <a:off x="2279650" y="2399814"/>
            <a:ext cx="541338"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39" name="Text Box 52"/>
          <p:cNvSpPr txBox="1">
            <a:spLocks noChangeArrowheads="1"/>
          </p:cNvSpPr>
          <p:nvPr/>
        </p:nvSpPr>
        <p:spPr bwMode="auto">
          <a:xfrm>
            <a:off x="2333628" y="2399815"/>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32</a:t>
            </a:r>
            <a:endParaRPr lang="en-US" b="1" baseline="-25000">
              <a:solidFill>
                <a:prstClr val="black"/>
              </a:solidFill>
              <a:latin typeface="Arial Narrow" pitchFamily="34" charset="0"/>
              <a:cs typeface="Arial" charset="0"/>
            </a:endParaRPr>
          </a:p>
        </p:txBody>
      </p:sp>
      <p:sp>
        <p:nvSpPr>
          <p:cNvPr id="140" name="Line 53"/>
          <p:cNvSpPr>
            <a:spLocks noChangeShapeType="1"/>
          </p:cNvSpPr>
          <p:nvPr/>
        </p:nvSpPr>
        <p:spPr bwMode="auto">
          <a:xfrm flipH="1">
            <a:off x="3754439" y="2399814"/>
            <a:ext cx="541337" cy="0"/>
          </a:xfrm>
          <a:prstGeom prst="line">
            <a:avLst/>
          </a:prstGeom>
          <a:noFill/>
          <a:ln w="28575">
            <a:solidFill>
              <a:schemeClr val="tx1"/>
            </a:solidFill>
            <a:round/>
            <a:headEnd/>
            <a:tailEnd type="triangle" w="med" len="med"/>
          </a:ln>
        </p:spPr>
        <p:txBody>
          <a:bodyPr lIns="90000" tIns="46800" rIns="90000" bIns="46800">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41" name="Text Box 54"/>
          <p:cNvSpPr txBox="1">
            <a:spLocks noChangeArrowheads="1"/>
          </p:cNvSpPr>
          <p:nvPr/>
        </p:nvSpPr>
        <p:spPr bwMode="auto">
          <a:xfrm>
            <a:off x="4562392" y="2129940"/>
            <a:ext cx="446254"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 . .</a:t>
            </a:r>
            <a:endParaRPr lang="en-US" b="1" baseline="-25000">
              <a:solidFill>
                <a:prstClr val="black"/>
              </a:solidFill>
              <a:latin typeface="Arial Narrow" pitchFamily="34" charset="0"/>
              <a:cs typeface="Arial" charset="0"/>
            </a:endParaRPr>
          </a:p>
        </p:txBody>
      </p:sp>
      <p:sp>
        <p:nvSpPr>
          <p:cNvPr id="142" name="Text Box 56"/>
          <p:cNvSpPr txBox="1">
            <a:spLocks noChangeArrowheads="1"/>
          </p:cNvSpPr>
          <p:nvPr/>
        </p:nvSpPr>
        <p:spPr bwMode="auto">
          <a:xfrm>
            <a:off x="3778253" y="2398228"/>
            <a:ext cx="428620" cy="371513"/>
          </a:xfrm>
          <a:prstGeom prst="rect">
            <a:avLst/>
          </a:prstGeom>
          <a:noFill/>
          <a:ln w="28575" algn="ctr">
            <a:noFill/>
            <a:miter lim="800000"/>
            <a:headEnd/>
            <a:tailEnd/>
          </a:ln>
        </p:spPr>
        <p:txBody>
          <a:bodyPr wrap="none" lIns="90000" tIns="46800" rIns="90000" bIns="46800">
            <a:spAutoFit/>
          </a:bodyPr>
          <a:lstStyle/>
          <a:p>
            <a:pPr algn="ctr" fontAlgn="base">
              <a:spcBef>
                <a:spcPct val="0"/>
              </a:spcBef>
              <a:spcAft>
                <a:spcPct val="0"/>
              </a:spcAft>
            </a:pPr>
            <a:r>
              <a:rPr lang="en-GB" b="1">
                <a:solidFill>
                  <a:prstClr val="black"/>
                </a:solidFill>
                <a:latin typeface="Arial Narrow" pitchFamily="34" charset="0"/>
                <a:cs typeface="Arial" charset="0"/>
              </a:rPr>
              <a:t>c</a:t>
            </a:r>
            <a:r>
              <a:rPr lang="en-GB" b="1" baseline="-25000">
                <a:solidFill>
                  <a:prstClr val="black"/>
                </a:solidFill>
                <a:latin typeface="Arial Narrow" pitchFamily="34" charset="0"/>
                <a:cs typeface="Arial" charset="0"/>
              </a:rPr>
              <a:t>31</a:t>
            </a:r>
            <a:endParaRPr lang="en-US" b="1" baseline="-25000">
              <a:solidFill>
                <a:prstClr val="black"/>
              </a:solidFill>
              <a:latin typeface="Arial Narrow" pitchFamily="34" charset="0"/>
              <a:cs typeface="Arial" charset="0"/>
            </a:endParaRPr>
          </a:p>
        </p:txBody>
      </p:sp>
      <p:sp>
        <p:nvSpPr>
          <p:cNvPr id="143" name="Rectangle 43"/>
          <p:cNvSpPr>
            <a:spLocks noChangeArrowheads="1"/>
          </p:cNvSpPr>
          <p:nvPr/>
        </p:nvSpPr>
        <p:spPr bwMode="auto">
          <a:xfrm>
            <a:off x="6023992" y="2164046"/>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44" name="Rectangle 43"/>
          <p:cNvSpPr>
            <a:spLocks noChangeArrowheads="1"/>
          </p:cNvSpPr>
          <p:nvPr/>
        </p:nvSpPr>
        <p:spPr bwMode="auto">
          <a:xfrm>
            <a:off x="7539568" y="2164046"/>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
        <p:nvSpPr>
          <p:cNvPr id="145" name="Rectangle 43"/>
          <p:cNvSpPr>
            <a:spLocks noChangeArrowheads="1"/>
          </p:cNvSpPr>
          <p:nvPr/>
        </p:nvSpPr>
        <p:spPr bwMode="auto">
          <a:xfrm>
            <a:off x="8979728" y="2164046"/>
            <a:ext cx="572656" cy="523838"/>
          </a:xfrm>
          <a:prstGeom prst="rect">
            <a:avLst/>
          </a:prstGeom>
          <a:solidFill>
            <a:srgbClr val="3399FF">
              <a:alpha val="25098"/>
            </a:srgbClr>
          </a:solidFill>
          <a:ln w="28575" algn="ctr">
            <a:solidFill>
              <a:schemeClr val="tx1"/>
            </a:solidFill>
            <a:miter lim="800000"/>
            <a:headEnd/>
            <a:tailEnd/>
          </a:ln>
        </p:spPr>
        <p:txBody>
          <a:bodyPr wrap="square" lIns="90000" tIns="46800" rIns="90000" bIns="46800" anchor="ctr">
            <a:spAutoFit/>
          </a:bodyPr>
          <a:lstStyle/>
          <a:p>
            <a:pPr algn="ctr" fontAlgn="base">
              <a:spcBef>
                <a:spcPct val="0"/>
              </a:spcBef>
              <a:spcAft>
                <a:spcPct val="0"/>
              </a:spcAft>
            </a:pPr>
            <a:endParaRPr lang="de-DE" sz="1400" b="1">
              <a:solidFill>
                <a:prstClr val="black"/>
              </a:solidFill>
              <a:latin typeface="Arial" charset="0"/>
              <a:cs typeface="Arial" charset="0"/>
            </a:endParaRPr>
          </a:p>
        </p:txBody>
      </p:sp>
    </p:spTree>
    <p:extLst>
      <p:ext uri="{BB962C8B-B14F-4D97-AF65-F5344CB8AC3E}">
        <p14:creationId xmlns:p14="http://schemas.microsoft.com/office/powerpoint/2010/main" val="318393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3" name="Rectangle 3"/>
          <p:cNvSpPr>
            <a:spLocks noGrp="1"/>
          </p:cNvSpPr>
          <p:nvPr>
            <p:ph type="title"/>
          </p:nvPr>
        </p:nvSpPr>
        <p:spPr>
          <a:xfrm>
            <a:off x="1981200" y="302170"/>
            <a:ext cx="7620000" cy="577054"/>
          </a:xfrm>
          <a:noFill/>
        </p:spPr>
        <p:txBody>
          <a:bodyPr vert="horz" lIns="90488" tIns="44450" rIns="90488" bIns="44450" rtlCol="0" anchor="ctr" anchorCtr="0">
            <a:normAutofit/>
          </a:bodyPr>
          <a:lstStyle/>
          <a:p>
            <a:r>
              <a:rPr lang="en-GB" sz="3200" dirty="0"/>
              <a:t>Carry-Look-Ahead </a:t>
            </a:r>
            <a:r>
              <a:rPr lang="en-GB" sz="3200" dirty="0" err="1"/>
              <a:t>Addierer</a:t>
            </a:r>
            <a:endParaRPr lang="en-GB" sz="3200" dirty="0"/>
          </a:p>
        </p:txBody>
      </p:sp>
      <mc:AlternateContent xmlns:mc="http://schemas.openxmlformats.org/markup-compatibility/2006" xmlns:a14="http://schemas.microsoft.com/office/drawing/2010/main">
        <mc:Choice Requires="a14">
          <p:sp>
            <p:nvSpPr>
              <p:cNvPr id="35842" name="Rectangle 2"/>
              <p:cNvSpPr>
                <a:spLocks noGrp="1"/>
              </p:cNvSpPr>
              <p:nvPr>
                <p:ph idx="1"/>
              </p:nvPr>
            </p:nvSpPr>
            <p:spPr>
              <a:xfrm>
                <a:off x="359992" y="1295404"/>
                <a:ext cx="11472025" cy="4875457"/>
              </a:xfrm>
            </p:spPr>
            <p:txBody>
              <a:bodyPr vert="horz" lIns="90488" tIns="44450" rIns="90488" bIns="44450" rtlCol="0" anchor="t" anchorCtr="0">
                <a:normAutofit/>
              </a:bodyPr>
              <a:lstStyle/>
              <a:p>
                <a:pPr>
                  <a:lnSpc>
                    <a:spcPct val="100000"/>
                  </a:lnSpc>
                  <a:spcAft>
                    <a:spcPts val="600"/>
                  </a:spcAft>
                  <a:defRPr/>
                </a:pPr>
                <a:r>
                  <a:rPr lang="en-GB" sz="2600" dirty="0" err="1"/>
                  <a:t>FA</a:t>
                </a:r>
                <a:r>
                  <a:rPr lang="en-GB" sz="2600" baseline="-25000" dirty="0" err="1"/>
                  <a:t>i</a:t>
                </a:r>
                <a:r>
                  <a:rPr lang="en-GB" sz="2600" dirty="0"/>
                  <a:t> wird </a:t>
                </a:r>
                <a:r>
                  <a:rPr lang="en-GB" sz="2600" dirty="0" err="1"/>
                  <a:t>immer</a:t>
                </a:r>
                <a:r>
                  <a:rPr lang="en-GB" sz="2600" dirty="0"/>
                  <a:t> </a:t>
                </a:r>
                <a:r>
                  <a:rPr lang="en-GB" sz="2600" dirty="0" err="1"/>
                  <a:t>einen</a:t>
                </a:r>
                <a:r>
                  <a:rPr lang="en-GB" sz="2600" dirty="0"/>
                  <a:t> </a:t>
                </a:r>
                <a:r>
                  <a:rPr lang="en-GB" sz="2600" dirty="0" err="1"/>
                  <a:t>Übertrag</a:t>
                </a:r>
                <a:r>
                  <a:rPr lang="en-GB" sz="2600" dirty="0"/>
                  <a:t> </a:t>
                </a:r>
                <a:r>
                  <a:rPr lang="en-GB" sz="2600" b="1" dirty="0" err="1">
                    <a:solidFill>
                      <a:srgbClr val="432BF5"/>
                    </a:solidFill>
                  </a:rPr>
                  <a:t>G</a:t>
                </a:r>
                <a:r>
                  <a:rPr lang="en-GB" sz="2600" dirty="0" err="1">
                    <a:solidFill>
                      <a:srgbClr val="432BF5"/>
                    </a:solidFill>
                  </a:rPr>
                  <a:t>enerieren</a:t>
                </a:r>
                <a:r>
                  <a:rPr lang="en-GB" sz="2600" dirty="0"/>
                  <a:t>, </a:t>
                </a:r>
                <a:r>
                  <a:rPr lang="en-GB" sz="2600" dirty="0" err="1"/>
                  <a:t>wenn</a:t>
                </a:r>
                <a:endParaRPr lang="en-GB" sz="2600" dirty="0"/>
              </a:p>
              <a:p>
                <a:pPr marL="0" indent="0" algn="ctr">
                  <a:lnSpc>
                    <a:spcPct val="100000"/>
                  </a:lnSpc>
                  <a:spcAft>
                    <a:spcPts val="600"/>
                  </a:spcAft>
                  <a:buNone/>
                  <a:defRPr/>
                </a:pPr>
                <a:r>
                  <a:rPr lang="en-GB" sz="2400" dirty="0"/>
                  <a:t> </a:t>
                </a:r>
                <a14:m>
                  <m:oMath xmlns:m="http://schemas.openxmlformats.org/officeDocument/2006/math">
                    <m:sSub>
                      <m:sSubPr>
                        <m:ctrlPr>
                          <a:rPr lang="de-DE" sz="2400" b="0" i="1" smtClean="0">
                            <a:solidFill>
                              <a:srgbClr val="432BF5"/>
                            </a:solidFill>
                            <a:latin typeface="Cambria Math" panose="02040503050406030204" pitchFamily="18" charset="0"/>
                          </a:rPr>
                        </m:ctrlPr>
                      </m:sSubPr>
                      <m:e>
                        <m:r>
                          <m:rPr>
                            <m:sty m:val="p"/>
                          </m:rPr>
                          <a:rPr lang="de-DE" sz="2400" b="0" i="0" smtClean="0">
                            <a:solidFill>
                              <a:srgbClr val="432BF5"/>
                            </a:solidFill>
                            <a:latin typeface="Cambria Math" panose="02040503050406030204" pitchFamily="18" charset="0"/>
                          </a:rPr>
                          <m:t>G</m:t>
                        </m:r>
                      </m:e>
                      <m:sub>
                        <m:r>
                          <m:rPr>
                            <m:sty m:val="p"/>
                          </m:rPr>
                          <a:rPr lang="de-DE" sz="2400" b="0" i="0" smtClean="0">
                            <a:solidFill>
                              <a:srgbClr val="432BF5"/>
                            </a:solidFill>
                            <a:latin typeface="Cambria Math" panose="02040503050406030204" pitchFamily="18" charset="0"/>
                          </a:rPr>
                          <m:t>i</m:t>
                        </m:r>
                      </m:sub>
                    </m:sSub>
                    <m:r>
                      <a:rPr lang="de-DE" sz="2400" b="0" i="0" smtClean="0">
                        <a:solidFill>
                          <a:srgbClr val="432BF5"/>
                        </a:solidFill>
                        <a:latin typeface="Cambria Math" panose="02040503050406030204" pitchFamily="18" charset="0"/>
                      </a:rPr>
                      <m:t>= </m:t>
                    </m:r>
                    <m:sSub>
                      <m:sSubPr>
                        <m:ctrlPr>
                          <a:rPr lang="de-DE" sz="2400" b="0" i="1" smtClean="0">
                            <a:solidFill>
                              <a:srgbClr val="432BF5"/>
                            </a:solidFill>
                            <a:latin typeface="Cambria Math" panose="02040503050406030204" pitchFamily="18" charset="0"/>
                          </a:rPr>
                        </m:ctrlPr>
                      </m:sSubPr>
                      <m:e>
                        <m:r>
                          <a:rPr lang="de-DE" sz="2400" b="0" i="1" smtClean="0">
                            <a:solidFill>
                              <a:srgbClr val="432BF5"/>
                            </a:solidFill>
                            <a:latin typeface="Cambria Math" panose="02040503050406030204" pitchFamily="18" charset="0"/>
                          </a:rPr>
                          <m:t>𝑎</m:t>
                        </m:r>
                      </m:e>
                      <m:sub>
                        <m:r>
                          <a:rPr lang="de-DE" sz="2400" b="0" i="1" smtClean="0">
                            <a:solidFill>
                              <a:srgbClr val="432BF5"/>
                            </a:solidFill>
                            <a:latin typeface="Cambria Math" panose="02040503050406030204" pitchFamily="18" charset="0"/>
                          </a:rPr>
                          <m:t>𝑖</m:t>
                        </m:r>
                      </m:sub>
                    </m:sSub>
                    <m:r>
                      <a:rPr lang="de-DE" sz="2400" b="0" i="1" smtClean="0">
                        <a:solidFill>
                          <a:srgbClr val="432BF5"/>
                        </a:solidFill>
                        <a:latin typeface="Cambria Math" panose="02040503050406030204" pitchFamily="18" charset="0"/>
                      </a:rPr>
                      <m:t>⋅</m:t>
                    </m:r>
                    <m:sSub>
                      <m:sSubPr>
                        <m:ctrlPr>
                          <a:rPr lang="de-DE" sz="2400" b="0" i="1" smtClean="0">
                            <a:solidFill>
                              <a:srgbClr val="432BF5"/>
                            </a:solidFill>
                            <a:latin typeface="Cambria Math" panose="02040503050406030204" pitchFamily="18" charset="0"/>
                          </a:rPr>
                        </m:ctrlPr>
                      </m:sSubPr>
                      <m:e>
                        <m:r>
                          <a:rPr lang="de-DE" sz="2400" b="0" i="1" smtClean="0">
                            <a:solidFill>
                              <a:srgbClr val="432BF5"/>
                            </a:solidFill>
                            <a:latin typeface="Cambria Math" panose="02040503050406030204" pitchFamily="18" charset="0"/>
                          </a:rPr>
                          <m:t>𝑏</m:t>
                        </m:r>
                      </m:e>
                      <m:sub>
                        <m:r>
                          <a:rPr lang="de-DE" sz="2400" b="0" i="1" smtClean="0">
                            <a:solidFill>
                              <a:srgbClr val="432BF5"/>
                            </a:solidFill>
                            <a:latin typeface="Cambria Math" panose="02040503050406030204" pitchFamily="18" charset="0"/>
                          </a:rPr>
                          <m:t>𝑖</m:t>
                        </m:r>
                      </m:sub>
                    </m:sSub>
                    <m:r>
                      <a:rPr lang="de-DE" sz="2400" b="0" i="1" smtClean="0">
                        <a:solidFill>
                          <a:srgbClr val="432BF5"/>
                        </a:solidFill>
                        <a:latin typeface="Cambria Math" panose="02040503050406030204" pitchFamily="18" charset="0"/>
                      </a:rPr>
                      <m:t>       </m:t>
                    </m:r>
                    <m:r>
                      <a:rPr lang="de-DE" sz="2400" b="0" i="1" smtClean="0">
                        <a:solidFill>
                          <a:schemeClr val="tx1"/>
                        </a:solidFill>
                        <a:latin typeface="Cambria Math" panose="02040503050406030204" pitchFamily="18" charset="0"/>
                      </a:rPr>
                      <m:t>(</m:t>
                    </m:r>
                    <m:r>
                      <a:rPr lang="de-DE" sz="2400" b="0" i="1" smtClean="0">
                        <a:latin typeface="Cambria Math" panose="02040503050406030204" pitchFamily="18" charset="0"/>
                      </a:rPr>
                      <m:t>=1)</m:t>
                    </m:r>
                  </m:oMath>
                </a14:m>
                <a:endParaRPr lang="en-GB" sz="2400" dirty="0"/>
              </a:p>
              <a:p>
                <a:pPr>
                  <a:lnSpc>
                    <a:spcPct val="100000"/>
                  </a:lnSpc>
                  <a:spcAft>
                    <a:spcPts val="600"/>
                  </a:spcAft>
                  <a:defRPr/>
                </a:pPr>
                <a:r>
                  <a:rPr lang="en-GB" sz="2600" dirty="0" err="1"/>
                  <a:t>FA</a:t>
                </a:r>
                <a:r>
                  <a:rPr lang="en-GB" sz="2600" baseline="-25000" dirty="0" err="1"/>
                  <a:t>i</a:t>
                </a:r>
                <a:r>
                  <a:rPr lang="en-GB" sz="2600" dirty="0"/>
                  <a:t> </a:t>
                </a:r>
                <a:r>
                  <a:rPr lang="en-GB" sz="2600" b="1" dirty="0" err="1">
                    <a:solidFill>
                      <a:srgbClr val="432BF5"/>
                    </a:solidFill>
                  </a:rPr>
                  <a:t>P</a:t>
                </a:r>
                <a:r>
                  <a:rPr lang="en-GB" sz="2600" dirty="0" err="1">
                    <a:solidFill>
                      <a:srgbClr val="432BF5"/>
                    </a:solidFill>
                  </a:rPr>
                  <a:t>ropagiert</a:t>
                </a:r>
                <a:r>
                  <a:rPr lang="en-GB" sz="2600" dirty="0">
                    <a:solidFill>
                      <a:srgbClr val="800000"/>
                    </a:solidFill>
                  </a:rPr>
                  <a:t> </a:t>
                </a:r>
                <a:r>
                  <a:rPr lang="en-GB" sz="2600" dirty="0"/>
                  <a:t>den </a:t>
                </a:r>
                <a:r>
                  <a:rPr lang="en-GB" sz="2600" dirty="0" err="1"/>
                  <a:t>Übertrag</a:t>
                </a:r>
                <a:r>
                  <a:rPr lang="en-GB" sz="2600" dirty="0"/>
                  <a:t>, </a:t>
                </a:r>
                <a:r>
                  <a:rPr lang="en-GB" sz="2600" dirty="0" err="1"/>
                  <a:t>wenn</a:t>
                </a:r>
                <a:r>
                  <a:rPr lang="en-GB" sz="2600" dirty="0"/>
                  <a:t> </a:t>
                </a:r>
              </a:p>
              <a:p>
                <a:pPr marL="0" indent="0" algn="ctr">
                  <a:lnSpc>
                    <a:spcPct val="100000"/>
                  </a:lnSpc>
                  <a:spcAft>
                    <a:spcPts val="600"/>
                  </a:spcAft>
                  <a:buNone/>
                  <a:defRPr/>
                </a:pPr>
                <a14:m>
                  <m:oMathPara xmlns:m="http://schemas.openxmlformats.org/officeDocument/2006/math">
                    <m:oMathParaPr>
                      <m:jc m:val="centerGroup"/>
                    </m:oMathParaPr>
                    <m:oMath xmlns:m="http://schemas.openxmlformats.org/officeDocument/2006/math">
                      <m:sSub>
                        <m:sSubPr>
                          <m:ctrlPr>
                            <a:rPr lang="de-DE" sz="2600" b="0" i="1" smtClean="0">
                              <a:solidFill>
                                <a:srgbClr val="432BF5"/>
                              </a:solidFill>
                              <a:latin typeface="Cambria Math" panose="02040503050406030204" pitchFamily="18" charset="0"/>
                            </a:rPr>
                          </m:ctrlPr>
                        </m:sSubPr>
                        <m:e>
                          <m:r>
                            <a:rPr lang="de-DE" sz="2600" b="0" i="1" smtClean="0">
                              <a:solidFill>
                                <a:srgbClr val="432BF5"/>
                              </a:solidFill>
                              <a:latin typeface="Cambria Math" panose="02040503050406030204" pitchFamily="18" charset="0"/>
                            </a:rPr>
                            <m:t>𝑃</m:t>
                          </m:r>
                        </m:e>
                        <m:sub>
                          <m:r>
                            <a:rPr lang="de-DE" sz="2600" b="0" i="1" smtClean="0">
                              <a:solidFill>
                                <a:srgbClr val="432BF5"/>
                              </a:solidFill>
                              <a:latin typeface="Cambria Math" panose="02040503050406030204" pitchFamily="18" charset="0"/>
                            </a:rPr>
                            <m:t>𝑖</m:t>
                          </m:r>
                        </m:sub>
                      </m:sSub>
                      <m:r>
                        <a:rPr lang="de-DE" sz="2600" b="0" i="1" smtClean="0">
                          <a:solidFill>
                            <a:srgbClr val="432BF5"/>
                          </a:solidFill>
                          <a:latin typeface="Cambria Math" panose="02040503050406030204" pitchFamily="18" charset="0"/>
                        </a:rPr>
                        <m:t>=</m:t>
                      </m:r>
                      <m:sSub>
                        <m:sSubPr>
                          <m:ctrlPr>
                            <a:rPr lang="de-DE" sz="2600" b="0" i="1" smtClean="0">
                              <a:solidFill>
                                <a:srgbClr val="432BF5"/>
                              </a:solidFill>
                              <a:latin typeface="Cambria Math" panose="02040503050406030204" pitchFamily="18" charset="0"/>
                            </a:rPr>
                          </m:ctrlPr>
                        </m:sSubPr>
                        <m:e>
                          <m:r>
                            <a:rPr lang="de-DE" sz="2600" b="0" i="1" smtClean="0">
                              <a:solidFill>
                                <a:srgbClr val="432BF5"/>
                              </a:solidFill>
                              <a:latin typeface="Cambria Math" panose="02040503050406030204" pitchFamily="18" charset="0"/>
                            </a:rPr>
                            <m:t>𝑎</m:t>
                          </m:r>
                        </m:e>
                        <m:sub>
                          <m:r>
                            <a:rPr lang="de-DE" sz="2600" b="0" i="1" smtClean="0">
                              <a:solidFill>
                                <a:srgbClr val="432BF5"/>
                              </a:solidFill>
                              <a:latin typeface="Cambria Math" panose="02040503050406030204" pitchFamily="18" charset="0"/>
                            </a:rPr>
                            <m:t>𝑖</m:t>
                          </m:r>
                        </m:sub>
                      </m:sSub>
                      <m:r>
                        <a:rPr lang="de-DE" sz="2600" b="0" i="1" smtClean="0">
                          <a:solidFill>
                            <a:srgbClr val="432BF5"/>
                          </a:solidFill>
                          <a:latin typeface="Cambria Math" panose="02040503050406030204" pitchFamily="18" charset="0"/>
                        </a:rPr>
                        <m:t>+</m:t>
                      </m:r>
                      <m:sSub>
                        <m:sSubPr>
                          <m:ctrlPr>
                            <a:rPr lang="de-DE" sz="2600" b="0" i="1" smtClean="0">
                              <a:solidFill>
                                <a:srgbClr val="432BF5"/>
                              </a:solidFill>
                              <a:latin typeface="Cambria Math" panose="02040503050406030204" pitchFamily="18" charset="0"/>
                            </a:rPr>
                          </m:ctrlPr>
                        </m:sSubPr>
                        <m:e>
                          <m:r>
                            <a:rPr lang="de-DE" sz="2600" b="0" i="1" smtClean="0">
                              <a:solidFill>
                                <a:srgbClr val="432BF5"/>
                              </a:solidFill>
                              <a:latin typeface="Cambria Math" panose="02040503050406030204" pitchFamily="18" charset="0"/>
                            </a:rPr>
                            <m:t>𝑏</m:t>
                          </m:r>
                        </m:e>
                        <m:sub>
                          <m:r>
                            <a:rPr lang="de-DE" sz="2600" b="0" i="1" smtClean="0">
                              <a:solidFill>
                                <a:srgbClr val="432BF5"/>
                              </a:solidFill>
                              <a:latin typeface="Cambria Math" panose="02040503050406030204" pitchFamily="18" charset="0"/>
                            </a:rPr>
                            <m:t>𝑖</m:t>
                          </m:r>
                        </m:sub>
                      </m:sSub>
                      <m:r>
                        <a:rPr lang="de-DE" sz="2600" b="0" i="1" smtClean="0">
                          <a:solidFill>
                            <a:srgbClr val="432BF5"/>
                          </a:solidFill>
                          <a:latin typeface="Cambria Math" panose="02040503050406030204" pitchFamily="18" charset="0"/>
                        </a:rPr>
                        <m:t>     </m:t>
                      </m:r>
                      <m:r>
                        <a:rPr lang="de-DE" sz="2600" b="0" i="1" smtClean="0">
                          <a:solidFill>
                            <a:schemeClr val="tx1"/>
                          </a:solidFill>
                          <a:latin typeface="Cambria Math" panose="02040503050406030204" pitchFamily="18" charset="0"/>
                        </a:rPr>
                        <m:t>(</m:t>
                      </m:r>
                      <m:r>
                        <a:rPr lang="de-DE" sz="2600" b="0" i="1" smtClean="0">
                          <a:latin typeface="Cambria Math" panose="02040503050406030204" pitchFamily="18" charset="0"/>
                        </a:rPr>
                        <m:t>=1)</m:t>
                      </m:r>
                    </m:oMath>
                  </m:oMathPara>
                </a14:m>
                <a:endParaRPr lang="en-GB" sz="2600" dirty="0"/>
              </a:p>
              <a:p>
                <a:pPr>
                  <a:defRPr/>
                </a:pP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𝑐</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𝐺</m:t>
                        </m:r>
                      </m:e>
                      <m:sub>
                        <m:r>
                          <a:rPr lang="de-DE" sz="2600" b="0" i="1" smtClean="0">
                            <a:latin typeface="Cambria Math" panose="02040503050406030204" pitchFamily="18" charset="0"/>
                          </a:rPr>
                          <m:t>0</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𝑃</m:t>
                        </m:r>
                      </m:e>
                      <m:sub>
                        <m:r>
                          <a:rPr lang="de-DE" sz="2600" b="0" i="1" smtClean="0">
                            <a:latin typeface="Cambria Math" panose="02040503050406030204" pitchFamily="18" charset="0"/>
                          </a:rPr>
                          <m:t>0</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𝑐</m:t>
                        </m:r>
                      </m:e>
                      <m:sub>
                        <m:r>
                          <a:rPr lang="de-DE" sz="2600" b="0" i="1" smtClean="0">
                            <a:latin typeface="Cambria Math" panose="02040503050406030204" pitchFamily="18" charset="0"/>
                          </a:rPr>
                          <m:t>0</m:t>
                        </m:r>
                      </m:sub>
                    </m:sSub>
                  </m:oMath>
                </a14:m>
                <a:endParaRPr lang="en-GB" sz="2600" dirty="0"/>
              </a:p>
              <a:p>
                <a:pPr>
                  <a:buFont typeface="Arial" charset="0"/>
                  <a:buNone/>
                  <a:defRPr/>
                </a:pPr>
                <a:r>
                  <a:rPr lang="en-GB" sz="2600" dirty="0"/>
                  <a:t>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𝑐</m:t>
                        </m:r>
                      </m:e>
                      <m:sub>
                        <m:r>
                          <a:rPr lang="de-DE" sz="2600" b="0" i="1" smtClean="0">
                            <a:latin typeface="Cambria Math" panose="02040503050406030204" pitchFamily="18" charset="0"/>
                          </a:rPr>
                          <m:t>2</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𝐺</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𝑃</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𝑐</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𝐺</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𝑃</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𝐺</m:t>
                        </m:r>
                      </m:e>
                      <m:sub>
                        <m:r>
                          <a:rPr lang="de-DE" sz="2600" b="0" i="1" smtClean="0">
                            <a:latin typeface="Cambria Math" panose="02040503050406030204" pitchFamily="18" charset="0"/>
                          </a:rPr>
                          <m:t>0</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𝑃</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𝑃</m:t>
                        </m:r>
                      </m:e>
                      <m:sub>
                        <m:r>
                          <a:rPr lang="de-DE" sz="2600" b="0" i="1" smtClean="0">
                            <a:latin typeface="Cambria Math" panose="02040503050406030204" pitchFamily="18" charset="0"/>
                          </a:rPr>
                          <m:t>0</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𝑐</m:t>
                        </m:r>
                      </m:e>
                      <m:sub>
                        <m:r>
                          <a:rPr lang="de-DE" sz="2600" b="0" i="1" smtClean="0">
                            <a:latin typeface="Cambria Math" panose="02040503050406030204" pitchFamily="18" charset="0"/>
                          </a:rPr>
                          <m:t>0</m:t>
                        </m:r>
                      </m:sub>
                    </m:sSub>
                  </m:oMath>
                </a14:m>
                <a:endParaRPr lang="en-GB" sz="2600" baseline="-25000" dirty="0"/>
              </a:p>
              <a:p>
                <a:pPr>
                  <a:buFont typeface="Arial" charset="0"/>
                  <a:buNone/>
                  <a:defRPr/>
                </a:pPr>
                <a:r>
                  <a:rPr lang="en-GB" sz="2600" dirty="0"/>
                  <a:t>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𝑐</m:t>
                        </m:r>
                      </m:e>
                      <m:sub>
                        <m:r>
                          <a:rPr lang="de-DE" sz="2600" b="0" i="1" smtClean="0">
                            <a:latin typeface="Cambria Math" panose="02040503050406030204" pitchFamily="18" charset="0"/>
                          </a:rPr>
                          <m:t>3</m:t>
                        </m:r>
                      </m:sub>
                    </m:sSub>
                    <m:r>
                      <a:rPr lang="de-DE" sz="2600" b="0" i="1" smtClean="0">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𝐺</m:t>
                        </m:r>
                      </m:e>
                      <m:sub>
                        <m:r>
                          <a:rPr lang="de-DE" sz="2600" b="0" i="1" smtClean="0">
                            <a:latin typeface="Cambria Math" panose="02040503050406030204" pitchFamily="18" charset="0"/>
                          </a:rPr>
                          <m:t>2</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𝑃</m:t>
                        </m:r>
                      </m:e>
                      <m:sub>
                        <m:r>
                          <a:rPr lang="de-DE" sz="2600" b="0" i="1" smtClean="0">
                            <a:latin typeface="Cambria Math" panose="02040503050406030204" pitchFamily="18" charset="0"/>
                          </a:rPr>
                          <m:t>2</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𝑐</m:t>
                        </m:r>
                      </m:e>
                      <m:sub>
                        <m:r>
                          <a:rPr lang="de-DE" sz="2600" b="0" i="1" smtClean="0">
                            <a:latin typeface="Cambria Math" panose="02040503050406030204" pitchFamily="18" charset="0"/>
                          </a:rPr>
                          <m:t>2</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𝐺</m:t>
                        </m:r>
                      </m:e>
                      <m:sub>
                        <m:r>
                          <a:rPr lang="de-DE" sz="2600" b="0" i="1" smtClean="0">
                            <a:latin typeface="Cambria Math" panose="02040503050406030204" pitchFamily="18" charset="0"/>
                          </a:rPr>
                          <m:t>2</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𝑃</m:t>
                        </m:r>
                      </m:e>
                      <m:sub>
                        <m:r>
                          <a:rPr lang="de-DE" sz="2600" b="0" i="1" smtClean="0">
                            <a:latin typeface="Cambria Math" panose="02040503050406030204" pitchFamily="18" charset="0"/>
                          </a:rPr>
                          <m:t>2</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𝐺</m:t>
                        </m:r>
                      </m:e>
                      <m:sub>
                        <m:r>
                          <a:rPr lang="de-DE" sz="2600" b="0" i="1" smtClean="0">
                            <a:latin typeface="Cambria Math" panose="02040503050406030204" pitchFamily="18" charset="0"/>
                          </a:rPr>
                          <m:t>1</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𝑃</m:t>
                        </m:r>
                      </m:e>
                      <m:sub>
                        <m:r>
                          <a:rPr lang="de-DE" sz="2600" b="0" i="1" smtClean="0">
                            <a:latin typeface="Cambria Math" panose="02040503050406030204" pitchFamily="18" charset="0"/>
                          </a:rPr>
                          <m:t>2</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𝑃</m:t>
                        </m:r>
                      </m:e>
                      <m:sub>
                        <m:r>
                          <a:rPr lang="de-DE" sz="2600" b="0" i="1" smtClean="0">
                            <a:latin typeface="Cambria Math" panose="02040503050406030204" pitchFamily="18" charset="0"/>
                          </a:rPr>
                          <m:t>1</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b="0" i="1" smtClean="0">
                            <a:latin typeface="Cambria Math" panose="02040503050406030204" pitchFamily="18" charset="0"/>
                          </a:rPr>
                          <m:t>𝐺</m:t>
                        </m:r>
                      </m:e>
                      <m:sub>
                        <m:r>
                          <a:rPr lang="de-DE" sz="2600" i="1">
                            <a:latin typeface="Cambria Math" panose="02040503050406030204" pitchFamily="18" charset="0"/>
                          </a:rPr>
                          <m:t>0</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𝑃</m:t>
                        </m:r>
                      </m:e>
                      <m:sub>
                        <m:r>
                          <a:rPr lang="de-DE" sz="2600" b="0" i="1" smtClean="0">
                            <a:latin typeface="Cambria Math" panose="02040503050406030204" pitchFamily="18" charset="0"/>
                          </a:rPr>
                          <m:t>2</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𝑃</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𝑃</m:t>
                        </m:r>
                      </m:e>
                      <m:sub>
                        <m:r>
                          <a:rPr lang="de-DE" sz="2600" b="0" i="1" smtClean="0">
                            <a:latin typeface="Cambria Math" panose="02040503050406030204" pitchFamily="18" charset="0"/>
                          </a:rPr>
                          <m:t>0</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𝑐</m:t>
                        </m:r>
                      </m:e>
                      <m:sub>
                        <m:r>
                          <a:rPr lang="de-DE" sz="2600" b="0" i="1" smtClean="0">
                            <a:latin typeface="Cambria Math" panose="02040503050406030204" pitchFamily="18" charset="0"/>
                          </a:rPr>
                          <m:t>0</m:t>
                        </m:r>
                      </m:sub>
                    </m:sSub>
                  </m:oMath>
                </a14:m>
                <a:r>
                  <a:rPr lang="en-GB" sz="2600" dirty="0"/>
                  <a:t> </a:t>
                </a:r>
              </a:p>
              <a:p>
                <a:pPr>
                  <a:buFont typeface="Arial" charset="0"/>
                  <a:buNone/>
                  <a:defRPr/>
                </a:pPr>
                <a:r>
                  <a:rPr lang="en-GB" sz="2600" dirty="0"/>
                  <a:t>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𝑐</m:t>
                        </m:r>
                      </m:e>
                      <m:sub>
                        <m:r>
                          <a:rPr lang="de-DE" sz="2600" b="0" i="1" smtClean="0">
                            <a:latin typeface="Cambria Math" panose="02040503050406030204" pitchFamily="18" charset="0"/>
                          </a:rPr>
                          <m:t>4</m:t>
                        </m:r>
                      </m:sub>
                    </m:sSub>
                    <m:r>
                      <a:rPr lang="de-DE" sz="2600" b="0" i="1" smtClean="0">
                        <a:latin typeface="Cambria Math" panose="02040503050406030204" pitchFamily="18" charset="0"/>
                      </a:rPr>
                      <m:t>= …</m:t>
                    </m:r>
                  </m:oMath>
                </a14:m>
                <a:endParaRPr lang="en-GB" sz="2600" dirty="0"/>
              </a:p>
              <a:p>
                <a:pPr>
                  <a:buFont typeface="Arial" charset="0"/>
                  <a:buNone/>
                  <a:defRPr/>
                </a:pPr>
                <a:endParaRPr lang="en-GB" sz="1600" dirty="0"/>
              </a:p>
              <a:p>
                <a:pPr>
                  <a:defRPr/>
                </a:pPr>
                <a:r>
                  <a:rPr lang="en-GB" sz="2600" dirty="0" err="1"/>
                  <a:t>Umsetzbar</a:t>
                </a:r>
                <a:r>
                  <a:rPr lang="en-GB" sz="2600" dirty="0"/>
                  <a:t>:  </a:t>
                </a:r>
                <a:r>
                  <a:rPr lang="en-GB" sz="2600" b="1" dirty="0" err="1">
                    <a:solidFill>
                      <a:srgbClr val="0000FF"/>
                    </a:solidFill>
                  </a:rPr>
                  <a:t>Anzahl</a:t>
                </a:r>
                <a:r>
                  <a:rPr lang="en-GB" sz="2600" b="1" dirty="0">
                    <a:solidFill>
                      <a:srgbClr val="0000FF"/>
                    </a:solidFill>
                  </a:rPr>
                  <a:t> </a:t>
                </a:r>
                <a:r>
                  <a:rPr lang="en-GB" sz="2600" b="1" dirty="0" err="1">
                    <a:solidFill>
                      <a:srgbClr val="0000FF"/>
                    </a:solidFill>
                  </a:rPr>
                  <a:t>Terme</a:t>
                </a:r>
                <a:r>
                  <a:rPr lang="en-GB" sz="2600" b="1" dirty="0">
                    <a:solidFill>
                      <a:srgbClr val="0000FF"/>
                    </a:solidFill>
                  </a:rPr>
                  <a:t> </a:t>
                </a:r>
                <a:r>
                  <a:rPr lang="en-GB" sz="2600" b="1" dirty="0" err="1">
                    <a:solidFill>
                      <a:srgbClr val="0000FF"/>
                    </a:solidFill>
                  </a:rPr>
                  <a:t>wächst</a:t>
                </a:r>
                <a:r>
                  <a:rPr lang="en-GB" sz="2600" b="1" dirty="0">
                    <a:solidFill>
                      <a:srgbClr val="0000FF"/>
                    </a:solidFill>
                  </a:rPr>
                  <a:t> linear!</a:t>
                </a:r>
              </a:p>
              <a:p>
                <a:pPr>
                  <a:buFont typeface="Arial" charset="0"/>
                  <a:buNone/>
                  <a:defRPr/>
                </a:pPr>
                <a:endParaRPr lang="en-GB" sz="2200" dirty="0"/>
              </a:p>
            </p:txBody>
          </p:sp>
        </mc:Choice>
        <mc:Fallback xmlns="">
          <p:sp>
            <p:nvSpPr>
              <p:cNvPr id="35842" name="Rectangle 2"/>
              <p:cNvSpPr>
                <a:spLocks noGrp="1" noRot="1" noChangeAspect="1" noMove="1" noResize="1" noEditPoints="1" noAdjustHandles="1" noChangeArrowheads="1" noChangeShapeType="1" noTextEdit="1"/>
              </p:cNvSpPr>
              <p:nvPr>
                <p:ph idx="1"/>
              </p:nvPr>
            </p:nvSpPr>
            <p:spPr>
              <a:xfrm>
                <a:off x="359992" y="1295404"/>
                <a:ext cx="11472025" cy="4875457"/>
              </a:xfrm>
              <a:blipFill>
                <a:blip r:embed="rId3"/>
                <a:stretch>
                  <a:fillRect l="-850" t="-1252"/>
                </a:stretch>
              </a:blipFill>
            </p:spPr>
            <p:txBody>
              <a:bodyPr/>
              <a:lstStyle/>
              <a:p>
                <a:r>
                  <a:rPr lang="de-DE">
                    <a:noFill/>
                  </a:rPr>
                  <a:t> </a:t>
                </a:r>
              </a:p>
            </p:txBody>
          </p:sp>
        </mc:Fallback>
      </mc:AlternateContent>
      <p:sp>
        <p:nvSpPr>
          <p:cNvPr id="14" name="Fußzeilenplatzhalter 13"/>
          <p:cNvSpPr>
            <a:spLocks noGrp="1"/>
          </p:cNvSpPr>
          <p:nvPr>
            <p:ph type="ftr" sz="quarter" idx="11"/>
          </p:nvPr>
        </p:nvSpPr>
        <p:spPr/>
        <p:txBody>
          <a:bodyPr/>
          <a:lstStyle/>
          <a:p>
            <a:r>
              <a:rPr lang="de-DE"/>
              <a:t>Prof. Dr. Sebastian Schlesinger</a:t>
            </a:r>
            <a:endParaRPr lang="de-DE" dirty="0"/>
          </a:p>
        </p:txBody>
      </p:sp>
      <p:sp>
        <p:nvSpPr>
          <p:cNvPr id="9" name="Foliennummernplatzhalter 8"/>
          <p:cNvSpPr>
            <a:spLocks noGrp="1"/>
          </p:cNvSpPr>
          <p:nvPr>
            <p:ph type="sldNum" sz="quarter" idx="12"/>
          </p:nvPr>
        </p:nvSpPr>
        <p:spPr/>
        <p:txBody>
          <a:bodyPr/>
          <a:lstStyle/>
          <a:p>
            <a:fld id="{89232854-91B1-4844-8D8C-145B4EC61A45}" type="slidenum">
              <a:rPr lang="de-DE" smtClean="0"/>
              <a:t>92</a:t>
            </a:fld>
            <a:endParaRPr lang="de-DE"/>
          </a:p>
        </p:txBody>
      </p:sp>
    </p:spTree>
    <p:extLst>
      <p:ext uri="{BB962C8B-B14F-4D97-AF65-F5344CB8AC3E}">
        <p14:creationId xmlns:p14="http://schemas.microsoft.com/office/powerpoint/2010/main" val="263018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8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8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8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8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8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Übertraglogik</a:t>
            </a:r>
            <a:r>
              <a:rPr lang="en-US" dirty="0"/>
              <a:t> CLA</a:t>
            </a:r>
          </a:p>
        </p:txBody>
      </p:sp>
      <p:sp>
        <p:nvSpPr>
          <p:cNvPr id="11" name="Inhaltsplatzhalter 10"/>
          <p:cNvSpPr>
            <a:spLocks noGrp="1"/>
          </p:cNvSpPr>
          <p:nvPr>
            <p:ph idx="1"/>
          </p:nvPr>
        </p:nvSpPr>
        <p:spPr/>
        <p:txBody>
          <a:bodyPr/>
          <a:lstStyle/>
          <a:p>
            <a:pPr marL="0" indent="0">
              <a:buNone/>
            </a:pPr>
            <a:r>
              <a:rPr lang="de-DE" dirty="0"/>
              <a:t> </a:t>
            </a:r>
          </a:p>
        </p:txBody>
      </p:sp>
      <p:sp>
        <p:nvSpPr>
          <p:cNvPr id="2" name="Footer Placeholder 1"/>
          <p:cNvSpPr>
            <a:spLocks noGrp="1"/>
          </p:cNvSpPr>
          <p:nvPr>
            <p:ph type="ftr" sz="quarter" idx="11"/>
          </p:nvPr>
        </p:nvSpPr>
        <p:spPr/>
        <p:txBody>
          <a:bodyPr/>
          <a:lstStyle/>
          <a:p>
            <a:r>
              <a:rPr lang="de-DE"/>
              <a:t>Prof. Dr. Sebastian Schlesinger</a:t>
            </a:r>
            <a:endParaRPr lang="de-DE" dirty="0"/>
          </a:p>
        </p:txBody>
      </p:sp>
      <p:sp>
        <p:nvSpPr>
          <p:cNvPr id="5" name="Slide Number Placeholder 4"/>
          <p:cNvSpPr>
            <a:spLocks noGrp="1"/>
          </p:cNvSpPr>
          <p:nvPr>
            <p:ph type="sldNum" sz="quarter" idx="12"/>
          </p:nvPr>
        </p:nvSpPr>
        <p:spPr/>
        <p:txBody>
          <a:bodyPr/>
          <a:lstStyle/>
          <a:p>
            <a:fld id="{89232854-91B1-4844-8D8C-145B4EC61A45}" type="slidenum">
              <a:rPr lang="de-DE" smtClean="0"/>
              <a:t>93</a:t>
            </a:fld>
            <a:endParaRPr lang="de-DE"/>
          </a:p>
        </p:txBody>
      </p:sp>
      <p:pic>
        <p:nvPicPr>
          <p:cNvPr id="7" name="Picture 6"/>
          <p:cNvPicPr>
            <a:picLocks noChangeAspect="1"/>
          </p:cNvPicPr>
          <p:nvPr/>
        </p:nvPicPr>
        <p:blipFill>
          <a:blip r:embed="rId2"/>
          <a:stretch>
            <a:fillRect/>
          </a:stretch>
        </p:blipFill>
        <p:spPr>
          <a:xfrm>
            <a:off x="5087888" y="548680"/>
            <a:ext cx="6408712" cy="5484665"/>
          </a:xfrm>
          <a:prstGeom prst="rect">
            <a:avLst/>
          </a:prstGeom>
        </p:spPr>
      </p:pic>
      <p:sp>
        <p:nvSpPr>
          <p:cNvPr id="9" name="Rectangle 8"/>
          <p:cNvSpPr/>
          <p:nvPr/>
        </p:nvSpPr>
        <p:spPr>
          <a:xfrm>
            <a:off x="623392" y="1556792"/>
            <a:ext cx="565719" cy="648072"/>
          </a:xfrm>
          <a:prstGeom prst="rect">
            <a:avLst/>
          </a:prstGeom>
          <a:solidFill>
            <a:srgbClr val="00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10" name="TextBox 9"/>
          <p:cNvSpPr txBox="1"/>
          <p:nvPr/>
        </p:nvSpPr>
        <p:spPr>
          <a:xfrm>
            <a:off x="1343472" y="1700808"/>
            <a:ext cx="683649" cy="369332"/>
          </a:xfrm>
          <a:prstGeom prst="rect">
            <a:avLst/>
          </a:prstGeom>
          <a:noFill/>
        </p:spPr>
        <p:txBody>
          <a:bodyPr wrap="none" rtlCol="0">
            <a:spAutoFit/>
          </a:bodyPr>
          <a:lstStyle/>
          <a:p>
            <a:r>
              <a:rPr lang="en-US" dirty="0"/>
              <a:t>XOR</a:t>
            </a:r>
          </a:p>
        </p:txBody>
      </p:sp>
    </p:spTree>
    <p:extLst>
      <p:ext uri="{BB962C8B-B14F-4D97-AF65-F5344CB8AC3E}">
        <p14:creationId xmlns:p14="http://schemas.microsoft.com/office/powerpoint/2010/main" val="14464088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4-Bit CLA-</a:t>
            </a:r>
            <a:r>
              <a:rPr lang="en-US" dirty="0" err="1"/>
              <a:t>Addierer</a:t>
            </a:r>
            <a:endParaRPr lang="en-US" dirty="0"/>
          </a:p>
        </p:txBody>
      </p:sp>
      <p:sp>
        <p:nvSpPr>
          <p:cNvPr id="9" name="Inhaltsplatzhalter 8"/>
          <p:cNvSpPr>
            <a:spLocks noGrp="1"/>
          </p:cNvSpPr>
          <p:nvPr>
            <p:ph idx="1"/>
          </p:nvPr>
        </p:nvSpPr>
        <p:spPr/>
        <p:txBody>
          <a:bodyPr/>
          <a:lstStyle/>
          <a:p>
            <a:pPr marL="0" indent="0">
              <a:buNone/>
            </a:pPr>
            <a:r>
              <a:rPr lang="de-DE" dirty="0"/>
              <a:t> </a:t>
            </a:r>
          </a:p>
        </p:txBody>
      </p:sp>
      <p:sp>
        <p:nvSpPr>
          <p:cNvPr id="2" name="Footer Placeholder 1"/>
          <p:cNvSpPr>
            <a:spLocks noGrp="1"/>
          </p:cNvSpPr>
          <p:nvPr>
            <p:ph type="ftr" sz="quarter" idx="11"/>
          </p:nvPr>
        </p:nvSpPr>
        <p:spPr/>
        <p:txBody>
          <a:bodyPr/>
          <a:lstStyle/>
          <a:p>
            <a:r>
              <a:rPr lang="de-DE"/>
              <a:t>Prof. Dr. Sebastian Schlesinger</a:t>
            </a:r>
            <a:endParaRPr lang="de-DE" dirty="0"/>
          </a:p>
        </p:txBody>
      </p:sp>
      <p:sp>
        <p:nvSpPr>
          <p:cNvPr id="5" name="Slide Number Placeholder 4"/>
          <p:cNvSpPr>
            <a:spLocks noGrp="1"/>
          </p:cNvSpPr>
          <p:nvPr>
            <p:ph type="sldNum" sz="quarter" idx="12"/>
          </p:nvPr>
        </p:nvSpPr>
        <p:spPr/>
        <p:txBody>
          <a:bodyPr/>
          <a:lstStyle/>
          <a:p>
            <a:fld id="{89232854-91B1-4844-8D8C-145B4EC61A45}" type="slidenum">
              <a:rPr lang="de-DE" smtClean="0"/>
              <a:t>94</a:t>
            </a:fld>
            <a:endParaRPr lang="de-DE"/>
          </a:p>
        </p:txBody>
      </p:sp>
      <mc:AlternateContent xmlns:mc="http://schemas.openxmlformats.org/markup-compatibility/2006" xmlns:a14="http://schemas.microsoft.com/office/drawing/2010/main">
        <mc:Choice Requires="a14">
          <p:sp>
            <p:nvSpPr>
              <p:cNvPr id="10" name="TextBox 9"/>
              <p:cNvSpPr txBox="1"/>
              <p:nvPr/>
            </p:nvSpPr>
            <p:spPr>
              <a:xfrm>
                <a:off x="335360" y="1268760"/>
                <a:ext cx="3816424" cy="9342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𝑠</m:t>
                          </m:r>
                        </m:e>
                        <m:sub>
                          <m:r>
                            <a:rPr lang="de-DE" sz="2800" b="0" i="1" smtClean="0">
                              <a:latin typeface="Cambria Math" panose="02040503050406030204" pitchFamily="18" charset="0"/>
                            </a:rPr>
                            <m:t>𝑖</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𝑎</m:t>
                          </m:r>
                        </m:e>
                        <m:sub>
                          <m:r>
                            <a:rPr lang="de-DE" sz="2800" b="0" i="1" smtClean="0">
                              <a:latin typeface="Cambria Math" panose="02040503050406030204" pitchFamily="18" charset="0"/>
                            </a:rPr>
                            <m:t>𝑖</m:t>
                          </m:r>
                        </m:sub>
                      </m:sSub>
                      <m:r>
                        <a:rPr lang="de-DE" sz="2800" b="0" i="1" smtClean="0">
                          <a:latin typeface="Cambria Math" panose="02040503050406030204" pitchFamily="18" charset="0"/>
                        </a:rPr>
                        <m:t> </m:t>
                      </m:r>
                      <m:r>
                        <a:rPr lang="de-DE" sz="2800" b="0" i="1" smtClean="0">
                          <a:latin typeface="Cambria Math" panose="02040503050406030204" pitchFamily="18" charset="0"/>
                        </a:rPr>
                        <m:t>𝑋𝑂𝑅</m:t>
                      </m:r>
                      <m:r>
                        <a:rPr lang="de-DE" sz="2800" b="0" i="1" smtClean="0">
                          <a:latin typeface="Cambria Math" panose="02040503050406030204" pitchFamily="18" charset="0"/>
                        </a:rPr>
                        <m:t> </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𝑏</m:t>
                          </m:r>
                        </m:e>
                        <m:sub>
                          <m:r>
                            <a:rPr lang="de-DE" sz="2800" b="0" i="1" smtClean="0">
                              <a:latin typeface="Cambria Math" panose="02040503050406030204" pitchFamily="18" charset="0"/>
                            </a:rPr>
                            <m:t>𝑖</m:t>
                          </m:r>
                        </m:sub>
                      </m:sSub>
                      <m:r>
                        <a:rPr lang="de-DE" sz="2800" b="0" i="1" smtClean="0">
                          <a:latin typeface="Cambria Math" panose="02040503050406030204" pitchFamily="18" charset="0"/>
                        </a:rPr>
                        <m:t> </m:t>
                      </m:r>
                      <m:r>
                        <a:rPr lang="de-DE" sz="2800" b="0" i="1" smtClean="0">
                          <a:latin typeface="Cambria Math" panose="02040503050406030204" pitchFamily="18" charset="0"/>
                        </a:rPr>
                        <m:t>𝑋𝑂𝑅</m:t>
                      </m:r>
                      <m:r>
                        <a:rPr lang="de-DE" sz="2800" b="0" i="1" smtClean="0">
                          <a:latin typeface="Cambria Math" panose="02040503050406030204" pitchFamily="18" charset="0"/>
                        </a:rPr>
                        <m:t> </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𝑐</m:t>
                          </m:r>
                        </m:e>
                        <m:sub>
                          <m:r>
                            <a:rPr lang="de-DE" sz="2800" b="0" i="1" smtClean="0">
                              <a:latin typeface="Cambria Math" panose="02040503050406030204" pitchFamily="18" charset="0"/>
                            </a:rPr>
                            <m:t>𝑖</m:t>
                          </m:r>
                        </m:sub>
                      </m:sSub>
                    </m:oMath>
                  </m:oMathPara>
                </a14:m>
                <a:endParaRPr lang="en-US" sz="2800" baseline="-25000" dirty="0"/>
              </a:p>
              <a:p>
                <a:pPr/>
                <a14:m>
                  <m:oMathPara xmlns:m="http://schemas.openxmlformats.org/officeDocument/2006/math">
                    <m:oMathParaPr>
                      <m:jc m:val="left"/>
                    </m:oMathParaPr>
                    <m:oMath xmlns:m="http://schemas.openxmlformats.org/officeDocument/2006/math">
                      <m:r>
                        <a:rPr lang="de-DE" sz="2800" b="0" i="1" smtClean="0">
                          <a:latin typeface="Cambria Math" panose="02040503050406030204" pitchFamily="18" charset="0"/>
                        </a:rPr>
                        <m:t>     =</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𝑝</m:t>
                          </m:r>
                        </m:e>
                        <m:sub>
                          <m:r>
                            <a:rPr lang="de-DE" sz="2800" b="0" i="1" smtClean="0">
                              <a:latin typeface="Cambria Math" panose="02040503050406030204" pitchFamily="18" charset="0"/>
                            </a:rPr>
                            <m:t>𝑖</m:t>
                          </m:r>
                        </m:sub>
                      </m:sSub>
                      <m:r>
                        <a:rPr lang="de-DE" sz="2800" b="0" i="1" smtClean="0">
                          <a:latin typeface="Cambria Math" panose="02040503050406030204" pitchFamily="18" charset="0"/>
                        </a:rPr>
                        <m:t> </m:t>
                      </m:r>
                      <m:r>
                        <a:rPr lang="de-DE" sz="2800" b="0" i="1" smtClean="0">
                          <a:latin typeface="Cambria Math" panose="02040503050406030204" pitchFamily="18" charset="0"/>
                        </a:rPr>
                        <m:t>𝑋𝑂𝑅</m:t>
                      </m:r>
                      <m:r>
                        <a:rPr lang="de-DE" sz="2800" b="0" i="1" smtClean="0">
                          <a:latin typeface="Cambria Math" panose="02040503050406030204" pitchFamily="18" charset="0"/>
                        </a:rPr>
                        <m:t> </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𝑐</m:t>
                          </m:r>
                        </m:e>
                        <m:sub>
                          <m:r>
                            <a:rPr lang="de-DE" sz="2800" b="0" i="1" smtClean="0">
                              <a:latin typeface="Cambria Math" panose="02040503050406030204" pitchFamily="18" charset="0"/>
                            </a:rPr>
                            <m:t>𝑖</m:t>
                          </m:r>
                        </m:sub>
                      </m:sSub>
                    </m:oMath>
                  </m:oMathPara>
                </a14:m>
                <a:endParaRPr lang="en-US" baseline="-250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5360" y="1268760"/>
                <a:ext cx="3816424" cy="934230"/>
              </a:xfrm>
              <a:prstGeom prst="rect">
                <a:avLst/>
              </a:prstGeom>
              <a:blipFill>
                <a:blip r:embed="rId3"/>
                <a:stretch>
                  <a:fillRect/>
                </a:stretch>
              </a:blipFill>
            </p:spPr>
            <p:txBody>
              <a:bodyPr/>
              <a:lstStyle/>
              <a:p>
                <a:r>
                  <a:rPr lang="de-DE">
                    <a:noFill/>
                  </a:rPr>
                  <a:t> </a:t>
                </a:r>
              </a:p>
            </p:txBody>
          </p:sp>
        </mc:Fallback>
      </mc:AlternateContent>
      <p:pic>
        <p:nvPicPr>
          <p:cNvPr id="6" name="Picture 5"/>
          <p:cNvPicPr>
            <a:picLocks noChangeAspect="1"/>
          </p:cNvPicPr>
          <p:nvPr/>
        </p:nvPicPr>
        <p:blipFill>
          <a:blip r:embed="rId4"/>
          <a:stretch>
            <a:fillRect/>
          </a:stretch>
        </p:blipFill>
        <p:spPr>
          <a:xfrm>
            <a:off x="5086800" y="188640"/>
            <a:ext cx="6724104" cy="5798476"/>
          </a:xfrm>
          <a:prstGeom prst="rect">
            <a:avLst/>
          </a:prstGeom>
        </p:spPr>
      </p:pic>
    </p:spTree>
    <p:extLst>
      <p:ext uri="{BB962C8B-B14F-4D97-AF65-F5344CB8AC3E}">
        <p14:creationId xmlns:p14="http://schemas.microsoft.com/office/powerpoint/2010/main" val="18078231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Object 3"/>
          <p:cNvGraphicFramePr>
            <a:graphicFrameLocks noChangeAspect="1"/>
          </p:cNvGraphicFramePr>
          <p:nvPr>
            <p:extLst>
              <p:ext uri="{D42A27DB-BD31-4B8C-83A1-F6EECF244321}">
                <p14:modId xmlns:p14="http://schemas.microsoft.com/office/powerpoint/2010/main" val="2259014709"/>
              </p:ext>
            </p:extLst>
          </p:nvPr>
        </p:nvGraphicFramePr>
        <p:xfrm>
          <a:off x="5951984" y="1330990"/>
          <a:ext cx="6155138" cy="4330258"/>
        </p:xfrm>
        <a:graphic>
          <a:graphicData uri="http://schemas.openxmlformats.org/presentationml/2006/ole">
            <mc:AlternateContent xmlns:mc="http://schemas.openxmlformats.org/markup-compatibility/2006">
              <mc:Choice xmlns:v="urn:schemas-microsoft-com:vml" Requires="v">
                <p:oleObj name="Image" r:id="rId2" imgW="8050794" imgH="5663492" progId="Photoshop.Image.6">
                  <p:embed/>
                </p:oleObj>
              </mc:Choice>
              <mc:Fallback>
                <p:oleObj name="Image" r:id="rId2" imgW="8050794" imgH="5663492" progId="Photoshop.Image.6">
                  <p:embed/>
                  <p:pic>
                    <p:nvPicPr>
                      <p:cNvPr id="9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1330990"/>
                        <a:ext cx="6155138" cy="4330258"/>
                      </a:xfrm>
                      <a:prstGeom prst="rect">
                        <a:avLst/>
                      </a:prstGeom>
                      <a:noFill/>
                      <a:ln>
                        <a:noFill/>
                      </a:ln>
                      <a:effectLst/>
                    </p:spPr>
                  </p:pic>
                </p:oleObj>
              </mc:Fallback>
            </mc:AlternateContent>
          </a:graphicData>
        </a:graphic>
      </p:graphicFrame>
      <p:sp>
        <p:nvSpPr>
          <p:cNvPr id="2" name="Titel 1"/>
          <p:cNvSpPr>
            <a:spLocks noGrp="1"/>
          </p:cNvSpPr>
          <p:nvPr>
            <p:ph type="title"/>
          </p:nvPr>
        </p:nvSpPr>
        <p:spPr/>
        <p:txBody>
          <a:bodyPr>
            <a:normAutofit/>
          </a:bodyPr>
          <a:lstStyle/>
          <a:p>
            <a:r>
              <a:rPr kumimoji="1" lang="en-US" kern="0" dirty="0" err="1">
                <a:latin typeface="Calibri" pitchFamily="34" charset="0"/>
              </a:rPr>
              <a:t>Subtraktion</a:t>
            </a:r>
            <a:endParaRPr lang="de-DE" dirty="0"/>
          </a:p>
        </p:txBody>
      </p:sp>
      <p:sp>
        <p:nvSpPr>
          <p:cNvPr id="3" name="Textplatzhalter 2"/>
          <p:cNvSpPr>
            <a:spLocks noGrp="1"/>
          </p:cNvSpPr>
          <p:nvPr>
            <p:ph idx="1"/>
          </p:nvPr>
        </p:nvSpPr>
        <p:spPr/>
        <p:txBody>
          <a:bodyPr/>
          <a:lstStyle/>
          <a:p>
            <a:pPr marL="342000" indent="-342000">
              <a:spcBef>
                <a:spcPts val="1200"/>
              </a:spcBef>
              <a:defRPr/>
            </a:pPr>
            <a:r>
              <a:rPr lang="de-DE" dirty="0">
                <a:latin typeface="Calibri" pitchFamily="34" charset="0"/>
              </a:rPr>
              <a:t>Subtraktion verwendet 2er-Komplement:  </a:t>
            </a:r>
            <a:br>
              <a:rPr lang="de-DE" dirty="0">
                <a:latin typeface="Calibri" pitchFamily="34" charset="0"/>
              </a:rPr>
            </a:br>
            <a:r>
              <a:rPr lang="de-DE" dirty="0">
                <a:latin typeface="Calibri" pitchFamily="34" charset="0"/>
              </a:rPr>
              <a:t>	</a:t>
            </a:r>
            <a:r>
              <a:rPr lang="de-DE" dirty="0">
                <a:latin typeface="Calibri" pitchFamily="34" charset="0"/>
                <a:sym typeface="Wingdings" pitchFamily="2" charset="2"/>
              </a:rPr>
              <a:t> </a:t>
            </a:r>
            <a:r>
              <a:rPr lang="de-DE" dirty="0">
                <a:latin typeface="Calibri" pitchFamily="34" charset="0"/>
              </a:rPr>
              <a:t>einfach b negieren und addieren</a:t>
            </a:r>
          </a:p>
          <a:p>
            <a:pPr marL="342000" indent="-342000">
              <a:spcBef>
                <a:spcPts val="1200"/>
              </a:spcBef>
              <a:defRPr/>
            </a:pPr>
            <a:r>
              <a:rPr lang="de-DE" dirty="0">
                <a:latin typeface="Calibri" pitchFamily="34" charset="0"/>
              </a:rPr>
              <a:t>Wie negiert man b?</a:t>
            </a:r>
          </a:p>
          <a:p>
            <a:pPr>
              <a:spcBef>
                <a:spcPts val="1200"/>
              </a:spcBef>
              <a:defRPr/>
            </a:pPr>
            <a:r>
              <a:rPr lang="de-DE" dirty="0">
                <a:latin typeface="Calibri" pitchFamily="34" charset="0"/>
                <a:sym typeface="Wingdings" pitchFamily="2" charset="2"/>
              </a:rPr>
              <a:t>	 </a:t>
            </a:r>
            <a:r>
              <a:rPr lang="de-DE" dirty="0">
                <a:latin typeface="Calibri" pitchFamily="34" charset="0"/>
              </a:rPr>
              <a:t>alle Bits invertieren und  1 addieren</a:t>
            </a:r>
          </a:p>
          <a:p>
            <a:pPr marL="342000" indent="-342000">
              <a:spcBef>
                <a:spcPts val="1200"/>
              </a:spcBef>
              <a:defRPr/>
            </a:pPr>
            <a:r>
              <a:rPr lang="de-DE" dirty="0">
                <a:latin typeface="Calibri" pitchFamily="34" charset="0"/>
              </a:rPr>
              <a:t>Eine clevere Lösung:</a:t>
            </a:r>
          </a:p>
          <a:p>
            <a:pPr marL="742050" lvl="1" indent="-342000">
              <a:spcBef>
                <a:spcPts val="1200"/>
              </a:spcBef>
              <a:defRPr/>
            </a:pPr>
            <a:r>
              <a:rPr lang="de-DE" sz="2200" dirty="0">
                <a:latin typeface="Calibri" pitchFamily="34" charset="0"/>
              </a:rPr>
              <a:t>Um zu subtrahieren, setze </a:t>
            </a:r>
            <a:br>
              <a:rPr lang="de-DE" sz="2200" dirty="0">
                <a:latin typeface="Calibri" pitchFamily="34" charset="0"/>
              </a:rPr>
            </a:br>
            <a:r>
              <a:rPr lang="de-DE" sz="2200" i="1" dirty="0" err="1">
                <a:latin typeface="Calibri" pitchFamily="34" charset="0"/>
              </a:rPr>
              <a:t>CarryIn</a:t>
            </a:r>
            <a:r>
              <a:rPr lang="de-DE" sz="2200" dirty="0">
                <a:latin typeface="Calibri" pitchFamily="34" charset="0"/>
              </a:rPr>
              <a:t> von ALU0 auf 1, </a:t>
            </a:r>
            <a:br>
              <a:rPr lang="de-DE" sz="2200" dirty="0">
                <a:latin typeface="Calibri" pitchFamily="34" charset="0"/>
              </a:rPr>
            </a:br>
            <a:r>
              <a:rPr lang="de-DE" sz="2200" i="1" dirty="0" err="1">
                <a:solidFill>
                  <a:srgbClr val="0066FF"/>
                </a:solidFill>
                <a:latin typeface="Calibri" pitchFamily="34" charset="0"/>
              </a:rPr>
              <a:t>Binvert</a:t>
            </a:r>
            <a:r>
              <a:rPr lang="de-DE" sz="2200" dirty="0">
                <a:latin typeface="Calibri" pitchFamily="34" charset="0"/>
              </a:rPr>
              <a:t> auf 1 und </a:t>
            </a:r>
            <a:br>
              <a:rPr lang="de-DE" sz="2200" dirty="0">
                <a:latin typeface="Calibri" pitchFamily="34" charset="0"/>
              </a:rPr>
            </a:br>
            <a:r>
              <a:rPr lang="de-DE" sz="2200" i="1" dirty="0">
                <a:solidFill>
                  <a:srgbClr val="0066FF"/>
                </a:solidFill>
                <a:latin typeface="Calibri" pitchFamily="34" charset="0"/>
              </a:rPr>
              <a:t>Operation</a:t>
            </a:r>
            <a:r>
              <a:rPr lang="de-DE" sz="2200" i="1" dirty="0">
                <a:latin typeface="Calibri" pitchFamily="34" charset="0"/>
              </a:rPr>
              <a:t> </a:t>
            </a:r>
            <a:r>
              <a:rPr lang="de-DE" sz="2200" dirty="0">
                <a:latin typeface="Calibri" pitchFamily="34" charset="0"/>
              </a:rPr>
              <a:t>auf 10</a:t>
            </a:r>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7" name="Foliennummernplatzhalter 6"/>
          <p:cNvSpPr>
            <a:spLocks noGrp="1"/>
          </p:cNvSpPr>
          <p:nvPr>
            <p:ph type="sldNum" sz="quarter" idx="12"/>
          </p:nvPr>
        </p:nvSpPr>
        <p:spPr/>
        <p:txBody>
          <a:bodyPr/>
          <a:lstStyle/>
          <a:p>
            <a:fld id="{89232854-91B1-4844-8D8C-145B4EC61A45}" type="slidenum">
              <a:rPr lang="de-DE" smtClean="0"/>
              <a:t>95</a:t>
            </a:fld>
            <a:endParaRPr lang="de-DE"/>
          </a:p>
        </p:txBody>
      </p:sp>
      <p:sp>
        <p:nvSpPr>
          <p:cNvPr id="12298" name="AutoShape 5"/>
          <p:cNvSpPr>
            <a:spLocks noChangeAspect="1" noChangeArrowheads="1" noTextEdit="1"/>
          </p:cNvSpPr>
          <p:nvPr/>
        </p:nvSpPr>
        <p:spPr bwMode="auto">
          <a:xfrm>
            <a:off x="6527800" y="1458914"/>
            <a:ext cx="3600450" cy="5399087"/>
          </a:xfrm>
          <a:prstGeom prst="rect">
            <a:avLst/>
          </a:prstGeom>
          <a:noFill/>
          <a:ln w="9525">
            <a:noFill/>
            <a:miter lim="800000"/>
            <a:headEnd/>
            <a:tailEnd/>
          </a:ln>
        </p:spPr>
        <p:txBody>
          <a:bodyPr/>
          <a:lstStyle/>
          <a:p>
            <a:endParaRPr lang="en-US"/>
          </a:p>
        </p:txBody>
      </p:sp>
    </p:spTree>
    <p:extLst>
      <p:ext uri="{BB962C8B-B14F-4D97-AF65-F5344CB8AC3E}">
        <p14:creationId xmlns:p14="http://schemas.microsoft.com/office/powerpoint/2010/main" val="41104334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kumimoji="1" lang="en-US" kern="0" dirty="0">
                <a:latin typeface="Calibri" pitchFamily="34" charset="0"/>
              </a:rPr>
              <a:t>ALU-</a:t>
            </a:r>
            <a:r>
              <a:rPr kumimoji="1" lang="en-US" kern="0" dirty="0" err="1">
                <a:latin typeface="Calibri" pitchFamily="34" charset="0"/>
              </a:rPr>
              <a:t>Erweiterung</a:t>
            </a:r>
            <a:endParaRPr lang="de-DE" dirty="0"/>
          </a:p>
        </p:txBody>
      </p:sp>
      <p:sp>
        <p:nvSpPr>
          <p:cNvPr id="3" name="Textplatzhalter 2"/>
          <p:cNvSpPr>
            <a:spLocks noGrp="1"/>
          </p:cNvSpPr>
          <p:nvPr>
            <p:ph idx="1"/>
          </p:nvPr>
        </p:nvSpPr>
        <p:spPr>
          <a:xfrm>
            <a:off x="359993" y="1295404"/>
            <a:ext cx="5783052" cy="4448177"/>
          </a:xfrm>
        </p:spPr>
        <p:txBody>
          <a:bodyPr>
            <a:normAutofit/>
          </a:bodyPr>
          <a:lstStyle/>
          <a:p>
            <a:pPr marL="342000" indent="-342000">
              <a:spcBef>
                <a:spcPts val="1200"/>
              </a:spcBef>
              <a:defRPr/>
            </a:pPr>
            <a:r>
              <a:rPr lang="de-DE" dirty="0">
                <a:latin typeface="Calibri" pitchFamily="34" charset="0"/>
              </a:rPr>
              <a:t>Wahlweise kann auch a invertiert werden:</a:t>
            </a:r>
          </a:p>
          <a:p>
            <a:pPr marL="342000" indent="-342000">
              <a:spcBef>
                <a:spcPts val="1200"/>
              </a:spcBef>
              <a:defRPr/>
            </a:pPr>
            <a:endParaRPr lang="de-DE" dirty="0">
              <a:latin typeface="Calibri" pitchFamily="34" charset="0"/>
            </a:endParaRPr>
          </a:p>
          <a:p>
            <a:pPr marL="342000" indent="-342000">
              <a:spcBef>
                <a:spcPts val="1200"/>
              </a:spcBef>
              <a:defRPr/>
            </a:pPr>
            <a:endParaRPr lang="de-DE" dirty="0">
              <a:latin typeface="Calibri" pitchFamily="34" charset="0"/>
            </a:endParaRPr>
          </a:p>
          <a:p>
            <a:pPr marL="342000" indent="-342000">
              <a:spcBef>
                <a:spcPts val="1200"/>
              </a:spcBef>
              <a:defRPr/>
            </a:pPr>
            <a:r>
              <a:rPr lang="de-DE" dirty="0">
                <a:latin typeface="Calibri" pitchFamily="34" charset="0"/>
              </a:rPr>
              <a:t>Unsere ALU kann folgende arithmetisch-logische Operationen umsetzen:</a:t>
            </a:r>
          </a:p>
          <a:p>
            <a:pPr marL="408675" lvl="1" indent="-342000">
              <a:spcBef>
                <a:spcPts val="1200"/>
              </a:spcBef>
              <a:defRPr/>
            </a:pPr>
            <a:r>
              <a:rPr lang="de-DE" dirty="0" err="1">
                <a:latin typeface="Calibri" pitchFamily="34" charset="0"/>
              </a:rPr>
              <a:t>and</a:t>
            </a:r>
            <a:r>
              <a:rPr lang="de-DE" dirty="0">
                <a:latin typeface="Calibri" pitchFamily="34" charset="0"/>
              </a:rPr>
              <a:t>, </a:t>
            </a:r>
            <a:r>
              <a:rPr lang="de-DE" dirty="0" err="1">
                <a:latin typeface="Calibri" pitchFamily="34" charset="0"/>
              </a:rPr>
              <a:t>or</a:t>
            </a:r>
            <a:r>
              <a:rPr lang="de-DE" dirty="0">
                <a:latin typeface="Calibri" pitchFamily="34" charset="0"/>
              </a:rPr>
              <a:t>, </a:t>
            </a:r>
            <a:r>
              <a:rPr lang="de-DE" dirty="0" err="1">
                <a:latin typeface="Calibri" pitchFamily="34" charset="0"/>
              </a:rPr>
              <a:t>nand</a:t>
            </a:r>
            <a:r>
              <a:rPr lang="de-DE" dirty="0">
                <a:latin typeface="Calibri" pitchFamily="34" charset="0"/>
              </a:rPr>
              <a:t>, </a:t>
            </a:r>
            <a:r>
              <a:rPr lang="de-DE" dirty="0" err="1">
                <a:latin typeface="Calibri" pitchFamily="34" charset="0"/>
              </a:rPr>
              <a:t>nor</a:t>
            </a:r>
            <a:endParaRPr lang="de-DE" dirty="0">
              <a:latin typeface="Calibri" pitchFamily="34" charset="0"/>
            </a:endParaRPr>
          </a:p>
          <a:p>
            <a:pPr marL="408675" lvl="1" indent="-342000">
              <a:spcBef>
                <a:spcPts val="1200"/>
              </a:spcBef>
              <a:defRPr/>
            </a:pPr>
            <a:r>
              <a:rPr lang="de-DE" dirty="0">
                <a:latin typeface="Calibri" pitchFamily="34" charset="0"/>
              </a:rPr>
              <a:t>Addition und Subtraktion</a:t>
            </a:r>
          </a:p>
          <a:p>
            <a:pPr marL="0" indent="0">
              <a:spcBef>
                <a:spcPts val="1200"/>
              </a:spcBef>
              <a:buNone/>
              <a:defRPr/>
            </a:pPr>
            <a:endParaRPr lang="de-DE" dirty="0">
              <a:latin typeface="Calibri" pitchFamily="34" charset="0"/>
            </a:endParaRPr>
          </a:p>
          <a:p>
            <a:pPr marL="342000" indent="-342000">
              <a:spcBef>
                <a:spcPts val="1200"/>
              </a:spcBef>
              <a:defRPr/>
            </a:pPr>
            <a:endParaRPr lang="de-DE" dirty="0">
              <a:latin typeface="Calibri" pitchFamily="34" charset="0"/>
            </a:endParaRPr>
          </a:p>
          <a:p>
            <a:pPr marL="342000" indent="-342000">
              <a:spcBef>
                <a:spcPts val="1200"/>
              </a:spcBef>
              <a:defRPr/>
            </a:pPr>
            <a:endParaRPr lang="de-DE" dirty="0">
              <a:latin typeface="Calibri" pitchFamily="34" charset="0"/>
            </a:endParaRPr>
          </a:p>
          <a:p>
            <a:pPr marL="342000" indent="-342000">
              <a:spcBef>
                <a:spcPts val="1200"/>
              </a:spcBef>
              <a:defRPr/>
            </a:pPr>
            <a:endParaRPr lang="de-DE" dirty="0">
              <a:latin typeface="Calibri" pitchFamily="34" charset="0"/>
            </a:endParaRPr>
          </a:p>
          <a:p>
            <a:pPr marL="342000" indent="-342000">
              <a:spcBef>
                <a:spcPts val="1200"/>
              </a:spcBef>
              <a:defRPr/>
            </a:pPr>
            <a:endParaRPr lang="de-DE" dirty="0">
              <a:latin typeface="Calibri" pitchFamily="34" charset="0"/>
            </a:endParaRPr>
          </a:p>
          <a:p>
            <a:pPr marL="342000" indent="-342000">
              <a:spcBef>
                <a:spcPts val="1200"/>
              </a:spcBef>
              <a:defRPr/>
            </a:pPr>
            <a:endParaRPr lang="de-DE" dirty="0">
              <a:latin typeface="Calibri" pitchFamily="34" charset="0"/>
            </a:endParaRPr>
          </a:p>
          <a:p>
            <a:pPr marL="342000" indent="-342000">
              <a:spcBef>
                <a:spcPts val="1200"/>
              </a:spcBef>
              <a:defRPr/>
            </a:pPr>
            <a:endParaRPr lang="de-DE" dirty="0">
              <a:latin typeface="Calibri" pitchFamily="34" charset="0"/>
            </a:endParaRPr>
          </a:p>
          <a:p>
            <a:pPr marL="342000" indent="-342000">
              <a:spcBef>
                <a:spcPts val="1200"/>
              </a:spcBef>
              <a:defRPr/>
            </a:pPr>
            <a:endParaRPr lang="de-DE" dirty="0">
              <a:latin typeface="Calibri" pitchFamily="34" charset="0"/>
            </a:endParaRPr>
          </a:p>
          <a:p>
            <a:pPr marL="342000" indent="-342000">
              <a:spcBef>
                <a:spcPts val="1200"/>
              </a:spcBef>
              <a:defRPr/>
            </a:pPr>
            <a:endParaRPr lang="de-DE" dirty="0">
              <a:latin typeface="Calibri" pitchFamily="34" charset="0"/>
            </a:endParaRPr>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96</a:t>
            </a:fld>
            <a:endParaRPr lang="de-DE"/>
          </a:p>
        </p:txBody>
      </p:sp>
      <p:sp>
        <p:nvSpPr>
          <p:cNvPr id="13322" name="AutoShape 5"/>
          <p:cNvSpPr>
            <a:spLocks noChangeAspect="1" noChangeArrowheads="1" noTextEdit="1"/>
          </p:cNvSpPr>
          <p:nvPr/>
        </p:nvSpPr>
        <p:spPr bwMode="auto">
          <a:xfrm>
            <a:off x="6527800" y="1458914"/>
            <a:ext cx="3600450" cy="5399087"/>
          </a:xfrm>
          <a:prstGeom prst="rect">
            <a:avLst/>
          </a:prstGeom>
          <a:noFill/>
          <a:ln w="9525">
            <a:noFill/>
            <a:miter lim="800000"/>
            <a:headEnd/>
            <a:tailEnd/>
          </a:ln>
        </p:spPr>
        <p:txBody>
          <a:bodyPr/>
          <a:lstStyle/>
          <a:p>
            <a:endParaRPr lang="en-US"/>
          </a:p>
        </p:txBody>
      </p:sp>
      <p:graphicFrame>
        <p:nvGraphicFramePr>
          <p:cNvPr id="10" name="Object 3"/>
          <p:cNvGraphicFramePr>
            <a:graphicFrameLocks noChangeAspect="1"/>
          </p:cNvGraphicFramePr>
          <p:nvPr>
            <p:extLst>
              <p:ext uri="{D42A27DB-BD31-4B8C-83A1-F6EECF244321}">
                <p14:modId xmlns:p14="http://schemas.microsoft.com/office/powerpoint/2010/main" val="9248284"/>
              </p:ext>
            </p:extLst>
          </p:nvPr>
        </p:nvGraphicFramePr>
        <p:xfrm>
          <a:off x="6143044" y="1268760"/>
          <a:ext cx="5688632" cy="4048463"/>
        </p:xfrm>
        <a:graphic>
          <a:graphicData uri="http://schemas.openxmlformats.org/presentationml/2006/ole">
            <mc:AlternateContent xmlns:mc="http://schemas.openxmlformats.org/markup-compatibility/2006">
              <mc:Choice xmlns:v="urn:schemas-microsoft-com:vml" Requires="v">
                <p:oleObj name="Image" r:id="rId3" imgW="8673016" imgH="6171429" progId="Photoshop.Image.6">
                  <p:embed/>
                </p:oleObj>
              </mc:Choice>
              <mc:Fallback>
                <p:oleObj name="Image" r:id="rId3" imgW="8673016" imgH="6171429" progId="Photoshop.Image.6">
                  <p:embed/>
                  <p:pic>
                    <p:nvPicPr>
                      <p:cNvPr id="1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044" y="1268760"/>
                        <a:ext cx="5688632" cy="40484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275301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Zusammenfassung</a:t>
            </a:r>
          </a:p>
        </p:txBody>
      </p:sp>
      <p:sp>
        <p:nvSpPr>
          <p:cNvPr id="3" name="Text Placeholder 2"/>
          <p:cNvSpPr>
            <a:spLocks noGrp="1"/>
          </p:cNvSpPr>
          <p:nvPr>
            <p:ph idx="1"/>
          </p:nvPr>
        </p:nvSpPr>
        <p:spPr/>
        <p:txBody>
          <a:bodyPr>
            <a:noAutofit/>
          </a:bodyPr>
          <a:lstStyle/>
          <a:p>
            <a:r>
              <a:rPr lang="de-DE" dirty="0"/>
              <a:t>Die logische Operatoren UND, ODER und NICHT bilden </a:t>
            </a:r>
            <a:br>
              <a:rPr lang="de-DE" dirty="0"/>
            </a:br>
            <a:r>
              <a:rPr lang="de-DE" dirty="0"/>
              <a:t>einen </a:t>
            </a:r>
            <a:r>
              <a:rPr lang="de-DE" dirty="0">
                <a:solidFill>
                  <a:srgbClr val="432BF5"/>
                </a:solidFill>
              </a:rPr>
              <a:t>funktional vollständigen </a:t>
            </a:r>
            <a:r>
              <a:rPr lang="de-DE" dirty="0" err="1">
                <a:solidFill>
                  <a:srgbClr val="432BF5"/>
                </a:solidFill>
              </a:rPr>
              <a:t>Operatorensatz</a:t>
            </a:r>
            <a:r>
              <a:rPr lang="de-DE" dirty="0">
                <a:solidFill>
                  <a:srgbClr val="432BF5"/>
                </a:solidFill>
              </a:rPr>
              <a:t> </a:t>
            </a:r>
          </a:p>
          <a:p>
            <a:endParaRPr lang="de-DE" dirty="0"/>
          </a:p>
          <a:p>
            <a:r>
              <a:rPr lang="de-DE" dirty="0"/>
              <a:t>Boolesche Funktionen können mit </a:t>
            </a:r>
            <a:r>
              <a:rPr lang="de-DE" dirty="0">
                <a:solidFill>
                  <a:srgbClr val="432BF5"/>
                </a:solidFill>
              </a:rPr>
              <a:t>Wahrheitswerttabellen</a:t>
            </a:r>
            <a:r>
              <a:rPr lang="de-DE" dirty="0"/>
              <a:t> spezifiziert werden</a:t>
            </a:r>
          </a:p>
          <a:p>
            <a:endParaRPr lang="de-DE" dirty="0"/>
          </a:p>
          <a:p>
            <a:r>
              <a:rPr lang="de-DE" dirty="0"/>
              <a:t>Ableitung der Schaltfunktion: </a:t>
            </a:r>
            <a:r>
              <a:rPr lang="de-DE" dirty="0">
                <a:solidFill>
                  <a:srgbClr val="432BF5"/>
                </a:solidFill>
              </a:rPr>
              <a:t>KNF</a:t>
            </a:r>
            <a:r>
              <a:rPr lang="de-DE" dirty="0"/>
              <a:t> und </a:t>
            </a:r>
            <a:r>
              <a:rPr lang="de-DE" dirty="0">
                <a:solidFill>
                  <a:srgbClr val="432BF5"/>
                </a:solidFill>
              </a:rPr>
              <a:t>DNF</a:t>
            </a:r>
          </a:p>
          <a:p>
            <a:pPr marL="0" indent="0">
              <a:buNone/>
            </a:pPr>
            <a:endParaRPr lang="de-DE" dirty="0"/>
          </a:p>
          <a:p>
            <a:r>
              <a:rPr lang="de-DE" dirty="0"/>
              <a:t>Minimierung zum Beispiel mit </a:t>
            </a:r>
            <a:r>
              <a:rPr lang="de-DE" dirty="0">
                <a:solidFill>
                  <a:srgbClr val="432BF5"/>
                </a:solidFill>
              </a:rPr>
              <a:t>KV Diagrammen</a:t>
            </a:r>
          </a:p>
        </p:txBody>
      </p:sp>
      <p:sp>
        <p:nvSpPr>
          <p:cNvPr id="8" name="Fußzeilenplatzhalter 7"/>
          <p:cNvSpPr>
            <a:spLocks noGrp="1"/>
          </p:cNvSpPr>
          <p:nvPr>
            <p:ph type="ftr" sz="quarter" idx="11"/>
          </p:nvPr>
        </p:nvSpPr>
        <p:spPr/>
        <p:txBody>
          <a:bodyPr/>
          <a:lstStyle/>
          <a:p>
            <a:r>
              <a:rPr lang="de-DE"/>
              <a:t>Prof. Dr. Sebastian Schlesinger</a:t>
            </a:r>
            <a:endParaRPr lang="de-DE" dirty="0"/>
          </a:p>
        </p:txBody>
      </p:sp>
      <p:sp>
        <p:nvSpPr>
          <p:cNvPr id="9" name="Foliennummernplatzhalter 8"/>
          <p:cNvSpPr>
            <a:spLocks noGrp="1"/>
          </p:cNvSpPr>
          <p:nvPr>
            <p:ph type="sldNum" sz="quarter" idx="12"/>
          </p:nvPr>
        </p:nvSpPr>
        <p:spPr/>
        <p:txBody>
          <a:bodyPr/>
          <a:lstStyle/>
          <a:p>
            <a:fld id="{89232854-91B1-4844-8D8C-145B4EC61A45}" type="slidenum">
              <a:rPr lang="de-DE" smtClean="0"/>
              <a:t>97</a:t>
            </a:fld>
            <a:endParaRPr lang="de-DE"/>
          </a:p>
        </p:txBody>
      </p:sp>
      <p:grpSp>
        <p:nvGrpSpPr>
          <p:cNvPr id="36" name="Group 35"/>
          <p:cNvGrpSpPr/>
          <p:nvPr/>
        </p:nvGrpSpPr>
        <p:grpSpPr>
          <a:xfrm>
            <a:off x="8400256" y="404664"/>
            <a:ext cx="1440159" cy="720725"/>
            <a:chOff x="3131841" y="4365104"/>
            <a:chExt cx="1584176" cy="720725"/>
          </a:xfrm>
        </p:grpSpPr>
        <p:sp>
          <p:nvSpPr>
            <p:cNvPr id="37" name="Freeform 11"/>
            <p:cNvSpPr>
              <a:spLocks noChangeArrowheads="1"/>
            </p:cNvSpPr>
            <p:nvPr/>
          </p:nvSpPr>
          <p:spPr bwMode="auto">
            <a:xfrm>
              <a:off x="3447837" y="4365104"/>
              <a:ext cx="950785" cy="720725"/>
            </a:xfrm>
            <a:custGeom>
              <a:avLst/>
              <a:gdLst>
                <a:gd name="T0" fmla="*/ 2147483647 w 2998"/>
                <a:gd name="T1" fmla="*/ 2147483647 h 2002"/>
                <a:gd name="T2" fmla="*/ 2147483647 w 2998"/>
                <a:gd name="T3" fmla="*/ 2147483647 h 2002"/>
                <a:gd name="T4" fmla="*/ 2147483647 w 2998"/>
                <a:gd name="T5" fmla="*/ 2147483647 h 2002"/>
                <a:gd name="T6" fmla="*/ 0 w 2998"/>
                <a:gd name="T7" fmla="*/ 2147483647 h 2002"/>
                <a:gd name="T8" fmla="*/ 0 w 2998"/>
                <a:gd name="T9" fmla="*/ 2147483647 h 2002"/>
                <a:gd name="T10" fmla="*/ 2147483647 w 2998"/>
                <a:gd name="T11" fmla="*/ 2147483647 h 2002"/>
                <a:gd name="T12" fmla="*/ 0 60000 65536"/>
                <a:gd name="T13" fmla="*/ 0 60000 65536"/>
                <a:gd name="T14" fmla="*/ 0 60000 65536"/>
                <a:gd name="T15" fmla="*/ 0 60000 65536"/>
                <a:gd name="T16" fmla="*/ 0 60000 65536"/>
                <a:gd name="T17" fmla="*/ 0 60000 65536"/>
                <a:gd name="T18" fmla="*/ 0 w 2998"/>
                <a:gd name="T19" fmla="*/ 0 h 2002"/>
                <a:gd name="T20" fmla="*/ 2998 w 2998"/>
                <a:gd name="T21" fmla="*/ 2002 h 2002"/>
              </a:gdLst>
              <a:ahLst/>
              <a:cxnLst>
                <a:cxn ang="T12">
                  <a:pos x="T0" y="T1"/>
                </a:cxn>
                <a:cxn ang="T13">
                  <a:pos x="T2" y="T3"/>
                </a:cxn>
                <a:cxn ang="T14">
                  <a:pos x="T4" y="T5"/>
                </a:cxn>
                <a:cxn ang="T15">
                  <a:pos x="T6" y="T7"/>
                </a:cxn>
                <a:cxn ang="T16">
                  <a:pos x="T8" y="T9"/>
                </a:cxn>
                <a:cxn ang="T17">
                  <a:pos x="T10" y="T11"/>
                </a:cxn>
              </a:cxnLst>
              <a:rect l="T18" t="T19" r="T20" b="T21"/>
              <a:pathLst>
                <a:path w="2998" h="2002">
                  <a:moveTo>
                    <a:pt x="1998" y="4"/>
                  </a:moveTo>
                  <a:cubicBezTo>
                    <a:pt x="2597" y="4"/>
                    <a:pt x="2997" y="403"/>
                    <a:pt x="2996" y="1002"/>
                  </a:cubicBezTo>
                  <a:cubicBezTo>
                    <a:pt x="2995" y="1601"/>
                    <a:pt x="2564" y="2001"/>
                    <a:pt x="1997" y="2001"/>
                  </a:cubicBezTo>
                  <a:cubicBezTo>
                    <a:pt x="1698" y="2001"/>
                    <a:pt x="333" y="2001"/>
                    <a:pt x="0" y="2001"/>
                  </a:cubicBezTo>
                  <a:lnTo>
                    <a:pt x="0" y="4"/>
                  </a:lnTo>
                  <a:cubicBezTo>
                    <a:pt x="333" y="4"/>
                    <a:pt x="1726" y="0"/>
                    <a:pt x="1998" y="4"/>
                  </a:cubicBezTo>
                </a:path>
              </a:pathLst>
            </a:custGeom>
            <a:solidFill>
              <a:srgbClr val="FFFFFF"/>
            </a:solidFill>
            <a:ln w="28575" cmpd="sng">
              <a:solidFill>
                <a:srgbClr val="000000"/>
              </a:solidFill>
              <a:miter lim="800000"/>
              <a:headEnd/>
              <a:tailEnd/>
            </a:ln>
          </p:spPr>
          <p:txBody>
            <a:bodyPr wrap="none" anchor="ctr"/>
            <a:lstStyle/>
            <a:p>
              <a:endParaRPr lang="en-US"/>
            </a:p>
          </p:txBody>
        </p:sp>
        <p:sp>
          <p:nvSpPr>
            <p:cNvPr id="38" name="Freeform 12"/>
            <p:cNvSpPr>
              <a:spLocks noChangeArrowheads="1"/>
            </p:cNvSpPr>
            <p:nvPr/>
          </p:nvSpPr>
          <p:spPr bwMode="auto">
            <a:xfrm>
              <a:off x="3447837" y="4366692"/>
              <a:ext cx="1399"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28575" cmpd="sng">
              <a:solidFill>
                <a:srgbClr val="000000"/>
              </a:solidFill>
              <a:miter lim="800000"/>
              <a:headEnd/>
              <a:tailEnd/>
            </a:ln>
          </p:spPr>
          <p:txBody>
            <a:bodyPr wrap="none" anchor="ctr"/>
            <a:lstStyle/>
            <a:p>
              <a:endParaRPr lang="en-US"/>
            </a:p>
          </p:txBody>
        </p:sp>
        <p:sp>
          <p:nvSpPr>
            <p:cNvPr id="39" name="Freeform 13"/>
            <p:cNvSpPr>
              <a:spLocks noChangeArrowheads="1"/>
            </p:cNvSpPr>
            <p:nvPr/>
          </p:nvSpPr>
          <p:spPr bwMode="auto">
            <a:xfrm>
              <a:off x="3131841" y="4544492"/>
              <a:ext cx="317395"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28575" cmpd="sng">
              <a:solidFill>
                <a:srgbClr val="000000"/>
              </a:solidFill>
              <a:miter lim="800000"/>
              <a:headEnd/>
              <a:tailEnd/>
            </a:ln>
          </p:spPr>
          <p:txBody>
            <a:bodyPr wrap="none" anchor="ctr"/>
            <a:lstStyle/>
            <a:p>
              <a:endParaRPr lang="en-US"/>
            </a:p>
          </p:txBody>
        </p:sp>
        <p:sp>
          <p:nvSpPr>
            <p:cNvPr id="40" name="Freeform 14"/>
            <p:cNvSpPr>
              <a:spLocks noChangeArrowheads="1"/>
            </p:cNvSpPr>
            <p:nvPr/>
          </p:nvSpPr>
          <p:spPr bwMode="auto">
            <a:xfrm>
              <a:off x="3131841" y="4904854"/>
              <a:ext cx="317395" cy="1588"/>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28575" cmpd="sng">
              <a:solidFill>
                <a:srgbClr val="000000"/>
              </a:solidFill>
              <a:miter lim="800000"/>
              <a:headEnd/>
              <a:tailEnd/>
            </a:ln>
          </p:spPr>
          <p:txBody>
            <a:bodyPr wrap="none" anchor="ctr"/>
            <a:lstStyle/>
            <a:p>
              <a:endParaRPr lang="en-US"/>
            </a:p>
          </p:txBody>
        </p:sp>
        <p:sp>
          <p:nvSpPr>
            <p:cNvPr id="41" name="Freeform 15"/>
            <p:cNvSpPr>
              <a:spLocks noChangeArrowheads="1"/>
            </p:cNvSpPr>
            <p:nvPr/>
          </p:nvSpPr>
          <p:spPr bwMode="auto">
            <a:xfrm>
              <a:off x="4398622" y="4725467"/>
              <a:ext cx="317395" cy="1587"/>
            </a:xfrm>
            <a:custGeom>
              <a:avLst/>
              <a:gdLst>
                <a:gd name="T0" fmla="*/ 2147483647 w 1000"/>
                <a:gd name="T1" fmla="*/ 0 h 1"/>
                <a:gd name="T2" fmla="*/ 0 w 1000"/>
                <a:gd name="T3" fmla="*/ 0 h 1"/>
                <a:gd name="T4" fmla="*/ 2147483647 w 1000"/>
                <a:gd name="T5" fmla="*/ 0 h 1"/>
                <a:gd name="T6" fmla="*/ 0 60000 65536"/>
                <a:gd name="T7" fmla="*/ 0 60000 65536"/>
                <a:gd name="T8" fmla="*/ 0 60000 65536"/>
                <a:gd name="T9" fmla="*/ 0 w 1000"/>
                <a:gd name="T10" fmla="*/ 0 h 1"/>
                <a:gd name="T11" fmla="*/ 1000 w 1000"/>
                <a:gd name="T12" fmla="*/ 1 h 1"/>
              </a:gdLst>
              <a:ahLst/>
              <a:cxnLst>
                <a:cxn ang="T6">
                  <a:pos x="T0" y="T1"/>
                </a:cxn>
                <a:cxn ang="T7">
                  <a:pos x="T2" y="T3"/>
                </a:cxn>
                <a:cxn ang="T8">
                  <a:pos x="T4" y="T5"/>
                </a:cxn>
              </a:cxnLst>
              <a:rect l="T9" t="T10" r="T11" b="T12"/>
              <a:pathLst>
                <a:path w="1000" h="1">
                  <a:moveTo>
                    <a:pt x="999" y="0"/>
                  </a:moveTo>
                  <a:lnTo>
                    <a:pt x="0" y="0"/>
                  </a:lnTo>
                  <a:lnTo>
                    <a:pt x="999" y="0"/>
                  </a:lnTo>
                </a:path>
              </a:pathLst>
            </a:custGeom>
            <a:solidFill>
              <a:srgbClr val="FFFFFF"/>
            </a:solidFill>
            <a:ln w="28575" cmpd="sng">
              <a:solidFill>
                <a:srgbClr val="000000"/>
              </a:solidFill>
              <a:miter lim="800000"/>
              <a:headEnd/>
              <a:tailEnd/>
            </a:ln>
          </p:spPr>
          <p:txBody>
            <a:bodyPr wrap="none" anchor="ctr"/>
            <a:lstStyle/>
            <a:p>
              <a:endParaRPr lang="en-US"/>
            </a:p>
          </p:txBody>
        </p:sp>
      </p:grpSp>
      <p:grpSp>
        <p:nvGrpSpPr>
          <p:cNvPr id="42" name="Group 119"/>
          <p:cNvGrpSpPr>
            <a:grpSpLocks/>
          </p:cNvGrpSpPr>
          <p:nvPr/>
        </p:nvGrpSpPr>
        <p:grpSpPr bwMode="auto">
          <a:xfrm>
            <a:off x="8616280" y="1556792"/>
            <a:ext cx="1797050" cy="722313"/>
            <a:chOff x="1084263" y="2517775"/>
            <a:chExt cx="1797050" cy="722313"/>
          </a:xfrm>
        </p:grpSpPr>
        <p:sp>
          <p:nvSpPr>
            <p:cNvPr id="43" name="Freeform 16"/>
            <p:cNvSpPr>
              <a:spLocks noChangeArrowheads="1"/>
            </p:cNvSpPr>
            <p:nvPr/>
          </p:nvSpPr>
          <p:spPr bwMode="auto">
            <a:xfrm>
              <a:off x="1444625" y="2517775"/>
              <a:ext cx="1079500" cy="722313"/>
            </a:xfrm>
            <a:custGeom>
              <a:avLst/>
              <a:gdLst>
                <a:gd name="T0" fmla="*/ 2147483647 w 2997"/>
                <a:gd name="T1" fmla="*/ 2147483647 h 2006"/>
                <a:gd name="T2" fmla="*/ 2147483647 w 2997"/>
                <a:gd name="T3" fmla="*/ 2147483647 h 2006"/>
                <a:gd name="T4" fmla="*/ 2147483647 w 2997"/>
                <a:gd name="T5" fmla="*/ 2147483647 h 2006"/>
                <a:gd name="T6" fmla="*/ 0 w 2997"/>
                <a:gd name="T7" fmla="*/ 2147483647 h 2006"/>
                <a:gd name="T8" fmla="*/ 2147483647 w 2997"/>
                <a:gd name="T9" fmla="*/ 2147483647 h 2006"/>
                <a:gd name="T10" fmla="*/ 0 w 2997"/>
                <a:gd name="T11" fmla="*/ 2147483647 h 2006"/>
                <a:gd name="T12" fmla="*/ 2147483647 w 2997"/>
                <a:gd name="T13" fmla="*/ 2147483647 h 2006"/>
                <a:gd name="T14" fmla="*/ 0 60000 65536"/>
                <a:gd name="T15" fmla="*/ 0 60000 65536"/>
                <a:gd name="T16" fmla="*/ 0 60000 65536"/>
                <a:gd name="T17" fmla="*/ 0 60000 65536"/>
                <a:gd name="T18" fmla="*/ 0 60000 65536"/>
                <a:gd name="T19" fmla="*/ 0 60000 65536"/>
                <a:gd name="T20" fmla="*/ 0 60000 65536"/>
                <a:gd name="T21" fmla="*/ 0 w 2997"/>
                <a:gd name="T22" fmla="*/ 0 h 2006"/>
                <a:gd name="T23" fmla="*/ 2997 w 2997"/>
                <a:gd name="T24" fmla="*/ 2006 h 2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97" h="2006">
                  <a:moveTo>
                    <a:pt x="989" y="4"/>
                  </a:moveTo>
                  <a:cubicBezTo>
                    <a:pt x="1989" y="4"/>
                    <a:pt x="2789" y="604"/>
                    <a:pt x="2996" y="1004"/>
                  </a:cubicBezTo>
                  <a:cubicBezTo>
                    <a:pt x="2789" y="1404"/>
                    <a:pt x="1989" y="2004"/>
                    <a:pt x="989" y="2004"/>
                  </a:cubicBezTo>
                  <a:cubicBezTo>
                    <a:pt x="690" y="2005"/>
                    <a:pt x="666" y="2004"/>
                    <a:pt x="0" y="2004"/>
                  </a:cubicBezTo>
                  <a:cubicBezTo>
                    <a:pt x="199" y="1902"/>
                    <a:pt x="599" y="1602"/>
                    <a:pt x="599" y="1003"/>
                  </a:cubicBezTo>
                  <a:cubicBezTo>
                    <a:pt x="599" y="404"/>
                    <a:pt x="199" y="104"/>
                    <a:pt x="0" y="6"/>
                  </a:cubicBezTo>
                  <a:cubicBezTo>
                    <a:pt x="666" y="6"/>
                    <a:pt x="718" y="0"/>
                    <a:pt x="989" y="4"/>
                  </a:cubicBezTo>
                </a:path>
              </a:pathLst>
            </a:custGeom>
            <a:solidFill>
              <a:srgbClr val="FFFFFF"/>
            </a:solidFill>
            <a:ln w="9525">
              <a:solidFill>
                <a:srgbClr val="000000"/>
              </a:solidFill>
              <a:miter lim="800000"/>
              <a:headEnd/>
              <a:tailEnd/>
            </a:ln>
          </p:spPr>
          <p:txBody>
            <a:bodyPr wrap="none" anchor="ctr"/>
            <a:lstStyle/>
            <a:p>
              <a:endParaRPr lang="en-US"/>
            </a:p>
          </p:txBody>
        </p:sp>
        <p:sp>
          <p:nvSpPr>
            <p:cNvPr id="44" name="Freeform 17"/>
            <p:cNvSpPr>
              <a:spLocks noChangeArrowheads="1"/>
            </p:cNvSpPr>
            <p:nvPr/>
          </p:nvSpPr>
          <p:spPr bwMode="auto">
            <a:xfrm>
              <a:off x="1444625" y="2520950"/>
              <a:ext cx="1588" cy="158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FFFFFF"/>
            </a:solidFill>
            <a:ln w="9525">
              <a:solidFill>
                <a:srgbClr val="000000"/>
              </a:solidFill>
              <a:miter lim="800000"/>
              <a:headEnd/>
              <a:tailEnd/>
            </a:ln>
          </p:spPr>
          <p:txBody>
            <a:bodyPr wrap="none" anchor="ctr"/>
            <a:lstStyle/>
            <a:p>
              <a:endParaRPr lang="en-US"/>
            </a:p>
          </p:txBody>
        </p:sp>
        <p:sp>
          <p:nvSpPr>
            <p:cNvPr id="45" name="Freeform 18"/>
            <p:cNvSpPr>
              <a:spLocks noChangeArrowheads="1"/>
            </p:cNvSpPr>
            <p:nvPr/>
          </p:nvSpPr>
          <p:spPr bwMode="auto">
            <a:xfrm>
              <a:off x="1084263" y="2700338"/>
              <a:ext cx="539750" cy="158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46" name="Freeform 19"/>
            <p:cNvSpPr>
              <a:spLocks noChangeArrowheads="1"/>
            </p:cNvSpPr>
            <p:nvPr/>
          </p:nvSpPr>
          <p:spPr bwMode="auto">
            <a:xfrm>
              <a:off x="1084263" y="3059113"/>
              <a:ext cx="539750" cy="1587"/>
            </a:xfrm>
            <a:custGeom>
              <a:avLst/>
              <a:gdLst>
                <a:gd name="T0" fmla="*/ 2147483647 w 1499"/>
                <a:gd name="T1" fmla="*/ 0 h 1"/>
                <a:gd name="T2" fmla="*/ 0 w 1499"/>
                <a:gd name="T3" fmla="*/ 0 h 1"/>
                <a:gd name="T4" fmla="*/ 2147483647 w 1499"/>
                <a:gd name="T5" fmla="*/ 0 h 1"/>
                <a:gd name="T6" fmla="*/ 0 60000 65536"/>
                <a:gd name="T7" fmla="*/ 0 60000 65536"/>
                <a:gd name="T8" fmla="*/ 0 60000 65536"/>
                <a:gd name="T9" fmla="*/ 0 w 1499"/>
                <a:gd name="T10" fmla="*/ 0 h 1"/>
                <a:gd name="T11" fmla="*/ 1499 w 1499"/>
                <a:gd name="T12" fmla="*/ 1 h 1"/>
              </a:gdLst>
              <a:ahLst/>
              <a:cxnLst>
                <a:cxn ang="T6">
                  <a:pos x="T0" y="T1"/>
                </a:cxn>
                <a:cxn ang="T7">
                  <a:pos x="T2" y="T3"/>
                </a:cxn>
                <a:cxn ang="T8">
                  <a:pos x="T4" y="T5"/>
                </a:cxn>
              </a:cxnLst>
              <a:rect l="T9" t="T10" r="T11" b="T12"/>
              <a:pathLst>
                <a:path w="1499" h="1">
                  <a:moveTo>
                    <a:pt x="1498" y="0"/>
                  </a:moveTo>
                  <a:lnTo>
                    <a:pt x="0" y="0"/>
                  </a:lnTo>
                  <a:lnTo>
                    <a:pt x="1498" y="0"/>
                  </a:lnTo>
                </a:path>
              </a:pathLst>
            </a:custGeom>
            <a:solidFill>
              <a:srgbClr val="FFFFFF"/>
            </a:solidFill>
            <a:ln w="9525">
              <a:solidFill>
                <a:srgbClr val="000000"/>
              </a:solidFill>
              <a:miter lim="800000"/>
              <a:headEnd/>
              <a:tailEnd/>
            </a:ln>
          </p:spPr>
          <p:txBody>
            <a:bodyPr wrap="none" anchor="ctr"/>
            <a:lstStyle/>
            <a:p>
              <a:endParaRPr lang="en-US"/>
            </a:p>
          </p:txBody>
        </p:sp>
        <p:sp>
          <p:nvSpPr>
            <p:cNvPr id="47" name="Freeform 20"/>
            <p:cNvSpPr>
              <a:spLocks noChangeArrowheads="1"/>
            </p:cNvSpPr>
            <p:nvPr/>
          </p:nvSpPr>
          <p:spPr bwMode="auto">
            <a:xfrm>
              <a:off x="2522538" y="2879725"/>
              <a:ext cx="358775" cy="1588"/>
            </a:xfrm>
            <a:custGeom>
              <a:avLst/>
              <a:gdLst>
                <a:gd name="T0" fmla="*/ 2147483647 w 998"/>
                <a:gd name="T1" fmla="*/ 0 h 2"/>
                <a:gd name="T2" fmla="*/ 0 w 998"/>
                <a:gd name="T3" fmla="*/ 2147483647 h 2"/>
                <a:gd name="T4" fmla="*/ 2147483647 w 998"/>
                <a:gd name="T5" fmla="*/ 0 h 2"/>
                <a:gd name="T6" fmla="*/ 0 60000 65536"/>
                <a:gd name="T7" fmla="*/ 0 60000 65536"/>
                <a:gd name="T8" fmla="*/ 0 60000 65536"/>
                <a:gd name="T9" fmla="*/ 0 w 998"/>
                <a:gd name="T10" fmla="*/ 0 h 2"/>
                <a:gd name="T11" fmla="*/ 998 w 998"/>
                <a:gd name="T12" fmla="*/ 2 h 2"/>
              </a:gdLst>
              <a:ahLst/>
              <a:cxnLst>
                <a:cxn ang="T6">
                  <a:pos x="T0" y="T1"/>
                </a:cxn>
                <a:cxn ang="T7">
                  <a:pos x="T2" y="T3"/>
                </a:cxn>
                <a:cxn ang="T8">
                  <a:pos x="T4" y="T5"/>
                </a:cxn>
              </a:cxnLst>
              <a:rect l="T9" t="T10" r="T11" b="T12"/>
              <a:pathLst>
                <a:path w="998" h="2">
                  <a:moveTo>
                    <a:pt x="997" y="0"/>
                  </a:moveTo>
                  <a:lnTo>
                    <a:pt x="0" y="1"/>
                  </a:lnTo>
                  <a:lnTo>
                    <a:pt x="997" y="0"/>
                  </a:lnTo>
                </a:path>
              </a:pathLst>
            </a:custGeom>
            <a:solidFill>
              <a:srgbClr val="FFFFFF"/>
            </a:solidFill>
            <a:ln w="9525">
              <a:solidFill>
                <a:srgbClr val="000000"/>
              </a:solidFill>
              <a:miter lim="800000"/>
              <a:headEnd/>
              <a:tailEnd/>
            </a:ln>
          </p:spPr>
          <p:txBody>
            <a:bodyPr wrap="none" anchor="ctr"/>
            <a:lstStyle/>
            <a:p>
              <a:endParaRPr lang="en-US"/>
            </a:p>
          </p:txBody>
        </p:sp>
      </p:grpSp>
      <p:grpSp>
        <p:nvGrpSpPr>
          <p:cNvPr id="58" name="Group 169"/>
          <p:cNvGrpSpPr>
            <a:grpSpLocks/>
          </p:cNvGrpSpPr>
          <p:nvPr/>
        </p:nvGrpSpPr>
        <p:grpSpPr bwMode="auto">
          <a:xfrm>
            <a:off x="2446339" y="9555163"/>
            <a:ext cx="1800225" cy="717550"/>
            <a:chOff x="3419475" y="5400675"/>
            <a:chExt cx="1800225" cy="717550"/>
          </a:xfrm>
        </p:grpSpPr>
        <p:sp>
          <p:nvSpPr>
            <p:cNvPr id="59" name="Freeform 57"/>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60" name="Freeform 58"/>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61" name="Freeform 59"/>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62" name="Freeform 60"/>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grpSp>
        <p:nvGrpSpPr>
          <p:cNvPr id="63" name="Group 62"/>
          <p:cNvGrpSpPr>
            <a:grpSpLocks/>
          </p:cNvGrpSpPr>
          <p:nvPr/>
        </p:nvGrpSpPr>
        <p:grpSpPr bwMode="auto">
          <a:xfrm>
            <a:off x="9768408" y="836712"/>
            <a:ext cx="1264601" cy="504056"/>
            <a:chOff x="3419475" y="5400675"/>
            <a:chExt cx="1800225" cy="717550"/>
          </a:xfrm>
        </p:grpSpPr>
        <p:sp>
          <p:nvSpPr>
            <p:cNvPr id="64" name="Freeform 63"/>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65" name="Freeform 64"/>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66" name="Freeform 65"/>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67" name="Freeform 66"/>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graphicFrame>
        <p:nvGraphicFramePr>
          <p:cNvPr id="48" name="Group 29"/>
          <p:cNvGraphicFramePr>
            <a:graphicFrameLocks noGrp="1"/>
          </p:cNvGraphicFramePr>
          <p:nvPr>
            <p:extLst>
              <p:ext uri="{D42A27DB-BD31-4B8C-83A1-F6EECF244321}">
                <p14:modId xmlns:p14="http://schemas.microsoft.com/office/powerpoint/2010/main" val="345827304"/>
              </p:ext>
            </p:extLst>
          </p:nvPr>
        </p:nvGraphicFramePr>
        <p:xfrm>
          <a:off x="7824192" y="2996952"/>
          <a:ext cx="3008114" cy="1981200"/>
        </p:xfrm>
        <a:graphic>
          <a:graphicData uri="http://schemas.openxmlformats.org/drawingml/2006/table">
            <a:tbl>
              <a:tblPr firstRow="1">
                <a:tableStyleId>{5C22544A-7EE6-4342-B048-85BDC9FD1C3A}</a:tableStyleId>
              </a:tblPr>
              <a:tblGrid>
                <a:gridCol w="785983">
                  <a:extLst>
                    <a:ext uri="{9D8B030D-6E8A-4147-A177-3AD203B41FA5}">
                      <a16:colId xmlns:a16="http://schemas.microsoft.com/office/drawing/2014/main" val="20000"/>
                    </a:ext>
                  </a:extLst>
                </a:gridCol>
                <a:gridCol w="785985">
                  <a:extLst>
                    <a:ext uri="{9D8B030D-6E8A-4147-A177-3AD203B41FA5}">
                      <a16:colId xmlns:a16="http://schemas.microsoft.com/office/drawing/2014/main" val="20001"/>
                    </a:ext>
                  </a:extLst>
                </a:gridCol>
                <a:gridCol w="1436146">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a:ln>
                            <a:noFill/>
                          </a:ln>
                          <a:effectLst/>
                        </a:rPr>
                        <a:t>b</a:t>
                      </a:r>
                      <a:endParaRPr kumimoji="1" lang="en-US" sz="2000" b="0" i="0" u="none" strike="noStrike" cap="none" normalizeH="0" baseline="0">
                        <a:ln>
                          <a:noFill/>
                        </a:ln>
                        <a:solidFill>
                          <a:schemeClr val="tx1"/>
                        </a:solidFill>
                        <a:effectLst/>
                        <a:latin typeface="Calibri"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a NOR b</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1</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solidFill>
                      <a:srgbClr val="E7F0F7"/>
                    </a:solidFill>
                  </a:tcPr>
                </a:tc>
                <a:tc>
                  <a:txBody>
                    <a:body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pPr>
                      <a:r>
                        <a:rPr kumimoji="1" lang="en-GB" sz="2000" u="none" strike="noStrike" cap="none" normalizeH="0" baseline="0" dirty="0">
                          <a:ln>
                            <a:noFill/>
                          </a:ln>
                          <a:effectLst/>
                        </a:rPr>
                        <a:t>0</a:t>
                      </a:r>
                      <a:endParaRPr kumimoji="1" lang="en-US" sz="2000" b="0" i="0" u="none" strike="noStrike" cap="none" normalizeH="0" baseline="0" dirty="0">
                        <a:ln>
                          <a:noFill/>
                        </a:ln>
                        <a:solidFill>
                          <a:schemeClr val="tx1"/>
                        </a:solidFill>
                        <a:effectLst/>
                        <a:latin typeface="Calibri" pitchFamily="34" charset="0"/>
                      </a:endParaRPr>
                    </a:p>
                  </a:txBody>
                  <a:tcPr anchor="ctr" horzOverflow="overflow"/>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graphicFrame>
            <p:nvGraphicFramePr>
              <p:cNvPr id="49" name="Tabelle 48"/>
              <p:cNvGraphicFramePr>
                <a:graphicFrameLocks noGrp="1"/>
              </p:cNvGraphicFramePr>
              <p:nvPr>
                <p:extLst>
                  <p:ext uri="{D42A27DB-BD31-4B8C-83A1-F6EECF244321}">
                    <p14:modId xmlns:p14="http://schemas.microsoft.com/office/powerpoint/2010/main" val="576353444"/>
                  </p:ext>
                </p:extLst>
              </p:nvPr>
            </p:nvGraphicFramePr>
            <p:xfrm>
              <a:off x="2567608" y="4725144"/>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𝐴</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𝐴</m:t>
                                    </m: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𝐵</m:t>
                                    </m: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2000" b="0" i="1" smtClean="0">
                                    <a:solidFill>
                                      <a:schemeClr val="tx1"/>
                                    </a:solidFill>
                                    <a:latin typeface="Cambria Math" panose="02040503050406030204" pitchFamily="18" charset="0"/>
                                  </a:rPr>
                                  <m:t>𝐴</m:t>
                                </m:r>
                                <m:r>
                                  <a:rPr lang="de-DE" sz="2000" b="0" i="1" smtClean="0">
                                    <a:solidFill>
                                      <a:schemeClr val="tx1"/>
                                    </a:solidFill>
                                    <a:latin typeface="Cambria Math" panose="02040503050406030204" pitchFamily="18" charset="0"/>
                                  </a:rPr>
                                  <m:t>⋅</m:t>
                                </m:r>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𝐵</m:t>
                                        </m:r>
                                      </m:e>
                                    </m:bar>
                                  </m:e>
                                  <m:sub>
                                    <m:r>
                                      <a:rPr lang="de-DE" sz="2000" b="0" i="1" smtClean="0">
                                        <a:solidFill>
                                          <a:schemeClr val="tx1"/>
                                        </a:solidFill>
                                        <a:latin typeface="Cambria Math" panose="02040503050406030204" pitchFamily="18" charset="0"/>
                                      </a:rPr>
                                      <m:t> </m:t>
                                    </m:r>
                                  </m:sub>
                                </m:sSub>
                              </m:oMath>
                            </m:oMathPara>
                          </a14:m>
                          <a:endParaRPr lang="de-DE" sz="2000" b="0" dirty="0">
                            <a:solidFill>
                              <a:schemeClr val="tx1"/>
                            </a:solidFill>
                            <a:latin typeface="Meta Offc Pro" panose="020B0504030101020102"/>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0597747"/>
                      </a:ext>
                    </a:extLst>
                  </a:tr>
                  <a:tr h="541556">
                    <a:tc>
                      <a:txBody>
                        <a:bodyPr/>
                        <a:lstStyle/>
                        <a:p>
                          <a:pPr marL="0" marR="0" indent="0" algn="ctr" defTabSz="38534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bar>
                                      <m:barPr>
                                        <m:pos m:val="top"/>
                                        <m:ctrlPr>
                                          <a:rPr lang="de-DE" sz="2000" b="0" i="1" smtClean="0">
                                            <a:solidFill>
                                              <a:schemeClr val="tx1"/>
                                            </a:solidFill>
                                            <a:latin typeface="Cambria Math" panose="02040503050406030204" pitchFamily="18" charset="0"/>
                                          </a:rPr>
                                        </m:ctrlPr>
                                      </m:barPr>
                                      <m:e>
                                        <m:r>
                                          <a:rPr lang="de-DE" sz="2000" b="0" i="1" smtClean="0">
                                            <a:solidFill>
                                              <a:schemeClr val="tx1"/>
                                            </a:solidFill>
                                            <a:latin typeface="Cambria Math" panose="02040503050406030204" pitchFamily="18" charset="0"/>
                                          </a:rPr>
                                          <m:t>𝐶</m:t>
                                        </m:r>
                                      </m:e>
                                    </m:bar>
                                  </m:e>
                                  <m:sub>
                                    <m:r>
                                      <a:rPr lang="de-DE" sz="2000" b="0" i="1" smtClean="0">
                                        <a:solidFill>
                                          <a:schemeClr val="tx1"/>
                                        </a:solidFill>
                                        <a:latin typeface="Cambria Math" panose="02040503050406030204" pitchFamily="18" charset="0"/>
                                      </a:rPr>
                                      <m:t> </m:t>
                                    </m:r>
                                  </m:sub>
                                </m:sSub>
                                <m:r>
                                  <a:rPr lang="de-DE" sz="2000" b="0" i="1" smtClean="0">
                                    <a:solidFill>
                                      <a:schemeClr val="tx1"/>
                                    </a:solidFill>
                                    <a:latin typeface="Cambria Math" panose="02040503050406030204" pitchFamily="18" charset="0"/>
                                  </a:rPr>
                                  <m:t> </m:t>
                                </m:r>
                              </m:oMath>
                            </m:oMathPara>
                          </a14:m>
                          <a:endParaRPr lang="de-DE" sz="2000" b="0" dirty="0">
                            <a:solidFill>
                              <a:schemeClr val="tx1"/>
                            </a:solidFill>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pPr algn="ct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𝐶</m:t>
                                    </m:r>
                                  </m:e>
                                  <m:sub>
                                    <m:r>
                                      <a:rPr lang="de-DE" sz="2000" b="0" i="1" smtClean="0">
                                        <a:solidFill>
                                          <a:schemeClr val="tx1"/>
                                        </a:solidFill>
                                        <a:latin typeface="Cambria Math" panose="02040503050406030204" pitchFamily="18" charset="0"/>
                                      </a:rPr>
                                      <m:t> </m:t>
                                    </m:r>
                                  </m:sub>
                                </m:sSub>
                              </m:oMath>
                            </m:oMathPara>
                          </a14:m>
                          <a:endParaRPr lang="de-DE" sz="2000" b="0" dirty="0">
                            <a:latin typeface="Meta Offc Pro" panose="020B0504030101020102"/>
                          </a:endParaRP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9163629"/>
                      </a:ext>
                    </a:extLst>
                  </a:tr>
                </a:tbl>
              </a:graphicData>
            </a:graphic>
          </p:graphicFrame>
        </mc:Choice>
        <mc:Fallback xmlns="">
          <p:graphicFrame>
            <p:nvGraphicFramePr>
              <p:cNvPr id="49" name="Tabelle 48"/>
              <p:cNvGraphicFramePr>
                <a:graphicFrameLocks noGrp="1"/>
              </p:cNvGraphicFramePr>
              <p:nvPr>
                <p:extLst>
                  <p:ext uri="{D42A27DB-BD31-4B8C-83A1-F6EECF244321}">
                    <p14:modId xmlns:p14="http://schemas.microsoft.com/office/powerpoint/2010/main" val="576353444"/>
                  </p:ext>
                </p:extLst>
              </p:nvPr>
            </p:nvGraphicFramePr>
            <p:xfrm>
              <a:off x="2567608" y="4725144"/>
              <a:ext cx="4464500" cy="1551164"/>
            </p:xfrm>
            <a:graphic>
              <a:graphicData uri="http://schemas.openxmlformats.org/drawingml/2006/table">
                <a:tbl>
                  <a:tblPr firstRow="1" bandRow="1">
                    <a:tableStyleId>{5C22544A-7EE6-4342-B048-85BDC9FD1C3A}</a:tableStyleId>
                  </a:tblPr>
                  <a:tblGrid>
                    <a:gridCol w="361988">
                      <a:extLst>
                        <a:ext uri="{9D8B030D-6E8A-4147-A177-3AD203B41FA5}">
                          <a16:colId xmlns:a16="http://schemas.microsoft.com/office/drawing/2014/main" val="73960395"/>
                        </a:ext>
                      </a:extLst>
                    </a:gridCol>
                    <a:gridCol w="1025628">
                      <a:extLst>
                        <a:ext uri="{9D8B030D-6E8A-4147-A177-3AD203B41FA5}">
                          <a16:colId xmlns:a16="http://schemas.microsoft.com/office/drawing/2014/main" val="446650220"/>
                        </a:ext>
                      </a:extLst>
                    </a:gridCol>
                    <a:gridCol w="1025628">
                      <a:extLst>
                        <a:ext uri="{9D8B030D-6E8A-4147-A177-3AD203B41FA5}">
                          <a16:colId xmlns:a16="http://schemas.microsoft.com/office/drawing/2014/main" val="2015024337"/>
                        </a:ext>
                      </a:extLst>
                    </a:gridCol>
                    <a:gridCol w="1025628">
                      <a:extLst>
                        <a:ext uri="{9D8B030D-6E8A-4147-A177-3AD203B41FA5}">
                          <a16:colId xmlns:a16="http://schemas.microsoft.com/office/drawing/2014/main" val="3494032769"/>
                        </a:ext>
                      </a:extLst>
                    </a:gridCol>
                    <a:gridCol w="1025628">
                      <a:extLst>
                        <a:ext uri="{9D8B030D-6E8A-4147-A177-3AD203B41FA5}">
                          <a16:colId xmlns:a16="http://schemas.microsoft.com/office/drawing/2014/main" val="2671594900"/>
                        </a:ext>
                      </a:extLst>
                    </a:gridCol>
                  </a:tblGrid>
                  <a:tr h="469548">
                    <a:tc>
                      <a:txBody>
                        <a:bodyPr/>
                        <a:lstStyle/>
                        <a:p>
                          <a:pPr algn="ctr"/>
                          <a:endParaRPr lang="de-DE" sz="2000" dirty="0">
                            <a:latin typeface="Meta Offc Pro" panose="020B0504030101020102"/>
                          </a:endParaRPr>
                        </a:p>
                      </a:txBody>
                      <a:tcPr anchor="ctr">
                        <a:solidFill>
                          <a:schemeClr val="bg1"/>
                        </a:solidFill>
                      </a:tcPr>
                    </a:tc>
                    <a:tc>
                      <a:txBody>
                        <a:bodyPr/>
                        <a:lstStyle/>
                        <a:p>
                          <a:endParaRPr lang="de-DE"/>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503" t="-1299" r="-300000" b="-238961"/>
                          </a:stretch>
                        </a:blipFill>
                      </a:tcPr>
                    </a:tc>
                    <a:tc>
                      <a:txBody>
                        <a:bodyPr/>
                        <a:lstStyle/>
                        <a:p>
                          <a:endParaRPr lang="de-DE"/>
                        </a:p>
                      </a:txBody>
                      <a:tcPr anchor="ctr">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6310" t="-1299" r="-201786"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34911" t="-1299" r="-100592" b="-238961"/>
                          </a:stretch>
                        </a:blipFill>
                      </a:tcPr>
                    </a:tc>
                    <a:tc>
                      <a:txBody>
                        <a:bodyPr/>
                        <a:lstStyle/>
                        <a:p>
                          <a:endParaRPr lang="de-DE"/>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36905" t="-1299" r="-1190" b="-238961"/>
                          </a:stretch>
                        </a:blipFill>
                      </a:tcPr>
                    </a:tc>
                    <a:extLst>
                      <a:ext uri="{0D108BD9-81ED-4DB2-BD59-A6C34878D82A}">
                        <a16:rowId xmlns:a16="http://schemas.microsoft.com/office/drawing/2014/main" val="2900597747"/>
                      </a:ext>
                    </a:extLst>
                  </a:tr>
                  <a:tr h="541556">
                    <a:tc>
                      <a:txBody>
                        <a:bodyPr/>
                        <a:lstStyle/>
                        <a:p>
                          <a:endParaRPr lang="de-DE"/>
                        </a:p>
                      </a:txBody>
                      <a:tcPr anchor="ctr">
                        <a:lnR w="12700" cap="flat" cmpd="sng" algn="ctr">
                          <a:solidFill>
                            <a:schemeClr val="tx1"/>
                          </a:solidFill>
                          <a:prstDash val="solid"/>
                          <a:round/>
                          <a:headEnd type="none" w="med" len="med"/>
                          <a:tailEnd type="none" w="med" len="med"/>
                        </a:lnR>
                        <a:blipFill>
                          <a:blip r:embed="rId2"/>
                          <a:stretch>
                            <a:fillRect l="-1695" t="-87640" r="-1145763" b="-106742"/>
                          </a:stretch>
                        </a:blip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47779"/>
                      </a:ext>
                    </a:extLst>
                  </a:tr>
                  <a:tr h="540060">
                    <a:tc>
                      <a:txBody>
                        <a:bodyPr/>
                        <a:lstStyle/>
                        <a:p>
                          <a:endParaRPr lang="de-DE"/>
                        </a:p>
                      </a:txBody>
                      <a:tcPr anchor="ctr">
                        <a:lnR w="12700" cap="flat" cmpd="sng" algn="ctr">
                          <a:solidFill>
                            <a:schemeClr val="tx1"/>
                          </a:solidFill>
                          <a:prstDash val="solid"/>
                          <a:round/>
                          <a:headEnd type="none" w="med" len="med"/>
                          <a:tailEnd type="none" w="med" len="med"/>
                        </a:lnR>
                        <a:blipFill>
                          <a:blip r:embed="rId2"/>
                          <a:stretch>
                            <a:fillRect l="-1695" t="-187640" r="-1145763" b="-6742"/>
                          </a:stretch>
                        </a:blip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0</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2000" dirty="0" smtClean="0">
                              <a:latin typeface="Meta Offc Pro" panose="020B0504030101020102"/>
                            </a:rPr>
                            <a:t>1</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9163629"/>
                      </a:ext>
                    </a:extLst>
                  </a:tr>
                </a:tbl>
              </a:graphicData>
            </a:graphic>
          </p:graphicFrame>
        </mc:Fallback>
      </mc:AlternateContent>
      <p:grpSp>
        <p:nvGrpSpPr>
          <p:cNvPr id="50" name="Gruppieren 49"/>
          <p:cNvGrpSpPr/>
          <p:nvPr/>
        </p:nvGrpSpPr>
        <p:grpSpPr>
          <a:xfrm>
            <a:off x="2207568" y="5229200"/>
            <a:ext cx="1440160" cy="504056"/>
            <a:chOff x="6456040" y="1556792"/>
            <a:chExt cx="1440160" cy="720080"/>
          </a:xfrm>
        </p:grpSpPr>
        <p:sp>
          <p:nvSpPr>
            <p:cNvPr id="51" name="Abgerundetes Rechteck 50"/>
            <p:cNvSpPr/>
            <p:nvPr/>
          </p:nvSpPr>
          <p:spPr>
            <a:xfrm>
              <a:off x="6456040" y="1556792"/>
              <a:ext cx="1440160" cy="720080"/>
            </a:xfrm>
            <a:prstGeom prst="roundRect">
              <a:avLst/>
            </a:prstGeom>
            <a:noFill/>
            <a:ln w="508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Abgerundetes Rechteck 51"/>
            <p:cNvSpPr/>
            <p:nvPr/>
          </p:nvSpPr>
          <p:spPr>
            <a:xfrm>
              <a:off x="6456040" y="1556792"/>
              <a:ext cx="648072" cy="72008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3" name="Gruppieren 52"/>
          <p:cNvGrpSpPr/>
          <p:nvPr/>
        </p:nvGrpSpPr>
        <p:grpSpPr>
          <a:xfrm>
            <a:off x="6240016" y="5229200"/>
            <a:ext cx="1440160" cy="504056"/>
            <a:chOff x="6456040" y="1556792"/>
            <a:chExt cx="1440160" cy="720080"/>
          </a:xfrm>
        </p:grpSpPr>
        <p:sp>
          <p:nvSpPr>
            <p:cNvPr id="54" name="Abgerundetes Rechteck 53"/>
            <p:cNvSpPr/>
            <p:nvPr/>
          </p:nvSpPr>
          <p:spPr>
            <a:xfrm>
              <a:off x="6456040" y="1556792"/>
              <a:ext cx="1440160" cy="720080"/>
            </a:xfrm>
            <a:prstGeom prst="roundRect">
              <a:avLst/>
            </a:prstGeom>
            <a:noFill/>
            <a:ln w="50800">
              <a:solidFill>
                <a:srgbClr val="432B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Abgerundetes Rechteck 54"/>
            <p:cNvSpPr/>
            <p:nvPr/>
          </p:nvSpPr>
          <p:spPr>
            <a:xfrm>
              <a:off x="7248128" y="1556792"/>
              <a:ext cx="648072" cy="72008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6" name="Abgerundetes Rechteck 55"/>
          <p:cNvSpPr/>
          <p:nvPr/>
        </p:nvSpPr>
        <p:spPr>
          <a:xfrm>
            <a:off x="5303912" y="5733256"/>
            <a:ext cx="1440160" cy="504056"/>
          </a:xfrm>
          <a:prstGeom prst="roundRect">
            <a:avLst/>
          </a:prstGeom>
          <a:noFill/>
          <a:ln w="50800">
            <a:solidFill>
              <a:srgbClr val="F575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90458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Zusammenfassung</a:t>
            </a:r>
          </a:p>
        </p:txBody>
      </p:sp>
      <p:sp>
        <p:nvSpPr>
          <p:cNvPr id="3" name="Text Placeholder 2"/>
          <p:cNvSpPr>
            <a:spLocks noGrp="1"/>
          </p:cNvSpPr>
          <p:nvPr>
            <p:ph idx="1"/>
          </p:nvPr>
        </p:nvSpPr>
        <p:spPr/>
        <p:txBody>
          <a:bodyPr>
            <a:noAutofit/>
          </a:bodyPr>
          <a:lstStyle/>
          <a:p>
            <a:pPr>
              <a:spcAft>
                <a:spcPts val="600"/>
              </a:spcAft>
            </a:pPr>
            <a:r>
              <a:rPr lang="de-DE" dirty="0">
                <a:solidFill>
                  <a:srgbClr val="432BF5"/>
                </a:solidFill>
              </a:rPr>
              <a:t>Schaltwerke</a:t>
            </a:r>
            <a:r>
              <a:rPr lang="de-DE" dirty="0"/>
              <a:t> verfügen über internen Speicher</a:t>
            </a:r>
          </a:p>
          <a:p>
            <a:pPr>
              <a:spcAft>
                <a:spcPts val="600"/>
              </a:spcAft>
            </a:pPr>
            <a:r>
              <a:rPr lang="de-DE" dirty="0"/>
              <a:t>Zur Speicherung können </a:t>
            </a:r>
            <a:r>
              <a:rPr lang="de-DE" dirty="0" err="1">
                <a:solidFill>
                  <a:srgbClr val="432BF5"/>
                </a:solidFill>
              </a:rPr>
              <a:t>Latches</a:t>
            </a:r>
            <a:r>
              <a:rPr lang="de-DE" dirty="0"/>
              <a:t> oder</a:t>
            </a:r>
            <a:br>
              <a:rPr lang="de-DE" dirty="0"/>
            </a:br>
            <a:r>
              <a:rPr lang="de-DE" dirty="0">
                <a:solidFill>
                  <a:srgbClr val="432BF5"/>
                </a:solidFill>
              </a:rPr>
              <a:t>Flipflops</a:t>
            </a:r>
            <a:r>
              <a:rPr lang="de-DE" dirty="0"/>
              <a:t> verwendet werden</a:t>
            </a:r>
          </a:p>
          <a:p>
            <a:pPr>
              <a:spcAft>
                <a:spcPts val="600"/>
              </a:spcAft>
            </a:pPr>
            <a:r>
              <a:rPr lang="de-DE" dirty="0"/>
              <a:t>Schaltwerksentwurf </a:t>
            </a:r>
            <a:br>
              <a:rPr lang="de-DE" dirty="0"/>
            </a:br>
            <a:r>
              <a:rPr lang="de-DE" dirty="0"/>
              <a:t>aus </a:t>
            </a:r>
            <a:r>
              <a:rPr lang="de-DE" dirty="0">
                <a:solidFill>
                  <a:srgbClr val="432BF5"/>
                </a:solidFill>
              </a:rPr>
              <a:t>endlichen Automaten</a:t>
            </a:r>
          </a:p>
        </p:txBody>
      </p:sp>
      <p:sp>
        <p:nvSpPr>
          <p:cNvPr id="8" name="Fußzeilenplatzhalter 7"/>
          <p:cNvSpPr>
            <a:spLocks noGrp="1"/>
          </p:cNvSpPr>
          <p:nvPr>
            <p:ph type="ftr" sz="quarter" idx="11"/>
          </p:nvPr>
        </p:nvSpPr>
        <p:spPr/>
        <p:txBody>
          <a:bodyPr/>
          <a:lstStyle/>
          <a:p>
            <a:r>
              <a:rPr lang="de-DE"/>
              <a:t>Prof. Dr. Sebastian Schlesinger</a:t>
            </a:r>
            <a:endParaRPr lang="de-DE" dirty="0"/>
          </a:p>
        </p:txBody>
      </p:sp>
      <p:sp>
        <p:nvSpPr>
          <p:cNvPr id="9" name="Foliennummernplatzhalter 8"/>
          <p:cNvSpPr>
            <a:spLocks noGrp="1"/>
          </p:cNvSpPr>
          <p:nvPr>
            <p:ph type="sldNum" sz="quarter" idx="12"/>
          </p:nvPr>
        </p:nvSpPr>
        <p:spPr/>
        <p:txBody>
          <a:bodyPr/>
          <a:lstStyle/>
          <a:p>
            <a:fld id="{89232854-91B1-4844-8D8C-145B4EC61A45}" type="slidenum">
              <a:rPr lang="de-DE" smtClean="0"/>
              <a:t>98</a:t>
            </a:fld>
            <a:endParaRPr lang="de-DE"/>
          </a:p>
        </p:txBody>
      </p:sp>
      <p:grpSp>
        <p:nvGrpSpPr>
          <p:cNvPr id="58" name="Group 169"/>
          <p:cNvGrpSpPr>
            <a:grpSpLocks/>
          </p:cNvGrpSpPr>
          <p:nvPr/>
        </p:nvGrpSpPr>
        <p:grpSpPr bwMode="auto">
          <a:xfrm>
            <a:off x="2446339" y="9555163"/>
            <a:ext cx="1800225" cy="717550"/>
            <a:chOff x="3419475" y="5400675"/>
            <a:chExt cx="1800225" cy="717550"/>
          </a:xfrm>
        </p:grpSpPr>
        <p:sp>
          <p:nvSpPr>
            <p:cNvPr id="59" name="Freeform 57"/>
            <p:cNvSpPr>
              <a:spLocks noChangeArrowheads="1"/>
            </p:cNvSpPr>
            <p:nvPr/>
          </p:nvSpPr>
          <p:spPr bwMode="auto">
            <a:xfrm>
              <a:off x="3962400" y="5400675"/>
              <a:ext cx="717550" cy="717550"/>
            </a:xfrm>
            <a:custGeom>
              <a:avLst/>
              <a:gdLst>
                <a:gd name="T0" fmla="*/ 2147483647 w 1993"/>
                <a:gd name="T1" fmla="*/ 2147483647 h 1993"/>
                <a:gd name="T2" fmla="*/ 0 w 1993"/>
                <a:gd name="T3" fmla="*/ 2147483647 h 1993"/>
                <a:gd name="T4" fmla="*/ 0 w 1993"/>
                <a:gd name="T5" fmla="*/ 0 h 1993"/>
                <a:gd name="T6" fmla="*/ 2147483647 w 1993"/>
                <a:gd name="T7" fmla="*/ 2147483647 h 1993"/>
                <a:gd name="T8" fmla="*/ 0 60000 65536"/>
                <a:gd name="T9" fmla="*/ 0 60000 65536"/>
                <a:gd name="T10" fmla="*/ 0 60000 65536"/>
                <a:gd name="T11" fmla="*/ 0 60000 65536"/>
                <a:gd name="T12" fmla="*/ 0 w 1993"/>
                <a:gd name="T13" fmla="*/ 0 h 1993"/>
                <a:gd name="T14" fmla="*/ 1993 w 1993"/>
                <a:gd name="T15" fmla="*/ 1993 h 1993"/>
              </a:gdLst>
              <a:ahLst/>
              <a:cxnLst>
                <a:cxn ang="T8">
                  <a:pos x="T0" y="T1"/>
                </a:cxn>
                <a:cxn ang="T9">
                  <a:pos x="T2" y="T3"/>
                </a:cxn>
                <a:cxn ang="T10">
                  <a:pos x="T4" y="T5"/>
                </a:cxn>
                <a:cxn ang="T11">
                  <a:pos x="T6" y="T7"/>
                </a:cxn>
              </a:cxnLst>
              <a:rect l="T12" t="T13" r="T14" b="T15"/>
              <a:pathLst>
                <a:path w="1993" h="1993">
                  <a:moveTo>
                    <a:pt x="1992" y="996"/>
                  </a:moveTo>
                  <a:lnTo>
                    <a:pt x="0" y="1992"/>
                  </a:lnTo>
                  <a:lnTo>
                    <a:pt x="0" y="0"/>
                  </a:lnTo>
                  <a:lnTo>
                    <a:pt x="1992" y="996"/>
                  </a:lnTo>
                </a:path>
              </a:pathLst>
            </a:custGeom>
            <a:solidFill>
              <a:srgbClr val="FFFFFF"/>
            </a:solidFill>
            <a:ln w="9525">
              <a:solidFill>
                <a:srgbClr val="000000"/>
              </a:solidFill>
              <a:miter lim="800000"/>
              <a:headEnd/>
              <a:tailEnd/>
            </a:ln>
          </p:spPr>
          <p:txBody>
            <a:bodyPr wrap="none" anchor="ctr"/>
            <a:lstStyle/>
            <a:p>
              <a:endParaRPr lang="en-US"/>
            </a:p>
          </p:txBody>
        </p:sp>
        <p:sp>
          <p:nvSpPr>
            <p:cNvPr id="60" name="Freeform 58"/>
            <p:cNvSpPr>
              <a:spLocks noChangeArrowheads="1"/>
            </p:cNvSpPr>
            <p:nvPr/>
          </p:nvSpPr>
          <p:spPr bwMode="auto">
            <a:xfrm>
              <a:off x="3419475" y="5759450"/>
              <a:ext cx="539750" cy="1588"/>
            </a:xfrm>
            <a:custGeom>
              <a:avLst/>
              <a:gdLst>
                <a:gd name="T0" fmla="*/ 2147483647 w 1501"/>
                <a:gd name="T1" fmla="*/ 0 h 1"/>
                <a:gd name="T2" fmla="*/ 0 w 1501"/>
                <a:gd name="T3" fmla="*/ 0 h 1"/>
                <a:gd name="T4" fmla="*/ 2147483647 w 1501"/>
                <a:gd name="T5" fmla="*/ 0 h 1"/>
                <a:gd name="T6" fmla="*/ 0 60000 65536"/>
                <a:gd name="T7" fmla="*/ 0 60000 65536"/>
                <a:gd name="T8" fmla="*/ 0 60000 65536"/>
                <a:gd name="T9" fmla="*/ 0 w 1501"/>
                <a:gd name="T10" fmla="*/ 0 h 1"/>
                <a:gd name="T11" fmla="*/ 1501 w 1501"/>
                <a:gd name="T12" fmla="*/ 1 h 1"/>
              </a:gdLst>
              <a:ahLst/>
              <a:cxnLst>
                <a:cxn ang="T6">
                  <a:pos x="T0" y="T1"/>
                </a:cxn>
                <a:cxn ang="T7">
                  <a:pos x="T2" y="T3"/>
                </a:cxn>
                <a:cxn ang="T8">
                  <a:pos x="T4" y="T5"/>
                </a:cxn>
              </a:cxnLst>
              <a:rect l="T9" t="T10" r="T11" b="T12"/>
              <a:pathLst>
                <a:path w="1501" h="1">
                  <a:moveTo>
                    <a:pt x="1500" y="0"/>
                  </a:moveTo>
                  <a:lnTo>
                    <a:pt x="0" y="0"/>
                  </a:lnTo>
                  <a:lnTo>
                    <a:pt x="1500" y="0"/>
                  </a:lnTo>
                </a:path>
              </a:pathLst>
            </a:custGeom>
            <a:solidFill>
              <a:srgbClr val="FFFFFF"/>
            </a:solidFill>
            <a:ln w="9525">
              <a:solidFill>
                <a:srgbClr val="000000"/>
              </a:solidFill>
              <a:miter lim="800000"/>
              <a:headEnd/>
              <a:tailEnd/>
            </a:ln>
          </p:spPr>
          <p:txBody>
            <a:bodyPr wrap="none" anchor="ctr"/>
            <a:lstStyle/>
            <a:p>
              <a:endParaRPr lang="en-US"/>
            </a:p>
          </p:txBody>
        </p:sp>
        <p:sp>
          <p:nvSpPr>
            <p:cNvPr id="61" name="Freeform 59"/>
            <p:cNvSpPr>
              <a:spLocks noChangeArrowheads="1"/>
            </p:cNvSpPr>
            <p:nvPr/>
          </p:nvSpPr>
          <p:spPr bwMode="auto">
            <a:xfrm>
              <a:off x="4787900" y="5759450"/>
              <a:ext cx="431800" cy="1588"/>
            </a:xfrm>
            <a:custGeom>
              <a:avLst/>
              <a:gdLst>
                <a:gd name="T0" fmla="*/ 2147483647 w 1200"/>
                <a:gd name="T1" fmla="*/ 0 h 1"/>
                <a:gd name="T2" fmla="*/ 0 w 1200"/>
                <a:gd name="T3" fmla="*/ 0 h 1"/>
                <a:gd name="T4" fmla="*/ 2147483647 w 1200"/>
                <a:gd name="T5" fmla="*/ 0 h 1"/>
                <a:gd name="T6" fmla="*/ 0 60000 65536"/>
                <a:gd name="T7" fmla="*/ 0 60000 65536"/>
                <a:gd name="T8" fmla="*/ 0 60000 65536"/>
                <a:gd name="T9" fmla="*/ 0 w 1200"/>
                <a:gd name="T10" fmla="*/ 0 h 1"/>
                <a:gd name="T11" fmla="*/ 1200 w 1200"/>
                <a:gd name="T12" fmla="*/ 1 h 1"/>
              </a:gdLst>
              <a:ahLst/>
              <a:cxnLst>
                <a:cxn ang="T6">
                  <a:pos x="T0" y="T1"/>
                </a:cxn>
                <a:cxn ang="T7">
                  <a:pos x="T2" y="T3"/>
                </a:cxn>
                <a:cxn ang="T8">
                  <a:pos x="T4" y="T5"/>
                </a:cxn>
              </a:cxnLst>
              <a:rect l="T9" t="T10" r="T11" b="T12"/>
              <a:pathLst>
                <a:path w="1200" h="1">
                  <a:moveTo>
                    <a:pt x="1199" y="0"/>
                  </a:moveTo>
                  <a:lnTo>
                    <a:pt x="0" y="0"/>
                  </a:lnTo>
                  <a:lnTo>
                    <a:pt x="1199" y="0"/>
                  </a:lnTo>
                </a:path>
              </a:pathLst>
            </a:custGeom>
            <a:solidFill>
              <a:srgbClr val="FFFFFF"/>
            </a:solidFill>
            <a:ln w="9525">
              <a:solidFill>
                <a:srgbClr val="000000"/>
              </a:solidFill>
              <a:miter lim="800000"/>
              <a:headEnd/>
              <a:tailEnd/>
            </a:ln>
          </p:spPr>
          <p:txBody>
            <a:bodyPr wrap="none" anchor="ctr"/>
            <a:lstStyle/>
            <a:p>
              <a:endParaRPr lang="en-US"/>
            </a:p>
          </p:txBody>
        </p:sp>
        <p:sp>
          <p:nvSpPr>
            <p:cNvPr id="62" name="Freeform 60"/>
            <p:cNvSpPr>
              <a:spLocks noChangeArrowheads="1"/>
            </p:cNvSpPr>
            <p:nvPr/>
          </p:nvSpPr>
          <p:spPr bwMode="auto">
            <a:xfrm>
              <a:off x="4679950" y="5707063"/>
              <a:ext cx="107950" cy="107950"/>
            </a:xfrm>
            <a:custGeom>
              <a:avLst/>
              <a:gdLst>
                <a:gd name="T0" fmla="*/ 2147483647 w 300"/>
                <a:gd name="T1" fmla="*/ 0 h 300"/>
                <a:gd name="T2" fmla="*/ 2147483647 w 300"/>
                <a:gd name="T3" fmla="*/ 2147483647 h 300"/>
                <a:gd name="T4" fmla="*/ 2147483647 w 300"/>
                <a:gd name="T5" fmla="*/ 2147483647 h 300"/>
                <a:gd name="T6" fmla="*/ 0 w 300"/>
                <a:gd name="T7" fmla="*/ 2147483647 h 300"/>
                <a:gd name="T8" fmla="*/ 2147483647 w 300"/>
                <a:gd name="T9" fmla="*/ 0 h 300"/>
                <a:gd name="T10" fmla="*/ 0 60000 65536"/>
                <a:gd name="T11" fmla="*/ 0 60000 65536"/>
                <a:gd name="T12" fmla="*/ 0 60000 65536"/>
                <a:gd name="T13" fmla="*/ 0 60000 65536"/>
                <a:gd name="T14" fmla="*/ 0 60000 65536"/>
                <a:gd name="T15" fmla="*/ 0 w 300"/>
                <a:gd name="T16" fmla="*/ 0 h 300"/>
                <a:gd name="T17" fmla="*/ 300 w 300"/>
                <a:gd name="T18" fmla="*/ 300 h 300"/>
              </a:gdLst>
              <a:ahLst/>
              <a:cxnLst>
                <a:cxn ang="T10">
                  <a:pos x="T0" y="T1"/>
                </a:cxn>
                <a:cxn ang="T11">
                  <a:pos x="T2" y="T3"/>
                </a:cxn>
                <a:cxn ang="T12">
                  <a:pos x="T4" y="T5"/>
                </a:cxn>
                <a:cxn ang="T13">
                  <a:pos x="T6" y="T7"/>
                </a:cxn>
                <a:cxn ang="T14">
                  <a:pos x="T8" y="T9"/>
                </a:cxn>
              </a:cxnLst>
              <a:rect l="T15" t="T16" r="T17" b="T18"/>
              <a:pathLst>
                <a:path w="300" h="300">
                  <a:moveTo>
                    <a:pt x="149" y="0"/>
                  </a:moveTo>
                  <a:cubicBezTo>
                    <a:pt x="234" y="0"/>
                    <a:pt x="299" y="64"/>
                    <a:pt x="299" y="149"/>
                  </a:cubicBezTo>
                  <a:cubicBezTo>
                    <a:pt x="299" y="234"/>
                    <a:pt x="234" y="299"/>
                    <a:pt x="149" y="299"/>
                  </a:cubicBezTo>
                  <a:cubicBezTo>
                    <a:pt x="64" y="299"/>
                    <a:pt x="0" y="234"/>
                    <a:pt x="0" y="149"/>
                  </a:cubicBezTo>
                  <a:cubicBezTo>
                    <a:pt x="0" y="64"/>
                    <a:pt x="64" y="0"/>
                    <a:pt x="149" y="0"/>
                  </a:cubicBezTo>
                </a:path>
              </a:pathLst>
            </a:custGeom>
            <a:solidFill>
              <a:srgbClr val="FFFFFF"/>
            </a:solidFill>
            <a:ln w="9525">
              <a:solidFill>
                <a:srgbClr val="000000"/>
              </a:solidFill>
              <a:miter lim="800000"/>
              <a:headEnd/>
              <a:tailEnd/>
            </a:ln>
          </p:spPr>
          <p:txBody>
            <a:bodyPr wrap="none" anchor="ctr"/>
            <a:lstStyle/>
            <a:p>
              <a:endParaRPr lang="en-US"/>
            </a:p>
          </p:txBody>
        </p:sp>
      </p:grpSp>
      <p:sp>
        <p:nvSpPr>
          <p:cNvPr id="29" name="TextBox 29"/>
          <p:cNvSpPr txBox="1"/>
          <p:nvPr/>
        </p:nvSpPr>
        <p:spPr>
          <a:xfrm>
            <a:off x="8324152" y="404664"/>
            <a:ext cx="1172116" cy="2862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70000"/>
              </a:lnSpc>
              <a:spcBef>
                <a:spcPct val="0"/>
              </a:spcBef>
              <a:spcAft>
                <a:spcPct val="0"/>
              </a:spcAft>
            </a:pPr>
            <a:r>
              <a:rPr lang="de-DE" b="1" dirty="0">
                <a:solidFill>
                  <a:prstClr val="black"/>
                </a:solidFill>
                <a:latin typeface="Calibri"/>
              </a:rPr>
              <a:t>Schaltnetz</a:t>
            </a:r>
          </a:p>
        </p:txBody>
      </p:sp>
      <p:sp>
        <p:nvSpPr>
          <p:cNvPr id="50" name="Rectangle 38"/>
          <p:cNvSpPr/>
          <p:nvPr/>
        </p:nvSpPr>
        <p:spPr>
          <a:xfrm>
            <a:off x="8313819" y="908720"/>
            <a:ext cx="1080120" cy="1080120"/>
          </a:xfrm>
          <a:prstGeom prst="rect">
            <a:avLst/>
          </a:prstGeom>
          <a:solidFill>
            <a:schemeClr val="accent2">
              <a:lumMod val="20000"/>
              <a:lumOff val="80000"/>
            </a:schemeClr>
          </a:solid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70000"/>
              </a:lnSpc>
              <a:spcBef>
                <a:spcPct val="0"/>
              </a:spcBef>
              <a:spcAft>
                <a:spcPct val="0"/>
              </a:spcAft>
            </a:pPr>
            <a:endParaRPr lang="en-US" b="1">
              <a:solidFill>
                <a:prstClr val="black"/>
              </a:solidFill>
              <a:latin typeface="Calibri"/>
            </a:endParaRPr>
          </a:p>
        </p:txBody>
      </p:sp>
      <p:sp>
        <p:nvSpPr>
          <p:cNvPr id="51" name="TextBox 39"/>
          <p:cNvSpPr txBox="1"/>
          <p:nvPr/>
        </p:nvSpPr>
        <p:spPr>
          <a:xfrm>
            <a:off x="8217777" y="2060848"/>
            <a:ext cx="1240853" cy="2862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70000"/>
              </a:lnSpc>
              <a:spcBef>
                <a:spcPct val="0"/>
              </a:spcBef>
              <a:spcAft>
                <a:spcPct val="0"/>
              </a:spcAft>
            </a:pPr>
            <a:r>
              <a:rPr lang="de-DE" b="1" dirty="0">
                <a:solidFill>
                  <a:prstClr val="black"/>
                </a:solidFill>
                <a:latin typeface="Calibri"/>
              </a:rPr>
              <a:t>Schaltwerk</a:t>
            </a:r>
          </a:p>
        </p:txBody>
      </p:sp>
      <p:cxnSp>
        <p:nvCxnSpPr>
          <p:cNvPr id="52" name="Straight Arrow Connector 40"/>
          <p:cNvCxnSpPr/>
          <p:nvPr/>
        </p:nvCxnSpPr>
        <p:spPr>
          <a:xfrm>
            <a:off x="7593739" y="1124744"/>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41"/>
          <p:cNvCxnSpPr/>
          <p:nvPr/>
        </p:nvCxnSpPr>
        <p:spPr>
          <a:xfrm>
            <a:off x="9393939" y="1124744"/>
            <a:ext cx="720080"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42"/>
          <p:cNvCxnSpPr/>
          <p:nvPr/>
        </p:nvCxnSpPr>
        <p:spPr>
          <a:xfrm>
            <a:off x="9393939" y="1772816"/>
            <a:ext cx="504056" cy="0"/>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43"/>
          <p:cNvSpPr txBox="1"/>
          <p:nvPr/>
        </p:nvSpPr>
        <p:spPr>
          <a:xfrm rot="16200000">
            <a:off x="7757827" y="1285561"/>
            <a:ext cx="473206" cy="2862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en-US" b="1" dirty="0">
                <a:solidFill>
                  <a:prstClr val="black"/>
                </a:solidFill>
                <a:latin typeface="Calibri"/>
              </a:rPr>
              <a:t>. . .</a:t>
            </a:r>
          </a:p>
        </p:txBody>
      </p:sp>
      <p:sp>
        <p:nvSpPr>
          <p:cNvPr id="56" name="TextBox 44"/>
          <p:cNvSpPr txBox="1"/>
          <p:nvPr/>
        </p:nvSpPr>
        <p:spPr>
          <a:xfrm rot="16200000">
            <a:off x="9269995" y="1285562"/>
            <a:ext cx="473206" cy="2862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en-US" b="1" dirty="0">
                <a:solidFill>
                  <a:prstClr val="black"/>
                </a:solidFill>
                <a:latin typeface="Calibri"/>
              </a:rPr>
              <a:t>. . .</a:t>
            </a:r>
          </a:p>
        </p:txBody>
      </p:sp>
      <p:sp>
        <p:nvSpPr>
          <p:cNvPr id="57" name="TextBox 45"/>
          <p:cNvSpPr txBox="1"/>
          <p:nvPr/>
        </p:nvSpPr>
        <p:spPr>
          <a:xfrm>
            <a:off x="7165177" y="1268760"/>
            <a:ext cx="782587" cy="2862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lnSpc>
                <a:spcPct val="70000"/>
              </a:lnSpc>
              <a:spcBef>
                <a:spcPct val="0"/>
              </a:spcBef>
              <a:spcAft>
                <a:spcPct val="0"/>
              </a:spcAft>
            </a:pPr>
            <a:r>
              <a:rPr lang="de-DE" b="1" dirty="0" err="1">
                <a:solidFill>
                  <a:prstClr val="black"/>
                </a:solidFill>
                <a:latin typeface="Calibri"/>
              </a:rPr>
              <a:t>inputs</a:t>
            </a:r>
            <a:endParaRPr lang="de-DE" b="1" dirty="0">
              <a:solidFill>
                <a:prstClr val="black"/>
              </a:solidFill>
              <a:latin typeface="Calibri"/>
            </a:endParaRPr>
          </a:p>
        </p:txBody>
      </p:sp>
      <p:sp>
        <p:nvSpPr>
          <p:cNvPr id="68" name="TextBox 46"/>
          <p:cNvSpPr txBox="1"/>
          <p:nvPr/>
        </p:nvSpPr>
        <p:spPr>
          <a:xfrm>
            <a:off x="10350513" y="980728"/>
            <a:ext cx="930063" cy="2862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de-DE" b="1" dirty="0" err="1">
                <a:solidFill>
                  <a:prstClr val="black"/>
                </a:solidFill>
                <a:latin typeface="Calibri"/>
              </a:rPr>
              <a:t>outputs</a:t>
            </a:r>
            <a:endParaRPr lang="de-DE" b="1" dirty="0">
              <a:solidFill>
                <a:prstClr val="black"/>
              </a:solidFill>
              <a:latin typeface="Calibri"/>
            </a:endParaRPr>
          </a:p>
        </p:txBody>
      </p:sp>
      <p:sp>
        <p:nvSpPr>
          <p:cNvPr id="69" name="Rectangle 47"/>
          <p:cNvSpPr/>
          <p:nvPr/>
        </p:nvSpPr>
        <p:spPr>
          <a:xfrm>
            <a:off x="9897995" y="1340768"/>
            <a:ext cx="360040" cy="864096"/>
          </a:xfrm>
          <a:prstGeom prst="rect">
            <a:avLst/>
          </a:prstGeom>
          <a:solidFill>
            <a:schemeClr val="tx2">
              <a:lumMod val="20000"/>
              <a:lumOff val="80000"/>
            </a:schemeClr>
          </a:solid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70000"/>
              </a:lnSpc>
              <a:spcBef>
                <a:spcPct val="0"/>
              </a:spcBef>
              <a:spcAft>
                <a:spcPct val="0"/>
              </a:spcAft>
            </a:pPr>
            <a:endParaRPr lang="en-US" b="1">
              <a:solidFill>
                <a:prstClr val="black"/>
              </a:solidFill>
              <a:latin typeface="Calibri"/>
            </a:endParaRPr>
          </a:p>
        </p:txBody>
      </p:sp>
      <p:cxnSp>
        <p:nvCxnSpPr>
          <p:cNvPr id="70" name="Elbow Connector 48"/>
          <p:cNvCxnSpPr>
            <a:stCxn id="69" idx="3"/>
          </p:cNvCxnSpPr>
          <p:nvPr/>
        </p:nvCxnSpPr>
        <p:spPr>
          <a:xfrm flipH="1">
            <a:off x="8313819" y="1772816"/>
            <a:ext cx="1944216" cy="12700"/>
          </a:xfrm>
          <a:prstGeom prst="bentConnector5">
            <a:avLst>
              <a:gd name="adj1" fmla="val -11758"/>
              <a:gd name="adj2" fmla="val 5324370"/>
              <a:gd name="adj3" fmla="val 135583"/>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71" name="TextBox 49"/>
          <p:cNvSpPr txBox="1"/>
          <p:nvPr/>
        </p:nvSpPr>
        <p:spPr>
          <a:xfrm rot="16200000">
            <a:off x="9613147" y="1585408"/>
            <a:ext cx="920445" cy="286232"/>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de-DE" b="1" dirty="0">
                <a:solidFill>
                  <a:prstClr val="black"/>
                </a:solidFill>
                <a:latin typeface="Arial Narrow"/>
                <a:cs typeface="Arial Narrow"/>
              </a:rPr>
              <a:t>Zustand</a:t>
            </a:r>
          </a:p>
        </p:txBody>
      </p:sp>
      <p:graphicFrame>
        <p:nvGraphicFramePr>
          <p:cNvPr id="73" name="Object 3"/>
          <p:cNvGraphicFramePr>
            <a:graphicFrameLocks noChangeAspect="1"/>
          </p:cNvGraphicFramePr>
          <p:nvPr>
            <p:extLst>
              <p:ext uri="{D42A27DB-BD31-4B8C-83A1-F6EECF244321}">
                <p14:modId xmlns:p14="http://schemas.microsoft.com/office/powerpoint/2010/main" val="1344002917"/>
              </p:ext>
            </p:extLst>
          </p:nvPr>
        </p:nvGraphicFramePr>
        <p:xfrm>
          <a:off x="6217244" y="2924944"/>
          <a:ext cx="3119116" cy="2441834"/>
        </p:xfrm>
        <a:graphic>
          <a:graphicData uri="http://schemas.openxmlformats.org/presentationml/2006/ole">
            <mc:AlternateContent xmlns:mc="http://schemas.openxmlformats.org/markup-compatibility/2006">
              <mc:Choice xmlns:v="urn:schemas-microsoft-com:vml" Requires="v">
                <p:oleObj name="Image" r:id="rId2" imgW="5079365" imgH="3187302" progId="Photoshop.Image.6">
                  <p:embed/>
                </p:oleObj>
              </mc:Choice>
              <mc:Fallback>
                <p:oleObj name="Image" r:id="rId2" imgW="5079365" imgH="3187302" progId="Photoshop.Image.6">
                  <p:embed/>
                  <p:pic>
                    <p:nvPicPr>
                      <p:cNvPr id="7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244" y="2924944"/>
                        <a:ext cx="3119116" cy="24418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76" name="Gekrümmter Verbinder 75"/>
          <p:cNvCxnSpPr>
            <a:stCxn id="96" idx="3"/>
            <a:endCxn id="93" idx="5"/>
          </p:cNvCxnSpPr>
          <p:nvPr/>
        </p:nvCxnSpPr>
        <p:spPr>
          <a:xfrm rot="5400000" flipH="1">
            <a:off x="3467648" y="4496729"/>
            <a:ext cx="120" cy="1540496"/>
          </a:xfrm>
          <a:prstGeom prst="curvedConnector3">
            <a:avLst>
              <a:gd name="adj1" fmla="val -30916083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Gekrümmter Verbinder 76"/>
          <p:cNvCxnSpPr>
            <a:stCxn id="96" idx="6"/>
            <a:endCxn id="96" idx="4"/>
          </p:cNvCxnSpPr>
          <p:nvPr/>
        </p:nvCxnSpPr>
        <p:spPr>
          <a:xfrm flipH="1">
            <a:off x="4619836" y="4923271"/>
            <a:ext cx="540060" cy="486159"/>
          </a:xfrm>
          <a:prstGeom prst="curvedConnector4">
            <a:avLst>
              <a:gd name="adj1" fmla="val -42329"/>
              <a:gd name="adj2" fmla="val 14702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Textfeld 77"/>
          <p:cNvSpPr txBox="1"/>
          <p:nvPr/>
        </p:nvSpPr>
        <p:spPr>
          <a:xfrm>
            <a:off x="3215680" y="5589240"/>
            <a:ext cx="575799" cy="461665"/>
          </a:xfrm>
          <a:prstGeom prst="rect">
            <a:avLst/>
          </a:prstGeom>
          <a:noFill/>
        </p:spPr>
        <p:txBody>
          <a:bodyPr wrap="none" rtlCol="0">
            <a:spAutoFit/>
          </a:bodyPr>
          <a:lstStyle/>
          <a:p>
            <a:r>
              <a:rPr lang="de-DE" sz="2400" dirty="0"/>
              <a:t>00</a:t>
            </a:r>
          </a:p>
        </p:txBody>
      </p:sp>
      <p:grpSp>
        <p:nvGrpSpPr>
          <p:cNvPr id="79" name="Gruppieren 78"/>
          <p:cNvGrpSpPr/>
          <p:nvPr/>
        </p:nvGrpSpPr>
        <p:grpSpPr>
          <a:xfrm>
            <a:off x="4619836" y="3789040"/>
            <a:ext cx="756084" cy="1134230"/>
            <a:chOff x="9444372" y="3212976"/>
            <a:chExt cx="756084" cy="1134230"/>
          </a:xfrm>
        </p:grpSpPr>
        <p:cxnSp>
          <p:nvCxnSpPr>
            <p:cNvPr id="80" name="Gekrümmter Verbinder 79"/>
            <p:cNvCxnSpPr>
              <a:stCxn id="96" idx="0"/>
              <a:endCxn id="96" idx="6"/>
            </p:cNvCxnSpPr>
            <p:nvPr/>
          </p:nvCxnSpPr>
          <p:spPr>
            <a:xfrm rot="16200000" flipH="1">
              <a:off x="9471322" y="3834097"/>
              <a:ext cx="486159" cy="540060"/>
            </a:xfrm>
            <a:prstGeom prst="curvedConnector4">
              <a:avLst>
                <a:gd name="adj1" fmla="val -4702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1" name="Textfeld 80"/>
            <p:cNvSpPr txBox="1"/>
            <p:nvPr/>
          </p:nvSpPr>
          <p:spPr>
            <a:xfrm>
              <a:off x="9624657" y="3212976"/>
              <a:ext cx="575799" cy="461665"/>
            </a:xfrm>
            <a:prstGeom prst="rect">
              <a:avLst/>
            </a:prstGeom>
            <a:noFill/>
          </p:spPr>
          <p:txBody>
            <a:bodyPr wrap="none" rtlCol="0">
              <a:spAutoFit/>
            </a:bodyPr>
            <a:lstStyle/>
            <a:p>
              <a:r>
                <a:rPr lang="de-DE" sz="2400" dirty="0"/>
                <a:t>*1</a:t>
              </a:r>
            </a:p>
          </p:txBody>
        </p:sp>
      </p:grpSp>
      <p:grpSp>
        <p:nvGrpSpPr>
          <p:cNvPr id="82" name="Gruppieren 81"/>
          <p:cNvGrpSpPr/>
          <p:nvPr/>
        </p:nvGrpSpPr>
        <p:grpSpPr>
          <a:xfrm>
            <a:off x="2697460" y="3789040"/>
            <a:ext cx="1540496" cy="790464"/>
            <a:chOff x="7521996" y="3212976"/>
            <a:chExt cx="1540496" cy="790464"/>
          </a:xfrm>
        </p:grpSpPr>
        <p:cxnSp>
          <p:nvCxnSpPr>
            <p:cNvPr id="83" name="Gekrümmter Verbinder 82"/>
            <p:cNvCxnSpPr>
              <a:stCxn id="93" idx="7"/>
              <a:endCxn id="96" idx="1"/>
            </p:cNvCxnSpPr>
            <p:nvPr/>
          </p:nvCxnSpPr>
          <p:spPr>
            <a:xfrm rot="16200000" flipH="1">
              <a:off x="8291893" y="3232842"/>
              <a:ext cx="701" cy="1540496"/>
            </a:xfrm>
            <a:prstGeom prst="curvedConnector3">
              <a:avLst>
                <a:gd name="adj1" fmla="val -52940514"/>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Textfeld 83"/>
            <p:cNvSpPr txBox="1"/>
            <p:nvPr/>
          </p:nvSpPr>
          <p:spPr>
            <a:xfrm>
              <a:off x="8040481" y="3212976"/>
              <a:ext cx="575799" cy="461665"/>
            </a:xfrm>
            <a:prstGeom prst="rect">
              <a:avLst/>
            </a:prstGeom>
            <a:noFill/>
          </p:spPr>
          <p:txBody>
            <a:bodyPr wrap="none" rtlCol="0">
              <a:spAutoFit/>
            </a:bodyPr>
            <a:lstStyle/>
            <a:p>
              <a:r>
                <a:rPr lang="de-DE" sz="2400" dirty="0"/>
                <a:t>11</a:t>
              </a:r>
            </a:p>
          </p:txBody>
        </p:sp>
      </p:grpSp>
      <p:sp>
        <p:nvSpPr>
          <p:cNvPr id="85" name="Textfeld 84"/>
          <p:cNvSpPr txBox="1"/>
          <p:nvPr/>
        </p:nvSpPr>
        <p:spPr>
          <a:xfrm>
            <a:off x="4944137" y="5589240"/>
            <a:ext cx="575799" cy="461665"/>
          </a:xfrm>
          <a:prstGeom prst="rect">
            <a:avLst/>
          </a:prstGeom>
          <a:noFill/>
        </p:spPr>
        <p:txBody>
          <a:bodyPr wrap="none" rtlCol="0">
            <a:spAutoFit/>
          </a:bodyPr>
          <a:lstStyle/>
          <a:p>
            <a:r>
              <a:rPr lang="de-DE" sz="2400" dirty="0"/>
              <a:t>10</a:t>
            </a:r>
          </a:p>
        </p:txBody>
      </p:sp>
      <p:grpSp>
        <p:nvGrpSpPr>
          <p:cNvPr id="86" name="Gruppieren 85"/>
          <p:cNvGrpSpPr/>
          <p:nvPr/>
        </p:nvGrpSpPr>
        <p:grpSpPr>
          <a:xfrm>
            <a:off x="983432" y="3789040"/>
            <a:ext cx="1447832" cy="1133821"/>
            <a:chOff x="5807968" y="3212976"/>
            <a:chExt cx="1447832" cy="1133821"/>
          </a:xfrm>
        </p:grpSpPr>
        <p:sp>
          <p:nvSpPr>
            <p:cNvPr id="87" name="Textfeld 86"/>
            <p:cNvSpPr txBox="1"/>
            <p:nvPr/>
          </p:nvSpPr>
          <p:spPr>
            <a:xfrm>
              <a:off x="5807968" y="3212976"/>
              <a:ext cx="1447832" cy="461665"/>
            </a:xfrm>
            <a:prstGeom prst="rect">
              <a:avLst/>
            </a:prstGeom>
            <a:noFill/>
          </p:spPr>
          <p:txBody>
            <a:bodyPr wrap="none" rtlCol="0">
              <a:spAutoFit/>
            </a:bodyPr>
            <a:lstStyle/>
            <a:p>
              <a:r>
                <a:rPr lang="de-DE" sz="2400" dirty="0"/>
                <a:t>LH = 0*</a:t>
              </a:r>
            </a:p>
          </p:txBody>
        </p:sp>
        <p:cxnSp>
          <p:nvCxnSpPr>
            <p:cNvPr id="88" name="Gekrümmter Verbinder 87"/>
            <p:cNvCxnSpPr>
              <a:stCxn id="93" idx="0"/>
              <a:endCxn id="93" idx="2"/>
            </p:cNvCxnSpPr>
            <p:nvPr/>
          </p:nvCxnSpPr>
          <p:spPr>
            <a:xfrm rot="16200000" flipH="1" flipV="1">
              <a:off x="6626801" y="3833482"/>
              <a:ext cx="486570" cy="540060"/>
            </a:xfrm>
            <a:prstGeom prst="curvedConnector4">
              <a:avLst>
                <a:gd name="adj1" fmla="val -46982"/>
                <a:gd name="adj2" fmla="val 14232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9" name="Gruppieren 88"/>
          <p:cNvGrpSpPr/>
          <p:nvPr/>
        </p:nvGrpSpPr>
        <p:grpSpPr>
          <a:xfrm>
            <a:off x="1424129" y="4922860"/>
            <a:ext cx="891451" cy="1128045"/>
            <a:chOff x="6248665" y="4346796"/>
            <a:chExt cx="891451" cy="1128045"/>
          </a:xfrm>
        </p:grpSpPr>
        <p:sp>
          <p:nvSpPr>
            <p:cNvPr id="90" name="Textfeld 89"/>
            <p:cNvSpPr txBox="1"/>
            <p:nvPr/>
          </p:nvSpPr>
          <p:spPr>
            <a:xfrm>
              <a:off x="6248665" y="5013176"/>
              <a:ext cx="575799" cy="461665"/>
            </a:xfrm>
            <a:prstGeom prst="rect">
              <a:avLst/>
            </a:prstGeom>
            <a:noFill/>
          </p:spPr>
          <p:txBody>
            <a:bodyPr wrap="none" rtlCol="0">
              <a:spAutoFit/>
            </a:bodyPr>
            <a:lstStyle/>
            <a:p>
              <a:r>
                <a:rPr lang="de-DE" sz="2400" dirty="0"/>
                <a:t>10</a:t>
              </a:r>
            </a:p>
          </p:txBody>
        </p:sp>
        <p:cxnSp>
          <p:nvCxnSpPr>
            <p:cNvPr id="91" name="Gekrümmter Verbinder 90"/>
            <p:cNvCxnSpPr>
              <a:stCxn id="93" idx="2"/>
              <a:endCxn id="93" idx="4"/>
            </p:cNvCxnSpPr>
            <p:nvPr/>
          </p:nvCxnSpPr>
          <p:spPr>
            <a:xfrm rot="10800000" flipH="1" flipV="1">
              <a:off x="6600056" y="4346796"/>
              <a:ext cx="540060" cy="486569"/>
            </a:xfrm>
            <a:prstGeom prst="curvedConnector4">
              <a:avLst>
                <a:gd name="adj1" fmla="val -42329"/>
                <a:gd name="adj2" fmla="val 14698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2" name="Gruppieren 91"/>
          <p:cNvGrpSpPr/>
          <p:nvPr/>
        </p:nvGrpSpPr>
        <p:grpSpPr>
          <a:xfrm>
            <a:off x="1775520" y="4436291"/>
            <a:ext cx="1080120" cy="973139"/>
            <a:chOff x="6600056" y="3860227"/>
            <a:chExt cx="1080120" cy="973139"/>
          </a:xfrm>
        </p:grpSpPr>
        <p:sp>
          <p:nvSpPr>
            <p:cNvPr id="93" name="Ellipse 92"/>
            <p:cNvSpPr/>
            <p:nvPr/>
          </p:nvSpPr>
          <p:spPr>
            <a:xfrm>
              <a:off x="6600056" y="3860227"/>
              <a:ext cx="1080120" cy="97313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2000" b="1" dirty="0">
                  <a:solidFill>
                    <a:srgbClr val="F5750B"/>
                  </a:solidFill>
                </a:rPr>
                <a:t>0</a:t>
              </a:r>
              <a:br>
                <a:rPr lang="de-DE" sz="2000" b="1" dirty="0">
                  <a:solidFill>
                    <a:srgbClr val="F5750B"/>
                  </a:solidFill>
                </a:rPr>
              </a:br>
              <a:r>
                <a:rPr lang="de-DE" sz="2000" b="1" dirty="0">
                  <a:solidFill>
                    <a:srgbClr val="F5750B"/>
                  </a:solidFill>
                </a:rPr>
                <a:t>NW</a:t>
              </a:r>
              <a:endParaRPr lang="de-DE" b="1" dirty="0">
                <a:solidFill>
                  <a:srgbClr val="F5750B"/>
                </a:solidFill>
              </a:endParaRPr>
            </a:p>
          </p:txBody>
        </p:sp>
        <p:cxnSp>
          <p:nvCxnSpPr>
            <p:cNvPr id="94" name="Gerader Verbinder 93"/>
            <p:cNvCxnSpPr>
              <a:stCxn id="93" idx="2"/>
              <a:endCxn id="93" idx="6"/>
            </p:cNvCxnSpPr>
            <p:nvPr/>
          </p:nvCxnSpPr>
          <p:spPr>
            <a:xfrm>
              <a:off x="6600056" y="434679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Gruppieren 94"/>
          <p:cNvGrpSpPr/>
          <p:nvPr/>
        </p:nvGrpSpPr>
        <p:grpSpPr>
          <a:xfrm>
            <a:off x="4079776" y="4437112"/>
            <a:ext cx="1080120" cy="972318"/>
            <a:chOff x="8904312" y="3861048"/>
            <a:chExt cx="1080120" cy="972318"/>
          </a:xfrm>
        </p:grpSpPr>
        <p:sp>
          <p:nvSpPr>
            <p:cNvPr id="96" name="Ellipse 95"/>
            <p:cNvSpPr/>
            <p:nvPr/>
          </p:nvSpPr>
          <p:spPr>
            <a:xfrm>
              <a:off x="8904312" y="3861048"/>
              <a:ext cx="1080120" cy="9723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00B0F0"/>
                  </a:solidFill>
                </a:rPr>
                <a:t>1</a:t>
              </a:r>
              <a:br>
                <a:rPr lang="de-DE" sz="2000" b="1" dirty="0">
                  <a:solidFill>
                    <a:srgbClr val="00B0F0"/>
                  </a:solidFill>
                </a:rPr>
              </a:br>
              <a:r>
                <a:rPr lang="de-DE" sz="2000" b="1" dirty="0">
                  <a:solidFill>
                    <a:srgbClr val="00B0F0"/>
                  </a:solidFill>
                </a:rPr>
                <a:t>HW</a:t>
              </a:r>
              <a:endParaRPr lang="de-DE" b="1" dirty="0">
                <a:solidFill>
                  <a:srgbClr val="00B0F0"/>
                </a:solidFill>
              </a:endParaRPr>
            </a:p>
          </p:txBody>
        </p:sp>
        <p:cxnSp>
          <p:nvCxnSpPr>
            <p:cNvPr id="97" name="Gerader Verbinder 96"/>
            <p:cNvCxnSpPr>
              <a:stCxn id="96" idx="2"/>
              <a:endCxn id="96" idx="6"/>
            </p:cNvCxnSpPr>
            <p:nvPr/>
          </p:nvCxnSpPr>
          <p:spPr>
            <a:xfrm>
              <a:off x="8904312" y="4347207"/>
              <a:ext cx="1080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0947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Zusammenfassung</a:t>
            </a:r>
          </a:p>
        </p:txBody>
      </p:sp>
      <p:sp>
        <p:nvSpPr>
          <p:cNvPr id="3" name="Text Placeholder 2"/>
          <p:cNvSpPr>
            <a:spLocks noGrp="1"/>
          </p:cNvSpPr>
          <p:nvPr>
            <p:ph idx="1"/>
          </p:nvPr>
        </p:nvSpPr>
        <p:spPr/>
        <p:txBody>
          <a:bodyPr>
            <a:noAutofit/>
          </a:bodyPr>
          <a:lstStyle/>
          <a:p>
            <a:r>
              <a:rPr lang="de-DE" dirty="0"/>
              <a:t>Ein </a:t>
            </a:r>
            <a:r>
              <a:rPr lang="de-DE" dirty="0">
                <a:solidFill>
                  <a:srgbClr val="0000FF"/>
                </a:solidFill>
              </a:rPr>
              <a:t>Multiplexer</a:t>
            </a:r>
            <a:r>
              <a:rPr lang="de-DE" dirty="0"/>
              <a:t> wählt je nach Steuersignal S </a:t>
            </a:r>
            <a:br>
              <a:rPr lang="de-DE" dirty="0"/>
            </a:br>
            <a:r>
              <a:rPr lang="de-DE" dirty="0"/>
              <a:t>einen der Inputs A oder B aus.</a:t>
            </a:r>
          </a:p>
          <a:p>
            <a:endParaRPr lang="de-DE" dirty="0"/>
          </a:p>
          <a:p>
            <a:r>
              <a:rPr lang="de-DE" dirty="0"/>
              <a:t>aus Flipflops können wir </a:t>
            </a:r>
            <a:r>
              <a:rPr lang="de-DE" dirty="0">
                <a:solidFill>
                  <a:srgbClr val="0000FF"/>
                </a:solidFill>
              </a:rPr>
              <a:t>Register</a:t>
            </a:r>
            <a:r>
              <a:rPr lang="de-DE" dirty="0"/>
              <a:t> bauen</a:t>
            </a:r>
          </a:p>
          <a:p>
            <a:endParaRPr lang="de-DE" dirty="0"/>
          </a:p>
          <a:p>
            <a:r>
              <a:rPr lang="de-DE" dirty="0"/>
              <a:t>Wir können eine </a:t>
            </a:r>
            <a:r>
              <a:rPr lang="de-DE" dirty="0">
                <a:solidFill>
                  <a:srgbClr val="0000FF"/>
                </a:solidFill>
              </a:rPr>
              <a:t>ALU</a:t>
            </a:r>
            <a:r>
              <a:rPr lang="de-DE" dirty="0"/>
              <a:t> konstruieren, </a:t>
            </a:r>
            <a:br>
              <a:rPr lang="de-DE" dirty="0"/>
            </a:br>
            <a:r>
              <a:rPr lang="de-DE" dirty="0"/>
              <a:t>die verschiedene Operationen unterstützt </a:t>
            </a:r>
            <a:br>
              <a:rPr lang="de-DE" dirty="0"/>
            </a:br>
            <a:r>
              <a:rPr lang="de-DE" dirty="0"/>
              <a:t>(AND, OR, ADD, SUB, NAND, NOR)</a:t>
            </a:r>
          </a:p>
          <a:p>
            <a:endParaRPr lang="de-DE" dirty="0"/>
          </a:p>
          <a:p>
            <a:r>
              <a:rPr lang="de-DE" dirty="0"/>
              <a:t>Ein </a:t>
            </a:r>
            <a:r>
              <a:rPr lang="de-DE" dirty="0">
                <a:solidFill>
                  <a:srgbClr val="0000FF"/>
                </a:solidFill>
              </a:rPr>
              <a:t>Carry-Look-</a:t>
            </a:r>
            <a:r>
              <a:rPr lang="de-DE" dirty="0" err="1">
                <a:solidFill>
                  <a:srgbClr val="0000FF"/>
                </a:solidFill>
              </a:rPr>
              <a:t>Ahead</a:t>
            </a:r>
            <a:r>
              <a:rPr lang="de-DE" dirty="0">
                <a:solidFill>
                  <a:srgbClr val="0000FF"/>
                </a:solidFill>
              </a:rPr>
              <a:t>-</a:t>
            </a:r>
            <a:r>
              <a:rPr lang="de-DE" dirty="0" err="1">
                <a:solidFill>
                  <a:srgbClr val="0000FF"/>
                </a:solidFill>
              </a:rPr>
              <a:t>Addierer</a:t>
            </a:r>
            <a:r>
              <a:rPr lang="de-DE" dirty="0"/>
              <a:t> ist</a:t>
            </a:r>
            <a:br>
              <a:rPr lang="de-DE" dirty="0"/>
            </a:br>
            <a:r>
              <a:rPr lang="de-DE" dirty="0"/>
              <a:t>effizienter als ein Ripple-Carry-</a:t>
            </a:r>
            <a:r>
              <a:rPr lang="de-DE" dirty="0" err="1"/>
              <a:t>Addierer</a:t>
            </a: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p>
            <a:fld id="{89232854-91B1-4844-8D8C-145B4EC61A45}" type="slidenum">
              <a:rPr lang="de-DE" smtClean="0"/>
              <a:t>99</a:t>
            </a:fld>
            <a:endParaRPr lang="de-DE"/>
          </a:p>
        </p:txBody>
      </p:sp>
      <p:graphicFrame>
        <p:nvGraphicFramePr>
          <p:cNvPr id="51" name="Object 3"/>
          <p:cNvGraphicFramePr>
            <a:graphicFrameLocks noChangeAspect="1"/>
          </p:cNvGraphicFramePr>
          <p:nvPr>
            <p:extLst>
              <p:ext uri="{D42A27DB-BD31-4B8C-83A1-F6EECF244321}">
                <p14:modId xmlns:p14="http://schemas.microsoft.com/office/powerpoint/2010/main" val="2726366011"/>
              </p:ext>
            </p:extLst>
          </p:nvPr>
        </p:nvGraphicFramePr>
        <p:xfrm>
          <a:off x="6816080" y="2924943"/>
          <a:ext cx="4392488" cy="3126029"/>
        </p:xfrm>
        <a:graphic>
          <a:graphicData uri="http://schemas.openxmlformats.org/presentationml/2006/ole">
            <mc:AlternateContent xmlns:mc="http://schemas.openxmlformats.org/markup-compatibility/2006">
              <mc:Choice xmlns:v="urn:schemas-microsoft-com:vml" Requires="v">
                <p:oleObj name="Image" r:id="rId2" imgW="8673016" imgH="6171429" progId="Photoshop.Image.6">
                  <p:embed/>
                </p:oleObj>
              </mc:Choice>
              <mc:Fallback>
                <p:oleObj name="Image" r:id="rId2" imgW="8673016" imgH="6171429" progId="Photoshop.Image.6">
                  <p:embed/>
                  <p:pic>
                    <p:nvPicPr>
                      <p:cNvPr id="5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2924943"/>
                        <a:ext cx="4392488" cy="3126029"/>
                      </a:xfrm>
                      <a:prstGeom prst="rect">
                        <a:avLst/>
                      </a:prstGeom>
                      <a:noFill/>
                      <a:ln>
                        <a:noFill/>
                      </a:ln>
                      <a:effectLst/>
                    </p:spPr>
                  </p:pic>
                </p:oleObj>
              </mc:Fallback>
            </mc:AlternateContent>
          </a:graphicData>
        </a:graphic>
      </p:graphicFrame>
      <p:sp>
        <p:nvSpPr>
          <p:cNvPr id="52" name="Line 3"/>
          <p:cNvSpPr>
            <a:spLocks noChangeShapeType="1"/>
          </p:cNvSpPr>
          <p:nvPr/>
        </p:nvSpPr>
        <p:spPr bwMode="auto">
          <a:xfrm flipH="1">
            <a:off x="8422486" y="476673"/>
            <a:ext cx="0" cy="1871663"/>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endParaRPr lang="en-US" b="1">
              <a:solidFill>
                <a:prstClr val="black"/>
              </a:solidFill>
              <a:latin typeface="Calibri"/>
            </a:endParaRPr>
          </a:p>
        </p:txBody>
      </p:sp>
      <p:sp>
        <p:nvSpPr>
          <p:cNvPr id="53" name="Line 4"/>
          <p:cNvSpPr>
            <a:spLocks noChangeShapeType="1"/>
          </p:cNvSpPr>
          <p:nvPr/>
        </p:nvSpPr>
        <p:spPr bwMode="auto">
          <a:xfrm flipH="1" flipV="1">
            <a:off x="8422487" y="476672"/>
            <a:ext cx="792163" cy="4333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endParaRPr lang="en-US" b="1">
              <a:solidFill>
                <a:prstClr val="black"/>
              </a:solidFill>
              <a:latin typeface="Calibri"/>
            </a:endParaRPr>
          </a:p>
        </p:txBody>
      </p:sp>
      <p:sp>
        <p:nvSpPr>
          <p:cNvPr id="54" name="Line 5"/>
          <p:cNvSpPr>
            <a:spLocks noChangeShapeType="1"/>
          </p:cNvSpPr>
          <p:nvPr/>
        </p:nvSpPr>
        <p:spPr bwMode="auto">
          <a:xfrm flipH="1">
            <a:off x="8422487" y="1916535"/>
            <a:ext cx="792163" cy="4318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endParaRPr lang="en-US" b="1">
              <a:solidFill>
                <a:prstClr val="black"/>
              </a:solidFill>
              <a:latin typeface="Calibri"/>
            </a:endParaRPr>
          </a:p>
        </p:txBody>
      </p:sp>
      <p:sp>
        <p:nvSpPr>
          <p:cNvPr id="55" name="Line 6"/>
          <p:cNvSpPr>
            <a:spLocks noChangeShapeType="1"/>
          </p:cNvSpPr>
          <p:nvPr/>
        </p:nvSpPr>
        <p:spPr bwMode="auto">
          <a:xfrm>
            <a:off x="7773200" y="981497"/>
            <a:ext cx="649287"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endParaRPr lang="en-US" b="1">
              <a:solidFill>
                <a:prstClr val="black"/>
              </a:solidFill>
              <a:latin typeface="Calibri"/>
            </a:endParaRPr>
          </a:p>
        </p:txBody>
      </p:sp>
      <p:sp>
        <p:nvSpPr>
          <p:cNvPr id="56" name="Line 7"/>
          <p:cNvSpPr>
            <a:spLocks noChangeShapeType="1"/>
          </p:cNvSpPr>
          <p:nvPr/>
        </p:nvSpPr>
        <p:spPr bwMode="auto">
          <a:xfrm>
            <a:off x="9214650" y="1413297"/>
            <a:ext cx="574675"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endParaRPr lang="en-US" b="1">
              <a:solidFill>
                <a:prstClr val="black"/>
              </a:solidFill>
              <a:latin typeface="Calibri"/>
            </a:endParaRPr>
          </a:p>
        </p:txBody>
      </p:sp>
      <p:sp>
        <p:nvSpPr>
          <p:cNvPr id="57" name="Text Box 8"/>
          <p:cNvSpPr txBox="1">
            <a:spLocks noChangeArrowheads="1"/>
          </p:cNvSpPr>
          <p:nvPr/>
        </p:nvSpPr>
        <p:spPr bwMode="auto">
          <a:xfrm>
            <a:off x="7485861" y="765597"/>
            <a:ext cx="351378"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en-US" altLang="ko-KR" b="1">
                <a:solidFill>
                  <a:prstClr val="black"/>
                </a:solidFill>
                <a:latin typeface="Verdana Ref" charset="0"/>
                <a:ea typeface="맑은 고딕"/>
              </a:rPr>
              <a:t>A</a:t>
            </a:r>
          </a:p>
        </p:txBody>
      </p:sp>
      <p:sp>
        <p:nvSpPr>
          <p:cNvPr id="58" name="Text Box 9"/>
          <p:cNvSpPr txBox="1">
            <a:spLocks noChangeArrowheads="1"/>
          </p:cNvSpPr>
          <p:nvPr/>
        </p:nvSpPr>
        <p:spPr bwMode="auto">
          <a:xfrm>
            <a:off x="9717886" y="1268835"/>
            <a:ext cx="338554"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en-US" altLang="ko-KR" b="1">
                <a:solidFill>
                  <a:prstClr val="black"/>
                </a:solidFill>
                <a:latin typeface="Verdana Ref" charset="0"/>
                <a:ea typeface="맑은 고딕"/>
              </a:rPr>
              <a:t>Y</a:t>
            </a:r>
          </a:p>
        </p:txBody>
      </p:sp>
      <p:sp>
        <p:nvSpPr>
          <p:cNvPr id="59" name="Line 10"/>
          <p:cNvSpPr>
            <a:spLocks noChangeShapeType="1"/>
          </p:cNvSpPr>
          <p:nvPr/>
        </p:nvSpPr>
        <p:spPr bwMode="auto">
          <a:xfrm flipH="1">
            <a:off x="9214649" y="908473"/>
            <a:ext cx="0" cy="1008063"/>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endParaRPr lang="en-US" b="1">
              <a:solidFill>
                <a:prstClr val="black"/>
              </a:solidFill>
              <a:latin typeface="Calibri"/>
            </a:endParaRPr>
          </a:p>
        </p:txBody>
      </p:sp>
      <p:sp>
        <p:nvSpPr>
          <p:cNvPr id="60" name="Line 11"/>
          <p:cNvSpPr>
            <a:spLocks noChangeShapeType="1"/>
          </p:cNvSpPr>
          <p:nvPr/>
        </p:nvSpPr>
        <p:spPr bwMode="auto">
          <a:xfrm>
            <a:off x="7773200" y="1845097"/>
            <a:ext cx="649287"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endParaRPr lang="en-US" b="1">
              <a:solidFill>
                <a:prstClr val="black"/>
              </a:solidFill>
              <a:latin typeface="Calibri"/>
            </a:endParaRPr>
          </a:p>
        </p:txBody>
      </p:sp>
      <p:sp>
        <p:nvSpPr>
          <p:cNvPr id="61" name="Text Box 12"/>
          <p:cNvSpPr txBox="1">
            <a:spLocks noChangeArrowheads="1"/>
          </p:cNvSpPr>
          <p:nvPr/>
        </p:nvSpPr>
        <p:spPr bwMode="auto">
          <a:xfrm>
            <a:off x="7485861" y="1629197"/>
            <a:ext cx="351378"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en-US" altLang="ko-KR" b="1">
                <a:solidFill>
                  <a:prstClr val="black"/>
                </a:solidFill>
                <a:latin typeface="Verdana Ref" charset="0"/>
                <a:ea typeface="맑은 고딕"/>
              </a:rPr>
              <a:t>B</a:t>
            </a:r>
          </a:p>
        </p:txBody>
      </p:sp>
      <p:sp>
        <p:nvSpPr>
          <p:cNvPr id="62" name="Line 13"/>
          <p:cNvSpPr>
            <a:spLocks noChangeShapeType="1"/>
          </p:cNvSpPr>
          <p:nvPr/>
        </p:nvSpPr>
        <p:spPr bwMode="auto">
          <a:xfrm flipH="1">
            <a:off x="8854286" y="2132436"/>
            <a:ext cx="0" cy="5048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endParaRPr lang="en-US" b="1">
              <a:solidFill>
                <a:prstClr val="black"/>
              </a:solidFill>
              <a:latin typeface="Calibri"/>
            </a:endParaRPr>
          </a:p>
        </p:txBody>
      </p:sp>
      <p:sp>
        <p:nvSpPr>
          <p:cNvPr id="63" name="Text Box 14"/>
          <p:cNvSpPr txBox="1">
            <a:spLocks noChangeArrowheads="1"/>
          </p:cNvSpPr>
          <p:nvPr/>
        </p:nvSpPr>
        <p:spPr bwMode="auto">
          <a:xfrm>
            <a:off x="8649499" y="2635672"/>
            <a:ext cx="338554"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en-US" altLang="ko-KR" b="1">
                <a:solidFill>
                  <a:prstClr val="black"/>
                </a:solidFill>
                <a:latin typeface="Verdana Ref" charset="0"/>
                <a:ea typeface="맑은 고딕"/>
              </a:rPr>
              <a:t>S</a:t>
            </a:r>
          </a:p>
        </p:txBody>
      </p:sp>
      <p:sp>
        <p:nvSpPr>
          <p:cNvPr id="64" name="Text Box 16"/>
          <p:cNvSpPr txBox="1">
            <a:spLocks noChangeArrowheads="1"/>
          </p:cNvSpPr>
          <p:nvPr/>
        </p:nvSpPr>
        <p:spPr bwMode="auto">
          <a:xfrm>
            <a:off x="8489161" y="835447"/>
            <a:ext cx="312906"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en-US" altLang="ko-KR" b="1">
                <a:solidFill>
                  <a:prstClr val="black"/>
                </a:solidFill>
                <a:latin typeface="Verdana Ref" charset="0"/>
                <a:ea typeface="맑은 고딕"/>
              </a:rPr>
              <a:t>0</a:t>
            </a:r>
          </a:p>
        </p:txBody>
      </p:sp>
      <p:sp>
        <p:nvSpPr>
          <p:cNvPr id="65" name="Text Box 17"/>
          <p:cNvSpPr txBox="1">
            <a:spLocks noChangeArrowheads="1"/>
          </p:cNvSpPr>
          <p:nvPr/>
        </p:nvSpPr>
        <p:spPr bwMode="auto">
          <a:xfrm>
            <a:off x="8489161" y="1627610"/>
            <a:ext cx="312906" cy="286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70000"/>
              </a:lnSpc>
              <a:spcBef>
                <a:spcPct val="0"/>
              </a:spcBef>
              <a:spcAft>
                <a:spcPct val="0"/>
              </a:spcAft>
            </a:pPr>
            <a:r>
              <a:rPr lang="en-US" altLang="ko-KR" b="1">
                <a:solidFill>
                  <a:prstClr val="black"/>
                </a:solidFill>
                <a:latin typeface="Verdana Ref" charset="0"/>
                <a:ea typeface="맑은 고딕"/>
              </a:rPr>
              <a:t>1</a:t>
            </a:r>
          </a:p>
        </p:txBody>
      </p:sp>
    </p:spTree>
    <p:extLst>
      <p:ext uri="{BB962C8B-B14F-4D97-AF65-F5344CB8AC3E}">
        <p14:creationId xmlns:p14="http://schemas.microsoft.com/office/powerpoint/2010/main" val="33986552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heme/theme1.xml><?xml version="1.0" encoding="utf-8"?>
<a:theme xmlns:a="http://schemas.openxmlformats.org/drawingml/2006/main" name="WWU Münster PowerPoint Master">
  <a:themeElements>
    <a:clrScheme name="WWU Münster Var3">
      <a:dk1>
        <a:srgbClr val="58585A"/>
      </a:dk1>
      <a:lt1>
        <a:srgbClr val="F4F4F4"/>
      </a:lt1>
      <a:dk2>
        <a:srgbClr val="F4F4F4"/>
      </a:dk2>
      <a:lt2>
        <a:srgbClr val="00568A"/>
      </a:lt2>
      <a:accent1>
        <a:srgbClr val="009DD1"/>
      </a:accent1>
      <a:accent2>
        <a:srgbClr val="67C5E4"/>
      </a:accent2>
      <a:accent3>
        <a:srgbClr val="008E96"/>
      </a:accent3>
      <a:accent4>
        <a:srgbClr val="65BBBF"/>
      </a:accent4>
      <a:accent5>
        <a:srgbClr val="00568A"/>
      </a:accent5>
      <a:accent6>
        <a:srgbClr val="679AB9"/>
      </a:accent6>
      <a:hlink>
        <a:srgbClr val="58585A"/>
      </a:hlink>
      <a:folHlink>
        <a:srgbClr val="58585A"/>
      </a:folHlink>
    </a:clrScheme>
    <a:fontScheme name="WWU Münster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WWU_Var3_Verdana_16x9_02.potx" id="{6573BB2B-CBB0-4289-96AA-D2B383CB64CC}" vid="{89C97FB1-900E-49E7-AA65-A68843C315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ROrg</Template>
  <TotalTime>167</TotalTime>
  <Words>11212</Words>
  <Application>Microsoft Office PowerPoint</Application>
  <PresentationFormat>Widescreen</PresentationFormat>
  <Paragraphs>3416</Paragraphs>
  <Slides>99</Slides>
  <Notes>71</Notes>
  <HiddenSlides>4</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5" baseType="lpstr">
      <vt:lpstr>굴림</vt:lpstr>
      <vt:lpstr>Arial</vt:lpstr>
      <vt:lpstr>Arial Narrow</vt:lpstr>
      <vt:lpstr>Calibri</vt:lpstr>
      <vt:lpstr>Cambria</vt:lpstr>
      <vt:lpstr>Cambria Math</vt:lpstr>
      <vt:lpstr>Courier New</vt:lpstr>
      <vt:lpstr>Meta Offc Pro</vt:lpstr>
      <vt:lpstr>Söhne</vt:lpstr>
      <vt:lpstr>Symbol</vt:lpstr>
      <vt:lpstr>Times New Roman</vt:lpstr>
      <vt:lpstr>Verdana</vt:lpstr>
      <vt:lpstr>Verdana Ref</vt:lpstr>
      <vt:lpstr>Wingdings</vt:lpstr>
      <vt:lpstr>WWU Münster PowerPoint Master</vt:lpstr>
      <vt:lpstr>Image</vt:lpstr>
      <vt:lpstr>IT Infrastrukturen – Rechnerstrukturen   Thema 2: Entwurf digitaler Schaltungen</vt:lpstr>
      <vt:lpstr>Ziele</vt:lpstr>
      <vt:lpstr>Überblick</vt:lpstr>
      <vt:lpstr>Überblick</vt:lpstr>
      <vt:lpstr>Hierarchischer Entwurf</vt:lpstr>
      <vt:lpstr>Grundlegende Gatter</vt:lpstr>
      <vt:lpstr>Wahrheitswerttabellen</vt:lpstr>
      <vt:lpstr>Alternative Darstellungen</vt:lpstr>
      <vt:lpstr>Weitere Gatter</vt:lpstr>
      <vt:lpstr>Alternative Darstellungen</vt:lpstr>
      <vt:lpstr>Größere Gatter</vt:lpstr>
      <vt:lpstr>Überblick</vt:lpstr>
      <vt:lpstr>Boolesche Algebra</vt:lpstr>
      <vt:lpstr>Recap: Boolesche Algebra</vt:lpstr>
      <vt:lpstr>Boolesche Algebra: Weitere Gesetze</vt:lpstr>
      <vt:lpstr>Überblick</vt:lpstr>
      <vt:lpstr>Implementierung Boolescher Funktionen</vt:lpstr>
      <vt:lpstr>Spezifikation einer Funktion</vt:lpstr>
      <vt:lpstr>Beispiel: Wahrheitswerttabelle</vt:lpstr>
      <vt:lpstr>Beispiel: Wahrheitswerttabelle</vt:lpstr>
      <vt:lpstr>Disjunktive und Konjunktive Normalform</vt:lpstr>
      <vt:lpstr>Ableitung der disjunktiven Normalform</vt:lpstr>
      <vt:lpstr>Ableitung der konjunktiven Normalform</vt:lpstr>
      <vt:lpstr>Hauptsatz der Schaltalgebra</vt:lpstr>
      <vt:lpstr>Funktional vollständige Operatorensätze</vt:lpstr>
      <vt:lpstr>Multiplexer (MUX)</vt:lpstr>
      <vt:lpstr>MUX-Schaltnetz</vt:lpstr>
      <vt:lpstr>MUX-Schaltnetz</vt:lpstr>
      <vt:lpstr>MUX-Schaltnetz</vt:lpstr>
      <vt:lpstr>MUX-Schaltnetz</vt:lpstr>
      <vt:lpstr>Don‘t-Care</vt:lpstr>
      <vt:lpstr>Überblick</vt:lpstr>
      <vt:lpstr>Logikminimierung </vt:lpstr>
      <vt:lpstr>Logikminimierung: Ansätze </vt:lpstr>
      <vt:lpstr>Karnaugh-Veitch-Diagramm</vt:lpstr>
      <vt:lpstr>Karnaugh-Veitch-Diagramm</vt:lpstr>
      <vt:lpstr>Konstruktion von Karnaugh-Veitch-Diagramm</vt:lpstr>
      <vt:lpstr>KV-Diagramme: Beispiel</vt:lpstr>
      <vt:lpstr>KV-Minimierung</vt:lpstr>
      <vt:lpstr>KV-Minimierung: Beispiel</vt:lpstr>
      <vt:lpstr>KV-Minimierung: fiktive Beispiele</vt:lpstr>
      <vt:lpstr>KV-Minimierung: fiktives Beispiel 1/2</vt:lpstr>
      <vt:lpstr>KV-Minimierung: fiktives Beispiel 2/2</vt:lpstr>
      <vt:lpstr>KV-Minimierung: Mehrere Lösungen</vt:lpstr>
      <vt:lpstr>Überblick</vt:lpstr>
      <vt:lpstr>Schaltnetz vs. Schaltwerk</vt:lpstr>
      <vt:lpstr>Speicher mit rückgekoppelten Gattern</vt:lpstr>
      <vt:lpstr>RS Flipflop</vt:lpstr>
      <vt:lpstr>RS Flipflop</vt:lpstr>
      <vt:lpstr>RS Flipflop</vt:lpstr>
      <vt:lpstr>RS Flipflop</vt:lpstr>
      <vt:lpstr>RS Flipflop</vt:lpstr>
      <vt:lpstr>RS Flipflop</vt:lpstr>
      <vt:lpstr>RS Flipflop</vt:lpstr>
      <vt:lpstr>RS Flipflop</vt:lpstr>
      <vt:lpstr>RS Flipflop</vt:lpstr>
      <vt:lpstr>RS Flipflop</vt:lpstr>
      <vt:lpstr>RS Flipflop</vt:lpstr>
      <vt:lpstr>RS Flipflop: Zeitverhalten</vt:lpstr>
      <vt:lpstr>Synchrone vs. Asynchrone Schaltwerke</vt:lpstr>
      <vt:lpstr>Getaktetes RS Flipflop</vt:lpstr>
      <vt:lpstr>Master-Slave Flipflop</vt:lpstr>
      <vt:lpstr>Überblick</vt:lpstr>
      <vt:lpstr>Synthese synchroner Schaltwerke</vt:lpstr>
      <vt:lpstr>Beispiel: Hochwassererkennung</vt:lpstr>
      <vt:lpstr>Beispiel: Wahrheitswerttabelle</vt:lpstr>
      <vt:lpstr>Beispiel: Wahrheitswerttabelle</vt:lpstr>
      <vt:lpstr>RS Flipflop: Zustandsübergänge</vt:lpstr>
      <vt:lpstr>RS Flipflop: Zustandsübergänge</vt:lpstr>
      <vt:lpstr>Beispiel: Flipflop-Ansteuerung</vt:lpstr>
      <vt:lpstr>Beispiel: Flipflop-Ansteuerung</vt:lpstr>
      <vt:lpstr>Beispiel: KV-Minimierung</vt:lpstr>
      <vt:lpstr>Beispiel: Schaltung</vt:lpstr>
      <vt:lpstr>Überblick</vt:lpstr>
      <vt:lpstr>MUX-Symbole</vt:lpstr>
      <vt:lpstr>4-Input MUX</vt:lpstr>
      <vt:lpstr>32 Bit Multiplexer</vt:lpstr>
      <vt:lpstr>1-aus-n-Decoder</vt:lpstr>
      <vt:lpstr>Schaltnetz 1-aus-4-Decoder</vt:lpstr>
      <vt:lpstr>Überblick</vt:lpstr>
      <vt:lpstr>Registersatz</vt:lpstr>
      <vt:lpstr>Implementierung eines Registersatzes</vt:lpstr>
      <vt:lpstr>Implementierung eines Registersatzes</vt:lpstr>
      <vt:lpstr>Implementierung eines Schreibports</vt:lpstr>
      <vt:lpstr>Überblick</vt:lpstr>
      <vt:lpstr>Arithmetical Logical Unit (ALU)</vt:lpstr>
      <vt:lpstr>32-Bit ALU</vt:lpstr>
      <vt:lpstr>Überblick</vt:lpstr>
      <vt:lpstr>32-Bit Ripple-Carry Addierer</vt:lpstr>
      <vt:lpstr>Carry-Look-Ahead Addierer: Motivation</vt:lpstr>
      <vt:lpstr>Carry-Look-Ahead Addierer: Motivation</vt:lpstr>
      <vt:lpstr>Carry-Look-Ahead Addierer</vt:lpstr>
      <vt:lpstr>Übertraglogik CLA</vt:lpstr>
      <vt:lpstr>4-Bit CLA-Addierer</vt:lpstr>
      <vt:lpstr>Subtraktion</vt:lpstr>
      <vt:lpstr>ALU-Erweiterung</vt:lpstr>
      <vt:lpstr>Zusammenfassung</vt:lpstr>
      <vt:lpstr>Zusammenfassung</vt:lpstr>
      <vt:lpstr>Zusammenfassung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VL 2 - Digitaltechnik</dc:title>
  <dc:creator>apohl;Paula Herber</dc:creator>
  <cp:lastModifiedBy>Schlesinger, Sebastian</cp:lastModifiedBy>
  <cp:revision>394</cp:revision>
  <cp:lastPrinted>2016-11-23T12:39:40Z</cp:lastPrinted>
  <dcterms:created xsi:type="dcterms:W3CDTF">2014-10-27T14:08:24Z</dcterms:created>
  <dcterms:modified xsi:type="dcterms:W3CDTF">2025-06-05T16:06:27Z</dcterms:modified>
</cp:coreProperties>
</file>